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handoutMasterIdLst>
    <p:handoutMasterId r:id="rId41"/>
  </p:handoutMasterIdLst>
  <p:sldIdLst>
    <p:sldId id="353" r:id="rId2"/>
    <p:sldId id="447" r:id="rId3"/>
    <p:sldId id="374" r:id="rId4"/>
    <p:sldId id="336" r:id="rId5"/>
    <p:sldId id="284" r:id="rId6"/>
    <p:sldId id="448" r:id="rId7"/>
    <p:sldId id="376" r:id="rId8"/>
    <p:sldId id="325" r:id="rId9"/>
    <p:sldId id="449" r:id="rId10"/>
    <p:sldId id="450" r:id="rId11"/>
    <p:sldId id="451" r:id="rId12"/>
    <p:sldId id="452" r:id="rId13"/>
    <p:sldId id="453" r:id="rId14"/>
    <p:sldId id="454" r:id="rId15"/>
    <p:sldId id="422" r:id="rId16"/>
    <p:sldId id="413" r:id="rId17"/>
    <p:sldId id="414" r:id="rId18"/>
    <p:sldId id="415" r:id="rId19"/>
    <p:sldId id="416" r:id="rId20"/>
    <p:sldId id="455" r:id="rId21"/>
    <p:sldId id="423" r:id="rId22"/>
    <p:sldId id="419" r:id="rId23"/>
    <p:sldId id="420" r:id="rId24"/>
    <p:sldId id="456" r:id="rId25"/>
    <p:sldId id="425" r:id="rId26"/>
    <p:sldId id="426" r:id="rId27"/>
    <p:sldId id="427" r:id="rId28"/>
    <p:sldId id="429" r:id="rId29"/>
    <p:sldId id="430" r:id="rId30"/>
    <p:sldId id="432" r:id="rId31"/>
    <p:sldId id="457" r:id="rId32"/>
    <p:sldId id="435" r:id="rId33"/>
    <p:sldId id="436" r:id="rId34"/>
    <p:sldId id="437" r:id="rId35"/>
    <p:sldId id="446" r:id="rId36"/>
    <p:sldId id="310" r:id="rId37"/>
    <p:sldId id="265" r:id="rId38"/>
    <p:sldId id="339" r:id="rId39"/>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117">
          <p15:clr>
            <a:srgbClr val="A4A3A4"/>
          </p15:clr>
        </p15:guide>
        <p15:guide id="2" orient="horz" pos="206">
          <p15:clr>
            <a:srgbClr val="A4A3A4"/>
          </p15:clr>
        </p15:guide>
        <p15:guide id="3" orient="horz" pos="3834">
          <p15:clr>
            <a:srgbClr val="A4A3A4"/>
          </p15:clr>
        </p15:guide>
        <p15:guide id="4" orient="horz" pos="1065">
          <p15:clr>
            <a:srgbClr val="A4A3A4"/>
          </p15:clr>
        </p15:guide>
        <p15:guide id="5" orient="horz" pos="777">
          <p15:clr>
            <a:srgbClr val="A4A3A4"/>
          </p15:clr>
        </p15:guide>
        <p15:guide id="6" pos="5556">
          <p15:clr>
            <a:srgbClr val="A4A3A4"/>
          </p15:clr>
        </p15:guide>
        <p15:guide id="7" pos="206">
          <p15:clr>
            <a:srgbClr val="A4A3A4"/>
          </p15:clr>
        </p15:guide>
        <p15:guide id="8" pos="2886">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5050"/>
    <a:srgbClr val="003283"/>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94704" autoAdjust="0"/>
  </p:normalViewPr>
  <p:slideViewPr>
    <p:cSldViewPr snapToGrid="0" showGuides="1">
      <p:cViewPr varScale="1">
        <p:scale>
          <a:sx n="146" d="100"/>
          <a:sy n="146" d="100"/>
        </p:scale>
        <p:origin x="-352" y="-96"/>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showGuides="1">
      <p:cViewPr>
        <p:scale>
          <a:sx n="100" d="100"/>
          <a:sy n="100" d="100"/>
        </p:scale>
        <p:origin x="-2508" y="-1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8067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9087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975" indent="-180975" algn="l" defTabSz="914400" rtl="0" eaLnBrk="1" latinLnBrk="0" hangingPunct="1">
      <a:buClr>
        <a:schemeClr val="accent1"/>
      </a:buClr>
      <a:buSzPct val="100000"/>
      <a:buFont typeface="Wingdings" pitchFamily="2" charset="2"/>
      <a:buChar char=""/>
      <a:defRPr sz="1100" kern="1200">
        <a:solidFill>
          <a:schemeClr val="tx1"/>
        </a:solidFill>
        <a:latin typeface="+mn-lt"/>
        <a:ea typeface="+mn-ea"/>
        <a:cs typeface="+mn-cs"/>
      </a:defRPr>
    </a:lvl2pPr>
    <a:lvl3pPr marL="357188" indent="-17621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71142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extLst>
      <p:ext uri="{BB962C8B-B14F-4D97-AF65-F5344CB8AC3E}">
        <p14:creationId xmlns:p14="http://schemas.microsoft.com/office/powerpoint/2010/main" val="3108332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extLst>
      <p:ext uri="{BB962C8B-B14F-4D97-AF65-F5344CB8AC3E}">
        <p14:creationId xmlns:p14="http://schemas.microsoft.com/office/powerpoint/2010/main" val="3108332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extLst>
      <p:ext uri="{BB962C8B-B14F-4D97-AF65-F5344CB8AC3E}">
        <p14:creationId xmlns:p14="http://schemas.microsoft.com/office/powerpoint/2010/main" val="3108332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Tree>
    <p:extLst>
      <p:ext uri="{BB962C8B-B14F-4D97-AF65-F5344CB8AC3E}">
        <p14:creationId xmlns:p14="http://schemas.microsoft.com/office/powerpoint/2010/main" val="3108332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53067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Tree>
    <p:extLst>
      <p:ext uri="{BB962C8B-B14F-4D97-AF65-F5344CB8AC3E}">
        <p14:creationId xmlns:p14="http://schemas.microsoft.com/office/powerpoint/2010/main" val="3721947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Tree>
    <p:extLst>
      <p:ext uri="{BB962C8B-B14F-4D97-AF65-F5344CB8AC3E}">
        <p14:creationId xmlns:p14="http://schemas.microsoft.com/office/powerpoint/2010/main" val="825290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Tree>
    <p:extLst>
      <p:ext uri="{BB962C8B-B14F-4D97-AF65-F5344CB8AC3E}">
        <p14:creationId xmlns:p14="http://schemas.microsoft.com/office/powerpoint/2010/main" val="2513886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Tree>
    <p:extLst>
      <p:ext uri="{BB962C8B-B14F-4D97-AF65-F5344CB8AC3E}">
        <p14:creationId xmlns:p14="http://schemas.microsoft.com/office/powerpoint/2010/main" val="2513886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4272444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3005970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Tree>
    <p:extLst>
      <p:ext uri="{BB962C8B-B14F-4D97-AF65-F5344CB8AC3E}">
        <p14:creationId xmlns:p14="http://schemas.microsoft.com/office/powerpoint/2010/main" val="21421590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Tree>
    <p:extLst>
      <p:ext uri="{BB962C8B-B14F-4D97-AF65-F5344CB8AC3E}">
        <p14:creationId xmlns:p14="http://schemas.microsoft.com/office/powerpoint/2010/main" val="2142159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Tree>
    <p:extLst>
      <p:ext uri="{BB962C8B-B14F-4D97-AF65-F5344CB8AC3E}">
        <p14:creationId xmlns:p14="http://schemas.microsoft.com/office/powerpoint/2010/main" val="3182017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Tree>
    <p:extLst>
      <p:ext uri="{BB962C8B-B14F-4D97-AF65-F5344CB8AC3E}">
        <p14:creationId xmlns:p14="http://schemas.microsoft.com/office/powerpoint/2010/main" val="3558079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Tree>
    <p:extLst>
      <p:ext uri="{BB962C8B-B14F-4D97-AF65-F5344CB8AC3E}">
        <p14:creationId xmlns:p14="http://schemas.microsoft.com/office/powerpoint/2010/main" val="4030076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30</a:t>
            </a:fld>
            <a:endParaRPr lang="en-US" dirty="0"/>
          </a:p>
        </p:txBody>
      </p:sp>
    </p:spTree>
    <p:extLst>
      <p:ext uri="{BB962C8B-B14F-4D97-AF65-F5344CB8AC3E}">
        <p14:creationId xmlns:p14="http://schemas.microsoft.com/office/powerpoint/2010/main" val="28830980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31</a:t>
            </a:fld>
            <a:endParaRPr lang="en-US" dirty="0"/>
          </a:p>
        </p:txBody>
      </p:sp>
    </p:spTree>
    <p:extLst>
      <p:ext uri="{BB962C8B-B14F-4D97-AF65-F5344CB8AC3E}">
        <p14:creationId xmlns:p14="http://schemas.microsoft.com/office/powerpoint/2010/main" val="2883098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32</a:t>
            </a:fld>
            <a:endParaRPr lang="de-DE" dirty="0"/>
          </a:p>
        </p:txBody>
      </p:sp>
    </p:spTree>
    <p:extLst>
      <p:ext uri="{BB962C8B-B14F-4D97-AF65-F5344CB8AC3E}">
        <p14:creationId xmlns:p14="http://schemas.microsoft.com/office/powerpoint/2010/main" val="25813205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34</a:t>
            </a:fld>
            <a:endParaRPr lang="en-US" dirty="0"/>
          </a:p>
        </p:txBody>
      </p:sp>
    </p:spTree>
    <p:extLst>
      <p:ext uri="{BB962C8B-B14F-4D97-AF65-F5344CB8AC3E}">
        <p14:creationId xmlns:p14="http://schemas.microsoft.com/office/powerpoint/2010/main" val="21062738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35</a:t>
            </a:fld>
            <a:endParaRPr lang="de-DE" dirty="0"/>
          </a:p>
        </p:txBody>
      </p:sp>
    </p:spTree>
    <p:extLst>
      <p:ext uri="{BB962C8B-B14F-4D97-AF65-F5344CB8AC3E}">
        <p14:creationId xmlns:p14="http://schemas.microsoft.com/office/powerpoint/2010/main" val="1105739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19654903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36</a:t>
            </a:fld>
            <a:endParaRPr lang="en-US" dirty="0"/>
          </a:p>
        </p:txBody>
      </p:sp>
    </p:spTree>
    <p:extLst>
      <p:ext uri="{BB962C8B-B14F-4D97-AF65-F5344CB8AC3E}">
        <p14:creationId xmlns:p14="http://schemas.microsoft.com/office/powerpoint/2010/main" val="35492483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37</a:t>
            </a:fld>
            <a:endParaRPr lang="en-US"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745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38</a:t>
            </a:fld>
            <a:endParaRPr lang="en-US" dirty="0"/>
          </a:p>
        </p:txBody>
      </p:sp>
    </p:spTree>
    <p:extLst>
      <p:ext uri="{BB962C8B-B14F-4D97-AF65-F5344CB8AC3E}">
        <p14:creationId xmlns:p14="http://schemas.microsoft.com/office/powerpoint/2010/main" val="2428637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3843094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1434087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3746173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3108332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extLst>
      <p:ext uri="{BB962C8B-B14F-4D97-AF65-F5344CB8AC3E}">
        <p14:creationId xmlns:p14="http://schemas.microsoft.com/office/powerpoint/2010/main" val="3108332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3108332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12.sap.com/corporate-en/legal/copyright/index.epx"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sap.com/corporate-de/legal/copyright/index.epx"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tx1"/>
                </a:solidFill>
              </a:rPr>
              <a:pPr marL="93663" indent="-93663" algn="r">
                <a:buClr>
                  <a:schemeClr val="accent2"/>
                </a:buClr>
                <a:buFont typeface="Arial" pitchFamily="34" charset="0"/>
                <a:buNone/>
              </a:pPr>
              <a:t>‹#›</a:t>
            </a:fld>
            <a:endParaRPr lang="en-US" sz="800" noProof="0" dirty="0" smtClean="0">
              <a:solidFill>
                <a:schemeClr val="tx1"/>
              </a:solidFill>
            </a:endParaRPr>
          </a:p>
        </p:txBody>
      </p:sp>
      <p:sp>
        <p:nvSpPr>
          <p:cNvPr id="4" name="TextBox 3"/>
          <p:cNvSpPr txBox="1"/>
          <p:nvPr userDrawn="1"/>
        </p:nvSpPr>
        <p:spPr bwMode="black">
          <a:xfrm>
            <a:off x="324000" y="6636183"/>
            <a:ext cx="3065510" cy="123111"/>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800" noProof="0" dirty="0" smtClean="0">
                <a:solidFill>
                  <a:schemeClr val="tx1"/>
                </a:solidFill>
              </a:rPr>
              <a:t>2014 SAP SE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10" name="TextBox 9"/>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US" sz="2400" b="1" kern="1200" noProof="0" dirty="0" smtClean="0">
                <a:solidFill>
                  <a:schemeClr val="accent2"/>
                </a:solidFill>
                <a:latin typeface="+mj-lt"/>
                <a:ea typeface="+mj-ea"/>
                <a:cs typeface="+mj-cs"/>
              </a:rPr>
              <a:t>© 2014 SAP SE or an SAP affiliate company. </a:t>
            </a:r>
            <a:br>
              <a:rPr lang="en-US" sz="2400" b="1" kern="1200" noProof="0" dirty="0" smtClean="0">
                <a:solidFill>
                  <a:schemeClr val="accent2"/>
                </a:solidFill>
                <a:latin typeface="+mj-lt"/>
                <a:ea typeface="+mj-ea"/>
                <a:cs typeface="+mj-cs"/>
              </a:rPr>
            </a:br>
            <a:r>
              <a:rPr lang="en-US" sz="24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4000" y="1692000"/>
            <a:ext cx="8496150" cy="3539430"/>
          </a:xfrm>
          <a:prstGeom prst="rect">
            <a:avLst/>
          </a:prstGeom>
          <a:noFill/>
        </p:spPr>
        <p:txBody>
          <a:bodyPr wrap="square" lIns="0" tIns="0" rIns="0" bIns="0" rtlCol="0">
            <a:spAutoFit/>
          </a:bodyPr>
          <a:lstStyle/>
          <a:p>
            <a:r>
              <a:rPr lang="en-US" sz="10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a:t>
            </a:r>
          </a:p>
          <a:p>
            <a:r>
              <a:rPr lang="en-US" sz="1000" kern="1200" dirty="0" smtClean="0">
                <a:solidFill>
                  <a:schemeClr val="tx1"/>
                </a:solidFill>
                <a:latin typeface="Arial"/>
                <a:ea typeface="MS PGothic" pitchFamily="34" charset="-128"/>
                <a:cs typeface="+mn-cs"/>
              </a:rPr>
              <a:t>SAP affiliate company.</a:t>
            </a:r>
          </a:p>
          <a:p>
            <a:pPr>
              <a:spcBef>
                <a:spcPts val="1200"/>
              </a:spcBef>
            </a:pPr>
            <a:r>
              <a:rPr lang="en-US" sz="10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(or an SAP affiliate company) in Germany and other countries. Please see </a:t>
            </a:r>
            <a:r>
              <a:rPr lang="en-US" sz="1000" kern="1200" dirty="0" smtClean="0">
                <a:solidFill>
                  <a:schemeClr val="tx1"/>
                </a:solidFill>
                <a:latin typeface="Arial"/>
                <a:ea typeface="MS PGothic" pitchFamily="34" charset="-128"/>
                <a:cs typeface="+mn-cs"/>
                <a:hlinkClick r:id="rId2"/>
              </a:rPr>
              <a:t>http://global12.sap.com/corporate-en/legal/copyright/index.epx</a:t>
            </a:r>
            <a:r>
              <a:rPr lang="en-US" sz="10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0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000" kern="1200" dirty="0" smtClean="0">
                <a:solidFill>
                  <a:schemeClr val="tx1"/>
                </a:solidFill>
                <a:latin typeface="Arial"/>
                <a:ea typeface="MS PGothic" pitchFamily="34" charset="-128"/>
                <a:cs typeface="+mn-cs"/>
              </a:rPr>
              <a:t>National product specifications may vary.</a:t>
            </a:r>
          </a:p>
          <a:p>
            <a:pPr>
              <a:spcBef>
                <a:spcPts val="1200"/>
              </a:spcBef>
            </a:pPr>
            <a:r>
              <a:rPr lang="en-US" sz="10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services, if any. Nothing herein should be construed as constituting an additional warranty. </a:t>
            </a:r>
          </a:p>
          <a:p>
            <a:pPr>
              <a:spcBef>
                <a:spcPts val="1200"/>
              </a:spcBef>
            </a:pPr>
            <a:r>
              <a:rPr lang="en-US" sz="10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de-DE" sz="2400" b="1" kern="1200" noProof="0" dirty="0" smtClean="0">
                <a:solidFill>
                  <a:schemeClr val="accent2"/>
                </a:solidFill>
                <a:latin typeface="+mj-lt"/>
                <a:ea typeface="+mj-ea"/>
                <a:cs typeface="+mj-cs"/>
              </a:rPr>
              <a:t>© 2014 SAP SE oder ein SAP-Konzernunternehmen. </a:t>
            </a:r>
            <a:br>
              <a:rPr lang="de-DE" sz="2400" b="1" kern="1200" noProof="0" dirty="0" smtClean="0">
                <a:solidFill>
                  <a:schemeClr val="accent2"/>
                </a:solidFill>
                <a:latin typeface="+mj-lt"/>
                <a:ea typeface="+mj-ea"/>
                <a:cs typeface="+mj-cs"/>
              </a:rPr>
            </a:br>
            <a:r>
              <a:rPr lang="de-DE" sz="2400" b="1" kern="1200" noProof="0" dirty="0" smtClean="0">
                <a:solidFill>
                  <a:schemeClr val="accent2"/>
                </a:solidFill>
                <a:latin typeface="+mj-lt"/>
                <a:ea typeface="+mj-ea"/>
                <a:cs typeface="+mj-cs"/>
              </a:rPr>
              <a:t>Alle Rechte vorbehalten.</a:t>
            </a:r>
          </a:p>
        </p:txBody>
      </p:sp>
      <p:sp>
        <p:nvSpPr>
          <p:cNvPr id="6" name="TextBox 5"/>
          <p:cNvSpPr txBox="1"/>
          <p:nvPr userDrawn="1"/>
        </p:nvSpPr>
        <p:spPr bwMode="gray">
          <a:xfrm>
            <a:off x="324000" y="1692000"/>
            <a:ext cx="8496150" cy="4001095"/>
          </a:xfrm>
          <a:prstGeom prst="rect">
            <a:avLst/>
          </a:prstGeom>
          <a:noFill/>
        </p:spPr>
        <p:txBody>
          <a:bodyPr wrap="square" lIns="0" tIns="0" rIns="0" bIns="0" rtlCol="0">
            <a:spAutoFit/>
          </a:bodyPr>
          <a:lstStyle/>
          <a:p>
            <a:r>
              <a:rPr lang="de-DE" sz="10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ein SAP-Konzernunternehmen nicht gestattet.</a:t>
            </a:r>
          </a:p>
          <a:p>
            <a:pPr>
              <a:spcBef>
                <a:spcPts val="1200"/>
              </a:spcBef>
            </a:pPr>
            <a:r>
              <a:rPr lang="de-DE" sz="10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von einem SAP-Konzernunternehmen) in Deutschland und verschiedenen anderen Ländern weltweit.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Weitere Hinweise und Informationen zum Markenrecht finden Sie unter </a:t>
            </a:r>
            <a:r>
              <a:rPr lang="de-DE" sz="1000" kern="1200" noProof="0" dirty="0" smtClean="0">
                <a:solidFill>
                  <a:schemeClr val="tx1"/>
                </a:solidFill>
                <a:effectLst/>
                <a:latin typeface="Arial"/>
                <a:ea typeface="+mn-ea"/>
                <a:cs typeface="+mn-cs"/>
                <a:hlinkClick r:id="rId2"/>
              </a:rPr>
              <a:t>http://global.sap.com/corporate-de/legal/copyright/index.epx</a:t>
            </a:r>
            <a:r>
              <a:rPr lang="de-DE" sz="1000" kern="1200" noProof="0" dirty="0" smtClean="0">
                <a:solidFill>
                  <a:schemeClr val="tx1"/>
                </a:solidFill>
                <a:effectLst/>
                <a:latin typeface="Arial"/>
                <a:ea typeface="+mn-ea"/>
                <a:cs typeface="+mn-cs"/>
              </a:rPr>
              <a:t>.</a:t>
            </a:r>
          </a:p>
          <a:p>
            <a:pPr>
              <a:spcBef>
                <a:spcPts val="1200"/>
              </a:spcBef>
            </a:pPr>
            <a:r>
              <a:rPr lang="de-DE" sz="1000" kern="1200" noProof="0" dirty="0" smtClean="0">
                <a:solidFill>
                  <a:schemeClr val="tx1"/>
                </a:solidFill>
                <a:effectLst/>
                <a:latin typeface="Arial"/>
                <a:ea typeface="+mn-ea"/>
                <a:cs typeface="+mn-cs"/>
              </a:rPr>
              <a:t>Die von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0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000" kern="1200" noProof="0" dirty="0" smtClean="0">
                <a:solidFill>
                  <a:schemeClr val="tx1"/>
                </a:solidFill>
                <a:effectLst/>
                <a:latin typeface="Arial"/>
                <a:ea typeface="+mn-ea"/>
                <a:cs typeface="+mn-cs"/>
              </a:rPr>
              <a:t>Die vorliegenden Unterlagen werden von der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einem SAP-Konzernunternehmen bereitgestellt und dienen ausschließlich zu Informations-zwecken. Die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ihre Konzernunternehmen übernehmen keinerlei Haftung oder Gewährleistung für Fehler oder Unvollständigkeiten in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dieser Publikation. Die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000" kern="1200" noProof="0" dirty="0" smtClean="0">
                <a:solidFill>
                  <a:schemeClr val="tx1"/>
                </a:solidFill>
                <a:effectLst/>
                <a:latin typeface="Arial"/>
                <a:ea typeface="+mn-ea"/>
                <a:cs typeface="+mn-cs"/>
              </a:rPr>
              <a:t>Insbesondere sind die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eine zugehörige Präsentation, die Strategie und etwaige künftige Entwicklungen, Produkte und/oder Plattformen der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ihrer Konzern-</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unternehmen können von der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ihren Konzernunternehmen jederzeit und ohne Angabe von Gründen unangekündigt geändert werden.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tatsächlichen Ergebnisse von den Erwartungen abweichen können. Die vorausschauenden Aussagen geben die Sicht zu dem Zeitpunkt wieder,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4000" y="324000"/>
            <a:ext cx="8496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631"/>
            <a:ext cx="1832305" cy="907257"/>
          </a:xfrm>
          <a:prstGeom prst="rect">
            <a:avLst/>
          </a:prstGeom>
        </p:spPr>
      </p:pic>
      <p:sp>
        <p:nvSpPr>
          <p:cNvPr id="6" name="TextBox 5"/>
          <p:cNvSpPr txBox="1"/>
          <p:nvPr userDrawn="1"/>
        </p:nvSpPr>
        <p:spPr bwMode="black">
          <a:xfrm>
            <a:off x="324000" y="6626658"/>
            <a:ext cx="3007233" cy="123111"/>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800" noProof="0" dirty="0" smtClean="0">
                <a:solidFill>
                  <a:schemeClr val="tx1"/>
                </a:solidFill>
              </a:rPr>
              <a:t>2014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3054289"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2014 SAP SE or an SAP affiliate company.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5" name="Information_Classification"/>
          <p:cNvSpPr txBox="1"/>
          <p:nvPr/>
        </p:nvSpPr>
        <p:spPr>
          <a:xfrm>
            <a:off x="7721600" y="6620293"/>
            <a:ext cx="1905000" cy="153888"/>
          </a:xfrm>
          <a:prstGeom prst="rect">
            <a:avLst/>
          </a:prstGeom>
          <a:noFill/>
        </p:spPr>
        <p:txBody>
          <a:bodyPr vert="horz" wrap="squar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JavaScript 2</a:t>
            </a:r>
            <a:endParaRPr lang="en-US" dirty="0"/>
          </a:p>
        </p:txBody>
      </p:sp>
      <p:sp>
        <p:nvSpPr>
          <p:cNvPr id="3" name="Subtitle 2"/>
          <p:cNvSpPr>
            <a:spLocks noGrp="1"/>
          </p:cNvSpPr>
          <p:nvPr>
            <p:ph type="subTitle" idx="1"/>
          </p:nvPr>
        </p:nvSpPr>
        <p:spPr>
          <a:xfrm>
            <a:off x="428775" y="1564818"/>
            <a:ext cx="6840000" cy="492443"/>
          </a:xfrm>
        </p:spPr>
        <p:txBody>
          <a:bodyPr/>
          <a:lstStyle/>
          <a:p>
            <a:r>
              <a:rPr lang="bg-BG" dirty="0" smtClean="0"/>
              <a:t>Мартин Христов</a:t>
            </a:r>
          </a:p>
          <a:p>
            <a:r>
              <a:rPr lang="en-US" dirty="0" smtClean="0"/>
              <a:t>martin.r.hristov@sap.com</a:t>
            </a:r>
          </a:p>
        </p:txBody>
      </p:sp>
      <p:sp>
        <p:nvSpPr>
          <p:cNvPr id="8" name="ConfidentialFlag"/>
          <p:cNvSpPr txBox="1"/>
          <p:nvPr/>
        </p:nvSpPr>
        <p:spPr>
          <a:xfrm>
            <a:off x="8078270" y="1744365"/>
            <a:ext cx="565191"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smtClean="0">
                <a:solidFill>
                  <a:srgbClr val="000000"/>
                </a:solidFill>
                <a:ea typeface="Arial Unicode MS" pitchFamily="34" charset="-128"/>
                <a:cs typeface="Arial Unicode MS" pitchFamily="34" charset="-128"/>
              </a:rPr>
              <a:t>Public</a:t>
            </a:r>
            <a:endParaRPr lang="en-US" sz="1600" kern="0" dirty="0" err="1" smtClean="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211366008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4000" y="1624012"/>
            <a:ext cx="8494713" cy="4391026"/>
          </a:xfrm>
        </p:spPr>
        <p:txBody>
          <a:bodyPr/>
          <a:lstStyle/>
          <a:p>
            <a:pPr marL="342900" lvl="1" indent="-342900" algn="just">
              <a:buFont typeface="Wingdings" panose="05000000000000000000" pitchFamily="2" charset="2"/>
              <a:buChar char="ü"/>
            </a:pPr>
            <a:r>
              <a:rPr lang="en-US" sz="2200" dirty="0" smtClean="0"/>
              <a:t>JavaScript  </a:t>
            </a:r>
            <a:r>
              <a:rPr lang="bg-BG" sz="2200" dirty="0" smtClean="0"/>
              <a:t>е прототипно-ориентиран език</a:t>
            </a:r>
          </a:p>
          <a:p>
            <a:pPr marL="522900" lvl="2" indent="-342900" algn="just">
              <a:buFont typeface="Wingdings" panose="05000000000000000000" pitchFamily="2" charset="2"/>
              <a:buChar char="ü"/>
            </a:pPr>
            <a:r>
              <a:rPr lang="bg-BG" sz="2000" dirty="0" smtClean="0"/>
              <a:t>Всеки обект има скрито пропърти </a:t>
            </a:r>
            <a:r>
              <a:rPr lang="en-US" sz="2000" i="1" dirty="0" smtClean="0">
                <a:solidFill>
                  <a:srgbClr val="FF0000"/>
                </a:solidFill>
              </a:rPr>
              <a:t>prototype</a:t>
            </a:r>
          </a:p>
          <a:p>
            <a:pPr marL="522900" lvl="2" indent="-342900" algn="just">
              <a:buFont typeface="Wingdings" panose="05000000000000000000" pitchFamily="2" charset="2"/>
              <a:buChar char="ü"/>
            </a:pPr>
            <a:r>
              <a:rPr lang="en-US" sz="2000" i="1" dirty="0" smtClean="0">
                <a:solidFill>
                  <a:srgbClr val="FF0000"/>
                </a:solidFill>
              </a:rPr>
              <a:t>prototype </a:t>
            </a:r>
            <a:r>
              <a:rPr lang="en-US" sz="2000" dirty="0" smtClean="0"/>
              <a:t>e </a:t>
            </a:r>
            <a:r>
              <a:rPr lang="bg-BG" sz="2000" dirty="0" smtClean="0"/>
              <a:t>нещо като родителя на самия обект</a:t>
            </a:r>
            <a:endParaRPr lang="bg-BG" sz="2000" i="1" dirty="0" smtClean="0">
              <a:solidFill>
                <a:srgbClr val="FF0000"/>
              </a:solidFill>
            </a:endParaRPr>
          </a:p>
          <a:p>
            <a:pPr marL="342900" lvl="1" indent="-342900" algn="just">
              <a:buFont typeface="Wingdings" panose="05000000000000000000" pitchFamily="2" charset="2"/>
              <a:buChar char="ü"/>
            </a:pPr>
            <a:r>
              <a:rPr lang="bg-BG" sz="2200" dirty="0" smtClean="0"/>
              <a:t>Прототипите имат пропъртита, които са достъпни за всички инстанции</a:t>
            </a:r>
          </a:p>
          <a:p>
            <a:pPr marL="522900" lvl="2" indent="-342900" algn="just">
              <a:buFont typeface="Wingdings" panose="05000000000000000000" pitchFamily="2" charset="2"/>
              <a:buChar char="ü"/>
            </a:pPr>
            <a:r>
              <a:rPr lang="bg-BG" sz="2000" dirty="0" smtClean="0"/>
              <a:t>Типът </a:t>
            </a:r>
            <a:r>
              <a:rPr lang="en-US" sz="2000" dirty="0" smtClean="0"/>
              <a:t>Object </a:t>
            </a:r>
            <a:r>
              <a:rPr lang="bg-BG" sz="2000" dirty="0" smtClean="0"/>
              <a:t>е родител на  всички обекти</a:t>
            </a:r>
          </a:p>
          <a:p>
            <a:pPr marL="702900" lvl="3" indent="-342900" algn="just">
              <a:buFont typeface="Wingdings" panose="05000000000000000000" pitchFamily="2" charset="2"/>
              <a:buChar char="ü"/>
            </a:pPr>
            <a:r>
              <a:rPr lang="bg-BG" sz="1800" dirty="0" smtClean="0"/>
              <a:t>Всеки обект наследява </a:t>
            </a:r>
            <a:r>
              <a:rPr lang="en-US" sz="1800" dirty="0" smtClean="0"/>
              <a:t>object</a:t>
            </a:r>
          </a:p>
          <a:p>
            <a:pPr marL="702900" lvl="3" indent="-342900" algn="just">
              <a:buFont typeface="Wingdings" panose="05000000000000000000" pitchFamily="2" charset="2"/>
              <a:buChar char="ü"/>
            </a:pPr>
            <a:r>
              <a:rPr lang="bg-BG" sz="1800" dirty="0" smtClean="0"/>
              <a:t>Всеки обект има </a:t>
            </a:r>
            <a:r>
              <a:rPr lang="en-US" sz="1800" dirty="0" err="1" smtClean="0"/>
              <a:t>toString</a:t>
            </a:r>
            <a:r>
              <a:rPr lang="en-US" sz="1800" dirty="0" smtClean="0"/>
              <a:t>() </a:t>
            </a:r>
            <a:r>
              <a:rPr lang="bg-BG" sz="1800" dirty="0" smtClean="0"/>
              <a:t>метод</a:t>
            </a:r>
          </a:p>
        </p:txBody>
      </p:sp>
      <p:sp>
        <p:nvSpPr>
          <p:cNvPr id="7" name="Title 1"/>
          <p:cNvSpPr>
            <a:spLocks noGrp="1"/>
          </p:cNvSpPr>
          <p:nvPr>
            <p:ph type="title"/>
          </p:nvPr>
        </p:nvSpPr>
        <p:spPr>
          <a:xfrm>
            <a:off x="324000" y="324000"/>
            <a:ext cx="8496000" cy="756000"/>
          </a:xfrm>
        </p:spPr>
        <p:txBody>
          <a:bodyPr/>
          <a:lstStyle/>
          <a:p>
            <a:r>
              <a:rPr lang="en-US" sz="2800" dirty="0" smtClean="0"/>
              <a:t>prototype</a:t>
            </a:r>
            <a:r>
              <a:rPr lang="en-US" dirty="0" smtClean="0"/>
              <a:t/>
            </a:r>
            <a:br>
              <a:rPr lang="en-US" dirty="0" smtClean="0"/>
            </a:br>
            <a:r>
              <a:rPr lang="bg-BG" sz="2000" b="0" dirty="0" smtClean="0"/>
              <a:t>Създаване на обекти</a:t>
            </a:r>
            <a:endParaRPr lang="en-US" sz="2000" b="0" dirty="0"/>
          </a:p>
        </p:txBody>
      </p:sp>
      <p:pic>
        <p:nvPicPr>
          <p:cNvPr id="5" name="Picture 4" descr="Screen Shot 2014-11-17 at 14.07.4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194" y="4588798"/>
            <a:ext cx="6692900" cy="1739900"/>
          </a:xfrm>
          <a:prstGeom prst="rect">
            <a:avLst/>
          </a:prstGeom>
        </p:spPr>
      </p:pic>
    </p:spTree>
    <p:extLst>
      <p:ext uri="{BB962C8B-B14F-4D97-AF65-F5344CB8AC3E}">
        <p14:creationId xmlns:p14="http://schemas.microsoft.com/office/powerpoint/2010/main" val="314880181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4000" y="1624012"/>
            <a:ext cx="8494713" cy="4391026"/>
          </a:xfrm>
        </p:spPr>
        <p:txBody>
          <a:bodyPr/>
          <a:lstStyle/>
          <a:p>
            <a:pPr marL="342900" lvl="1" indent="-342900" algn="just">
              <a:buFont typeface="Wingdings" panose="05000000000000000000" pitchFamily="2" charset="2"/>
              <a:buChar char="ü"/>
            </a:pPr>
            <a:r>
              <a:rPr lang="bg-BG" dirty="0" smtClean="0"/>
              <a:t>Когато добавяме нещо към прототипа на някой обект, всички инстанции на този обект ще имат това пропърти</a:t>
            </a:r>
          </a:p>
          <a:p>
            <a:pPr marL="342900" lvl="1" indent="-342900" algn="just">
              <a:buFont typeface="Wingdings" panose="05000000000000000000" pitchFamily="2" charset="2"/>
              <a:buChar char="ü"/>
            </a:pPr>
            <a:r>
              <a:rPr lang="bg-BG" sz="1800" dirty="0" smtClean="0"/>
              <a:t>Разширяването на прототипа на някой обект става като напишем </a:t>
            </a:r>
            <a:r>
              <a:rPr lang="bg-BG" dirty="0" smtClean="0"/>
              <a:t>име_на_обект.</a:t>
            </a:r>
            <a:r>
              <a:rPr lang="en-US" i="1" dirty="0" err="1" smtClean="0">
                <a:solidFill>
                  <a:srgbClr val="FF0000"/>
                </a:solidFill>
              </a:rPr>
              <a:t>prototype.</a:t>
            </a:r>
            <a:r>
              <a:rPr lang="en-US" dirty="0" err="1" smtClean="0"/>
              <a:t>property</a:t>
            </a:r>
            <a:endParaRPr lang="bg-BG" sz="1800" i="1" dirty="0" smtClean="0"/>
          </a:p>
        </p:txBody>
      </p:sp>
      <p:sp>
        <p:nvSpPr>
          <p:cNvPr id="7" name="Title 1"/>
          <p:cNvSpPr>
            <a:spLocks noGrp="1"/>
          </p:cNvSpPr>
          <p:nvPr>
            <p:ph type="title"/>
          </p:nvPr>
        </p:nvSpPr>
        <p:spPr>
          <a:xfrm>
            <a:off x="324000" y="324000"/>
            <a:ext cx="8496000" cy="756000"/>
          </a:xfrm>
        </p:spPr>
        <p:txBody>
          <a:bodyPr/>
          <a:lstStyle/>
          <a:p>
            <a:r>
              <a:rPr lang="en-US" sz="2800" dirty="0" smtClean="0"/>
              <a:t>prototype</a:t>
            </a:r>
            <a:r>
              <a:rPr lang="en-US" dirty="0" smtClean="0"/>
              <a:t/>
            </a:r>
            <a:br>
              <a:rPr lang="en-US" dirty="0" smtClean="0"/>
            </a:br>
            <a:r>
              <a:rPr lang="bg-BG" sz="2000" b="0" dirty="0" smtClean="0"/>
              <a:t>разширяване на прототипа</a:t>
            </a:r>
            <a:endParaRPr lang="en-US" sz="2000" b="0" dirty="0"/>
          </a:p>
        </p:txBody>
      </p:sp>
      <p:pic>
        <p:nvPicPr>
          <p:cNvPr id="2" name="Picture 1" descr="Screen Shot 2014-11-17 at 14.15.5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759" y="3387658"/>
            <a:ext cx="6908800" cy="2298700"/>
          </a:xfrm>
          <a:prstGeom prst="rect">
            <a:avLst/>
          </a:prstGeom>
        </p:spPr>
      </p:pic>
    </p:spTree>
    <p:extLst>
      <p:ext uri="{BB962C8B-B14F-4D97-AF65-F5344CB8AC3E}">
        <p14:creationId xmlns:p14="http://schemas.microsoft.com/office/powerpoint/2010/main" val="371725655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4000" y="1624012"/>
            <a:ext cx="8494713" cy="4391026"/>
          </a:xfrm>
        </p:spPr>
        <p:txBody>
          <a:bodyPr/>
          <a:lstStyle/>
          <a:p>
            <a:pPr marL="342900" lvl="1" indent="-342900" algn="just">
              <a:buFont typeface="Wingdings" panose="05000000000000000000" pitchFamily="2" charset="2"/>
              <a:buChar char="ü"/>
            </a:pPr>
            <a:r>
              <a:rPr lang="bg-BG" sz="2400" dirty="0" smtClean="0"/>
              <a:t>Обектите могат да имат свои състояния</a:t>
            </a:r>
          </a:p>
          <a:p>
            <a:pPr marL="342900" lvl="1" indent="-342900" algn="just">
              <a:buFont typeface="Wingdings" panose="05000000000000000000" pitchFamily="2" charset="2"/>
              <a:buChar char="ü"/>
            </a:pPr>
            <a:r>
              <a:rPr lang="bg-BG" sz="2400" dirty="0" smtClean="0"/>
              <a:t>За да прикачим пропъртита</a:t>
            </a:r>
            <a:r>
              <a:rPr lang="en-US" sz="2400" dirty="0" smtClean="0"/>
              <a:t> </a:t>
            </a:r>
            <a:r>
              <a:rPr lang="bg-BG" sz="2400" dirty="0" smtClean="0"/>
              <a:t>и към обекта се използва ключовата думичка </a:t>
            </a:r>
            <a:r>
              <a:rPr lang="en-US" sz="2400" i="1" dirty="0" smtClean="0">
                <a:solidFill>
                  <a:srgbClr val="FF0000"/>
                </a:solidFill>
              </a:rPr>
              <a:t>this</a:t>
            </a:r>
            <a:endParaRPr lang="bg-BG" sz="2400" i="1" dirty="0" smtClean="0">
              <a:solidFill>
                <a:srgbClr val="FF0000"/>
              </a:solidFill>
            </a:endParaRPr>
          </a:p>
        </p:txBody>
      </p:sp>
      <p:sp>
        <p:nvSpPr>
          <p:cNvPr id="7" name="Title 1"/>
          <p:cNvSpPr>
            <a:spLocks noGrp="1"/>
          </p:cNvSpPr>
          <p:nvPr>
            <p:ph type="title"/>
          </p:nvPr>
        </p:nvSpPr>
        <p:spPr>
          <a:xfrm>
            <a:off x="324000" y="324000"/>
            <a:ext cx="8496000" cy="756000"/>
          </a:xfrm>
        </p:spPr>
        <p:txBody>
          <a:bodyPr/>
          <a:lstStyle/>
          <a:p>
            <a:r>
              <a:rPr lang="bg-BG" sz="2800" dirty="0" smtClean="0"/>
              <a:t>Членове на обекта</a:t>
            </a:r>
            <a:r>
              <a:rPr lang="en-US" dirty="0" smtClean="0"/>
              <a:t/>
            </a:r>
            <a:br>
              <a:rPr lang="en-US" dirty="0" smtClean="0"/>
            </a:br>
            <a:r>
              <a:rPr lang="bg-BG" sz="2000" b="0" dirty="0" smtClean="0"/>
              <a:t>полета, пропъртита </a:t>
            </a:r>
            <a:r>
              <a:rPr lang="en-US" sz="2000" b="0" dirty="0" smtClean="0"/>
              <a:t>..</a:t>
            </a:r>
            <a:r>
              <a:rPr lang="bg-BG" sz="2000" b="0" dirty="0" smtClean="0"/>
              <a:t>.</a:t>
            </a:r>
            <a:endParaRPr lang="en-US" sz="2000" b="0" dirty="0"/>
          </a:p>
        </p:txBody>
      </p:sp>
      <p:pic>
        <p:nvPicPr>
          <p:cNvPr id="4" name="Picture 3" descr="Screen Shot 2014-11-17 at 14.22.4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3425" y="3833394"/>
            <a:ext cx="7213600" cy="1714500"/>
          </a:xfrm>
          <a:prstGeom prst="rect">
            <a:avLst/>
          </a:prstGeom>
        </p:spPr>
      </p:pic>
    </p:spTree>
    <p:extLst>
      <p:ext uri="{BB962C8B-B14F-4D97-AF65-F5344CB8AC3E}">
        <p14:creationId xmlns:p14="http://schemas.microsoft.com/office/powerpoint/2010/main" val="143923265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4000" y="1624012"/>
            <a:ext cx="8494713" cy="4391026"/>
          </a:xfrm>
        </p:spPr>
        <p:txBody>
          <a:bodyPr/>
          <a:lstStyle/>
          <a:p>
            <a:pPr marL="342900" lvl="1" indent="-342900" algn="just">
              <a:buFont typeface="Wingdings" panose="05000000000000000000" pitchFamily="2" charset="2"/>
              <a:buChar char="ü"/>
            </a:pPr>
            <a:r>
              <a:rPr lang="bg-BG" sz="2400" dirty="0" smtClean="0"/>
              <a:t>Има няколко начина да е прикачат методи към обекти</a:t>
            </a:r>
          </a:p>
          <a:p>
            <a:pPr marL="522900" lvl="2" indent="-342900" algn="just">
              <a:buFont typeface="Wingdings" panose="05000000000000000000" pitchFamily="2" charset="2"/>
              <a:buChar char="ü"/>
            </a:pPr>
            <a:r>
              <a:rPr lang="bg-BG" sz="2200" dirty="0" smtClean="0"/>
              <a:t>Както пропъртита чрез</a:t>
            </a:r>
            <a:r>
              <a:rPr lang="bg-BG" sz="2200" dirty="0" smtClean="0">
                <a:solidFill>
                  <a:srgbClr val="FF0000"/>
                </a:solidFill>
              </a:rPr>
              <a:t> </a:t>
            </a:r>
            <a:r>
              <a:rPr lang="en-US" sz="2200" i="1" dirty="0" smtClean="0">
                <a:solidFill>
                  <a:srgbClr val="FF0000"/>
                </a:solidFill>
              </a:rPr>
              <a:t>this</a:t>
            </a:r>
            <a:endParaRPr lang="en-US" sz="2200" i="1" dirty="0">
              <a:solidFill>
                <a:srgbClr val="FF0000"/>
              </a:solidFill>
            </a:endParaRPr>
          </a:p>
          <a:p>
            <a:pPr marL="522900" lvl="2" indent="-342900" algn="just">
              <a:buFont typeface="Wingdings" panose="05000000000000000000" pitchFamily="2" charset="2"/>
              <a:buChar char="ü"/>
            </a:pPr>
            <a:r>
              <a:rPr lang="bg-BG" sz="2200" i="1" dirty="0" smtClean="0">
                <a:solidFill>
                  <a:srgbClr val="000000"/>
                </a:solidFill>
              </a:rPr>
              <a:t>Прикачане към прототипа</a:t>
            </a:r>
            <a:r>
              <a:rPr lang="en-US" sz="2200" i="1" dirty="0" smtClean="0">
                <a:solidFill>
                  <a:srgbClr val="000000"/>
                </a:solidFill>
              </a:rPr>
              <a:t> – </a:t>
            </a:r>
            <a:r>
              <a:rPr lang="bg-BG" sz="2200" b="1" i="1" dirty="0" smtClean="0">
                <a:solidFill>
                  <a:srgbClr val="FF0000"/>
                </a:solidFill>
              </a:rPr>
              <a:t>ПО-ДОБРИЯТ НАЧИН</a:t>
            </a:r>
            <a:endParaRPr lang="en-US" sz="2200" b="1" i="1" dirty="0" smtClean="0">
              <a:solidFill>
                <a:srgbClr val="FF0000"/>
              </a:solidFill>
            </a:endParaRPr>
          </a:p>
        </p:txBody>
      </p:sp>
      <p:sp>
        <p:nvSpPr>
          <p:cNvPr id="7" name="Title 1"/>
          <p:cNvSpPr>
            <a:spLocks noGrp="1"/>
          </p:cNvSpPr>
          <p:nvPr>
            <p:ph type="title"/>
          </p:nvPr>
        </p:nvSpPr>
        <p:spPr>
          <a:xfrm>
            <a:off x="324000" y="324000"/>
            <a:ext cx="8496000" cy="756000"/>
          </a:xfrm>
        </p:spPr>
        <p:txBody>
          <a:bodyPr/>
          <a:lstStyle/>
          <a:p>
            <a:r>
              <a:rPr lang="bg-BG" sz="2800" dirty="0" smtClean="0"/>
              <a:t>Членове на обекта</a:t>
            </a:r>
            <a:r>
              <a:rPr lang="en-US" dirty="0" smtClean="0"/>
              <a:t/>
            </a:r>
            <a:br>
              <a:rPr lang="en-US" dirty="0" smtClean="0"/>
            </a:br>
            <a:r>
              <a:rPr lang="bg-BG" sz="2000" b="0" dirty="0" smtClean="0"/>
              <a:t>методи </a:t>
            </a:r>
            <a:r>
              <a:rPr lang="en-US" sz="2000" b="0" dirty="0" smtClean="0"/>
              <a:t>..</a:t>
            </a:r>
            <a:r>
              <a:rPr lang="bg-BG" sz="2000" b="0" dirty="0" smtClean="0"/>
              <a:t>.</a:t>
            </a:r>
            <a:endParaRPr lang="en-US" sz="2000" b="0" dirty="0"/>
          </a:p>
        </p:txBody>
      </p:sp>
      <p:pic>
        <p:nvPicPr>
          <p:cNvPr id="2" name="Picture 1" descr="Screen Shot 2014-11-17 at 14.42.4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831" y="2806187"/>
            <a:ext cx="6192828" cy="3672874"/>
          </a:xfrm>
          <a:prstGeom prst="rect">
            <a:avLst/>
          </a:prstGeom>
        </p:spPr>
      </p:pic>
    </p:spTree>
    <p:extLst>
      <p:ext uri="{BB962C8B-B14F-4D97-AF65-F5344CB8AC3E}">
        <p14:creationId xmlns:p14="http://schemas.microsoft.com/office/powerpoint/2010/main" val="401664790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4000" y="1624012"/>
            <a:ext cx="8494713" cy="4391026"/>
          </a:xfrm>
        </p:spPr>
        <p:txBody>
          <a:bodyPr/>
          <a:lstStyle/>
          <a:p>
            <a:pPr marL="342900" lvl="1" indent="-342900" algn="just">
              <a:buFont typeface="Wingdings" panose="05000000000000000000" pitchFamily="2" charset="2"/>
              <a:buChar char="ü"/>
            </a:pPr>
            <a:r>
              <a:rPr lang="en-US" sz="2400" dirty="0" smtClean="0"/>
              <a:t>this </a:t>
            </a:r>
            <a:r>
              <a:rPr lang="bg-BG" sz="2400" dirty="0" smtClean="0"/>
              <a:t>може</a:t>
            </a:r>
            <a:r>
              <a:rPr lang="en-US" sz="2400" dirty="0" smtClean="0"/>
              <a:t> </a:t>
            </a:r>
            <a:r>
              <a:rPr lang="bg-BG" sz="2400" dirty="0" smtClean="0"/>
              <a:t>да има 2 стойности</a:t>
            </a:r>
          </a:p>
          <a:p>
            <a:pPr marL="522900" lvl="2" indent="-342900" algn="just">
              <a:buFont typeface="Wingdings" panose="05000000000000000000" pitchFamily="2" charset="2"/>
              <a:buChar char="ü"/>
            </a:pPr>
            <a:r>
              <a:rPr lang="bg-BG" sz="2000" dirty="0" smtClean="0"/>
              <a:t>Обхвата на родителя</a:t>
            </a:r>
          </a:p>
          <a:p>
            <a:pPr marL="702900" lvl="3" indent="-342900" algn="just">
              <a:buFont typeface="Wingdings" panose="05000000000000000000" pitchFamily="2" charset="2"/>
              <a:buChar char="ü"/>
            </a:pPr>
            <a:r>
              <a:rPr lang="bg-BG" sz="1600" dirty="0">
                <a:solidFill>
                  <a:srgbClr val="000000"/>
                </a:solidFill>
              </a:rPr>
              <a:t>З</a:t>
            </a:r>
            <a:r>
              <a:rPr lang="bg-BG" sz="1600" dirty="0" smtClean="0">
                <a:solidFill>
                  <a:srgbClr val="000000"/>
                </a:solidFill>
              </a:rPr>
              <a:t>начението на </a:t>
            </a:r>
            <a:r>
              <a:rPr lang="en-US" sz="1600" dirty="0" smtClean="0">
                <a:solidFill>
                  <a:srgbClr val="000000"/>
                </a:solidFill>
              </a:rPr>
              <a:t>this </a:t>
            </a:r>
            <a:r>
              <a:rPr lang="bg-BG" sz="1600" dirty="0" smtClean="0">
                <a:solidFill>
                  <a:srgbClr val="000000"/>
                </a:solidFill>
              </a:rPr>
              <a:t>в конкретния </a:t>
            </a:r>
            <a:r>
              <a:rPr lang="en-US" sz="1600" dirty="0" smtClean="0">
                <a:solidFill>
                  <a:srgbClr val="000000"/>
                </a:solidFill>
              </a:rPr>
              <a:t>scope</a:t>
            </a:r>
            <a:endParaRPr lang="bg-BG" sz="1600" dirty="0" smtClean="0">
              <a:solidFill>
                <a:srgbClr val="000000"/>
              </a:solidFill>
            </a:endParaRPr>
          </a:p>
          <a:p>
            <a:pPr marL="702900" lvl="3" indent="-342900" algn="just">
              <a:buFont typeface="Wingdings" panose="05000000000000000000" pitchFamily="2" charset="2"/>
              <a:buChar char="ü"/>
            </a:pPr>
            <a:r>
              <a:rPr lang="bg-BG" sz="1600" dirty="0" smtClean="0">
                <a:solidFill>
                  <a:srgbClr val="000000"/>
                </a:solidFill>
              </a:rPr>
              <a:t>Ако никой от бащите не е </a:t>
            </a:r>
            <a:r>
              <a:rPr lang="en-US" sz="1600" dirty="0" smtClean="0">
                <a:solidFill>
                  <a:srgbClr val="000000"/>
                </a:solidFill>
              </a:rPr>
              <a:t>Object this </a:t>
            </a:r>
            <a:r>
              <a:rPr lang="bg-BG" sz="1600" dirty="0" smtClean="0">
                <a:solidFill>
                  <a:srgbClr val="000000"/>
                </a:solidFill>
              </a:rPr>
              <a:t>става обектът </a:t>
            </a:r>
            <a:r>
              <a:rPr lang="en-US" sz="1600" dirty="0" smtClean="0">
                <a:solidFill>
                  <a:srgbClr val="000000"/>
                </a:solidFill>
              </a:rPr>
              <a:t>Window</a:t>
            </a:r>
            <a:endParaRPr lang="en-US" sz="1600" dirty="0"/>
          </a:p>
          <a:p>
            <a:pPr marL="522900" lvl="2" indent="-342900" algn="just">
              <a:buFont typeface="Wingdings" panose="05000000000000000000" pitchFamily="2" charset="2"/>
              <a:buChar char="ü"/>
            </a:pPr>
            <a:r>
              <a:rPr lang="bg-BG" sz="2000" dirty="0"/>
              <a:t>Конкретен </a:t>
            </a:r>
            <a:r>
              <a:rPr lang="bg-BG" sz="2000" dirty="0" smtClean="0"/>
              <a:t>обект</a:t>
            </a:r>
          </a:p>
          <a:p>
            <a:pPr marL="702900" lvl="3" indent="-342900" algn="just">
              <a:buFont typeface="Wingdings" panose="05000000000000000000" pitchFamily="2" charset="2"/>
              <a:buChar char="ü"/>
            </a:pPr>
            <a:r>
              <a:rPr lang="bg-BG" sz="1600" dirty="0" smtClean="0">
                <a:solidFill>
                  <a:srgbClr val="000000"/>
                </a:solidFill>
              </a:rPr>
              <a:t>Когато се ползва операторът </a:t>
            </a:r>
            <a:r>
              <a:rPr lang="en-US" sz="1600" i="1" dirty="0" smtClean="0">
                <a:solidFill>
                  <a:srgbClr val="FF0000"/>
                </a:solidFill>
              </a:rPr>
              <a:t>new</a:t>
            </a:r>
          </a:p>
          <a:p>
            <a:pPr lvl="3" indent="0" algn="just">
              <a:buNone/>
            </a:pPr>
            <a:endParaRPr lang="en-US" sz="2400" dirty="0"/>
          </a:p>
          <a:p>
            <a:pPr marL="342900" lvl="1" indent="-342900" algn="just">
              <a:buFont typeface="Wingdings" panose="05000000000000000000" pitchFamily="2" charset="2"/>
              <a:buChar char="ü"/>
            </a:pPr>
            <a:r>
              <a:rPr lang="en-US" sz="2400" dirty="0"/>
              <a:t>call  </a:t>
            </a:r>
            <a:r>
              <a:rPr lang="bg-BG" sz="2400" dirty="0"/>
              <a:t>и </a:t>
            </a:r>
            <a:r>
              <a:rPr lang="en-US" sz="2400" dirty="0" smtClean="0"/>
              <a:t>apply</a:t>
            </a:r>
          </a:p>
          <a:p>
            <a:pPr marL="522900" lvl="2" indent="-342900" algn="just">
              <a:buFont typeface="Wingdings" panose="05000000000000000000" pitchFamily="2" charset="2"/>
              <a:buChar char="ü"/>
            </a:pPr>
            <a:r>
              <a:rPr lang="en-US" dirty="0" err="1"/>
              <a:t>f</a:t>
            </a:r>
            <a:r>
              <a:rPr lang="en-US" dirty="0" err="1" smtClean="0"/>
              <a:t>unction.call</a:t>
            </a:r>
            <a:r>
              <a:rPr lang="en-US" dirty="0" smtClean="0"/>
              <a:t>(</a:t>
            </a:r>
            <a:r>
              <a:rPr lang="en-US" dirty="0" err="1" smtClean="0"/>
              <a:t>obj</a:t>
            </a:r>
            <a:r>
              <a:rPr lang="en-US" dirty="0" smtClean="0"/>
              <a:t>, arg1, arg2, ..) - </a:t>
            </a:r>
            <a:r>
              <a:rPr lang="bg-BG" dirty="0" smtClean="0"/>
              <a:t>извиква функция през опеделен обект чрез определени аргументи</a:t>
            </a:r>
          </a:p>
          <a:p>
            <a:pPr marL="522900" lvl="2" indent="-342900" algn="just">
              <a:buFont typeface="Wingdings" panose="05000000000000000000" pitchFamily="2" charset="2"/>
              <a:buChar char="ü"/>
            </a:pPr>
            <a:r>
              <a:rPr lang="en-US" sz="1600" dirty="0" err="1" smtClean="0"/>
              <a:t>function.apply</a:t>
            </a:r>
            <a:r>
              <a:rPr lang="en-US" sz="1600" dirty="0" smtClean="0"/>
              <a:t>(</a:t>
            </a:r>
            <a:r>
              <a:rPr lang="en-US" sz="1600" dirty="0" err="1" smtClean="0"/>
              <a:t>obj</a:t>
            </a:r>
            <a:r>
              <a:rPr lang="en-US" sz="1600" dirty="0" smtClean="0"/>
              <a:t>, </a:t>
            </a:r>
            <a:r>
              <a:rPr lang="en-US" sz="1600" dirty="0" err="1" smtClean="0"/>
              <a:t>arrayOfArgs</a:t>
            </a:r>
            <a:r>
              <a:rPr lang="en-US" sz="1600" dirty="0" smtClean="0"/>
              <a:t>) - </a:t>
            </a:r>
            <a:r>
              <a:rPr lang="bg-BG" dirty="0"/>
              <a:t>извиква функция през опеделен обект чрез </a:t>
            </a:r>
            <a:r>
              <a:rPr lang="bg-BG" dirty="0" smtClean="0"/>
              <a:t>определен </a:t>
            </a:r>
            <a:r>
              <a:rPr lang="bg-BG" b="1" dirty="0" smtClean="0"/>
              <a:t>списък </a:t>
            </a:r>
            <a:r>
              <a:rPr lang="bg-BG" dirty="0" smtClean="0"/>
              <a:t>от аргументи</a:t>
            </a:r>
            <a:endParaRPr lang="bg-BG" sz="1600" dirty="0"/>
          </a:p>
          <a:p>
            <a:pPr marL="522900" lvl="2" indent="-342900" algn="just">
              <a:buFont typeface="Wingdings" panose="05000000000000000000" pitchFamily="2" charset="2"/>
              <a:buChar char="ü"/>
            </a:pPr>
            <a:r>
              <a:rPr lang="bg-BG" b="1" dirty="0" smtClean="0">
                <a:solidFill>
                  <a:srgbClr val="FF0000"/>
                </a:solidFill>
              </a:rPr>
              <a:t>Правят едно и също просто начинът по който се подават аргументи е различен</a:t>
            </a:r>
            <a:endParaRPr lang="en-US" sz="1600" b="1" dirty="0" smtClean="0">
              <a:solidFill>
                <a:srgbClr val="FF0000"/>
              </a:solidFill>
            </a:endParaRPr>
          </a:p>
        </p:txBody>
      </p:sp>
      <p:sp>
        <p:nvSpPr>
          <p:cNvPr id="7" name="Title 1"/>
          <p:cNvSpPr>
            <a:spLocks noGrp="1"/>
          </p:cNvSpPr>
          <p:nvPr>
            <p:ph type="title"/>
          </p:nvPr>
        </p:nvSpPr>
        <p:spPr>
          <a:xfrm>
            <a:off x="324000" y="324000"/>
            <a:ext cx="8496000" cy="756000"/>
          </a:xfrm>
        </p:spPr>
        <p:txBody>
          <a:bodyPr/>
          <a:lstStyle/>
          <a:p>
            <a:r>
              <a:rPr lang="en-US" sz="2800" dirty="0" smtClean="0"/>
              <a:t>this, call, apply</a:t>
            </a:r>
            <a:r>
              <a:rPr lang="en-US" dirty="0" smtClean="0"/>
              <a:t/>
            </a:r>
            <a:br>
              <a:rPr lang="en-US" dirty="0" smtClean="0"/>
            </a:br>
            <a:endParaRPr lang="en-US" sz="2000" b="0" dirty="0"/>
          </a:p>
        </p:txBody>
      </p:sp>
    </p:spTree>
    <p:extLst>
      <p:ext uri="{BB962C8B-B14F-4D97-AF65-F5344CB8AC3E}">
        <p14:creationId xmlns:p14="http://schemas.microsoft.com/office/powerpoint/2010/main" val="144257973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Templates_Guidelines\eOn\_Presentations\_Templates\_Corporate_4x3\272641_l_srgb_s_g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128"/>
          <a:stretch/>
        </p:blipFill>
        <p:spPr bwMode="auto">
          <a:xfrm>
            <a:off x="-1" y="-1"/>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439400" y="565300"/>
            <a:ext cx="8280000" cy="738000"/>
          </a:xfrm>
        </p:spPr>
        <p:txBody>
          <a:bodyPr/>
          <a:lstStyle/>
          <a:p>
            <a:pPr algn="ctr"/>
            <a:r>
              <a:rPr lang="en-US" sz="6500" b="0" dirty="0" smtClean="0"/>
              <a:t>Demo</a:t>
            </a:r>
            <a:endParaRPr lang="en-US" sz="6500" dirty="0"/>
          </a:p>
        </p:txBody>
      </p:sp>
      <p:sp>
        <p:nvSpPr>
          <p:cNvPr id="4" name="ConfidentialFlag"/>
          <p:cNvSpPr txBox="1"/>
          <p:nvPr/>
        </p:nvSpPr>
        <p:spPr>
          <a:xfrm>
            <a:off x="8136001" y="1776774"/>
            <a:ext cx="615696"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Public</a:t>
            </a:r>
          </a:p>
        </p:txBody>
      </p:sp>
      <p:pic>
        <p:nvPicPr>
          <p:cNvPr id="12" name="Picture 5" descr="C:\Users\i309691\Downloads\equipmentprotection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3326" y="334752"/>
            <a:ext cx="1639874" cy="163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7274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bg-BG" dirty="0"/>
              <a:t>Наследяване в класическото ООП</a:t>
            </a:r>
            <a:endParaRPr lang="en-US" dirty="0"/>
          </a:p>
        </p:txBody>
      </p:sp>
      <p:pic>
        <p:nvPicPr>
          <p:cNvPr id="5" name="Picture 2" descr="C:\Users\d019534\AppData\Local\Microsoft\Windows\Temporary Internet Files\Content.IE5\STJ40QJH\275098_l_srgb_s_gl[1].jpg"/>
          <p:cNvPicPr>
            <a:picLocks noGrp="1" noChangeAspect="1" noChangeArrowheads="1"/>
          </p:cNvPicPr>
          <p:nvPr>
            <p:ph type="pic" sz="quarter" idx="11"/>
          </p:nvPr>
        </p:nvPicPr>
        <p:blipFill rotWithShape="1">
          <a:blip r:embed="rId2" cstate="screen">
            <a:extLst>
              <a:ext uri="{28A0092B-C50C-407E-A947-70E740481C1C}">
                <a14:useLocalDpi xmlns:a14="http://schemas.microsoft.com/office/drawing/2010/main"/>
              </a:ext>
            </a:extLst>
          </a:blip>
          <a:srcRect l="117" r="117"/>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27717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Наследяване в класическото ООП</a:t>
            </a:r>
            <a:r>
              <a:rPr lang="en-US" dirty="0" smtClean="0"/>
              <a:t/>
            </a:r>
            <a:br>
              <a:rPr lang="en-US" dirty="0" smtClean="0"/>
            </a:b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522900" lvl="2" indent="-342900">
              <a:buFont typeface="Wingdings" charset="2"/>
              <a:buChar char="ü"/>
            </a:pPr>
            <a:r>
              <a:rPr lang="bg-BG" sz="2200" dirty="0" smtClean="0"/>
              <a:t>Много прилича на всички други езици – </a:t>
            </a:r>
            <a:r>
              <a:rPr lang="en-US" sz="2200" dirty="0" smtClean="0"/>
              <a:t>C#, Java, C++, ..</a:t>
            </a:r>
          </a:p>
          <a:p>
            <a:pPr marL="522900" lvl="2" indent="-342900">
              <a:buFont typeface="Wingdings" charset="2"/>
              <a:buChar char="ü"/>
            </a:pPr>
            <a:r>
              <a:rPr lang="bg-BG" sz="2200" dirty="0" smtClean="0"/>
              <a:t>Начин за разширяване на дейноста на един обект</a:t>
            </a:r>
          </a:p>
          <a:p>
            <a:pPr marL="702900" lvl="3" indent="-342900">
              <a:buFont typeface="Wingdings" charset="2"/>
              <a:buChar char="ü"/>
            </a:pPr>
            <a:r>
              <a:rPr lang="bg-BG" sz="2000" dirty="0" smtClean="0"/>
              <a:t>Ученикът наследява човек, т.е. </a:t>
            </a:r>
            <a:r>
              <a:rPr lang="bg-BG" sz="2000" dirty="0"/>
              <a:t>т</a:t>
            </a:r>
            <a:r>
              <a:rPr lang="bg-BG" sz="2000" dirty="0" smtClean="0"/>
              <a:t>ой е човек, но ходи на училище и учи по биология примерно </a:t>
            </a:r>
            <a:r>
              <a:rPr lang="en-US" sz="2000" dirty="0" smtClean="0"/>
              <a:t>:D</a:t>
            </a:r>
            <a:endParaRPr lang="bg-BG" sz="2000" dirty="0" smtClean="0"/>
          </a:p>
        </p:txBody>
      </p:sp>
      <p:pic>
        <p:nvPicPr>
          <p:cNvPr id="4" name="Picture 3" descr="Screen Shot 2014-11-17 at 15.3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159" y="3097599"/>
            <a:ext cx="7620000" cy="3390900"/>
          </a:xfrm>
          <a:prstGeom prst="rect">
            <a:avLst/>
          </a:prstGeom>
        </p:spPr>
      </p:pic>
    </p:spTree>
    <p:extLst>
      <p:ext uri="{BB962C8B-B14F-4D97-AF65-F5344CB8AC3E}">
        <p14:creationId xmlns:p14="http://schemas.microsoft.com/office/powerpoint/2010/main" val="138271649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The prototype chain</a:t>
            </a:r>
            <a:r>
              <a:rPr lang="en-US" dirty="0" smtClean="0"/>
              <a:t/>
            </a:r>
            <a:br>
              <a:rPr lang="en-US" dirty="0" smtClean="0"/>
            </a:b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panose="05000000000000000000" pitchFamily="2" charset="2"/>
              <a:buChar char="ü"/>
            </a:pPr>
            <a:r>
              <a:rPr lang="bg-BG" sz="2400" dirty="0" smtClean="0"/>
              <a:t>Обектите в </a:t>
            </a:r>
            <a:r>
              <a:rPr lang="en-US" sz="2400" dirty="0" smtClean="0"/>
              <a:t>JavaScript</a:t>
            </a:r>
            <a:r>
              <a:rPr lang="bg-BG" sz="2400" dirty="0" smtClean="0"/>
              <a:t> могат да имат един  прототип</a:t>
            </a:r>
          </a:p>
          <a:p>
            <a:pPr marL="522900" lvl="2" indent="-342900">
              <a:buFont typeface="Wingdings" panose="05000000000000000000" pitchFamily="2" charset="2"/>
              <a:buChar char="ü"/>
            </a:pPr>
            <a:r>
              <a:rPr lang="bg-BG" sz="2000" dirty="0" smtClean="0"/>
              <a:t>Няма множествено наследяване</a:t>
            </a:r>
          </a:p>
          <a:p>
            <a:pPr marL="522900" lvl="2" indent="-342900">
              <a:buFont typeface="Wingdings" panose="05000000000000000000" pitchFamily="2" charset="2"/>
              <a:buChar char="ü"/>
            </a:pPr>
            <a:r>
              <a:rPr lang="bg-BG" sz="2000" dirty="0" smtClean="0"/>
              <a:t>Прототипът на един обект може да има свой прототип и т.н.</a:t>
            </a:r>
          </a:p>
          <a:p>
            <a:pPr marL="342900" lvl="1" indent="-342900">
              <a:buFont typeface="Wingdings" panose="05000000000000000000" pitchFamily="2" charset="2"/>
              <a:buChar char="ü"/>
            </a:pPr>
            <a:r>
              <a:rPr lang="bg-BG" sz="2000" dirty="0" smtClean="0"/>
              <a:t>Това се нарича </a:t>
            </a:r>
            <a:r>
              <a:rPr lang="en-US" sz="2000" dirty="0" smtClean="0">
                <a:solidFill>
                  <a:srgbClr val="FF0000"/>
                </a:solidFill>
              </a:rPr>
              <a:t>prototype chain</a:t>
            </a:r>
            <a:endParaRPr lang="en-US" sz="2400" dirty="0"/>
          </a:p>
          <a:p>
            <a:pPr marL="342900" lvl="1" indent="-342900">
              <a:buFont typeface="Wingdings" panose="05000000000000000000" pitchFamily="2" charset="2"/>
              <a:buChar char="ü"/>
            </a:pPr>
            <a:r>
              <a:rPr lang="bg-BG" sz="2400" dirty="0"/>
              <a:t>Когато някое пропърти се извиква на даден </a:t>
            </a:r>
            <a:r>
              <a:rPr lang="bg-BG" sz="2400" dirty="0" smtClean="0"/>
              <a:t>обект</a:t>
            </a:r>
          </a:p>
          <a:p>
            <a:pPr marL="637200" lvl="2" indent="-457200">
              <a:buFont typeface="+mj-lt"/>
              <a:buAutoNum type="arabicPeriod"/>
            </a:pPr>
            <a:r>
              <a:rPr lang="bg-BG" sz="2200" dirty="0" smtClean="0"/>
              <a:t>Търси се в обекта</a:t>
            </a:r>
          </a:p>
          <a:p>
            <a:pPr marL="637200" lvl="2" indent="-457200">
              <a:buFont typeface="+mj-lt"/>
              <a:buAutoNum type="arabicPeriod"/>
            </a:pPr>
            <a:r>
              <a:rPr lang="bg-BG" sz="2200" dirty="0" smtClean="0"/>
              <a:t>Ако не се намери се търси в прототипа</a:t>
            </a:r>
          </a:p>
          <a:p>
            <a:pPr marL="637200" lvl="2" indent="-457200">
              <a:buFont typeface="+mj-lt"/>
              <a:buAutoNum type="arabicPeriod"/>
            </a:pPr>
            <a:r>
              <a:rPr lang="bg-BG" sz="2200" dirty="0" smtClean="0"/>
              <a:t>Ако и там не се намери в прототипа на прототипа и т.н. ..</a:t>
            </a:r>
          </a:p>
          <a:p>
            <a:pPr marL="637200" lvl="2" indent="-457200">
              <a:buFont typeface="+mj-lt"/>
              <a:buAutoNum type="arabicPeriod"/>
            </a:pPr>
            <a:r>
              <a:rPr lang="bg-BG" sz="2200" dirty="0" smtClean="0"/>
              <a:t>Ако не се намери никъде резултатът е </a:t>
            </a:r>
            <a:r>
              <a:rPr lang="en-US" sz="2200" dirty="0" smtClean="0"/>
              <a:t>undefined</a:t>
            </a:r>
            <a:endParaRPr lang="bg-BG" sz="2200" dirty="0" smtClean="0"/>
          </a:p>
          <a:p>
            <a:pPr marL="637200" lvl="2" indent="-457200">
              <a:buFont typeface="+mj-lt"/>
              <a:buAutoNum type="arabicPeriod"/>
            </a:pPr>
            <a:endParaRPr lang="bg-BG" sz="2200" dirty="0" smtClean="0"/>
          </a:p>
        </p:txBody>
      </p:sp>
    </p:spTree>
    <p:extLst>
      <p:ext uri="{BB962C8B-B14F-4D97-AF65-F5344CB8AC3E}">
        <p14:creationId xmlns:p14="http://schemas.microsoft.com/office/powerpoint/2010/main" val="324915939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Извикване на родителски методи</a:t>
            </a:r>
            <a:r>
              <a:rPr lang="en-US" dirty="0" smtClean="0"/>
              <a:t/>
            </a:r>
            <a:br>
              <a:rPr lang="en-US" dirty="0" smtClean="0"/>
            </a:b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panose="05000000000000000000" pitchFamily="2" charset="2"/>
              <a:buChar char="ü"/>
            </a:pPr>
            <a:r>
              <a:rPr lang="bg-BG" sz="2400" dirty="0" smtClean="0"/>
              <a:t>В </a:t>
            </a:r>
            <a:r>
              <a:rPr lang="en-US" sz="2400" b="1" dirty="0" smtClean="0"/>
              <a:t>JavaScript</a:t>
            </a:r>
            <a:r>
              <a:rPr lang="en-US" sz="2400" dirty="0" smtClean="0"/>
              <a:t> </a:t>
            </a:r>
            <a:r>
              <a:rPr lang="bg-BG" sz="2400" dirty="0" smtClean="0"/>
              <a:t>няма директен начин по който да се викат родителски методи</a:t>
            </a:r>
            <a:endParaRPr lang="en-US" sz="2400" dirty="0" smtClean="0"/>
          </a:p>
          <a:p>
            <a:pPr marL="522900" lvl="2" indent="-342900">
              <a:buFont typeface="Wingdings" panose="05000000000000000000" pitchFamily="2" charset="2"/>
              <a:buChar char="ü"/>
            </a:pPr>
            <a:r>
              <a:rPr lang="en-US" sz="2000" dirty="0" smtClean="0"/>
              <a:t>Function constructor –</a:t>
            </a:r>
            <a:r>
              <a:rPr lang="bg-BG" sz="2000" dirty="0" smtClean="0"/>
              <a:t> ите не знаят кой или какво е техният родител</a:t>
            </a:r>
          </a:p>
          <a:p>
            <a:pPr marL="342900" lvl="1" indent="-342900">
              <a:buFont typeface="Wingdings" panose="05000000000000000000" pitchFamily="2" charset="2"/>
              <a:buChar char="ü"/>
            </a:pPr>
            <a:endParaRPr lang="bg-BG" sz="2400" dirty="0"/>
          </a:p>
          <a:p>
            <a:pPr marL="342900" lvl="1" indent="-342900">
              <a:buFont typeface="Wingdings" panose="05000000000000000000" pitchFamily="2" charset="2"/>
              <a:buChar char="ü"/>
            </a:pPr>
            <a:r>
              <a:rPr lang="bg-BG" sz="2400" dirty="0"/>
              <a:t>Викането на родителски методи се извършва чрез </a:t>
            </a:r>
            <a:r>
              <a:rPr lang="en-US" sz="2400" b="1" i="1" dirty="0">
                <a:solidFill>
                  <a:srgbClr val="FF0000"/>
                </a:solidFill>
              </a:rPr>
              <a:t>call</a:t>
            </a:r>
            <a:r>
              <a:rPr lang="en-US" sz="2400" dirty="0">
                <a:solidFill>
                  <a:srgbClr val="FF0000"/>
                </a:solidFill>
              </a:rPr>
              <a:t> </a:t>
            </a:r>
            <a:r>
              <a:rPr lang="bg-BG" sz="2400" dirty="0"/>
              <a:t>и </a:t>
            </a:r>
            <a:r>
              <a:rPr lang="en-US" sz="2400" b="1" i="1" dirty="0">
                <a:solidFill>
                  <a:srgbClr val="FF0000"/>
                </a:solidFill>
              </a:rPr>
              <a:t>apply</a:t>
            </a:r>
            <a:endParaRPr lang="bg-BG" sz="2400" b="1" i="1" dirty="0">
              <a:solidFill>
                <a:srgbClr val="FF0000"/>
              </a:solidFill>
            </a:endParaRPr>
          </a:p>
          <a:p>
            <a:pPr lvl="2" indent="0">
              <a:buNone/>
            </a:pPr>
            <a:endParaRPr lang="en-US" sz="2200" b="1" dirty="0" smtClean="0"/>
          </a:p>
        </p:txBody>
      </p:sp>
    </p:spTree>
    <p:extLst>
      <p:ext uri="{BB962C8B-B14F-4D97-AF65-F5344CB8AC3E}">
        <p14:creationId xmlns:p14="http://schemas.microsoft.com/office/powerpoint/2010/main" val="278698540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Да припомним …</a:t>
            </a:r>
            <a:r>
              <a:rPr lang="en-US" dirty="0" smtClean="0"/>
              <a:t/>
            </a:r>
            <a:br>
              <a:rPr lang="en-US" dirty="0" smtClean="0"/>
            </a:br>
            <a:r>
              <a:rPr lang="en-US" sz="2000" b="0" dirty="0" smtClean="0"/>
              <a:t>JavaScript basics</a:t>
            </a:r>
            <a:endParaRPr lang="en-US" sz="2000" b="0" dirty="0"/>
          </a:p>
        </p:txBody>
      </p:sp>
      <p:sp>
        <p:nvSpPr>
          <p:cNvPr id="3" name="Text Placeholder 2"/>
          <p:cNvSpPr>
            <a:spLocks noGrp="1"/>
          </p:cNvSpPr>
          <p:nvPr>
            <p:ph type="body" sz="quarter" idx="10"/>
          </p:nvPr>
        </p:nvSpPr>
        <p:spPr>
          <a:xfrm>
            <a:off x="324000" y="1624012"/>
            <a:ext cx="6229309" cy="3220010"/>
          </a:xfrm>
        </p:spPr>
        <p:txBody>
          <a:bodyPr/>
          <a:lstStyle/>
          <a:p>
            <a:pPr marL="457200" lvl="1" indent="-457200">
              <a:buFont typeface="Wingdings" panose="05000000000000000000" pitchFamily="2" charset="2"/>
              <a:buChar char="ü"/>
            </a:pPr>
            <a:r>
              <a:rPr lang="bg-BG" sz="3200" dirty="0" smtClean="0"/>
              <a:t>Променливи</a:t>
            </a:r>
          </a:p>
          <a:p>
            <a:pPr marL="457200" lvl="1" indent="-457200">
              <a:buFont typeface="Wingdings" panose="05000000000000000000" pitchFamily="2" charset="2"/>
              <a:buChar char="ü"/>
            </a:pPr>
            <a:r>
              <a:rPr lang="bg-BG" sz="3200" dirty="0" smtClean="0"/>
              <a:t>Оператори</a:t>
            </a:r>
          </a:p>
          <a:p>
            <a:pPr marL="457200" lvl="1" indent="-457200">
              <a:buFont typeface="Wingdings" panose="05000000000000000000" pitchFamily="2" charset="2"/>
              <a:buChar char="ü"/>
            </a:pPr>
            <a:r>
              <a:rPr lang="bg-BG" sz="3200" dirty="0" smtClean="0"/>
              <a:t>Списъци</a:t>
            </a:r>
          </a:p>
          <a:p>
            <a:pPr marL="457200" lvl="1" indent="-457200">
              <a:buFont typeface="Wingdings" panose="05000000000000000000" pitchFamily="2" charset="2"/>
              <a:buChar char="ü"/>
            </a:pPr>
            <a:r>
              <a:rPr lang="bg-BG" sz="3200" dirty="0" smtClean="0"/>
              <a:t>Обекти</a:t>
            </a:r>
          </a:p>
          <a:p>
            <a:pPr marL="457200" lvl="1" indent="-457200">
              <a:buFont typeface="Wingdings" panose="05000000000000000000" pitchFamily="2" charset="2"/>
              <a:buChar char="ü"/>
            </a:pPr>
            <a:r>
              <a:rPr lang="bg-BG" sz="3200" dirty="0" smtClean="0"/>
              <a:t>Функции</a:t>
            </a:r>
          </a:p>
          <a:p>
            <a:pPr marL="457200" lvl="1" indent="-457200">
              <a:buFont typeface="Wingdings" panose="05000000000000000000" pitchFamily="2" charset="2"/>
              <a:buChar char="ü"/>
            </a:pPr>
            <a:endParaRPr lang="bg-BG" sz="3200" dirty="0"/>
          </a:p>
          <a:p>
            <a:pPr marL="457200" lvl="1" indent="-457200">
              <a:buFont typeface="Wingdings" panose="05000000000000000000" pitchFamily="2" charset="2"/>
              <a:buChar char="ü"/>
            </a:pPr>
            <a:r>
              <a:rPr lang="bg-BG" sz="3200" dirty="0" smtClean="0"/>
              <a:t>Въпроси ? = )</a:t>
            </a:r>
          </a:p>
          <a:p>
            <a:pPr marL="457200" lvl="1" indent="-457200">
              <a:buFont typeface="Wingdings" panose="05000000000000000000" pitchFamily="2" charset="2"/>
              <a:buChar char="ü"/>
            </a:pPr>
            <a:endParaRPr lang="bg-BG" sz="3200" dirty="0" smtClean="0"/>
          </a:p>
        </p:txBody>
      </p:sp>
      <p:pic>
        <p:nvPicPr>
          <p:cNvPr id="2050" name="Picture 2" descr="http://cdn4.sportngin.com/attachments/photo/0512/5074/killing_question_mediu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535" y="1624012"/>
            <a:ext cx="3841659" cy="3841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45367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050"/>
                                        </p:tgtEl>
                                        <p:attrNameLst>
                                          <p:attrName>style.visibility</p:attrName>
                                        </p:attrNameLst>
                                      </p:cBhvr>
                                      <p:to>
                                        <p:strVal val="visible"/>
                                      </p:to>
                                    </p:set>
                                    <p:animEffect transition="in" filter="fade">
                                      <p:cBhvr>
                                        <p:cTn id="3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Извикване на родителски методи</a:t>
            </a:r>
            <a:r>
              <a:rPr lang="en-US" dirty="0" smtClean="0"/>
              <a:t/>
            </a:r>
            <a:br>
              <a:rPr lang="en-US" dirty="0" smtClean="0"/>
            </a:br>
            <a:endParaRPr lang="en-US" sz="2000" b="0" dirty="0"/>
          </a:p>
        </p:txBody>
      </p:sp>
      <p:pic>
        <p:nvPicPr>
          <p:cNvPr id="5" name="Picture 4" descr="Screen Shot 2014-11-17 at 15.57.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375" y="1382397"/>
            <a:ext cx="7003260" cy="5046735"/>
          </a:xfrm>
          <a:prstGeom prst="rect">
            <a:avLst/>
          </a:prstGeom>
        </p:spPr>
      </p:pic>
    </p:spTree>
    <p:extLst>
      <p:ext uri="{BB962C8B-B14F-4D97-AF65-F5344CB8AC3E}">
        <p14:creationId xmlns:p14="http://schemas.microsoft.com/office/powerpoint/2010/main" val="237652617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Templates_Guidelines\eOn\_Presentations\_Templates\_Corporate_4x3\272641_l_srgb_s_g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128"/>
          <a:stretch/>
        </p:blipFill>
        <p:spPr bwMode="auto">
          <a:xfrm>
            <a:off x="-1" y="-1"/>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439400" y="565300"/>
            <a:ext cx="8280000" cy="738000"/>
          </a:xfrm>
        </p:spPr>
        <p:txBody>
          <a:bodyPr/>
          <a:lstStyle/>
          <a:p>
            <a:pPr algn="ctr"/>
            <a:r>
              <a:rPr lang="en-US" sz="6500" b="0" dirty="0" smtClean="0"/>
              <a:t>Demo</a:t>
            </a:r>
            <a:endParaRPr lang="en-US" sz="6500" dirty="0"/>
          </a:p>
        </p:txBody>
      </p:sp>
      <p:sp>
        <p:nvSpPr>
          <p:cNvPr id="4" name="ConfidentialFlag"/>
          <p:cNvSpPr txBox="1"/>
          <p:nvPr/>
        </p:nvSpPr>
        <p:spPr>
          <a:xfrm>
            <a:off x="8136001" y="1776774"/>
            <a:ext cx="615696"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Public</a:t>
            </a:r>
          </a:p>
        </p:txBody>
      </p:sp>
      <p:pic>
        <p:nvPicPr>
          <p:cNvPr id="9" name="Picture 5" descr="C:\Users\i309691\Downloads\equipmentprotection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3326" y="334752"/>
            <a:ext cx="1639874" cy="163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42144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Closures</a:t>
            </a:r>
            <a:r>
              <a:rPr lang="bg-BG" dirty="0"/>
              <a:t/>
            </a:r>
            <a:br>
              <a:rPr lang="bg-BG" dirty="0"/>
            </a:br>
            <a:endParaRPr lang="en-US" dirty="0"/>
          </a:p>
        </p:txBody>
      </p:sp>
      <p:pic>
        <p:nvPicPr>
          <p:cNvPr id="5" name="Picture 2" descr="C:\Users\d019534\AppData\Local\Microsoft\Windows\Temporary Internet Files\Content.IE5\STJ40QJH\275098_l_srgb_s_gl[1].jpg"/>
          <p:cNvPicPr>
            <a:picLocks noGrp="1" noChangeAspect="1" noChangeArrowheads="1"/>
          </p:cNvPicPr>
          <p:nvPr>
            <p:ph type="pic" sz="quarter" idx="11"/>
          </p:nvPr>
        </p:nvPicPr>
        <p:blipFill rotWithShape="1">
          <a:blip r:embed="rId2" cstate="screen">
            <a:extLst>
              <a:ext uri="{28A0092B-C50C-407E-A947-70E740481C1C}">
                <a14:useLocalDpi xmlns:a14="http://schemas.microsoft.com/office/drawing/2010/main"/>
              </a:ext>
            </a:extLst>
          </a:blip>
          <a:srcRect l="117" r="117"/>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62852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Closures</a:t>
            </a:r>
            <a:r>
              <a:rPr lang="en-US" dirty="0" smtClean="0"/>
              <a:t/>
            </a:r>
            <a:br>
              <a:rPr lang="en-US" dirty="0" smtClean="0"/>
            </a:b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panose="05000000000000000000" pitchFamily="2" charset="2"/>
              <a:buChar char="ü"/>
            </a:pPr>
            <a:r>
              <a:rPr lang="en-US" sz="2200" dirty="0" smtClean="0"/>
              <a:t>Closure – </a:t>
            </a:r>
            <a:r>
              <a:rPr lang="bg-BG" sz="2200" dirty="0" smtClean="0"/>
              <a:t>ите са специалнен вид структура</a:t>
            </a:r>
            <a:endParaRPr lang="bg-BG" sz="2000" dirty="0" smtClean="0"/>
          </a:p>
          <a:p>
            <a:pPr marL="522900" lvl="2" indent="-342900">
              <a:buFont typeface="Wingdings" panose="05000000000000000000" pitchFamily="2" charset="2"/>
              <a:buChar char="ü"/>
            </a:pPr>
            <a:r>
              <a:rPr lang="bg-BG" sz="2000" dirty="0" smtClean="0"/>
              <a:t>Комбинират функция и контекста на тази фунция</a:t>
            </a:r>
            <a:endParaRPr lang="en-US" sz="2000" dirty="0" smtClean="0"/>
          </a:p>
        </p:txBody>
      </p:sp>
      <p:pic>
        <p:nvPicPr>
          <p:cNvPr id="5" name="Picture 4" descr="Screen Shot 2014-11-17 at 16.07.2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5163" y="2754977"/>
            <a:ext cx="5827681" cy="3246619"/>
          </a:xfrm>
          <a:prstGeom prst="rect">
            <a:avLst/>
          </a:prstGeom>
        </p:spPr>
      </p:pic>
    </p:spTree>
    <p:extLst>
      <p:ext uri="{BB962C8B-B14F-4D97-AF65-F5344CB8AC3E}">
        <p14:creationId xmlns:p14="http://schemas.microsoft.com/office/powerpoint/2010/main" val="91863328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Closures</a:t>
            </a:r>
            <a:r>
              <a:rPr lang="en-US" dirty="0" smtClean="0"/>
              <a:t/>
            </a:r>
            <a:br>
              <a:rPr lang="en-US" dirty="0" smtClean="0"/>
            </a:br>
            <a:r>
              <a:rPr lang="bg-BG" b="0" dirty="0" smtClean="0"/>
              <a:t>Приложимост</a:t>
            </a:r>
            <a:endParaRPr lang="en-US" sz="2000" b="0" dirty="0"/>
          </a:p>
        </p:txBody>
      </p:sp>
      <p:sp>
        <p:nvSpPr>
          <p:cNvPr id="3" name="Text Placeholder 2"/>
          <p:cNvSpPr>
            <a:spLocks noGrp="1"/>
          </p:cNvSpPr>
          <p:nvPr>
            <p:ph type="body" sz="quarter" idx="10"/>
          </p:nvPr>
        </p:nvSpPr>
        <p:spPr>
          <a:xfrm>
            <a:off x="324001" y="1624012"/>
            <a:ext cx="4715314" cy="4391026"/>
          </a:xfrm>
        </p:spPr>
        <p:txBody>
          <a:bodyPr/>
          <a:lstStyle/>
          <a:p>
            <a:pPr marL="342900" lvl="1" indent="-342900">
              <a:buFont typeface="Wingdings" panose="05000000000000000000" pitchFamily="2" charset="2"/>
              <a:buChar char="ü"/>
            </a:pPr>
            <a:r>
              <a:rPr lang="en-US" sz="2200" dirty="0" smtClean="0"/>
              <a:t>Closure – </a:t>
            </a:r>
            <a:r>
              <a:rPr lang="bg-BG" sz="2200" dirty="0" smtClean="0"/>
              <a:t>ите могат да се използват за криене на данни</a:t>
            </a:r>
            <a:endParaRPr lang="en-US" sz="2200" dirty="0" smtClean="0"/>
          </a:p>
          <a:p>
            <a:pPr marL="342900" lvl="1" indent="-342900">
              <a:buFont typeface="Wingdings" panose="05000000000000000000" pitchFamily="2" charset="2"/>
              <a:buChar char="ü"/>
            </a:pPr>
            <a:r>
              <a:rPr lang="bg-BG" sz="2000" dirty="0" smtClean="0"/>
              <a:t>Правят обектите невидини за външния свят</a:t>
            </a:r>
            <a:endParaRPr lang="en-US" sz="2000" dirty="0" smtClean="0"/>
          </a:p>
          <a:p>
            <a:pPr marL="342900" lvl="1" indent="-342900">
              <a:buFont typeface="Wingdings" panose="05000000000000000000" pitchFamily="2" charset="2"/>
              <a:buChar char="ü"/>
            </a:pPr>
            <a:r>
              <a:rPr lang="bg-BG" sz="1800" dirty="0" smtClean="0"/>
              <a:t>Симулират </a:t>
            </a:r>
            <a:r>
              <a:rPr lang="en-US" sz="1800" dirty="0" smtClean="0"/>
              <a:t>private</a:t>
            </a:r>
            <a:endParaRPr lang="bg-BG" sz="1800" dirty="0" smtClean="0"/>
          </a:p>
        </p:txBody>
      </p:sp>
      <p:pic>
        <p:nvPicPr>
          <p:cNvPr id="4" name="Picture 3" descr="Screen Shot 2014-11-17 at 16.16.2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4949" y="1333551"/>
            <a:ext cx="3817673" cy="5087904"/>
          </a:xfrm>
          <a:prstGeom prst="rect">
            <a:avLst/>
          </a:prstGeom>
        </p:spPr>
      </p:pic>
      <p:sp>
        <p:nvSpPr>
          <p:cNvPr id="6" name="Oval Callout 5"/>
          <p:cNvSpPr/>
          <p:nvPr/>
        </p:nvSpPr>
        <p:spPr bwMode="gray">
          <a:xfrm>
            <a:off x="2427474" y="3707441"/>
            <a:ext cx="2191897" cy="1198262"/>
          </a:xfrm>
          <a:prstGeom prst="wedgeEllipseCallout">
            <a:avLst>
              <a:gd name="adj1" fmla="val 61410"/>
              <a:gd name="adj2" fmla="val 94979"/>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Module</a:t>
            </a:r>
            <a:r>
              <a:rPr kumimoji="0" lang="en-US" b="0" i="0" u="none" strike="noStrike" kern="0" cap="none" spc="0" normalizeH="0" noProof="0" dirty="0" smtClean="0">
                <a:ln>
                  <a:noFill/>
                </a:ln>
                <a:effectLst/>
                <a:uLnTx/>
                <a:uFillTx/>
                <a:ea typeface="Arial Unicode MS" pitchFamily="34" charset="-128"/>
                <a:cs typeface="Arial Unicode MS" pitchFamily="34" charset="-128"/>
              </a:rPr>
              <a:t> Pattern</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1663491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Templates_Guidelines\eOn\_Presentations\_Templates\_Corporate_4x3\272641_l_srgb_s_g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128"/>
          <a:stretch/>
        </p:blipFill>
        <p:spPr bwMode="auto">
          <a:xfrm>
            <a:off x="-1" y="-1"/>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439400" y="565300"/>
            <a:ext cx="8280000" cy="738000"/>
          </a:xfrm>
        </p:spPr>
        <p:txBody>
          <a:bodyPr/>
          <a:lstStyle/>
          <a:p>
            <a:pPr algn="ctr"/>
            <a:r>
              <a:rPr lang="en-US" sz="6500" b="0" dirty="0" smtClean="0"/>
              <a:t>Demo</a:t>
            </a:r>
            <a:endParaRPr lang="en-US" sz="6500" dirty="0"/>
          </a:p>
        </p:txBody>
      </p:sp>
      <p:sp>
        <p:nvSpPr>
          <p:cNvPr id="4" name="ConfidentialFlag"/>
          <p:cNvSpPr txBox="1"/>
          <p:nvPr/>
        </p:nvSpPr>
        <p:spPr>
          <a:xfrm>
            <a:off x="8136001" y="1776774"/>
            <a:ext cx="615696"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Public</a:t>
            </a:r>
          </a:p>
        </p:txBody>
      </p:sp>
    </p:spTree>
    <p:extLst>
      <p:ext uri="{BB962C8B-B14F-4D97-AF65-F5344CB8AC3E}">
        <p14:creationId xmlns:p14="http://schemas.microsoft.com/office/powerpoint/2010/main" val="151379554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Timeouts</a:t>
            </a:r>
            <a:r>
              <a:rPr lang="bg-BG" dirty="0"/>
              <a:t/>
            </a:r>
            <a:br>
              <a:rPr lang="bg-BG" dirty="0"/>
            </a:br>
            <a:endParaRPr lang="en-US" dirty="0"/>
          </a:p>
        </p:txBody>
      </p:sp>
      <p:pic>
        <p:nvPicPr>
          <p:cNvPr id="5" name="Picture 2" descr="C:\Users\d019534\AppData\Local\Microsoft\Windows\Temporary Internet Files\Content.IE5\STJ40QJH\275098_l_srgb_s_gl[1].jpg"/>
          <p:cNvPicPr>
            <a:picLocks noGrp="1" noChangeAspect="1" noChangeArrowheads="1"/>
          </p:cNvPicPr>
          <p:nvPr>
            <p:ph type="pic" sz="quarter" idx="11"/>
          </p:nvPr>
        </p:nvPicPr>
        <p:blipFill rotWithShape="1">
          <a:blip r:embed="rId2" cstate="screen">
            <a:extLst>
              <a:ext uri="{28A0092B-C50C-407E-A947-70E740481C1C}">
                <a14:useLocalDpi xmlns:a14="http://schemas.microsoft.com/office/drawing/2010/main"/>
              </a:ext>
            </a:extLst>
          </a:blip>
          <a:srcRect l="117" r="117"/>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93405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s</a:t>
            </a:r>
            <a:r>
              <a:rPr lang="en-US" sz="2800" dirty="0" err="1" smtClean="0"/>
              <a:t>etInterval</a:t>
            </a:r>
            <a:r>
              <a:rPr lang="en-US" sz="2800" dirty="0" smtClean="0"/>
              <a:t> </a:t>
            </a:r>
            <a:r>
              <a:rPr lang="bg-BG" sz="2800" dirty="0" smtClean="0"/>
              <a:t>и </a:t>
            </a:r>
            <a:r>
              <a:rPr lang="en-US" sz="2800" dirty="0" err="1" smtClean="0"/>
              <a:t>setTimeout</a:t>
            </a:r>
            <a:r>
              <a:rPr lang="en-US" dirty="0" smtClean="0"/>
              <a:t/>
            </a:r>
            <a:br>
              <a:rPr lang="en-US" dirty="0" smtClean="0"/>
            </a:br>
            <a:r>
              <a:rPr lang="en-US" dirty="0" smtClean="0"/>
              <a:t>  </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285750" lvl="1" indent="-285750">
              <a:buFont typeface="Wingdings" charset="2"/>
              <a:buChar char="ü"/>
            </a:pPr>
            <a:r>
              <a:rPr lang="en-US" sz="2400" dirty="0" err="1" smtClean="0"/>
              <a:t>setInterval</a:t>
            </a:r>
            <a:r>
              <a:rPr lang="en-US" sz="2400" dirty="0" smtClean="0"/>
              <a:t> </a:t>
            </a:r>
            <a:r>
              <a:rPr lang="bg-BG" sz="2400" dirty="0" smtClean="0"/>
              <a:t>повтаря изпълнението на една функция на дадено време </a:t>
            </a:r>
            <a:r>
              <a:rPr lang="bg-BG" sz="2400" dirty="0" smtClean="0"/>
              <a:t>в милисекунди</a:t>
            </a:r>
          </a:p>
          <a:p>
            <a:pPr marL="645750" lvl="3" indent="-285750">
              <a:buFont typeface="Wingdings" charset="2"/>
              <a:buChar char="ü"/>
            </a:pPr>
            <a:r>
              <a:rPr lang="en-US" sz="2000" dirty="0" err="1" smtClean="0"/>
              <a:t>setInterval</a:t>
            </a:r>
            <a:r>
              <a:rPr lang="en-US" sz="2000" dirty="0" smtClean="0"/>
              <a:t>(function() …, milliseconds)</a:t>
            </a:r>
            <a:endParaRPr lang="bg-BG" sz="2000" dirty="0" smtClean="0"/>
          </a:p>
        </p:txBody>
      </p:sp>
      <p:pic>
        <p:nvPicPr>
          <p:cNvPr id="4" name="Picture 3" descr="Screen Shot 2014-11-17 at 16.34.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5444" y="2900945"/>
            <a:ext cx="5486400" cy="1130300"/>
          </a:xfrm>
          <a:prstGeom prst="rect">
            <a:avLst/>
          </a:prstGeom>
        </p:spPr>
      </p:pic>
      <p:sp>
        <p:nvSpPr>
          <p:cNvPr id="7" name="Text Placeholder 2"/>
          <p:cNvSpPr txBox="1">
            <a:spLocks/>
          </p:cNvSpPr>
          <p:nvPr/>
        </p:nvSpPr>
        <p:spPr bwMode="gray">
          <a:xfrm>
            <a:off x="476400" y="4245411"/>
            <a:ext cx="8494713" cy="4391026"/>
          </a:xfrm>
          <a:prstGeom prst="rect">
            <a:avLst/>
          </a:prstGeom>
        </p:spPr>
        <p:txBody>
          <a:bodyPr vert="horz" lIns="0" tIns="0" rIns="0" bIns="0" rtlCol="0">
            <a:noAutofit/>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lvl="1" indent="-285750">
              <a:buFont typeface="Wingdings" charset="2"/>
              <a:buChar char="ü"/>
            </a:pPr>
            <a:r>
              <a:rPr lang="en-US" sz="2000" dirty="0" err="1" smtClean="0"/>
              <a:t>setTimeout</a:t>
            </a:r>
            <a:r>
              <a:rPr lang="en-US" sz="2000" dirty="0" smtClean="0"/>
              <a:t> </a:t>
            </a:r>
            <a:r>
              <a:rPr lang="bg-BG" sz="2000" dirty="0"/>
              <a:t>и</a:t>
            </a:r>
            <a:r>
              <a:rPr lang="bg-BG" sz="2000" dirty="0" smtClean="0"/>
              <a:t>зпълнява дадена функция след определено време</a:t>
            </a:r>
            <a:endParaRPr lang="bg-BG" sz="2400" dirty="0" smtClean="0"/>
          </a:p>
          <a:p>
            <a:pPr marL="645750" lvl="3" indent="-285750">
              <a:buFont typeface="Wingdings" charset="2"/>
              <a:buChar char="ü"/>
            </a:pPr>
            <a:r>
              <a:rPr lang="en-US" sz="2000" dirty="0" err="1" smtClean="0"/>
              <a:t>setTimeout</a:t>
            </a:r>
            <a:r>
              <a:rPr lang="en-US" sz="2000" dirty="0" smtClean="0"/>
              <a:t>(</a:t>
            </a:r>
            <a:r>
              <a:rPr lang="en-US" sz="2000" dirty="0"/>
              <a:t>function() …, milliseconds)</a:t>
            </a:r>
            <a:endParaRPr lang="bg-BG" dirty="0" smtClean="0"/>
          </a:p>
        </p:txBody>
      </p:sp>
      <p:pic>
        <p:nvPicPr>
          <p:cNvPr id="8" name="Picture 7" descr="Screen Shot 2014-11-17 at 16.36.4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4258" y="5143572"/>
            <a:ext cx="5456343" cy="1155700"/>
          </a:xfrm>
          <a:prstGeom prst="rect">
            <a:avLst/>
          </a:prstGeom>
        </p:spPr>
      </p:pic>
    </p:spTree>
    <p:extLst>
      <p:ext uri="{BB962C8B-B14F-4D97-AF65-F5344CB8AC3E}">
        <p14:creationId xmlns:p14="http://schemas.microsoft.com/office/powerpoint/2010/main" val="175443075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fade">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Templates_Guidelines\eOn\_Presentations\_Templates\_Corporate_4x3\272641_l_srgb_s_g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128"/>
          <a:stretch/>
        </p:blipFill>
        <p:spPr bwMode="auto">
          <a:xfrm>
            <a:off x="-1" y="-1"/>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439400" y="565300"/>
            <a:ext cx="8280000" cy="738000"/>
          </a:xfrm>
        </p:spPr>
        <p:txBody>
          <a:bodyPr/>
          <a:lstStyle/>
          <a:p>
            <a:pPr algn="ctr"/>
            <a:r>
              <a:rPr lang="en-US" sz="6500" b="0" dirty="0" smtClean="0"/>
              <a:t>Demo</a:t>
            </a:r>
            <a:endParaRPr lang="en-US" sz="6500" dirty="0"/>
          </a:p>
        </p:txBody>
      </p:sp>
      <p:sp>
        <p:nvSpPr>
          <p:cNvPr id="4" name="ConfidentialFlag"/>
          <p:cNvSpPr txBox="1"/>
          <p:nvPr/>
        </p:nvSpPr>
        <p:spPr>
          <a:xfrm>
            <a:off x="8136001" y="1776774"/>
            <a:ext cx="615696"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Public</a:t>
            </a:r>
          </a:p>
        </p:txBody>
      </p:sp>
      <p:pic>
        <p:nvPicPr>
          <p:cNvPr id="8" name="Picture 5" descr="C:\Users\i309691\Downloads\equipmentprotection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3326" y="334752"/>
            <a:ext cx="1639874" cy="163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87293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bg-BG" dirty="0" smtClean="0"/>
              <a:t>Манипулации на </a:t>
            </a:r>
            <a:r>
              <a:rPr lang="en-US" dirty="0" smtClean="0"/>
              <a:t>DOM</a:t>
            </a:r>
            <a:r>
              <a:rPr lang="bg-BG" dirty="0"/>
              <a:t/>
            </a:r>
            <a:br>
              <a:rPr lang="bg-BG" dirty="0"/>
            </a:br>
            <a:endParaRPr lang="en-US" dirty="0"/>
          </a:p>
        </p:txBody>
      </p:sp>
      <p:pic>
        <p:nvPicPr>
          <p:cNvPr id="5" name="Picture 2" descr="C:\Users\d019534\AppData\Local\Microsoft\Windows\Temporary Internet Files\Content.IE5\STJ40QJH\275098_l_srgb_s_gl[1].jpg"/>
          <p:cNvPicPr>
            <a:picLocks noGrp="1" noChangeAspect="1" noChangeArrowheads="1"/>
          </p:cNvPicPr>
          <p:nvPr>
            <p:ph type="pic" sz="quarter" idx="11"/>
          </p:nvPr>
        </p:nvPicPr>
        <p:blipFill rotWithShape="1">
          <a:blip r:embed="rId2" cstate="screen">
            <a:extLst>
              <a:ext uri="{28A0092B-C50C-407E-A947-70E740481C1C}">
                <a14:useLocalDpi xmlns:a14="http://schemas.microsoft.com/office/drawing/2010/main"/>
              </a:ext>
            </a:extLst>
          </a:blip>
          <a:srcRect l="117" r="117"/>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91249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Agenda</a:t>
            </a:r>
            <a:endParaRPr lang="en-US" sz="2800" dirty="0"/>
          </a:p>
        </p:txBody>
      </p:sp>
      <p:sp>
        <p:nvSpPr>
          <p:cNvPr id="3" name="Text Placeholder 2"/>
          <p:cNvSpPr>
            <a:spLocks noGrp="1"/>
          </p:cNvSpPr>
          <p:nvPr>
            <p:ph type="body" sz="quarter" idx="10"/>
          </p:nvPr>
        </p:nvSpPr>
        <p:spPr/>
        <p:txBody>
          <a:bodyPr/>
          <a:lstStyle/>
          <a:p>
            <a:pPr marL="457200" indent="-457200">
              <a:buFont typeface="Wingdings" panose="05000000000000000000" pitchFamily="2" charset="2"/>
              <a:buChar char="ü"/>
            </a:pPr>
            <a:r>
              <a:rPr lang="bg-BG" sz="3200" dirty="0" smtClean="0"/>
              <a:t>Обектно ориентирано програмиране</a:t>
            </a:r>
          </a:p>
          <a:p>
            <a:pPr marL="457200" indent="-457200">
              <a:buFont typeface="Wingdings" panose="05000000000000000000" pitchFamily="2" charset="2"/>
              <a:buChar char="ü"/>
            </a:pPr>
            <a:r>
              <a:rPr lang="bg-BG" sz="3200" dirty="0" smtClean="0"/>
              <a:t>Класическо ООП в </a:t>
            </a:r>
            <a:r>
              <a:rPr lang="en-US" sz="3200" dirty="0" smtClean="0"/>
              <a:t>JavaScript</a:t>
            </a:r>
            <a:endParaRPr lang="bg-BG" sz="3200" dirty="0" smtClean="0"/>
          </a:p>
          <a:p>
            <a:pPr marL="457200" indent="-457200">
              <a:buFont typeface="Wingdings" panose="05000000000000000000" pitchFamily="2" charset="2"/>
              <a:buChar char="ü"/>
            </a:pPr>
            <a:r>
              <a:rPr lang="bg-BG" sz="3200" dirty="0" smtClean="0"/>
              <a:t>Наследяване в класическото ООП</a:t>
            </a:r>
            <a:endParaRPr lang="en-US" sz="3200" dirty="0" smtClean="0"/>
          </a:p>
          <a:p>
            <a:pPr marL="457200" indent="-457200">
              <a:buFont typeface="Wingdings" panose="05000000000000000000" pitchFamily="2" charset="2"/>
              <a:buChar char="ü"/>
            </a:pPr>
            <a:r>
              <a:rPr lang="en-US" sz="3200" dirty="0" smtClean="0"/>
              <a:t>Closures</a:t>
            </a:r>
            <a:endParaRPr lang="bg-BG" sz="3200" dirty="0" smtClean="0"/>
          </a:p>
          <a:p>
            <a:pPr marL="457200" indent="-457200">
              <a:buFont typeface="Wingdings" panose="05000000000000000000" pitchFamily="2" charset="2"/>
              <a:buChar char="ü"/>
            </a:pPr>
            <a:r>
              <a:rPr lang="en-US" sz="3200" dirty="0" smtClean="0"/>
              <a:t>Timeouts</a:t>
            </a:r>
            <a:endParaRPr lang="bg-BG" sz="3200" dirty="0" smtClean="0"/>
          </a:p>
          <a:p>
            <a:pPr marL="457200" indent="-457200">
              <a:buFont typeface="Wingdings" panose="05000000000000000000" pitchFamily="2" charset="2"/>
              <a:buChar char="ü"/>
            </a:pPr>
            <a:r>
              <a:rPr lang="bg-BG" sz="3200" dirty="0" smtClean="0"/>
              <a:t>Манипулации на </a:t>
            </a:r>
            <a:r>
              <a:rPr lang="en-US" sz="3200" dirty="0" smtClean="0"/>
              <a:t>DOM</a:t>
            </a:r>
            <a:endParaRPr lang="bg-BG" sz="3200" dirty="0" smtClean="0"/>
          </a:p>
          <a:p>
            <a:pPr marL="457200" indent="-457200">
              <a:buFont typeface="Wingdings" panose="05000000000000000000" pitchFamily="2" charset="2"/>
              <a:buChar char="ü"/>
            </a:pPr>
            <a:r>
              <a:rPr lang="en-US" sz="3200" dirty="0" err="1" smtClean="0"/>
              <a:t>XmlHttpRequest</a:t>
            </a:r>
            <a:endParaRPr lang="bg-BG" sz="3200" dirty="0" smtClean="0"/>
          </a:p>
        </p:txBody>
      </p:sp>
    </p:spTree>
    <p:extLst>
      <p:ext uri="{BB962C8B-B14F-4D97-AF65-F5344CB8AC3E}">
        <p14:creationId xmlns:p14="http://schemas.microsoft.com/office/powerpoint/2010/main" val="630647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Манипулиране на </a:t>
            </a:r>
            <a:r>
              <a:rPr lang="en-US" sz="2800" dirty="0" smtClean="0"/>
              <a:t>DOM </a:t>
            </a:r>
            <a:r>
              <a:rPr lang="bg-BG" sz="2800" dirty="0" smtClean="0"/>
              <a:t>елементи</a:t>
            </a:r>
            <a:r>
              <a:rPr lang="en-US" dirty="0" smtClean="0"/>
              <a:t/>
            </a:r>
            <a:br>
              <a:rPr lang="en-US" dirty="0" smtClean="0"/>
            </a:b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522900" lvl="2" indent="-342900">
              <a:buFont typeface="Wingdings" charset="2"/>
              <a:buChar char="ü"/>
            </a:pPr>
            <a:r>
              <a:rPr lang="bg-BG" sz="2400" b="1" dirty="0" smtClean="0"/>
              <a:t>Селектиране</a:t>
            </a:r>
          </a:p>
          <a:p>
            <a:pPr marL="702900" lvl="3" indent="-342900">
              <a:buFont typeface="Wingdings" charset="2"/>
              <a:buChar char="ü"/>
            </a:pPr>
            <a:r>
              <a:rPr lang="en-US" sz="2200" b="1" dirty="0" err="1" smtClean="0"/>
              <a:t>document.getElementById</a:t>
            </a:r>
            <a:r>
              <a:rPr lang="en-US" sz="2200" b="1" dirty="0" smtClean="0"/>
              <a:t>()</a:t>
            </a:r>
          </a:p>
          <a:p>
            <a:pPr marL="702900" lvl="3" indent="-342900">
              <a:buFont typeface="Wingdings" charset="2"/>
              <a:buChar char="ü"/>
            </a:pPr>
            <a:r>
              <a:rPr lang="en-US" sz="2200" b="1" dirty="0" err="1" smtClean="0"/>
              <a:t>document.getElementByTagName</a:t>
            </a:r>
            <a:r>
              <a:rPr lang="en-US" sz="2200" b="1" dirty="0" smtClean="0"/>
              <a:t>()</a:t>
            </a:r>
          </a:p>
          <a:p>
            <a:pPr marL="702900" lvl="3" indent="-342900">
              <a:buFont typeface="Wingdings" charset="2"/>
              <a:buChar char="ü"/>
            </a:pPr>
            <a:r>
              <a:rPr lang="en-US" sz="2200" b="1" dirty="0" err="1" smtClean="0"/>
              <a:t>document.getClassName</a:t>
            </a:r>
            <a:r>
              <a:rPr lang="en-US" sz="2200" b="1" dirty="0" smtClean="0"/>
              <a:t>()</a:t>
            </a:r>
          </a:p>
          <a:p>
            <a:pPr marL="702900" lvl="3" indent="-342900">
              <a:buFont typeface="Wingdings" charset="2"/>
              <a:buChar char="ü"/>
            </a:pPr>
            <a:r>
              <a:rPr lang="en-US" sz="2200" b="1" dirty="0" err="1" smtClean="0"/>
              <a:t>document.querySelector</a:t>
            </a:r>
            <a:r>
              <a:rPr lang="en-US" sz="2200" b="1" dirty="0" smtClean="0"/>
              <a:t>()</a:t>
            </a:r>
          </a:p>
          <a:p>
            <a:pPr marL="522900" lvl="2" indent="-342900">
              <a:buFont typeface="Wingdings" charset="2"/>
              <a:buChar char="ü"/>
            </a:pPr>
            <a:endParaRPr lang="en-US" sz="2400" b="1" dirty="0"/>
          </a:p>
          <a:p>
            <a:pPr marL="522900" lvl="2" indent="-342900">
              <a:buFont typeface="Wingdings" charset="2"/>
              <a:buChar char="ü"/>
            </a:pPr>
            <a:r>
              <a:rPr lang="en-US" sz="2400" b="1" dirty="0"/>
              <a:t>.</a:t>
            </a:r>
            <a:r>
              <a:rPr lang="en-US" sz="2400" b="1" dirty="0" err="1" smtClean="0"/>
              <a:t>style.property</a:t>
            </a:r>
            <a:endParaRPr lang="en-US" sz="2400" b="1" dirty="0" smtClean="0"/>
          </a:p>
          <a:p>
            <a:pPr marL="522900" lvl="2" indent="-342900">
              <a:buFont typeface="Wingdings" charset="2"/>
              <a:buChar char="ü"/>
            </a:pPr>
            <a:r>
              <a:rPr lang="en-US" sz="2400" b="1" dirty="0" err="1" smtClean="0"/>
              <a:t>appendChild</a:t>
            </a:r>
            <a:endParaRPr lang="en-US" sz="2400" b="1" dirty="0" smtClean="0"/>
          </a:p>
          <a:p>
            <a:pPr marL="522900" lvl="2" indent="-342900">
              <a:buFont typeface="Wingdings" charset="2"/>
              <a:buChar char="ü"/>
            </a:pPr>
            <a:r>
              <a:rPr lang="en-US" sz="2400" b="1" dirty="0" err="1" smtClean="0"/>
              <a:t>innerHTML</a:t>
            </a:r>
            <a:endParaRPr lang="en-US" sz="2400" b="1" dirty="0" smtClean="0"/>
          </a:p>
          <a:p>
            <a:pPr marL="522900" lvl="2" indent="-342900">
              <a:buFont typeface="Wingdings" charset="2"/>
              <a:buChar char="ü"/>
            </a:pPr>
            <a:r>
              <a:rPr lang="en-US" sz="2400" b="1" dirty="0" err="1" smtClean="0"/>
              <a:t>createElement</a:t>
            </a:r>
            <a:endParaRPr lang="en-US" sz="2200" b="1" dirty="0" smtClean="0"/>
          </a:p>
        </p:txBody>
      </p:sp>
    </p:spTree>
    <p:extLst>
      <p:ext uri="{BB962C8B-B14F-4D97-AF65-F5344CB8AC3E}">
        <p14:creationId xmlns:p14="http://schemas.microsoft.com/office/powerpoint/2010/main" val="74048493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Манипулиране на </a:t>
            </a:r>
            <a:r>
              <a:rPr lang="en-US" sz="2800" dirty="0" smtClean="0"/>
              <a:t>DOM </a:t>
            </a:r>
            <a:r>
              <a:rPr lang="bg-BG" sz="2800" dirty="0" smtClean="0"/>
              <a:t>елементи</a:t>
            </a:r>
            <a:r>
              <a:rPr lang="en-US" dirty="0" smtClean="0"/>
              <a:t/>
            </a:r>
            <a:br>
              <a:rPr lang="en-US" dirty="0" smtClean="0"/>
            </a:b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522900" lvl="2" indent="-342900">
              <a:buFont typeface="Wingdings" charset="2"/>
              <a:buChar char="ü"/>
            </a:pPr>
            <a:r>
              <a:rPr lang="en-US" sz="2200" b="1" dirty="0" err="1" smtClean="0"/>
              <a:t>removeChild</a:t>
            </a:r>
            <a:endParaRPr lang="en-US" sz="2200" b="1" dirty="0" smtClean="0"/>
          </a:p>
          <a:p>
            <a:pPr marL="522900" lvl="2" indent="-342900">
              <a:buFont typeface="Wingdings" charset="2"/>
              <a:buChar char="ü"/>
            </a:pPr>
            <a:r>
              <a:rPr lang="en-US" sz="2200" b="1" dirty="0" err="1" smtClean="0"/>
              <a:t>hasAttribute</a:t>
            </a:r>
            <a:endParaRPr lang="en-US" sz="2200" b="1" dirty="0" smtClean="0"/>
          </a:p>
          <a:p>
            <a:pPr marL="522900" lvl="2" indent="-342900">
              <a:buFont typeface="Wingdings" charset="2"/>
              <a:buChar char="ü"/>
            </a:pPr>
            <a:r>
              <a:rPr lang="en-US" sz="2200" b="1" dirty="0" smtClean="0"/>
              <a:t>Click</a:t>
            </a:r>
          </a:p>
          <a:p>
            <a:pPr marL="522900" lvl="2" indent="-342900">
              <a:buFont typeface="Wingdings" charset="2"/>
              <a:buChar char="ü"/>
            </a:pPr>
            <a:r>
              <a:rPr lang="en-US" sz="2200" b="1" dirty="0" err="1" smtClean="0"/>
              <a:t>addEventListener</a:t>
            </a:r>
            <a:endParaRPr lang="en-US" sz="2200" b="1" dirty="0" smtClean="0"/>
          </a:p>
          <a:p>
            <a:pPr marL="522900" lvl="2" indent="-342900">
              <a:buFont typeface="Wingdings" charset="2"/>
              <a:buChar char="ü"/>
            </a:pPr>
            <a:r>
              <a:rPr lang="en-US" sz="2200" b="1" dirty="0" err="1" smtClean="0"/>
              <a:t>scrollTop</a:t>
            </a:r>
            <a:endParaRPr lang="en-US" sz="2200" b="1" dirty="0" smtClean="0"/>
          </a:p>
          <a:p>
            <a:pPr marL="522900" lvl="2" indent="-342900">
              <a:buFont typeface="Wingdings" charset="2"/>
              <a:buChar char="ü"/>
            </a:pPr>
            <a:r>
              <a:rPr lang="en-US" sz="2200" b="1" dirty="0" err="1" smtClean="0"/>
              <a:t>toString</a:t>
            </a:r>
            <a:r>
              <a:rPr lang="en-US" sz="2200" b="1" dirty="0" smtClean="0"/>
              <a:t>()</a:t>
            </a:r>
          </a:p>
          <a:p>
            <a:pPr marL="522900" lvl="2" indent="-342900">
              <a:buFont typeface="Wingdings" charset="2"/>
              <a:buChar char="ü"/>
            </a:pPr>
            <a:r>
              <a:rPr lang="en-US" sz="2200" b="1" dirty="0" smtClean="0"/>
              <a:t>and so on …</a:t>
            </a:r>
          </a:p>
        </p:txBody>
      </p:sp>
    </p:spTree>
    <p:extLst>
      <p:ext uri="{BB962C8B-B14F-4D97-AF65-F5344CB8AC3E}">
        <p14:creationId xmlns:p14="http://schemas.microsoft.com/office/powerpoint/2010/main" val="159978451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Templates_Guidelines\eOn\_Presentations\_Templates\_Corporate_4x3\272641_l_srgb_s_g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128"/>
          <a:stretch/>
        </p:blipFill>
        <p:spPr bwMode="auto">
          <a:xfrm>
            <a:off x="-1" y="-1"/>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439400" y="565300"/>
            <a:ext cx="8280000" cy="738000"/>
          </a:xfrm>
        </p:spPr>
        <p:txBody>
          <a:bodyPr/>
          <a:lstStyle/>
          <a:p>
            <a:pPr algn="ctr"/>
            <a:r>
              <a:rPr lang="en-US" sz="6500" b="0" dirty="0" smtClean="0"/>
              <a:t>Demo</a:t>
            </a:r>
            <a:endParaRPr lang="en-US" sz="6500" dirty="0"/>
          </a:p>
        </p:txBody>
      </p:sp>
      <p:sp>
        <p:nvSpPr>
          <p:cNvPr id="4" name="ConfidentialFlag"/>
          <p:cNvSpPr txBox="1"/>
          <p:nvPr/>
        </p:nvSpPr>
        <p:spPr>
          <a:xfrm>
            <a:off x="8136001" y="1776774"/>
            <a:ext cx="615696"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Public</a:t>
            </a:r>
          </a:p>
        </p:txBody>
      </p:sp>
      <p:pic>
        <p:nvPicPr>
          <p:cNvPr id="8" name="Picture 5" descr="C:\Users\i309691\Downloads\equipmentprotection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3326" y="334752"/>
            <a:ext cx="1639874" cy="163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69717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err="1" smtClean="0"/>
              <a:t>XMLHttpRequest</a:t>
            </a:r>
            <a:endParaRPr lang="en-US" dirty="0"/>
          </a:p>
        </p:txBody>
      </p:sp>
      <p:pic>
        <p:nvPicPr>
          <p:cNvPr id="5" name="Picture 2" descr="C:\Users\d019534\AppData\Local\Microsoft\Windows\Temporary Internet Files\Content.IE5\STJ40QJH\275098_l_srgb_s_gl[1].jpg"/>
          <p:cNvPicPr>
            <a:picLocks noGrp="1" noChangeAspect="1" noChangeArrowheads="1"/>
          </p:cNvPicPr>
          <p:nvPr>
            <p:ph type="pic" sz="quarter" idx="11"/>
          </p:nvPr>
        </p:nvPicPr>
        <p:blipFill rotWithShape="1">
          <a:blip r:embed="rId2" cstate="screen">
            <a:extLst>
              <a:ext uri="{28A0092B-C50C-407E-A947-70E740481C1C}">
                <a14:useLocalDpi xmlns:a14="http://schemas.microsoft.com/office/drawing/2010/main"/>
              </a:ext>
            </a:extLst>
          </a:blip>
          <a:srcRect l="117" r="117"/>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25998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XHR</a:t>
            </a:r>
            <a:r>
              <a:rPr lang="en-US" dirty="0" smtClean="0"/>
              <a:t/>
            </a:r>
            <a:br>
              <a:rPr lang="en-US" dirty="0" smtClean="0"/>
            </a:b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dirty="0" smtClean="0"/>
              <a:t>Позволява да се изискват файлове от сървър</a:t>
            </a:r>
            <a:endParaRPr lang="bg-BG" dirty="0"/>
          </a:p>
          <a:p>
            <a:pPr marL="522900" lvl="2" indent="-342900">
              <a:buFont typeface="Wingdings" charset="2"/>
              <a:buChar char="ü"/>
            </a:pPr>
            <a:r>
              <a:rPr lang="ru-RU" sz="2200" dirty="0" smtClean="0"/>
              <a:t>И</a:t>
            </a:r>
            <a:r>
              <a:rPr lang="bg-BG" sz="2200" dirty="0" smtClean="0"/>
              <a:t>зползва се много в </a:t>
            </a:r>
            <a:r>
              <a:rPr lang="en-US" sz="2200" dirty="0" smtClean="0"/>
              <a:t>AJAX </a:t>
            </a:r>
            <a:r>
              <a:rPr lang="bg-BG" sz="2200" dirty="0" smtClean="0"/>
              <a:t>програмирането</a:t>
            </a:r>
          </a:p>
          <a:p>
            <a:pPr marL="522900" lvl="2" indent="-342900">
              <a:buFont typeface="Wingdings" charset="2"/>
              <a:buChar char="ü"/>
            </a:pPr>
            <a:endParaRPr lang="bg-BG" sz="2200" dirty="0"/>
          </a:p>
          <a:p>
            <a:pPr marL="522900" lvl="2" indent="-342900">
              <a:buFont typeface="Wingdings" charset="2"/>
              <a:buChar char="ü"/>
            </a:pPr>
            <a:r>
              <a:rPr lang="en-US" sz="2200" dirty="0" err="1"/>
              <a:t>var</a:t>
            </a:r>
            <a:r>
              <a:rPr lang="en-US" sz="2200" dirty="0"/>
              <a:t> </a:t>
            </a:r>
            <a:r>
              <a:rPr lang="en-US" sz="2200" dirty="0" err="1"/>
              <a:t>myRequest</a:t>
            </a:r>
            <a:r>
              <a:rPr lang="en-US" sz="2200" dirty="0"/>
              <a:t> = new </a:t>
            </a:r>
            <a:r>
              <a:rPr lang="en-US" sz="2200" dirty="0" err="1"/>
              <a:t>XMLHttpRequest</a:t>
            </a:r>
            <a:r>
              <a:rPr lang="en-US" sz="2200" dirty="0"/>
              <a:t>()</a:t>
            </a:r>
            <a:r>
              <a:rPr lang="en-US" sz="2200" dirty="0" smtClean="0"/>
              <a:t>;</a:t>
            </a:r>
            <a:endParaRPr lang="bg-BG" sz="2200" dirty="0" smtClean="0"/>
          </a:p>
          <a:p>
            <a:pPr marL="522900" lvl="2" indent="-342900">
              <a:buFont typeface="Wingdings" charset="2"/>
              <a:buChar char="ü"/>
            </a:pPr>
            <a:endParaRPr lang="bg-BG" sz="2200" dirty="0"/>
          </a:p>
          <a:p>
            <a:pPr marL="522900" lvl="2" indent="-342900">
              <a:buFont typeface="Wingdings" charset="2"/>
              <a:buChar char="ü"/>
            </a:pPr>
            <a:endParaRPr lang="bg-BG" sz="2200" dirty="0" smtClean="0"/>
          </a:p>
        </p:txBody>
      </p:sp>
      <p:pic>
        <p:nvPicPr>
          <p:cNvPr id="4" name="Picture 3" descr="Screen Shot 2014-11-17 at 16.54.0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738" y="4322924"/>
            <a:ext cx="8522333" cy="1633295"/>
          </a:xfrm>
          <a:prstGeom prst="rect">
            <a:avLst/>
          </a:prstGeom>
        </p:spPr>
      </p:pic>
    </p:spTree>
    <p:extLst>
      <p:ext uri="{BB962C8B-B14F-4D97-AF65-F5344CB8AC3E}">
        <p14:creationId xmlns:p14="http://schemas.microsoft.com/office/powerpoint/2010/main" val="71854185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Templates_Guidelines\eOn\_Presentations\_Templates\_Corporate_4x3\272641_l_srgb_s_g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128"/>
          <a:stretch/>
        </p:blipFill>
        <p:spPr bwMode="auto">
          <a:xfrm>
            <a:off x="-1" y="-1"/>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439400" y="565300"/>
            <a:ext cx="8280000" cy="738000"/>
          </a:xfrm>
        </p:spPr>
        <p:txBody>
          <a:bodyPr/>
          <a:lstStyle/>
          <a:p>
            <a:pPr algn="ctr"/>
            <a:r>
              <a:rPr lang="en-US" sz="6500" b="0" dirty="0" smtClean="0"/>
              <a:t>Demo</a:t>
            </a:r>
            <a:endParaRPr lang="en-US" sz="6500" dirty="0"/>
          </a:p>
        </p:txBody>
      </p:sp>
      <p:sp>
        <p:nvSpPr>
          <p:cNvPr id="4" name="ConfidentialFlag"/>
          <p:cNvSpPr txBox="1"/>
          <p:nvPr/>
        </p:nvSpPr>
        <p:spPr>
          <a:xfrm>
            <a:off x="8136001" y="1776774"/>
            <a:ext cx="615696"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Public</a:t>
            </a:r>
          </a:p>
        </p:txBody>
      </p:sp>
      <p:pic>
        <p:nvPicPr>
          <p:cNvPr id="8" name="Picture 5" descr="C:\Users\i309691\Downloads\equipmentprotection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3326" y="334752"/>
            <a:ext cx="1639874" cy="163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22635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bg-BG" dirty="0" smtClean="0"/>
              <a:t>Благодаря Ви !</a:t>
            </a:r>
            <a:endParaRPr lang="en-US" dirty="0"/>
          </a:p>
        </p:txBody>
      </p:sp>
      <p:sp>
        <p:nvSpPr>
          <p:cNvPr id="3" name="Text Placeholder 2"/>
          <p:cNvSpPr>
            <a:spLocks noGrp="1"/>
          </p:cNvSpPr>
          <p:nvPr>
            <p:ph type="body" sz="quarter" idx="10"/>
          </p:nvPr>
        </p:nvSpPr>
        <p:spPr/>
        <p:txBody>
          <a:bodyPr/>
          <a:lstStyle/>
          <a:p>
            <a:r>
              <a:rPr lang="bg-BG" dirty="0" smtClean="0"/>
              <a:t>Контакти</a:t>
            </a:r>
            <a:r>
              <a:rPr lang="en-US" dirty="0" smtClean="0"/>
              <a:t>:</a:t>
            </a:r>
          </a:p>
          <a:p>
            <a:endParaRPr lang="en-US" dirty="0" smtClean="0"/>
          </a:p>
          <a:p>
            <a:r>
              <a:rPr lang="bg-BG" dirty="0" smtClean="0"/>
              <a:t>Мартин Христов</a:t>
            </a:r>
            <a:endParaRPr lang="en-US" dirty="0" smtClean="0"/>
          </a:p>
          <a:p>
            <a:r>
              <a:rPr lang="en-US" dirty="0" smtClean="0"/>
              <a:t>martin.r.hristov@sap.com</a:t>
            </a:r>
          </a:p>
          <a:p>
            <a:endParaRPr lang="en-US" dirty="0" smtClean="0"/>
          </a:p>
          <a:p>
            <a:r>
              <a:rPr lang="en-US" dirty="0" smtClean="0"/>
              <a:t>SAP Labs Bulgaria</a:t>
            </a:r>
          </a:p>
          <a:p>
            <a:r>
              <a:rPr lang="bg-BG" dirty="0" smtClean="0"/>
              <a:t>София</a:t>
            </a:r>
            <a:r>
              <a:rPr lang="en-US" dirty="0" smtClean="0"/>
              <a:t>, </a:t>
            </a:r>
            <a:r>
              <a:rPr lang="bg-BG" dirty="0" err="1" smtClean="0"/>
              <a:t>бул</a:t>
            </a:r>
            <a:r>
              <a:rPr lang="en-US" dirty="0" smtClean="0"/>
              <a:t>.</a:t>
            </a:r>
            <a:r>
              <a:rPr lang="bg-BG" dirty="0" smtClean="0"/>
              <a:t>Цар Борис</a:t>
            </a:r>
            <a:r>
              <a:rPr lang="en-US" dirty="0" smtClean="0"/>
              <a:t> III, 136A</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ibs.ro/~bela/Teachings/OOP/oo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7066" y="3439886"/>
            <a:ext cx="6242934" cy="324632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ctrTitle"/>
          </p:nvPr>
        </p:nvSpPr>
        <p:spPr/>
        <p:txBody>
          <a:bodyPr/>
          <a:lstStyle/>
          <a:p>
            <a:r>
              <a:rPr lang="bg-BG" dirty="0" smtClean="0"/>
              <a:t>Обектно ориентирано програмиране</a:t>
            </a:r>
            <a:endParaRPr lang="en-US" dirty="0"/>
          </a:p>
        </p:txBody>
      </p:sp>
      <p:pic>
        <p:nvPicPr>
          <p:cNvPr id="6" name="Picture 2" descr="C:\Users\d019534\AppData\Local\Microsoft\Windows\Temporary Internet Files\Content.IE5\STJ40QJH\275098_l_srgb_s_gl[1].jpg"/>
          <p:cNvPicPr>
            <a:picLocks noGrp="1" noChangeAspect="1" noChangeArrowheads="1"/>
          </p:cNvPicPr>
          <p:nvPr>
            <p:ph type="pic" sz="quarter" idx="11"/>
          </p:nvPr>
        </p:nvPicPr>
        <p:blipFill rotWithShape="1">
          <a:blip r:embed="rId4" cstate="screen">
            <a:extLst>
              <a:ext uri="{28A0092B-C50C-407E-A947-70E740481C1C}">
                <a14:useLocalDpi xmlns:a14="http://schemas.microsoft.com/office/drawing/2010/main"/>
              </a:ext>
            </a:extLst>
          </a:blip>
          <a:src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ООП</a:t>
            </a:r>
            <a:endParaRPr lang="en-US" sz="2800" dirty="0"/>
          </a:p>
        </p:txBody>
      </p:sp>
      <p:sp>
        <p:nvSpPr>
          <p:cNvPr id="3" name="Text Placeholder 2"/>
          <p:cNvSpPr>
            <a:spLocks noGrp="1"/>
          </p:cNvSpPr>
          <p:nvPr>
            <p:ph type="body" sz="quarter" idx="10"/>
          </p:nvPr>
        </p:nvSpPr>
        <p:spPr/>
        <p:txBody>
          <a:bodyPr/>
          <a:lstStyle/>
          <a:p>
            <a:pPr marL="457200" lvl="1" indent="-457200">
              <a:buFont typeface="Wingdings" panose="05000000000000000000" pitchFamily="2" charset="2"/>
              <a:buChar char="ü"/>
            </a:pPr>
            <a:r>
              <a:rPr lang="bg-BG" sz="3200" dirty="0" smtClean="0"/>
              <a:t>Всеки обект има цел</a:t>
            </a:r>
          </a:p>
          <a:p>
            <a:pPr marL="457200" lvl="1" indent="-457200">
              <a:buFont typeface="Wingdings" panose="05000000000000000000" pitchFamily="2" charset="2"/>
              <a:buChar char="ü"/>
            </a:pPr>
            <a:r>
              <a:rPr lang="bg-BG" sz="3200" dirty="0" smtClean="0"/>
              <a:t>Всеки обект може да съдържа друг обект</a:t>
            </a:r>
          </a:p>
          <a:p>
            <a:pPr marL="457200" lvl="1" indent="-457200">
              <a:buFont typeface="Wingdings" panose="05000000000000000000" pitchFamily="2" charset="2"/>
              <a:buChar char="ü"/>
            </a:pPr>
            <a:r>
              <a:rPr lang="bg-BG" sz="3200" dirty="0" smtClean="0"/>
              <a:t>Обектите имат качества, могат да извършват дейности и т.н.</a:t>
            </a:r>
          </a:p>
          <a:p>
            <a:pPr marL="457200" lvl="1" indent="-457200">
              <a:buFont typeface="Wingdings" panose="05000000000000000000" pitchFamily="2" charset="2"/>
              <a:buChar char="ü"/>
            </a:pPr>
            <a:r>
              <a:rPr lang="bg-BG" sz="3200" dirty="0" smtClean="0"/>
              <a:t>Два обекта може да имат еднакви качества и да се различават по нещо малко</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ООП в </a:t>
            </a:r>
            <a:r>
              <a:rPr lang="en-US" sz="2800" dirty="0" smtClean="0"/>
              <a:t>JavaScript</a:t>
            </a:r>
            <a:endParaRPr lang="en-US" sz="2800" dirty="0"/>
          </a:p>
        </p:txBody>
      </p:sp>
      <p:sp>
        <p:nvSpPr>
          <p:cNvPr id="3" name="Text Placeholder 2"/>
          <p:cNvSpPr>
            <a:spLocks noGrp="1"/>
          </p:cNvSpPr>
          <p:nvPr>
            <p:ph type="body" sz="quarter" idx="10"/>
          </p:nvPr>
        </p:nvSpPr>
        <p:spPr/>
        <p:txBody>
          <a:bodyPr/>
          <a:lstStyle/>
          <a:p>
            <a:pPr marL="457200" lvl="1" indent="-457200">
              <a:buFont typeface="Wingdings" panose="05000000000000000000" pitchFamily="2" charset="2"/>
              <a:buChar char="ü"/>
            </a:pPr>
            <a:r>
              <a:rPr lang="bg-BG" sz="3200" dirty="0" smtClean="0"/>
              <a:t>Прототипно ориентиран език</a:t>
            </a:r>
          </a:p>
          <a:p>
            <a:pPr marL="817200" lvl="3" indent="-457200">
              <a:buFont typeface="Wingdings" panose="05000000000000000000" pitchFamily="2" charset="2"/>
              <a:buChar char="ü"/>
            </a:pPr>
            <a:r>
              <a:rPr lang="bg-BG" sz="2800" dirty="0" smtClean="0"/>
              <a:t>Използва прототипи, за да дефинира своите свойства (</a:t>
            </a:r>
            <a:r>
              <a:rPr lang="bg-BG" sz="2800" dirty="0" err="1" smtClean="0"/>
              <a:t>пропъртита</a:t>
            </a:r>
            <a:r>
              <a:rPr lang="bg-BG" sz="2800" dirty="0" smtClean="0"/>
              <a:t>)</a:t>
            </a:r>
          </a:p>
          <a:p>
            <a:pPr marL="817200" lvl="3" indent="-457200">
              <a:buFont typeface="Wingdings" panose="05000000000000000000" pitchFamily="2" charset="2"/>
              <a:buChar char="ü"/>
            </a:pPr>
            <a:r>
              <a:rPr lang="bg-BG" sz="2800" dirty="0" smtClean="0"/>
              <a:t>Няма класове нито конструктори</a:t>
            </a:r>
          </a:p>
          <a:p>
            <a:pPr marL="998538" lvl="4" indent="-457200">
              <a:buFont typeface="Wingdings" panose="05000000000000000000" pitchFamily="2" charset="2"/>
              <a:buChar char="ü"/>
            </a:pPr>
            <a:r>
              <a:rPr lang="en-US" sz="2800" dirty="0" smtClean="0"/>
              <a:t>ECMAScript 6</a:t>
            </a:r>
            <a:r>
              <a:rPr lang="bg-BG" sz="2800" dirty="0" smtClean="0"/>
              <a:t> ще вкара понятието </a:t>
            </a:r>
            <a:r>
              <a:rPr lang="en-US" sz="2800" dirty="0" smtClean="0"/>
              <a:t>Class</a:t>
            </a:r>
            <a:r>
              <a:rPr lang="bg-BG" sz="2800" dirty="0" smtClean="0"/>
              <a:t> в </a:t>
            </a:r>
            <a:r>
              <a:rPr lang="en-US" sz="2800" dirty="0" smtClean="0"/>
              <a:t>JavaScript – </a:t>
            </a:r>
            <a:r>
              <a:rPr lang="bg-BG" sz="2800" dirty="0" smtClean="0"/>
              <a:t>юни 2015</a:t>
            </a:r>
          </a:p>
        </p:txBody>
      </p:sp>
      <p:sp>
        <p:nvSpPr>
          <p:cNvPr id="4" name="Rectangle 3"/>
          <p:cNvSpPr/>
          <p:nvPr/>
        </p:nvSpPr>
        <p:spPr>
          <a:xfrm>
            <a:off x="324001" y="4469024"/>
            <a:ext cx="8637120" cy="1877437"/>
          </a:xfrm>
          <a:prstGeom prst="rect">
            <a:avLst/>
          </a:prstGeom>
        </p:spPr>
        <p:txBody>
          <a:bodyPr wrap="square">
            <a:spAutoFit/>
          </a:bodyPr>
          <a:lstStyle/>
          <a:p>
            <a:pPr lvl="1" indent="-457200">
              <a:buFont typeface="Wingdings" panose="05000000000000000000" pitchFamily="2" charset="2"/>
              <a:buChar char="ü"/>
            </a:pPr>
            <a:r>
              <a:rPr lang="bg-BG" sz="3200" dirty="0"/>
              <a:t>Динамичен </a:t>
            </a:r>
            <a:r>
              <a:rPr lang="bg-BG" sz="3200" dirty="0" smtClean="0"/>
              <a:t>език</a:t>
            </a:r>
          </a:p>
          <a:p>
            <a:pPr lvl="2" indent="-457200">
              <a:buFont typeface="Wingdings" panose="05000000000000000000" pitchFamily="2" charset="2"/>
              <a:buChar char="ü"/>
            </a:pPr>
            <a:r>
              <a:rPr lang="bg-BG" sz="2800" dirty="0" smtClean="0"/>
              <a:t>Няма типове на обектите, няма полиморфизъм</a:t>
            </a:r>
          </a:p>
          <a:p>
            <a:pPr lvl="2" indent="-457200">
              <a:buFont typeface="Wingdings" panose="05000000000000000000" pitchFamily="2" charset="2"/>
              <a:buChar char="ü"/>
            </a:pPr>
            <a:r>
              <a:rPr lang="bg-BG" sz="2800" dirty="0" smtClean="0"/>
              <a:t>Но … </a:t>
            </a:r>
            <a:r>
              <a:rPr lang="bg-BG" sz="2800" b="1" dirty="0" smtClean="0">
                <a:solidFill>
                  <a:srgbClr val="FF0000"/>
                </a:solidFill>
              </a:rPr>
              <a:t>всичко може да се симулира</a:t>
            </a:r>
            <a:endParaRPr lang="bg-BG" sz="2800" b="1" dirty="0">
              <a:solidFill>
                <a:srgbClr val="FF0000"/>
              </a:solidFill>
            </a:endParaRPr>
          </a:p>
        </p:txBody>
      </p:sp>
    </p:spTree>
    <p:extLst>
      <p:ext uri="{BB962C8B-B14F-4D97-AF65-F5344CB8AC3E}">
        <p14:creationId xmlns:p14="http://schemas.microsoft.com/office/powerpoint/2010/main" val="228644063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fade">
                                      <p:cBhvr>
                                        <p:cTn id="3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bg-BG" dirty="0" smtClean="0"/>
              <a:t>Класическо ООП</a:t>
            </a:r>
            <a:endParaRPr lang="en-US" dirty="0"/>
          </a:p>
        </p:txBody>
      </p:sp>
      <p:pic>
        <p:nvPicPr>
          <p:cNvPr id="5" name="Picture 2" descr="C:\Users\d019534\AppData\Local\Microsoft\Windows\Temporary Internet Files\Content.IE5\STJ40QJH\275098_l_srgb_s_gl[1].jpg"/>
          <p:cNvPicPr>
            <a:picLocks noGrp="1" noChangeAspect="1" noChangeArrowheads="1"/>
          </p:cNvPicPr>
          <p:nvPr>
            <p:ph type="pic" sz="quarter" idx="11"/>
          </p:nvPr>
        </p:nvPicPr>
        <p:blipFill rotWithShape="1">
          <a:blip r:embed="rId2" cstate="screen">
            <a:extLst>
              <a:ext uri="{28A0092B-C50C-407E-A947-70E740481C1C}">
                <a14:useLocalDpi xmlns:a14="http://schemas.microsoft.com/office/drawing/2010/main"/>
              </a:ext>
            </a:extLst>
          </a:blip>
          <a:srcRect l="117" r="117"/>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appsonmob.com/wp-content/uploads/2014/03/OOP-in-J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6444" y="3823688"/>
            <a:ext cx="2689860" cy="26898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javascript.info/files/tutorial/advanced/oop/animal_priva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209" y="3505281"/>
            <a:ext cx="4808311" cy="2261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79670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Класическо ООП</a:t>
            </a:r>
            <a:r>
              <a:rPr lang="en-US" dirty="0" smtClean="0"/>
              <a:t/>
            </a:r>
            <a:br>
              <a:rPr lang="en-US" dirty="0" smtClean="0"/>
            </a:b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lgn="just">
              <a:buFont typeface="Wingdings" panose="05000000000000000000" pitchFamily="2" charset="2"/>
              <a:buChar char="ü"/>
            </a:pPr>
            <a:r>
              <a:rPr lang="en-US" sz="2200" dirty="0" smtClean="0"/>
              <a:t>JavaScript </a:t>
            </a:r>
            <a:r>
              <a:rPr lang="bg-BG" sz="2200" dirty="0" smtClean="0"/>
              <a:t>ползва функции за създаване на обекти</a:t>
            </a:r>
          </a:p>
          <a:p>
            <a:pPr marL="342900" lvl="1" indent="-342900" algn="just">
              <a:buFont typeface="Wingdings" panose="05000000000000000000" pitchFamily="2" charset="2"/>
              <a:buChar char="ü"/>
            </a:pPr>
            <a:r>
              <a:rPr lang="bg-BG" sz="2200" dirty="0" smtClean="0"/>
              <a:t>Създават се обекти чрез викна на функция с </a:t>
            </a:r>
            <a:r>
              <a:rPr lang="en-US" sz="2200" i="1" dirty="0" smtClean="0">
                <a:solidFill>
                  <a:srgbClr val="FF0000"/>
                </a:solidFill>
              </a:rPr>
              <a:t>new</a:t>
            </a:r>
          </a:p>
          <a:p>
            <a:pPr marL="342900" lvl="1" indent="-342900" algn="just">
              <a:buFont typeface="Wingdings" panose="05000000000000000000" pitchFamily="2" charset="2"/>
              <a:buChar char="ü"/>
            </a:pPr>
            <a:r>
              <a:rPr lang="bg-BG" sz="2200" dirty="0" smtClean="0"/>
              <a:t>Всяка инстанция е независима</a:t>
            </a:r>
          </a:p>
          <a:p>
            <a:pPr marL="342900" lvl="1" indent="-342900" algn="just">
              <a:buFont typeface="Wingdings" panose="05000000000000000000" pitchFamily="2" charset="2"/>
              <a:buChar char="ü"/>
            </a:pPr>
            <a:r>
              <a:rPr lang="bg-BG" sz="2200" dirty="0" smtClean="0"/>
              <a:t>Функциите конструктури могат да приемат различен брой аргументи</a:t>
            </a:r>
          </a:p>
          <a:p>
            <a:pPr marL="702900" lvl="3" indent="-342900" algn="just">
              <a:buFont typeface="Wingdings" panose="05000000000000000000" pitchFamily="2" charset="2"/>
              <a:buChar char="ü"/>
            </a:pPr>
            <a:r>
              <a:rPr lang="bg-BG" sz="1800" dirty="0" smtClean="0"/>
              <a:t>Ф</a:t>
            </a:r>
            <a:r>
              <a:rPr lang="ru-RU" sz="1800" dirty="0" err="1" smtClean="0"/>
              <a:t>ункции</a:t>
            </a:r>
            <a:r>
              <a:rPr lang="ru-RU" sz="1800" dirty="0" smtClean="0"/>
              <a:t> </a:t>
            </a:r>
            <a:r>
              <a:rPr lang="ru-RU" sz="1800" dirty="0" err="1" smtClean="0"/>
              <a:t>са</a:t>
            </a:r>
            <a:r>
              <a:rPr lang="ru-RU" sz="1800" dirty="0" smtClean="0"/>
              <a:t> = &gt; </a:t>
            </a:r>
            <a:r>
              <a:rPr lang="ru-RU" sz="1800" dirty="0" err="1" smtClean="0"/>
              <a:t>имат</a:t>
            </a:r>
            <a:r>
              <a:rPr lang="ru-RU" sz="1800" dirty="0" smtClean="0"/>
              <a:t> </a:t>
            </a:r>
            <a:r>
              <a:rPr lang="ru-RU" sz="1800" dirty="0" err="1" smtClean="0"/>
              <a:t>списъка</a:t>
            </a:r>
            <a:r>
              <a:rPr lang="ru-RU" sz="1800" dirty="0" smtClean="0"/>
              <a:t> </a:t>
            </a:r>
            <a:r>
              <a:rPr lang="en-US" sz="1800" dirty="0" smtClean="0"/>
              <a:t>arguments</a:t>
            </a:r>
          </a:p>
          <a:p>
            <a:pPr marL="702900" lvl="3" indent="-342900" algn="just">
              <a:buFont typeface="Wingdings" panose="05000000000000000000" pitchFamily="2" charset="2"/>
              <a:buChar char="ü"/>
            </a:pPr>
            <a:endParaRPr lang="bg-BG" sz="1800" dirty="0" smtClean="0"/>
          </a:p>
          <a:p>
            <a:pPr marL="342900" lvl="1" indent="-342900" algn="just">
              <a:buFont typeface="Wingdings" panose="05000000000000000000" pitchFamily="2" charset="2"/>
              <a:buChar char="ü"/>
            </a:pPr>
            <a:endParaRPr lang="bg-BG" sz="2200" dirty="0" smtClean="0"/>
          </a:p>
        </p:txBody>
      </p:sp>
      <p:pic>
        <p:nvPicPr>
          <p:cNvPr id="4" name="Picture 3" descr="Screen Shot 2014-11-17 at 13.39.1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144" y="4885001"/>
            <a:ext cx="8001000" cy="901700"/>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4000" y="1624012"/>
            <a:ext cx="8494713" cy="4391026"/>
          </a:xfrm>
        </p:spPr>
        <p:txBody>
          <a:bodyPr/>
          <a:lstStyle/>
          <a:p>
            <a:pPr marL="342900" lvl="1" indent="-342900" algn="just">
              <a:buFont typeface="Wingdings" panose="05000000000000000000" pitchFamily="2" charset="2"/>
              <a:buChar char="ü"/>
            </a:pPr>
            <a:r>
              <a:rPr lang="bg-BG" sz="2200" dirty="0" smtClean="0"/>
              <a:t>Функциите конструктури могат да имат параметри</a:t>
            </a:r>
          </a:p>
          <a:p>
            <a:pPr marL="342900" lvl="1" indent="-342900" algn="just">
              <a:buFont typeface="Wingdings" panose="05000000000000000000" pitchFamily="2" charset="2"/>
              <a:buChar char="ü"/>
            </a:pPr>
            <a:r>
              <a:rPr lang="bg-BG" sz="2200" dirty="0" smtClean="0"/>
              <a:t>Обекти се инстанцират като се викне функцията конструктор с ключовата дума </a:t>
            </a:r>
            <a:r>
              <a:rPr lang="en-US" sz="2200" i="1" dirty="0" smtClean="0">
                <a:solidFill>
                  <a:srgbClr val="FF0000"/>
                </a:solidFill>
              </a:rPr>
              <a:t>new</a:t>
            </a:r>
            <a:endParaRPr lang="en-US" sz="1800" i="1" dirty="0" smtClean="0">
              <a:solidFill>
                <a:srgbClr val="FF0000"/>
              </a:solidFill>
            </a:endParaRPr>
          </a:p>
          <a:p>
            <a:pPr marL="702900" lvl="3" indent="-342900" algn="just">
              <a:buFont typeface="Wingdings" panose="05000000000000000000" pitchFamily="2" charset="2"/>
              <a:buChar char="ü"/>
            </a:pPr>
            <a:endParaRPr lang="bg-BG" sz="1800" dirty="0" smtClean="0"/>
          </a:p>
          <a:p>
            <a:pPr marL="342900" lvl="1" indent="-342900" algn="just">
              <a:buFont typeface="Wingdings" panose="05000000000000000000" pitchFamily="2" charset="2"/>
              <a:buChar char="ü"/>
            </a:pPr>
            <a:endParaRPr lang="bg-BG" sz="2200" dirty="0" smtClean="0"/>
          </a:p>
        </p:txBody>
      </p:sp>
      <p:sp>
        <p:nvSpPr>
          <p:cNvPr id="7" name="Title 1"/>
          <p:cNvSpPr>
            <a:spLocks noGrp="1"/>
          </p:cNvSpPr>
          <p:nvPr>
            <p:ph type="title"/>
          </p:nvPr>
        </p:nvSpPr>
        <p:spPr>
          <a:xfrm>
            <a:off x="324000" y="324000"/>
            <a:ext cx="8496000" cy="756000"/>
          </a:xfrm>
        </p:spPr>
        <p:txBody>
          <a:bodyPr/>
          <a:lstStyle/>
          <a:p>
            <a:r>
              <a:rPr lang="bg-BG" sz="2800" dirty="0" smtClean="0"/>
              <a:t>Класическо ООП</a:t>
            </a:r>
            <a:r>
              <a:rPr lang="en-US" dirty="0" smtClean="0"/>
              <a:t/>
            </a:r>
            <a:br>
              <a:rPr lang="en-US" dirty="0" smtClean="0"/>
            </a:br>
            <a:r>
              <a:rPr lang="bg-BG" sz="2000" b="0" dirty="0" smtClean="0"/>
              <a:t>Създаване на обекти</a:t>
            </a:r>
            <a:endParaRPr lang="en-US" sz="2000" b="0" dirty="0"/>
          </a:p>
        </p:txBody>
      </p:sp>
      <p:pic>
        <p:nvPicPr>
          <p:cNvPr id="9" name="Picture 8" descr="Screen Shot 2014-11-17 at 14.01.4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959" y="3701045"/>
            <a:ext cx="7772400" cy="2552700"/>
          </a:xfrm>
          <a:prstGeom prst="rect">
            <a:avLst/>
          </a:prstGeom>
        </p:spPr>
      </p:pic>
    </p:spTree>
    <p:extLst>
      <p:ext uri="{BB962C8B-B14F-4D97-AF65-F5344CB8AC3E}">
        <p14:creationId xmlns:p14="http://schemas.microsoft.com/office/powerpoint/2010/main" val="144873351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eeky_camp_HTML_CSS_2014">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Geeky_camp_HTML_CSS_2014</Template>
  <TotalTime>8240</TotalTime>
  <Words>776</Words>
  <Application>Microsoft Macintosh PowerPoint</Application>
  <PresentationFormat>On-screen Show (4:3)</PresentationFormat>
  <Paragraphs>188</Paragraphs>
  <Slides>38</Slides>
  <Notes>32</Notes>
  <HiddenSlides>2</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Geeky_camp_HTML_CSS_2014</vt:lpstr>
      <vt:lpstr>JavaScript 2</vt:lpstr>
      <vt:lpstr>Да припомним … JavaScript basics</vt:lpstr>
      <vt:lpstr>Agenda</vt:lpstr>
      <vt:lpstr>Обектно ориентирано програмиране</vt:lpstr>
      <vt:lpstr>ООП</vt:lpstr>
      <vt:lpstr>ООП в JavaScript</vt:lpstr>
      <vt:lpstr>Класическо ООП</vt:lpstr>
      <vt:lpstr>Класическо ООП </vt:lpstr>
      <vt:lpstr>Класическо ООП Създаване на обекти</vt:lpstr>
      <vt:lpstr>prototype Създаване на обекти</vt:lpstr>
      <vt:lpstr>prototype разширяване на прототипа</vt:lpstr>
      <vt:lpstr>Членове на обекта полета, пропъртита ...</vt:lpstr>
      <vt:lpstr>Членове на обекта методи ...</vt:lpstr>
      <vt:lpstr>this, call, apply </vt:lpstr>
      <vt:lpstr>Demo</vt:lpstr>
      <vt:lpstr>Наследяване в класическото ООП</vt:lpstr>
      <vt:lpstr>Наследяване в класическото ООП </vt:lpstr>
      <vt:lpstr>The prototype chain </vt:lpstr>
      <vt:lpstr>Извикване на родителски методи </vt:lpstr>
      <vt:lpstr>Извикване на родителски методи </vt:lpstr>
      <vt:lpstr>Demo</vt:lpstr>
      <vt:lpstr>Closures </vt:lpstr>
      <vt:lpstr>Closures </vt:lpstr>
      <vt:lpstr>Closures Приложимост</vt:lpstr>
      <vt:lpstr>Demo</vt:lpstr>
      <vt:lpstr>Timeouts </vt:lpstr>
      <vt:lpstr>setInterval и setTimeout   </vt:lpstr>
      <vt:lpstr>Demo</vt:lpstr>
      <vt:lpstr>Манипулации на DOM </vt:lpstr>
      <vt:lpstr>Манипулиране на DOM елементи </vt:lpstr>
      <vt:lpstr>Манипулиране на DOM елементи </vt:lpstr>
      <vt:lpstr>Demo</vt:lpstr>
      <vt:lpstr>XMLHttpRequest</vt:lpstr>
      <vt:lpstr>XHR </vt:lpstr>
      <vt:lpstr>Demo</vt:lpstr>
      <vt:lpstr>Благодаря Ви !</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&amp; CSS</dc:title>
  <dc:creator>Ivanov, Petar</dc:creator>
  <cp:lastModifiedBy>SAP SAP</cp:lastModifiedBy>
  <cp:revision>640</cp:revision>
  <dcterms:created xsi:type="dcterms:W3CDTF">2014-08-18T15:15:49Z</dcterms:created>
  <dcterms:modified xsi:type="dcterms:W3CDTF">2014-11-17T16:12:43Z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-1295911309</vt:i4>
  </property>
  <property fmtid="{D5CDD505-2E9C-101B-9397-08002B2CF9AE}" pid="3" name="_NewReviewCycle">
    <vt:lpwstr/>
  </property>
  <property fmtid="{D5CDD505-2E9C-101B-9397-08002B2CF9AE}" pid="4" name="_EmailSubject">
    <vt:lpwstr>Presentation</vt:lpwstr>
  </property>
  <property fmtid="{D5CDD505-2E9C-101B-9397-08002B2CF9AE}" pid="5" name="_AuthorEmail">
    <vt:lpwstr>martin.r.hristov@sap.com</vt:lpwstr>
  </property>
  <property fmtid="{D5CDD505-2E9C-101B-9397-08002B2CF9AE}" pid="6" name="_AuthorEmailDisplayName">
    <vt:lpwstr>Hristov, Martin R.</vt:lpwstr>
  </property>
  <property fmtid="{D5CDD505-2E9C-101B-9397-08002B2CF9AE}" pid="7" name="_PreviousAdHocReviewCycleID">
    <vt:i4>1357826825</vt:i4>
  </property>
</Properties>
</file>