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5"/>
  </p:notesMasterIdLst>
  <p:sldIdLst>
    <p:sldId id="261" r:id="rId5"/>
    <p:sldId id="337" r:id="rId6"/>
    <p:sldId id="344" r:id="rId7"/>
    <p:sldId id="339" r:id="rId8"/>
    <p:sldId id="363" r:id="rId9"/>
    <p:sldId id="349" r:id="rId10"/>
    <p:sldId id="270" r:id="rId11"/>
    <p:sldId id="340" r:id="rId12"/>
    <p:sldId id="350" r:id="rId13"/>
    <p:sldId id="351" r:id="rId14"/>
    <p:sldId id="327" r:id="rId15"/>
    <p:sldId id="341" r:id="rId16"/>
    <p:sldId id="352" r:id="rId17"/>
    <p:sldId id="353" r:id="rId18"/>
    <p:sldId id="354" r:id="rId19"/>
    <p:sldId id="355" r:id="rId20"/>
    <p:sldId id="356" r:id="rId21"/>
    <p:sldId id="332" r:id="rId22"/>
    <p:sldId id="342" r:id="rId23"/>
    <p:sldId id="357" r:id="rId24"/>
    <p:sldId id="334" r:id="rId25"/>
    <p:sldId id="343" r:id="rId26"/>
    <p:sldId id="358" r:id="rId27"/>
    <p:sldId id="359" r:id="rId28"/>
    <p:sldId id="364" r:id="rId29"/>
    <p:sldId id="360" r:id="rId30"/>
    <p:sldId id="361" r:id="rId31"/>
    <p:sldId id="345" r:id="rId32"/>
    <p:sldId id="348" r:id="rId33"/>
    <p:sldId id="362" r:id="rId3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65" d="100"/>
          <a:sy n="65" d="100"/>
        </p:scale>
        <p:origin x="4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09-12-2024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0250" y="8778875"/>
            <a:ext cx="11544301" cy="615553"/>
          </a:xfrm>
        </p:spPr>
        <p:txBody>
          <a:bodyPr/>
          <a:lstStyle/>
          <a:p>
            <a:r>
              <a:rPr lang="es-CL" sz="4000" spc="-10" dirty="0"/>
              <a:t>InvenBot – Automatización de inventarios RPA</a:t>
            </a:r>
            <a:endParaRPr lang="es-CL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727450" y="9617075"/>
            <a:ext cx="7911311" cy="1107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>
                <a:latin typeface="Arial"/>
                <a:cs typeface="Arial"/>
              </a:rPr>
              <a:t>Cristopher Farias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latin typeface="Arial"/>
                <a:cs typeface="Arial"/>
              </a:rPr>
              <a:t>Fernando Jiménez</a:t>
            </a:r>
          </a:p>
          <a:p>
            <a:r>
              <a:rPr lang="es-CL" sz="2400" b="1" dirty="0">
                <a:latin typeface="Arial"/>
                <a:cs typeface="Arial"/>
              </a:rPr>
              <a:t>				Maipú, </a:t>
            </a:r>
            <a:r>
              <a:rPr lang="es-CL" b="1" dirty="0">
                <a:latin typeface="Arial"/>
                <a:cs typeface="Arial"/>
              </a:rPr>
              <a:t>09</a:t>
            </a:r>
            <a:r>
              <a:rPr lang="es-CL" sz="2400" b="1" dirty="0">
                <a:latin typeface="Arial"/>
                <a:cs typeface="Arial"/>
              </a:rPr>
              <a:t> Diciembre 2024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EE7594-3130-4A33-A425-74FC90440FA9}"/>
              </a:ext>
            </a:extLst>
          </p:cNvPr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CAPSTONE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8F9E55-7B97-0BA2-0392-05CABD56C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050" y="-138311"/>
            <a:ext cx="3813762" cy="41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B23E3E6-9C20-C21A-F74B-5957D219F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Retorno de la inversión (ROI)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FEF8E8-0BCB-AC55-97BA-9FC1CE7C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26" y="1844675"/>
            <a:ext cx="9324823" cy="4867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343191-6A40-7FAE-39A3-F8281FC0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7" y="7331075"/>
            <a:ext cx="11187013" cy="23622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B7EB30D-B88F-23A9-3F88-A83BE3268ACD}"/>
              </a:ext>
            </a:extLst>
          </p:cNvPr>
          <p:cNvSpPr txBox="1"/>
          <p:nvPr/>
        </p:nvSpPr>
        <p:spPr>
          <a:xfrm>
            <a:off x="12109450" y="1997075"/>
            <a:ext cx="75438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• Inversión Inicial: El cliente invierte en la solución y el mantenimiento del primer año.</a:t>
            </a:r>
          </a:p>
          <a:p>
            <a:endParaRPr lang="es-ES" sz="4000" dirty="0"/>
          </a:p>
          <a:p>
            <a:r>
              <a:rPr lang="es-ES" sz="4000" dirty="0"/>
              <a:t>• Ahorro Anual: Comparado con el costo de un trabajador anual, el cliente ahorra $7,680,000 CLP al año.</a:t>
            </a:r>
          </a:p>
          <a:p>
            <a:endParaRPr lang="es-ES" sz="4000" dirty="0"/>
          </a:p>
          <a:p>
            <a:r>
              <a:rPr lang="es-ES" sz="4000" dirty="0"/>
              <a:t>•Tiempo para el ROI: El cliente recuperará la inversión en aproximadamente 1.45 años (1 año y 5 meses).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58017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24723-9968-7E43-AF4C-4EA396BD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7407275"/>
            <a:ext cx="10393528" cy="1015663"/>
          </a:xfrm>
        </p:spPr>
        <p:txBody>
          <a:bodyPr/>
          <a:lstStyle/>
          <a:p>
            <a:r>
              <a:rPr lang="es-CL" sz="6600" dirty="0"/>
              <a:t>Solución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D7CDB3-E365-8648-9D80-6AFDB724300B}"/>
              </a:ext>
            </a:extLst>
          </p:cNvPr>
          <p:cNvSpPr txBox="1">
            <a:spLocks/>
          </p:cNvSpPr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352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BPMN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D7E194-4ED7-E525-1302-3313FD276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4" y="1467462"/>
            <a:ext cx="14328422" cy="98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C36BC-A6D4-8313-EEC9-926E98E2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Integraciones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6C70B5D-E110-8F6D-F8D8-FF00B2D7BF5E}"/>
              </a:ext>
            </a:extLst>
          </p:cNvPr>
          <p:cNvSpPr txBox="1"/>
          <p:nvPr/>
        </p:nvSpPr>
        <p:spPr>
          <a:xfrm>
            <a:off x="1289050" y="2200957"/>
            <a:ext cx="6477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• Google Drive</a:t>
            </a:r>
          </a:p>
          <a:p>
            <a:endParaRPr lang="es-ES" sz="5400" dirty="0"/>
          </a:p>
          <a:p>
            <a:endParaRPr lang="es-ES" sz="5400" dirty="0"/>
          </a:p>
          <a:p>
            <a:r>
              <a:rPr lang="es-ES" sz="5400" dirty="0"/>
              <a:t>• Twilio</a:t>
            </a:r>
          </a:p>
          <a:p>
            <a:endParaRPr lang="es-ES" sz="5400" dirty="0"/>
          </a:p>
          <a:p>
            <a:endParaRPr lang="es-ES" sz="5400" dirty="0"/>
          </a:p>
          <a:p>
            <a:r>
              <a:rPr lang="es-ES" sz="5400" dirty="0"/>
              <a:t>• Gmail</a:t>
            </a:r>
          </a:p>
          <a:p>
            <a:endParaRPr lang="es-ES" sz="5400" dirty="0"/>
          </a:p>
          <a:p>
            <a:endParaRPr lang="es-ES" sz="5400" dirty="0"/>
          </a:p>
          <a:p>
            <a:r>
              <a:rPr lang="es-ES" sz="5400" dirty="0"/>
              <a:t>• Google Cloud (DB)</a:t>
            </a:r>
            <a:endParaRPr lang="es-CL" sz="5400" dirty="0"/>
          </a:p>
        </p:txBody>
      </p:sp>
      <p:pic>
        <p:nvPicPr>
          <p:cNvPr id="1026" name="Picture 2" descr="Download Twilio Logo in SVG Vector or PNG File Format - Logo.wine">
            <a:extLst>
              <a:ext uri="{FF2B5EF4-FFF2-40B4-BE49-F238E27FC236}">
                <a16:creationId xmlns:a16="http://schemas.microsoft.com/office/drawing/2014/main" id="{927373C2-CFFF-6A29-303C-05225938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00" y="2911475"/>
            <a:ext cx="6881812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Drive Logo, symbol, meaning, history, PNG, brand">
            <a:extLst>
              <a:ext uri="{FF2B5EF4-FFF2-40B4-BE49-F238E27FC236}">
                <a16:creationId xmlns:a16="http://schemas.microsoft.com/office/drawing/2014/main" id="{A6561D43-49CC-1D60-8647-6251A191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0" y="511175"/>
            <a:ext cx="8533799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2680F0-D06E-3EEB-7479-7253CBB6C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789" y="6564831"/>
            <a:ext cx="6881812" cy="18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F2372E-A40E-D653-002C-8F83C1D6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713" y="8929688"/>
            <a:ext cx="97536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7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CE773-232C-92A7-56A9-90693E4B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AB17F7-2B04-D4FE-D033-E6DE436EC10F}"/>
              </a:ext>
            </a:extLst>
          </p:cNvPr>
          <p:cNvSpPr txBox="1"/>
          <p:nvPr/>
        </p:nvSpPr>
        <p:spPr>
          <a:xfrm>
            <a:off x="1289050" y="2200957"/>
            <a:ext cx="6477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• Uipath</a:t>
            </a:r>
          </a:p>
          <a:p>
            <a:endParaRPr lang="es-ES" sz="5400" dirty="0"/>
          </a:p>
          <a:p>
            <a:endParaRPr lang="es-ES" sz="5400" dirty="0"/>
          </a:p>
          <a:p>
            <a:r>
              <a:rPr lang="es-ES" sz="5400" dirty="0"/>
              <a:t>• MySQL</a:t>
            </a:r>
          </a:p>
          <a:p>
            <a:endParaRPr lang="es-ES" sz="5400" dirty="0"/>
          </a:p>
          <a:p>
            <a:endParaRPr lang="es-ES" sz="5400" dirty="0"/>
          </a:p>
          <a:p>
            <a:r>
              <a:rPr lang="es-ES" sz="5400" dirty="0"/>
              <a:t>• Django</a:t>
            </a:r>
          </a:p>
          <a:p>
            <a:endParaRPr lang="es-ES" sz="5400" dirty="0"/>
          </a:p>
          <a:p>
            <a:endParaRPr lang="es-ES" sz="5400" dirty="0"/>
          </a:p>
          <a:p>
            <a:r>
              <a:rPr lang="es-ES" sz="5400" dirty="0"/>
              <a:t>• Echarts</a:t>
            </a:r>
            <a:endParaRPr lang="es-CL" sz="5400" dirty="0"/>
          </a:p>
        </p:txBody>
      </p:sp>
      <p:pic>
        <p:nvPicPr>
          <p:cNvPr id="2052" name="Picture 4" descr="UiPath Logo - PNG y Vector">
            <a:extLst>
              <a:ext uri="{FF2B5EF4-FFF2-40B4-BE49-F238E27FC236}">
                <a16:creationId xmlns:a16="http://schemas.microsoft.com/office/drawing/2014/main" id="{3340D335-1E7F-54F3-AE5B-BBAB448E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50" y="1928078"/>
            <a:ext cx="5105400" cy="173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MySQL Logo PNG Transparent (1) – Brands Logos">
            <a:extLst>
              <a:ext uri="{FF2B5EF4-FFF2-40B4-BE49-F238E27FC236}">
                <a16:creationId xmlns:a16="http://schemas.microsoft.com/office/drawing/2014/main" id="{4E0AD50C-4DDE-0AFE-05E7-DA4D3547AE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" name="AutoShape 8" descr="MySQL Logo PNG Transparent (1) – Brands Logos">
            <a:extLst>
              <a:ext uri="{FF2B5EF4-FFF2-40B4-BE49-F238E27FC236}">
                <a16:creationId xmlns:a16="http://schemas.microsoft.com/office/drawing/2014/main" id="{8EDDBFBB-21B5-D157-C737-6632977D2B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2987675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058" name="Picture 10" descr="MySQL Logo - símbolo, significado logotipo, historia, PNG">
            <a:extLst>
              <a:ext uri="{FF2B5EF4-FFF2-40B4-BE49-F238E27FC236}">
                <a16:creationId xmlns:a16="http://schemas.microsoft.com/office/drawing/2014/main" id="{1A1C51A6-9E41-9FE1-71E5-93D6D622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350" y="3665220"/>
            <a:ext cx="4419600" cy="22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ownload Django Logo in SVG Vector or PNG File Format - Logo.wine">
            <a:extLst>
              <a:ext uri="{FF2B5EF4-FFF2-40B4-BE49-F238E27FC236}">
                <a16:creationId xmlns:a16="http://schemas.microsoft.com/office/drawing/2014/main" id="{20492041-EDC2-E4F4-1DDE-0E6B824A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343" y="4724817"/>
            <a:ext cx="8329612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A8C39E0-ED4D-CDAC-B17A-5F97E24E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862" y="8979792"/>
            <a:ext cx="61245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7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C9107-DEA2-6D40-40FD-9CF365B5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del robot</a:t>
            </a:r>
          </a:p>
        </p:txBody>
      </p:sp>
      <p:pic>
        <p:nvPicPr>
          <p:cNvPr id="3" name="Picture 4" descr="UiPath Logo - PNG y Vector">
            <a:extLst>
              <a:ext uri="{FF2B5EF4-FFF2-40B4-BE49-F238E27FC236}">
                <a16:creationId xmlns:a16="http://schemas.microsoft.com/office/drawing/2014/main" id="{BEBA2979-A85E-AD83-D49F-6094DDC8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924" y="2918678"/>
            <a:ext cx="8041000" cy="27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235473-B357-96D1-FD4D-14AC8A198239}"/>
              </a:ext>
            </a:extLst>
          </p:cNvPr>
          <p:cNvSpPr txBox="1"/>
          <p:nvPr/>
        </p:nvSpPr>
        <p:spPr>
          <a:xfrm>
            <a:off x="755650" y="2530475"/>
            <a:ext cx="990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• Obtener y procesar ordenes.</a:t>
            </a:r>
          </a:p>
          <a:p>
            <a:endParaRPr lang="es-ES" sz="4000" dirty="0"/>
          </a:p>
          <a:p>
            <a:r>
              <a:rPr lang="es-ES" sz="4000" dirty="0"/>
              <a:t>• Actualizar inventario en la base de datos.</a:t>
            </a:r>
          </a:p>
          <a:p>
            <a:endParaRPr lang="es-ES" sz="4000" dirty="0"/>
          </a:p>
          <a:p>
            <a:r>
              <a:rPr lang="es-ES" sz="4000" dirty="0"/>
              <a:t>• Generar alertas de umbral de inventario.</a:t>
            </a:r>
          </a:p>
          <a:p>
            <a:endParaRPr lang="es-ES" sz="4000" dirty="0"/>
          </a:p>
          <a:p>
            <a:r>
              <a:rPr lang="es-ES" sz="4000" dirty="0"/>
              <a:t>• Envío de alertas vía Email y SMS.</a:t>
            </a:r>
          </a:p>
          <a:p>
            <a:endParaRPr lang="es-ES" sz="4000" dirty="0"/>
          </a:p>
          <a:p>
            <a:r>
              <a:rPr lang="es-ES" sz="4000" dirty="0"/>
              <a:t>• Guarda ordenes en la nube.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296917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12A37-C3A4-662C-5500-07CE8E03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Base de datos</a:t>
            </a:r>
          </a:p>
        </p:txBody>
      </p:sp>
      <p:pic>
        <p:nvPicPr>
          <p:cNvPr id="3" name="Picture 10" descr="MySQL Logo - símbolo, significado logotipo, historia, PNG">
            <a:extLst>
              <a:ext uri="{FF2B5EF4-FFF2-40B4-BE49-F238E27FC236}">
                <a16:creationId xmlns:a16="http://schemas.microsoft.com/office/drawing/2014/main" id="{1486063F-4E57-7099-CBD1-E2C1D487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050" y="2442230"/>
            <a:ext cx="6181079" cy="320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A817B37D-2A7B-465A-2ADF-90F89E46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95" y="6950075"/>
            <a:ext cx="97536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9E9232-48E7-7876-6E3D-265B75DBE698}"/>
              </a:ext>
            </a:extLst>
          </p:cNvPr>
          <p:cNvSpPr txBox="1"/>
          <p:nvPr/>
        </p:nvSpPr>
        <p:spPr>
          <a:xfrm>
            <a:off x="532990" y="3142506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• Sistema de base de datos MySQL</a:t>
            </a:r>
          </a:p>
          <a:p>
            <a:endParaRPr lang="es-ES" sz="4000" dirty="0"/>
          </a:p>
          <a:p>
            <a:r>
              <a:rPr lang="es-ES" sz="4000" dirty="0"/>
              <a:t>• Alojado en Google cloud platform</a:t>
            </a:r>
          </a:p>
          <a:p>
            <a:endParaRPr lang="es-ES" sz="4000" dirty="0"/>
          </a:p>
          <a:p>
            <a:r>
              <a:rPr lang="es-ES" sz="4000" dirty="0"/>
              <a:t>• Registra (log) transacciones del robot</a:t>
            </a:r>
          </a:p>
          <a:p>
            <a:endParaRPr lang="es-ES" sz="4000" dirty="0"/>
          </a:p>
          <a:p>
            <a:r>
              <a:rPr lang="es-ES" sz="4000" dirty="0"/>
              <a:t>• Triggers registran stock bajo de productos después de transacción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55487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F8B0A-1184-201E-A515-B41FB372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Web para el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B3524-326A-82CE-3D3A-D178508E0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0" y="1453258"/>
            <a:ext cx="8146413" cy="43110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C39CB6-0A1A-04BE-CBC1-A4C55F76B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0" y="5930247"/>
            <a:ext cx="8185219" cy="4114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91BE48-3577-6A1F-9121-268DB88335F0}"/>
              </a:ext>
            </a:extLst>
          </p:cNvPr>
          <p:cNvSpPr txBox="1"/>
          <p:nvPr/>
        </p:nvSpPr>
        <p:spPr>
          <a:xfrm>
            <a:off x="503494" y="3150492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dirty="0"/>
              <a:t>• Visualizar inventario actual</a:t>
            </a:r>
          </a:p>
          <a:p>
            <a:endParaRPr lang="es-CL" sz="4800" dirty="0"/>
          </a:p>
          <a:p>
            <a:r>
              <a:rPr lang="es-CL" sz="4800" dirty="0"/>
              <a:t>• Ver historial de transacciones</a:t>
            </a:r>
          </a:p>
          <a:p>
            <a:endParaRPr lang="es-CL" sz="4800" dirty="0"/>
          </a:p>
          <a:p>
            <a:r>
              <a:rPr lang="es-CL" sz="4800" dirty="0"/>
              <a:t>• Ver alertas emitidas</a:t>
            </a:r>
          </a:p>
          <a:p>
            <a:endParaRPr lang="es-CL" sz="4800" dirty="0"/>
          </a:p>
          <a:p>
            <a:r>
              <a:rPr lang="es-CL" sz="4800" dirty="0"/>
              <a:t>• Configurar umbral de alertas</a:t>
            </a:r>
          </a:p>
        </p:txBody>
      </p:sp>
    </p:spTree>
    <p:extLst>
      <p:ext uri="{BB962C8B-B14F-4D97-AF65-F5344CB8AC3E}">
        <p14:creationId xmlns:p14="http://schemas.microsoft.com/office/powerpoint/2010/main" val="372584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15BE-E3B2-F743-9878-F149B7D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050" y="9007475"/>
            <a:ext cx="9372600" cy="1015663"/>
          </a:xfrm>
        </p:spPr>
        <p:txBody>
          <a:bodyPr/>
          <a:lstStyle/>
          <a:p>
            <a:r>
              <a:rPr lang="es-CL" sz="6600" dirty="0"/>
              <a:t>Metodología de trabajo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24DE7A-4464-F54B-B074-7663E7D43917}"/>
              </a:ext>
            </a:extLst>
          </p:cNvPr>
          <p:cNvSpPr txBox="1">
            <a:spLocks/>
          </p:cNvSpPr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202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Carta Gantt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3F311B-0B6E-7A59-B28E-9AE9AEA2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27" y="2073275"/>
            <a:ext cx="19043662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518650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7262" y="7026177"/>
            <a:ext cx="457909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ES" sz="3000" dirty="0"/>
              <a:t>Costo / Beneficio</a:t>
            </a:r>
            <a:endParaRPr lang="es-CL" sz="30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E8DCEDB-0701-9E4F-B841-31F2AEF95FCF}"/>
              </a:ext>
            </a:extLst>
          </p:cNvPr>
          <p:cNvSpPr txBox="1">
            <a:spLocks/>
          </p:cNvSpPr>
          <p:nvPr/>
        </p:nvSpPr>
        <p:spPr>
          <a:xfrm>
            <a:off x="14771968" y="4782489"/>
            <a:ext cx="4728882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" sz="3000" dirty="0"/>
              <a:t>M</a:t>
            </a:r>
            <a:r>
              <a:rPr lang="es-CL" sz="3000" dirty="0"/>
              <a:t>etodología de trabajo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518650" y="6264177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C1579C5-4858-4D42-8518-8DA881E7E42D}"/>
              </a:ext>
            </a:extLst>
          </p:cNvPr>
          <p:cNvSpPr txBox="1">
            <a:spLocks/>
          </p:cNvSpPr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04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AD2299A-27D1-AA45-A043-C0D64B734853}"/>
              </a:ext>
            </a:extLst>
          </p:cNvPr>
          <p:cNvSpPr txBox="1">
            <a:spLocks/>
          </p:cNvSpPr>
          <p:nvPr/>
        </p:nvSpPr>
        <p:spPr>
          <a:xfrm>
            <a:off x="9617262" y="9194781"/>
            <a:ext cx="416597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Solución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B7BC9C2C-1609-FF42-8176-8EB1FA8D8551}"/>
              </a:ext>
            </a:extLst>
          </p:cNvPr>
          <p:cNvSpPr txBox="1">
            <a:spLocks/>
          </p:cNvSpPr>
          <p:nvPr/>
        </p:nvSpPr>
        <p:spPr>
          <a:xfrm>
            <a:off x="14779065" y="7026177"/>
            <a:ext cx="418390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ES" sz="3000" dirty="0"/>
              <a:t>D</a:t>
            </a:r>
            <a:r>
              <a:rPr lang="es-CL" sz="3000" dirty="0"/>
              <a:t>ocumentación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FEE1E9F-D6A8-614C-BB95-3AFA463327D0}"/>
              </a:ext>
            </a:extLst>
          </p:cNvPr>
          <p:cNvSpPr txBox="1">
            <a:spLocks/>
          </p:cNvSpPr>
          <p:nvPr/>
        </p:nvSpPr>
        <p:spPr>
          <a:xfrm>
            <a:off x="9617262" y="8432781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0BE2EF9-7124-C94F-B2CA-C7A9C485A48E}"/>
              </a:ext>
            </a:extLst>
          </p:cNvPr>
          <p:cNvSpPr txBox="1">
            <a:spLocks/>
          </p:cNvSpPr>
          <p:nvPr/>
        </p:nvSpPr>
        <p:spPr>
          <a:xfrm>
            <a:off x="14656174" y="6264177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05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17262" y="4782488"/>
            <a:ext cx="457909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ES" sz="3000" dirty="0"/>
              <a:t>P</a:t>
            </a:r>
            <a:r>
              <a:rPr lang="es-CL" sz="3000" dirty="0"/>
              <a:t>roblemática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CB9A8-3F8A-B668-ED24-0AA7761B81B1}"/>
              </a:ext>
            </a:extLst>
          </p:cNvPr>
          <p:cNvSpPr txBox="1">
            <a:spLocks/>
          </p:cNvSpPr>
          <p:nvPr/>
        </p:nvSpPr>
        <p:spPr>
          <a:xfrm>
            <a:off x="14779065" y="9108535"/>
            <a:ext cx="418390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Conclusión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447E213-8CB4-3809-6F37-C42FC2C1CC1D}"/>
              </a:ext>
            </a:extLst>
          </p:cNvPr>
          <p:cNvSpPr txBox="1">
            <a:spLocks/>
          </p:cNvSpPr>
          <p:nvPr/>
        </p:nvSpPr>
        <p:spPr>
          <a:xfrm>
            <a:off x="14656174" y="8346535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1A142D8-7160-D901-214C-ADC98DB2B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Curva “S”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E5EADA-08AB-464C-E666-1640990E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073275"/>
            <a:ext cx="17918978" cy="77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3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82F6FD6-1C73-614C-9E43-C2B06CB79187}"/>
              </a:ext>
            </a:extLst>
          </p:cNvPr>
          <p:cNvSpPr txBox="1">
            <a:spLocks/>
          </p:cNvSpPr>
          <p:nvPr/>
        </p:nvSpPr>
        <p:spPr>
          <a:xfrm>
            <a:off x="4718050" y="4177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85EFAEF-A11B-A149-9B79-BE1A1D03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5349875"/>
            <a:ext cx="9020022" cy="1015663"/>
          </a:xfrm>
        </p:spPr>
        <p:txBody>
          <a:bodyPr/>
          <a:lstStyle/>
          <a:p>
            <a:pPr algn="r"/>
            <a:r>
              <a:rPr lang="es-ES" sz="6600" dirty="0"/>
              <a:t>D</a:t>
            </a:r>
            <a:r>
              <a:rPr lang="es-CL" sz="6600" dirty="0" err="1"/>
              <a:t>ocumentación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9797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despliegue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0E068D-A9E1-70E5-7B54-FA52CC7B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0" y="1616075"/>
            <a:ext cx="9069066" cy="82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4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5ACF-4F79-E69C-E768-C5CCB18B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Diagramas de proceso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6FE4E2-DF3A-A296-BEE0-48041AC4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764612"/>
            <a:ext cx="7768848" cy="83096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7AF54A-CF45-78B4-669F-37B01662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450" y="1764612"/>
            <a:ext cx="8001000" cy="83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8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03E7D-7996-A499-40E8-A78C3D8C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7AA35A-C2E4-98C6-4007-3503FD76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2073275"/>
            <a:ext cx="4810796" cy="437258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F8540A0-4044-5F99-EFFA-AF0C7ABD5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250" y="2073274"/>
            <a:ext cx="4724400" cy="42610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0D18709-08D1-13FB-6A0F-5D7B09D09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87" y="2073274"/>
            <a:ext cx="4744112" cy="422016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B48F169-0A96-79EB-203B-59E721117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6464193"/>
            <a:ext cx="6353073" cy="433164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D4D5C03-A25C-650A-B725-D38AFAA7F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0" y="6744327"/>
            <a:ext cx="6019800" cy="413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4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A1F10-94C0-A28D-8B13-3888B0B8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250" y="5502275"/>
            <a:ext cx="16988263" cy="738664"/>
          </a:xfrm>
        </p:spPr>
        <p:txBody>
          <a:bodyPr/>
          <a:lstStyle/>
          <a:p>
            <a:r>
              <a:rPr lang="es-MX" dirty="0"/>
              <a:t>Video de la solución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35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EC80E-DF4D-7993-B0BA-6DD5B7F4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Atributos de calidad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C61268-1E3D-6364-1F0F-6B106154FCE6}"/>
              </a:ext>
            </a:extLst>
          </p:cNvPr>
          <p:cNvSpPr txBox="1"/>
          <p:nvPr/>
        </p:nvSpPr>
        <p:spPr>
          <a:xfrm>
            <a:off x="604274" y="1844675"/>
            <a:ext cx="9448800" cy="738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200" dirty="0"/>
              <a:t>• Eficiencia</a:t>
            </a:r>
          </a:p>
          <a:p>
            <a:pPr>
              <a:lnSpc>
                <a:spcPct val="150000"/>
              </a:lnSpc>
            </a:pPr>
            <a:r>
              <a:rPr lang="es-ES" sz="3200" dirty="0"/>
              <a:t>• Confiabilidad</a:t>
            </a:r>
          </a:p>
          <a:p>
            <a:pPr>
              <a:lnSpc>
                <a:spcPct val="150000"/>
              </a:lnSpc>
            </a:pPr>
            <a:r>
              <a:rPr lang="es-ES" sz="3200" dirty="0"/>
              <a:t>• Escalabilidad</a:t>
            </a:r>
          </a:p>
          <a:p>
            <a:pPr>
              <a:lnSpc>
                <a:spcPct val="150000"/>
              </a:lnSpc>
            </a:pPr>
            <a:r>
              <a:rPr lang="es-ES" sz="3200" dirty="0"/>
              <a:t>• Mantenibilidad</a:t>
            </a:r>
          </a:p>
          <a:p>
            <a:pPr>
              <a:lnSpc>
                <a:spcPct val="150000"/>
              </a:lnSpc>
            </a:pPr>
            <a:r>
              <a:rPr lang="es-ES" sz="3200" dirty="0"/>
              <a:t>• Interoperabilidad</a:t>
            </a:r>
          </a:p>
          <a:p>
            <a:pPr>
              <a:lnSpc>
                <a:spcPct val="150000"/>
              </a:lnSpc>
            </a:pPr>
            <a:r>
              <a:rPr lang="es-ES" sz="3200" dirty="0"/>
              <a:t>• Usabilidad </a:t>
            </a:r>
          </a:p>
          <a:p>
            <a:pPr>
              <a:lnSpc>
                <a:spcPct val="150000"/>
              </a:lnSpc>
            </a:pPr>
            <a:r>
              <a:rPr lang="es-ES" sz="3200" dirty="0"/>
              <a:t>• Disponibilidad</a:t>
            </a:r>
          </a:p>
          <a:p>
            <a:pPr>
              <a:lnSpc>
                <a:spcPct val="150000"/>
              </a:lnSpc>
            </a:pPr>
            <a:r>
              <a:rPr lang="es-ES" sz="3200" dirty="0"/>
              <a:t>• Seguridad</a:t>
            </a:r>
          </a:p>
          <a:p>
            <a:pPr>
              <a:lnSpc>
                <a:spcPct val="150000"/>
              </a:lnSpc>
            </a:pPr>
            <a:r>
              <a:rPr lang="es-ES" sz="3200" dirty="0"/>
              <a:t>• Rentabilidad</a:t>
            </a:r>
          </a:p>
          <a:p>
            <a:pPr>
              <a:lnSpc>
                <a:spcPct val="150000"/>
              </a:lnSpc>
            </a:pPr>
            <a:r>
              <a:rPr lang="es-ES" sz="3200" dirty="0"/>
              <a:t>• Portabilidad</a:t>
            </a:r>
            <a:endParaRPr lang="es-CL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D5F7C5-3A2F-5DFB-57AF-79012B916498}"/>
              </a:ext>
            </a:extLst>
          </p:cNvPr>
          <p:cNvSpPr txBox="1"/>
          <p:nvPr/>
        </p:nvSpPr>
        <p:spPr>
          <a:xfrm>
            <a:off x="7308850" y="1844675"/>
            <a:ext cx="10287000" cy="738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Reduciendo tiempo en procesos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Minimizando errores humanos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Integración con GCP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Arquitectura MVC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Multiplataforma (Móvil - Desktop)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Pocas funciones en la web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Infraestructura Cloud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Integraciones Uipath, GCP, G-</a:t>
            </a:r>
            <a:r>
              <a:rPr lang="es-CL" sz="3200" dirty="0" err="1"/>
              <a:t>Suit</a:t>
            </a:r>
            <a:endParaRPr lang="es-CL" sz="3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Infraestructura Cloud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3200" dirty="0"/>
              <a:t>Retorno de inversión bajo (1.5 años)</a:t>
            </a:r>
          </a:p>
        </p:txBody>
      </p:sp>
    </p:spTree>
    <p:extLst>
      <p:ext uri="{BB962C8B-B14F-4D97-AF65-F5344CB8AC3E}">
        <p14:creationId xmlns:p14="http://schemas.microsoft.com/office/powerpoint/2010/main" val="230858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8C74-1092-0DA9-F0B3-008371EB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Normas ISO / IEC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54CCF3E-61C1-456A-CA75-2A5C8555B3B0}"/>
              </a:ext>
            </a:extLst>
          </p:cNvPr>
          <p:cNvSpPr txBox="1"/>
          <p:nvPr/>
        </p:nvSpPr>
        <p:spPr>
          <a:xfrm>
            <a:off x="603250" y="2378075"/>
            <a:ext cx="11430000" cy="644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4000" dirty="0"/>
              <a:t>• ISO/IEC 25010  - Calidad del software</a:t>
            </a:r>
          </a:p>
          <a:p>
            <a:pPr>
              <a:lnSpc>
                <a:spcPct val="150000"/>
              </a:lnSpc>
            </a:pPr>
            <a:r>
              <a:rPr lang="es-ES" sz="4000" dirty="0"/>
              <a:t>• ISO/IEC 27001  - Seguridad de la Información</a:t>
            </a:r>
          </a:p>
          <a:p>
            <a:pPr>
              <a:lnSpc>
                <a:spcPct val="150000"/>
              </a:lnSpc>
            </a:pPr>
            <a:r>
              <a:rPr lang="es-ES" sz="4000" dirty="0"/>
              <a:t>• ISO/IEC 20000  - Gestión de servicios de IT</a:t>
            </a:r>
          </a:p>
          <a:p>
            <a:pPr>
              <a:lnSpc>
                <a:spcPct val="150000"/>
              </a:lnSpc>
            </a:pPr>
            <a:r>
              <a:rPr lang="es-ES" sz="4000" dirty="0"/>
              <a:t>• ISO/IEC 31000  - Gestión de riesgos</a:t>
            </a:r>
          </a:p>
          <a:p>
            <a:pPr>
              <a:lnSpc>
                <a:spcPct val="150000"/>
              </a:lnSpc>
            </a:pPr>
            <a:r>
              <a:rPr lang="es-ES" sz="4000" dirty="0"/>
              <a:t>• ISO        9001    - Gestión de la calidad</a:t>
            </a:r>
          </a:p>
          <a:p>
            <a:pPr>
              <a:lnSpc>
                <a:spcPct val="150000"/>
              </a:lnSpc>
            </a:pPr>
            <a:r>
              <a:rPr lang="es-ES" sz="4000" dirty="0"/>
              <a:t>• ISO        22301  - Continuidad del negocio</a:t>
            </a:r>
          </a:p>
          <a:p>
            <a:pPr>
              <a:lnSpc>
                <a:spcPct val="150000"/>
              </a:lnSpc>
            </a:pPr>
            <a:r>
              <a:rPr lang="es-ES" sz="4000" dirty="0"/>
              <a:t>• ISO        14001  - Gestión ambiental</a:t>
            </a:r>
            <a:endParaRPr lang="es-CL" sz="4000" dirty="0"/>
          </a:p>
        </p:txBody>
      </p:sp>
      <p:pic>
        <p:nvPicPr>
          <p:cNvPr id="1026" name="Picture 2" descr="ISO Logo - símbolo, significado logotipo, historia, PNG">
            <a:extLst>
              <a:ext uri="{FF2B5EF4-FFF2-40B4-BE49-F238E27FC236}">
                <a16:creationId xmlns:a16="http://schemas.microsoft.com/office/drawing/2014/main" id="{AB1746F9-8777-781E-4559-0EABEED8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442" y="1826136"/>
            <a:ext cx="7200927" cy="408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port | G Tech">
            <a:extLst>
              <a:ext uri="{FF2B5EF4-FFF2-40B4-BE49-F238E27FC236}">
                <a16:creationId xmlns:a16="http://schemas.microsoft.com/office/drawing/2014/main" id="{27CBA460-6EA5-6999-65BC-076DB23E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0" y="6279463"/>
            <a:ext cx="6172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20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AB15F6E-4DD6-0647-EF57-2FCC3CD6F3C0}"/>
              </a:ext>
            </a:extLst>
          </p:cNvPr>
          <p:cNvSpPr txBox="1">
            <a:spLocks/>
          </p:cNvSpPr>
          <p:nvPr/>
        </p:nvSpPr>
        <p:spPr>
          <a:xfrm>
            <a:off x="7461250" y="7225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CL" sz="66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71764-34E8-0718-C047-2C2B5C36A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779CF95-135F-F1A3-EB3C-DFF4DB518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Oportunidades de mejora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D53622-1FE9-360B-8AE5-1765E0B2F2E4}"/>
              </a:ext>
            </a:extLst>
          </p:cNvPr>
          <p:cNvSpPr txBox="1"/>
          <p:nvPr/>
        </p:nvSpPr>
        <p:spPr>
          <a:xfrm>
            <a:off x="2355850" y="2225675"/>
            <a:ext cx="15621000" cy="6603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4800" dirty="0"/>
              <a:t>El sistema puede crecer para incluir análisis predictivo, que no solo valore la situación actual, sino que también anticipe futuras necesidades de inventario. </a:t>
            </a:r>
          </a:p>
          <a:p>
            <a:pPr>
              <a:lnSpc>
                <a:spcPct val="150000"/>
              </a:lnSpc>
            </a:pPr>
            <a:endParaRPr lang="es-ES" sz="4800" dirty="0"/>
          </a:p>
          <a:p>
            <a:pPr>
              <a:lnSpc>
                <a:spcPct val="150000"/>
              </a:lnSpc>
            </a:pPr>
            <a:r>
              <a:rPr lang="es-ES" sz="4800" dirty="0"/>
              <a:t>Este enfoque permitirá una mejor planificación y gestión de recursos.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196838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1015663"/>
          </a:xfrm>
        </p:spPr>
        <p:txBody>
          <a:bodyPr/>
          <a:lstStyle/>
          <a:p>
            <a:pPr algn="r"/>
            <a:r>
              <a:rPr lang="es-CL" sz="6600" dirty="0"/>
              <a:t>Problemática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2B06AE9-A012-1217-BEB8-DC3E5A535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CD2E20-A557-E953-A588-8E7DB4488C7C}"/>
              </a:ext>
            </a:extLst>
          </p:cNvPr>
          <p:cNvSpPr txBox="1"/>
          <p:nvPr/>
        </p:nvSpPr>
        <p:spPr>
          <a:xfrm>
            <a:off x="2355850" y="2606675"/>
            <a:ext cx="14782800" cy="606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4400" dirty="0"/>
              <a:t>El proyecto de automatización de inventarios proporciona una solución innovadora que optimiza la gestión de stock y permite una respuesta rápida ante situaciones críticas. </a:t>
            </a:r>
          </a:p>
          <a:p>
            <a:pPr>
              <a:lnSpc>
                <a:spcPct val="150000"/>
              </a:lnSpc>
            </a:pPr>
            <a:endParaRPr lang="es-ES" sz="4400" dirty="0"/>
          </a:p>
          <a:p>
            <a:pPr>
              <a:lnSpc>
                <a:spcPct val="150000"/>
              </a:lnSpc>
            </a:pPr>
            <a:r>
              <a:rPr lang="es-ES" sz="4400" dirty="0"/>
              <a:t>La implementación de RPA promete eficiencia y reducción de errores manuales.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376295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¿Cual es el problema?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5BBDF9-3358-49A7-67CB-9671B23C5963}"/>
              </a:ext>
            </a:extLst>
          </p:cNvPr>
          <p:cNvSpPr txBox="1"/>
          <p:nvPr/>
        </p:nvSpPr>
        <p:spPr>
          <a:xfrm>
            <a:off x="1593850" y="2454275"/>
            <a:ext cx="1698826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• La gestión ineficiente de inventarios representa un desafío común para las empresas, generando altos costos por quiebres de stock, exceso de productos y errores humanos. </a:t>
            </a:r>
          </a:p>
          <a:p>
            <a:endParaRPr lang="es-ES" sz="5400" dirty="0"/>
          </a:p>
          <a:p>
            <a:r>
              <a:rPr lang="es-ES" sz="5400" dirty="0"/>
              <a:t>• Estos problemas afectan directamente la productividad, los ingresos y la satisfacción del cliente, dificultando la capacidad de las empresas para competir en mercados cada vez más exigentes.</a:t>
            </a:r>
            <a:endParaRPr lang="es-CL" sz="5400" dirty="0"/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EA471-9D03-F29B-57DD-DA067AE3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18" y="4916011"/>
            <a:ext cx="16988263" cy="738664"/>
          </a:xfrm>
        </p:spPr>
        <p:txBody>
          <a:bodyPr/>
          <a:lstStyle/>
          <a:p>
            <a:r>
              <a:rPr lang="es-MX" dirty="0"/>
              <a:t>Video presentación solución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617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4558A-818F-DD11-6B93-93981880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que </a:t>
            </a:r>
            <a:r>
              <a:rPr lang="es-CL" dirty="0" err="1"/>
              <a:t>Invenbot</a:t>
            </a:r>
            <a:r>
              <a:rPr lang="es-CL" dirty="0"/>
              <a:t>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58211F-1A43-3CC9-52F0-C89E58BBC2E7}"/>
              </a:ext>
            </a:extLst>
          </p:cNvPr>
          <p:cNvSpPr txBox="1"/>
          <p:nvPr/>
        </p:nvSpPr>
        <p:spPr>
          <a:xfrm>
            <a:off x="1136650" y="2987675"/>
            <a:ext cx="1851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• Invenbot transforma la gestión de inventarios con automatización 24/7, eliminando errores, reduciendo costos y mejorando la eficiencia operativa. </a:t>
            </a:r>
          </a:p>
          <a:p>
            <a:endParaRPr lang="es-ES" sz="4400" dirty="0"/>
          </a:p>
          <a:p>
            <a:r>
              <a:rPr lang="es-ES" sz="4400" dirty="0"/>
              <a:t>• Optimiza procesos críticos como monitoreo de stock y alertas urgentes, ofreciendo precisión y decisiones en tiempo real para impulsar su </a:t>
            </a:r>
            <a:r>
              <a:rPr lang="es-ES" sz="4800" dirty="0"/>
              <a:t>negocio</a:t>
            </a:r>
            <a:r>
              <a:rPr lang="es-ES" sz="4400" dirty="0"/>
              <a:t>.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424629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1517650" y="7712075"/>
            <a:ext cx="8305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4800" dirty="0"/>
              <a:t>Costo / Beneficio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Inversión inicial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B4C6D-AB73-F2DB-3A30-ABDD28B6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47" y="3978275"/>
            <a:ext cx="15962006" cy="30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706A729-5594-4A44-F52E-73D03BDD6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Costo v/s Beneficio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92119D-BA29-FD45-D0AF-7E75950D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7" y="1762880"/>
            <a:ext cx="9705463" cy="36536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B01A9B-BA77-E628-DCAD-B530BEA70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3" y="5685298"/>
            <a:ext cx="9677400" cy="43595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B13310E-6CF0-78DB-AD38-DA234C2E6DAD}"/>
              </a:ext>
            </a:extLst>
          </p:cNvPr>
          <p:cNvSpPr txBox="1"/>
          <p:nvPr/>
        </p:nvSpPr>
        <p:spPr>
          <a:xfrm>
            <a:off x="11423650" y="2225675"/>
            <a:ext cx="827773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/>
              <a:t>La automatización de procesos de inventario es crucial en el entorno empresarial actual. Permite reducir costos operativos, minimiza errores humanos y asegura una respuesta ágil ante las fluctuaciones del mercado, lo que se traduce en una ventaja competitiva significativa.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259429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8D87CEFA56DA42BF8E9E6D1D515907" ma:contentTypeVersion="13" ma:contentTypeDescription="Crear nuevo documento." ma:contentTypeScope="" ma:versionID="2868cd3c11df7411b1962eb461d76618">
  <xsd:schema xmlns:xsd="http://www.w3.org/2001/XMLSchema" xmlns:xs="http://www.w3.org/2001/XMLSchema" xmlns:p="http://schemas.microsoft.com/office/2006/metadata/properties" xmlns:ns2="378d0c2b-b9d5-4893-990c-43fe8fe2e1d7" xmlns:ns3="0478bd71-0c92-4d1d-82ba-7bccfdbf17a3" targetNamespace="http://schemas.microsoft.com/office/2006/metadata/properties" ma:root="true" ma:fieldsID="1f31d3da5194d177457a03c5130b5a58" ns2:_="" ns3:_="">
    <xsd:import namespace="378d0c2b-b9d5-4893-990c-43fe8fe2e1d7"/>
    <xsd:import namespace="0478bd71-0c92-4d1d-82ba-7bccfdbf17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d0c2b-b9d5-4893-990c-43fe8fe2e1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8bd71-0c92-4d1d-82ba-7bccfdbf17a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e038bde-7f93-4c7b-a7e3-fa5a3c51e964}" ma:internalName="TaxCatchAll" ma:showField="CatchAllData" ma:web="0478bd71-0c92-4d1d-82ba-7bccfdbf1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8d0c2b-b9d5-4893-990c-43fe8fe2e1d7">
      <Terms xmlns="http://schemas.microsoft.com/office/infopath/2007/PartnerControls"/>
    </lcf76f155ced4ddcb4097134ff3c332f>
    <TaxCatchAll xmlns="0478bd71-0c92-4d1d-82ba-7bccfdbf17a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B96D80-D58C-46B7-9102-7FC291529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8d0c2b-b9d5-4893-990c-43fe8fe2e1d7"/>
    <ds:schemaRef ds:uri="0478bd71-0c92-4d1d-82ba-7bccfdbf1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378d0c2b-b9d5-4893-990c-43fe8fe2e1d7"/>
    <ds:schemaRef ds:uri="0478bd71-0c92-4d1d-82ba-7bccfdbf17a3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643</Words>
  <Application>Microsoft Office PowerPoint</Application>
  <PresentationFormat>Personalizado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Arial Black</vt:lpstr>
      <vt:lpstr>Calibri</vt:lpstr>
      <vt:lpstr>Office Theme</vt:lpstr>
      <vt:lpstr>InvenBot – Automatización de inventarios RPA</vt:lpstr>
      <vt:lpstr>Presentación de PowerPoint</vt:lpstr>
      <vt:lpstr>Problemática</vt:lpstr>
      <vt:lpstr>¿Cual es el problema?</vt:lpstr>
      <vt:lpstr>Video presentación solución </vt:lpstr>
      <vt:lpstr>¿Por que Invenbot?</vt:lpstr>
      <vt:lpstr>Presentación de PowerPoint</vt:lpstr>
      <vt:lpstr>Presentación de PowerPoint</vt:lpstr>
      <vt:lpstr>Presentación de PowerPoint</vt:lpstr>
      <vt:lpstr>Presentación de PowerPoint</vt:lpstr>
      <vt:lpstr>Solución</vt:lpstr>
      <vt:lpstr>BPMN</vt:lpstr>
      <vt:lpstr>Integraciones</vt:lpstr>
      <vt:lpstr>Tecnologías utilizadas</vt:lpstr>
      <vt:lpstr>Funciones del robot</vt:lpstr>
      <vt:lpstr>Base de datos</vt:lpstr>
      <vt:lpstr>Web para el usuario</vt:lpstr>
      <vt:lpstr>Metodología de trabajo</vt:lpstr>
      <vt:lpstr>Presentación de PowerPoint</vt:lpstr>
      <vt:lpstr>Presentación de PowerPoint</vt:lpstr>
      <vt:lpstr>Documentación</vt:lpstr>
      <vt:lpstr>Diagrama de despliegue</vt:lpstr>
      <vt:lpstr>Diagramas de proceso</vt:lpstr>
      <vt:lpstr>Casos de uso</vt:lpstr>
      <vt:lpstr>Video de la solución </vt:lpstr>
      <vt:lpstr>Atributos de calidad</vt:lpstr>
      <vt:lpstr>Normas ISO / IEC</vt:lpstr>
      <vt:lpstr>Conclusión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PASILLO01</cp:lastModifiedBy>
  <cp:revision>222</cp:revision>
  <dcterms:created xsi:type="dcterms:W3CDTF">2022-07-20T19:15:37Z</dcterms:created>
  <dcterms:modified xsi:type="dcterms:W3CDTF">2024-12-09T20:57:02Z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