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59" r:id="rId11"/>
    <p:sldId id="260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2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C96117-5CE4-DA37-3797-B14630FF3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0AA7D4-BADF-5D22-4B1F-E59A072C8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BD996E-9AAC-054E-F7F0-F8FA9F07C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A7E3-DF11-40CC-9223-98713FFEDBF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B113BC-D242-A9AC-97B7-528F7070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E6FDF9-8BF9-B6C0-88AE-390208FB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790B-19E5-4E64-B7BC-A409B322D9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80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575C4F-10B4-3C30-30F4-FD5557DDE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74C391-8DFA-CFB6-FCEA-CE0A654C9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FD8C7D-6229-481F-BBEB-F51EAF7F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A7E3-DF11-40CC-9223-98713FFEDBF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168E6F-0D68-49E6-062E-AEDB40FA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72736B-2B80-8D82-7240-523779F9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790B-19E5-4E64-B7BC-A409B322D9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9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81F0658-5B3F-5AA5-0B70-EDD91158E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02EFA0-46B8-9F5F-7EE6-D051C07E0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478AC0-DD7E-2D59-2D70-2EE14232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A7E3-DF11-40CC-9223-98713FFEDBF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2AD2CB-F8E8-C2B1-B185-49A4DAE6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D684FE-7A0C-B815-971F-F583BF4E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790B-19E5-4E64-B7BC-A409B322D9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09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CE2167-01E0-4BBC-E648-415504E7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0A7F5F-B7F7-C7A2-660F-14D63F9C6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FEB751-FF29-6C78-378D-B3779FA8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A7E3-DF11-40CC-9223-98713FFEDBF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84816D-24FC-8C05-C2C1-3E626B9C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8A5C61-DDE6-920B-48BE-676970A8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790B-19E5-4E64-B7BC-A409B322D9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17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B48D65-DA7C-ADCA-83CB-33FC8738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B21CD7-64C4-5BC2-165C-442927D41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BD3D9F-0ABD-0E50-64D6-A297651B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A7E3-DF11-40CC-9223-98713FFEDBF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AFD900-713E-97CF-48C9-77188F04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6088B5-778D-A3B7-9085-9C120CD6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790B-19E5-4E64-B7BC-A409B322D9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0770BC-2384-EF20-1A13-09D7EA2B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B4C80-AC87-EDEF-BFDA-CF2934AC3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EFDACE-87B6-ABAD-125D-568EBBAFB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33FFFB-8670-CC94-7E78-44D50F81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A7E3-DF11-40CC-9223-98713FFEDBF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AE0188-4079-2E28-82AC-3A6CD991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D38846-B1C7-5FF3-605A-BAF9F872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790B-19E5-4E64-B7BC-A409B322D9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93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3C398-7191-9D4F-C2E3-23F3EEBC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6D2A00-B969-7782-46D1-9968DE35E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51770B-F60B-F6F5-2B6F-9496123CE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AFA1CA-A1B4-E68F-6C8E-138243C60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6ED08B-98D2-9C92-17FF-DE720E32C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68A8837-9A97-04D3-C8A2-063108FE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A7E3-DF11-40CC-9223-98713FFEDBF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12905CD-197C-A417-11FF-AA0D0904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DAF461-F009-6917-9E63-BE6F6B6E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790B-19E5-4E64-B7BC-A409B322D9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05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A48642-D2A7-2199-EAE8-1D2C6E23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9E394CC-338C-B8DD-FEF5-32A81416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A7E3-DF11-40CC-9223-98713FFEDBF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8D5D31-006C-B159-9118-C2846C02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DECE94-D510-35C8-3037-897EAB80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790B-19E5-4E64-B7BC-A409B322D9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90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C3D352-E350-0541-C6DE-00C27B98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A7E3-DF11-40CC-9223-98713FFEDBF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DFD0C7-54BE-CE0B-6945-4A6143EC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BA8666-CEC2-8EC5-19F1-01EF2239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790B-19E5-4E64-B7BC-A409B322D9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19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3F3356-9CBD-3A4A-155F-630F0811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922F0B-CFDA-351C-8521-62A45BB0D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CB9BCF-06D9-C344-150F-D13B8FD1B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3AA75C-A4D8-82E1-4624-9A1E2314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A7E3-DF11-40CC-9223-98713FFEDBF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90D4FB-165B-B1D5-341A-6D6DA334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36FDBF-BF71-D496-B730-2D42C77F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790B-19E5-4E64-B7BC-A409B322D9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81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D957E-F741-B1CF-FC1C-92A2408F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F14F48F-5682-108C-BB46-B8F592B9B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E3A32D-8CA8-C1E2-3132-A413FA0A4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0A33AC-B65B-A302-5CF0-4F5FD610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A7E3-DF11-40CC-9223-98713FFEDBF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73915F-244F-CC26-EF93-529B3670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4BBEE4-E465-E04A-46C0-D806E305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790B-19E5-4E64-B7BC-A409B322D9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56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879D364-0996-7B00-3320-0B3B8C740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A7606C-9984-1207-0F55-764913965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4CA948-02BA-5D65-E26A-AA55564DE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40A7E3-DF11-40CC-9223-98713FFEDBF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467F12-B62A-BADB-28D8-2CE97F007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0E1296-8265-018E-53B2-F04270BBD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09790B-19E5-4E64-B7BC-A409B322D9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92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que 9">
            <a:extLst>
              <a:ext uri="{FF2B5EF4-FFF2-40B4-BE49-F238E27FC236}">
                <a16:creationId xmlns:a16="http://schemas.microsoft.com/office/drawing/2014/main" id="{E42087DE-CD5E-8F04-2728-13C680D45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1209" y="4468169"/>
            <a:ext cx="11829004" cy="8157934"/>
          </a:xfrm>
          <a:prstGeom prst="rect">
            <a:avLst/>
          </a:prstGeom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64A202D3-5336-7839-E609-0FD95098C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425918" y="-5968780"/>
            <a:ext cx="12783040" cy="8815890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78806B4B-1F9E-4A44-018F-1DB64EFA4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56075"/>
            <a:ext cx="3726611" cy="301925"/>
          </a:xfrm>
        </p:spPr>
        <p:txBody>
          <a:bodyPr>
            <a:normAutofit/>
          </a:bodyPr>
          <a:lstStyle/>
          <a:p>
            <a:pPr algn="l"/>
            <a:r>
              <a:rPr lang="fr-FR" sz="1400" dirty="0"/>
              <a:t>KETZINGER – MICHELI – PEDRON – RAOUF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826D638A-1790-E52F-12D2-39834DEDD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3506" y="2576946"/>
            <a:ext cx="7984988" cy="170410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6BBE75D-A8E3-7175-FFEA-7A9F517F84FA}"/>
              </a:ext>
            </a:extLst>
          </p:cNvPr>
          <p:cNvSpPr txBox="1"/>
          <p:nvPr/>
        </p:nvSpPr>
        <p:spPr>
          <a:xfrm>
            <a:off x="3048000" y="165906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/>
              <a:t>Présentation du fonctionnement</a:t>
            </a:r>
          </a:p>
        </p:txBody>
      </p:sp>
    </p:spTree>
    <p:extLst>
      <p:ext uri="{BB962C8B-B14F-4D97-AF65-F5344CB8AC3E}">
        <p14:creationId xmlns:p14="http://schemas.microsoft.com/office/powerpoint/2010/main" val="3391772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53CA4-76B4-4274-0293-81B859BF3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que 9">
            <a:extLst>
              <a:ext uri="{FF2B5EF4-FFF2-40B4-BE49-F238E27FC236}">
                <a16:creationId xmlns:a16="http://schemas.microsoft.com/office/drawing/2014/main" id="{56FA24D6-0A66-F405-F449-632D716D3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1209" y="4468169"/>
            <a:ext cx="11829004" cy="8157934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29B527B1-41C7-B7ED-8EED-D541EE83F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425918" y="-5968780"/>
            <a:ext cx="12783040" cy="8815890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CB55FE22-E0F8-AB73-6E08-A38C8D207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306" y="176713"/>
            <a:ext cx="1532149" cy="326982"/>
          </a:xfrm>
          <a:prstGeom prst="rect">
            <a:avLst/>
          </a:prstGeom>
        </p:spPr>
      </p:pic>
      <p:sp>
        <p:nvSpPr>
          <p:cNvPr id="30" name="Sous-titre 29">
            <a:extLst>
              <a:ext uri="{FF2B5EF4-FFF2-40B4-BE49-F238E27FC236}">
                <a16:creationId xmlns:a16="http://schemas.microsoft.com/office/drawing/2014/main" id="{1B5692C9-5EBD-E815-9943-F9E03BB39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2350" y="0"/>
            <a:ext cx="4819650" cy="481012"/>
          </a:xfrm>
        </p:spPr>
        <p:txBody>
          <a:bodyPr>
            <a:noAutofit/>
          </a:bodyPr>
          <a:lstStyle/>
          <a:p>
            <a:pPr algn="r"/>
            <a:r>
              <a:rPr lang="fr-FR" sz="2800" b="1" dirty="0"/>
              <a:t>Solution du problème WTC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06885A2-B0EC-D3F3-2C83-662B3042274D}"/>
              </a:ext>
            </a:extLst>
          </p:cNvPr>
          <p:cNvSpPr txBox="1"/>
          <p:nvPr/>
        </p:nvSpPr>
        <p:spPr>
          <a:xfrm>
            <a:off x="1601273" y="2672997"/>
            <a:ext cx="1008251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400" noProof="1"/>
              <a:t>{</a:t>
            </a:r>
          </a:p>
          <a:p>
            <a:pPr algn="just"/>
            <a:r>
              <a:rPr lang="fr-FR" sz="1400" noProof="1"/>
              <a:t>    "name": "timetable",</a:t>
            </a:r>
          </a:p>
          <a:p>
            <a:pPr algn="just"/>
            <a:r>
              <a:rPr lang="fr-FR" sz="1400" noProof="1"/>
              <a:t>    "trainers": [{"id": "trainer1",…}, {"id": "trainer2",…}],</a:t>
            </a:r>
          </a:p>
          <a:p>
            <a:pPr algn="just"/>
            <a:r>
              <a:rPr lang="fr-FR" sz="1400" noProof="1"/>
              <a:t>    "players": [{"name": "player1",…}, {"name": "player2",…} , {"name": "player3",…} , {"name": "player4",…}],</a:t>
            </a:r>
          </a:p>
          <a:p>
            <a:pPr algn="just"/>
            <a:r>
              <a:rPr lang="fr-FR" sz="1400" noProof="1"/>
              <a:t>    "sessions": [</a:t>
            </a:r>
          </a:p>
          <a:p>
            <a:pPr algn="just"/>
            <a:r>
              <a:rPr lang="fr-FR" sz="1400" noProof="1"/>
              <a:t>        {"id": "session1", "tennisCourt": "court1", "day": "MONDAY", "startTime": "08: 00: 00", </a:t>
            </a:r>
            <a:r>
              <a:rPr lang="fr-FR" sz="1400" b="1" noProof="1"/>
              <a:t>"trainer": {"id": "trainer1",…}</a:t>
            </a:r>
            <a:r>
              <a:rPr lang="fr-FR" sz="1400" noProof="1"/>
              <a:t>},</a:t>
            </a:r>
          </a:p>
          <a:p>
            <a:pPr algn="just"/>
            <a:r>
              <a:rPr lang="fr-FR" sz="1400" noProof="1"/>
              <a:t>        {"id": "session2", "tennisCourt": "court1", "day": "MONDAY", "startTime": "08: 30: 00", </a:t>
            </a:r>
            <a:r>
              <a:rPr lang="fr-FR" sz="1400" b="1" noProof="1"/>
              <a:t>"trainer": {"id": "trainer1,…}</a:t>
            </a:r>
            <a:r>
              <a:rPr lang="fr-FR" sz="1400" noProof="1"/>
              <a:t>},</a:t>
            </a:r>
          </a:p>
          <a:p>
            <a:pPr algn="just"/>
            <a:r>
              <a:rPr lang="fr-FR" sz="1400" noProof="1"/>
              <a:t>        …</a:t>
            </a:r>
          </a:p>
          <a:p>
            <a:pPr algn="just"/>
            <a:r>
              <a:rPr lang="fr-FR" sz="1400" noProof="1"/>
              <a:t>    ],</a:t>
            </a:r>
          </a:p>
          <a:p>
            <a:pPr algn="just"/>
            <a:r>
              <a:rPr lang="fr-FR" sz="1400" noProof="1"/>
              <a:t>    "playerSessionLinks": [</a:t>
            </a:r>
          </a:p>
          <a:p>
            <a:pPr algn="just"/>
            <a:r>
              <a:rPr lang="fr-FR" sz="1400" noProof="1"/>
              <a:t>        {"id": "psl1", "player": {"name": "player1",…}, </a:t>
            </a:r>
            <a:r>
              <a:rPr lang="fr-FR" sz="1400" b="1" noProof="1"/>
              <a:t>"session": {"id": "session1",…}</a:t>
            </a:r>
            <a:r>
              <a:rPr lang="fr-FR" sz="1400" noProof="1"/>
              <a:t>},</a:t>
            </a:r>
          </a:p>
          <a:p>
            <a:pPr algn="just"/>
            <a:r>
              <a:rPr lang="fr-FR" sz="1400" noProof="1"/>
              <a:t>        {"id": "psl2", "player": {"name": "player2 ",…}, </a:t>
            </a:r>
            <a:r>
              <a:rPr lang="fr-FR" sz="1400" b="1" noProof="1"/>
              <a:t>"session": {"id": "session1",…}</a:t>
            </a:r>
            <a:r>
              <a:rPr lang="fr-FR" sz="1400" noProof="1"/>
              <a:t>},</a:t>
            </a:r>
          </a:p>
          <a:p>
            <a:pPr algn="just"/>
            <a:r>
              <a:rPr lang="fr-FR" sz="1400" noProof="1"/>
              <a:t>        …</a:t>
            </a:r>
          </a:p>
          <a:p>
            <a:pPr algn="just"/>
            <a:r>
              <a:rPr lang="fr-FR" sz="1400" noProof="1"/>
              <a:t>    ],</a:t>
            </a:r>
          </a:p>
          <a:p>
            <a:pPr algn="just"/>
            <a:r>
              <a:rPr lang="fr-FR" sz="1400" noProof="1"/>
              <a:t>    </a:t>
            </a:r>
            <a:r>
              <a:rPr lang="fr-FR" sz="1400" b="1" noProof="1"/>
              <a:t>"score": "0hard/0soft"</a:t>
            </a:r>
          </a:p>
          <a:p>
            <a:pPr algn="just"/>
            <a:r>
              <a:rPr lang="fr-FR" sz="1400" noProof="1"/>
              <a:t>}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4E95B92-A5EF-7DE6-14AA-57C80A7865F5}"/>
              </a:ext>
            </a:extLst>
          </p:cNvPr>
          <p:cNvSpPr txBox="1"/>
          <p:nvPr/>
        </p:nvSpPr>
        <p:spPr>
          <a:xfrm>
            <a:off x="1766455" y="895385"/>
            <a:ext cx="643507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Donnée d’entrée</a:t>
            </a:r>
          </a:p>
          <a:p>
            <a:pPr marL="285750" indent="-285750">
              <a:buFontTx/>
              <a:buChar char="-"/>
            </a:pPr>
            <a:r>
              <a:rPr lang="fr-FR" dirty="0"/>
              <a:t>Entraîneurs ;</a:t>
            </a:r>
          </a:p>
          <a:p>
            <a:pPr marL="285750" indent="-285750">
              <a:buFontTx/>
              <a:buChar char="-"/>
            </a:pPr>
            <a:r>
              <a:rPr lang="fr-FR" dirty="0"/>
              <a:t>Joueurs ;</a:t>
            </a:r>
          </a:p>
          <a:p>
            <a:pPr marL="285750" indent="-285750">
              <a:buFontTx/>
              <a:buChar char="-"/>
            </a:pPr>
            <a:r>
              <a:rPr lang="fr-FR" dirty="0"/>
              <a:t>Séances (sans spécifier d’entraîneur)</a:t>
            </a:r>
          </a:p>
          <a:p>
            <a:pPr marL="285750" indent="-285750">
              <a:buFontTx/>
              <a:buChar char="-"/>
            </a:pPr>
            <a:r>
              <a:rPr lang="fr-FR" dirty="0"/>
              <a:t>Lien séance-joueur (sans spécifier la séance)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731BE17-CFA9-92D7-F258-55BD19742F18}"/>
              </a:ext>
            </a:extLst>
          </p:cNvPr>
          <p:cNvSpPr txBox="1"/>
          <p:nvPr/>
        </p:nvSpPr>
        <p:spPr>
          <a:xfrm>
            <a:off x="6802918" y="895384"/>
            <a:ext cx="643507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Donnée de sortie</a:t>
            </a:r>
          </a:p>
          <a:p>
            <a:pPr marL="285750" indent="-285750">
              <a:buFontTx/>
              <a:buChar char="-"/>
            </a:pPr>
            <a:r>
              <a:rPr lang="fr-FR" dirty="0"/>
              <a:t>Entraîneurs ;</a:t>
            </a:r>
          </a:p>
          <a:p>
            <a:pPr marL="285750" indent="-285750">
              <a:buFontTx/>
              <a:buChar char="-"/>
            </a:pPr>
            <a:r>
              <a:rPr lang="fr-FR" dirty="0"/>
              <a:t>Joueurs ;</a:t>
            </a:r>
          </a:p>
          <a:p>
            <a:pPr marL="285750" indent="-285750">
              <a:buFontTx/>
              <a:buChar char="-"/>
            </a:pPr>
            <a:r>
              <a:rPr lang="fr-FR" dirty="0"/>
              <a:t>Séances avec un entraîneur</a:t>
            </a:r>
          </a:p>
          <a:p>
            <a:pPr marL="285750" indent="-285750">
              <a:buFontTx/>
              <a:buChar char="-"/>
            </a:pPr>
            <a:r>
              <a:rPr lang="fr-FR" dirty="0"/>
              <a:t>Lien séance-joueur avec une séance</a:t>
            </a:r>
          </a:p>
          <a:p>
            <a:pPr marL="285750" indent="-285750">
              <a:buFontTx/>
              <a:buChar char="-"/>
            </a:pPr>
            <a:r>
              <a:rPr lang="fr-FR" dirty="0"/>
              <a:t>Le score de résolution</a:t>
            </a:r>
          </a:p>
        </p:txBody>
      </p:sp>
    </p:spTree>
    <p:extLst>
      <p:ext uri="{BB962C8B-B14F-4D97-AF65-F5344CB8AC3E}">
        <p14:creationId xmlns:p14="http://schemas.microsoft.com/office/powerpoint/2010/main" val="337788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55BC3-6D0C-AE63-270B-892D4852E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que 9">
            <a:extLst>
              <a:ext uri="{FF2B5EF4-FFF2-40B4-BE49-F238E27FC236}">
                <a16:creationId xmlns:a16="http://schemas.microsoft.com/office/drawing/2014/main" id="{30A4E3E6-2943-E10F-17F2-6FB0F1703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1209" y="4468169"/>
            <a:ext cx="11829004" cy="8157934"/>
          </a:xfrm>
          <a:prstGeom prst="rect">
            <a:avLst/>
          </a:prstGeom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214675B2-3EC1-1AF6-FBC5-F3A804BA1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425918" y="-5968780"/>
            <a:ext cx="12783040" cy="8815890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F3D3B2E2-322C-9544-C8E2-FDDECC4482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3506" y="2576946"/>
            <a:ext cx="7984988" cy="170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82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AA92F-8BCF-E79A-FAA6-C31B96F4D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que 9">
            <a:extLst>
              <a:ext uri="{FF2B5EF4-FFF2-40B4-BE49-F238E27FC236}">
                <a16:creationId xmlns:a16="http://schemas.microsoft.com/office/drawing/2014/main" id="{C7C3A9AF-0E5C-3F58-9491-43BFAE81C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1209" y="4468169"/>
            <a:ext cx="11829004" cy="8157934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9260DF2E-00B9-ED4F-8316-3CB43F20C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425918" y="-5968780"/>
            <a:ext cx="12783040" cy="8815890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7009E0F7-64CA-9751-9AA8-B11B7C8985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306" y="176713"/>
            <a:ext cx="1532149" cy="326982"/>
          </a:xfrm>
          <a:prstGeom prst="rect">
            <a:avLst/>
          </a:prstGeom>
        </p:spPr>
      </p:pic>
      <p:sp>
        <p:nvSpPr>
          <p:cNvPr id="30" name="Sous-titre 29">
            <a:extLst>
              <a:ext uri="{FF2B5EF4-FFF2-40B4-BE49-F238E27FC236}">
                <a16:creationId xmlns:a16="http://schemas.microsoft.com/office/drawing/2014/main" id="{D6C6A616-FA5E-D5B5-6D34-ED5A0469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2350" y="0"/>
            <a:ext cx="4819650" cy="481012"/>
          </a:xfrm>
        </p:spPr>
        <p:txBody>
          <a:bodyPr>
            <a:noAutofit/>
          </a:bodyPr>
          <a:lstStyle/>
          <a:p>
            <a:pPr algn="r"/>
            <a:r>
              <a:rPr lang="fr-FR" sz="2800" b="1" dirty="0"/>
              <a:t>Les bases de Timefold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DE47846-F311-D0F5-059F-4641FAEBC177}"/>
              </a:ext>
            </a:extLst>
          </p:cNvPr>
          <p:cNvSpPr txBox="1"/>
          <p:nvPr/>
        </p:nvSpPr>
        <p:spPr>
          <a:xfrm>
            <a:off x="2304118" y="906406"/>
            <a:ext cx="4343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Définition du problème</a:t>
            </a:r>
            <a:endParaRPr lang="fr-FR" sz="2000" dirty="0"/>
          </a:p>
          <a:p>
            <a:r>
              <a:rPr lang="fr-FR" dirty="0"/>
              <a:t>Cinq éléments principaux :</a:t>
            </a:r>
          </a:p>
          <a:p>
            <a:pPr marL="285750" indent="-285750">
              <a:buFontTx/>
              <a:buChar char="-"/>
            </a:pPr>
            <a:r>
              <a:rPr lang="fr-FR" dirty="0"/>
              <a:t>planning variable ;</a:t>
            </a:r>
          </a:p>
          <a:p>
            <a:pPr marL="285750" indent="-285750">
              <a:buFontTx/>
              <a:buChar char="-"/>
            </a:pPr>
            <a:r>
              <a:rPr lang="fr-FR" dirty="0"/>
              <a:t>planning entity ;</a:t>
            </a:r>
          </a:p>
          <a:p>
            <a:pPr marL="285750" indent="-285750">
              <a:buFontTx/>
              <a:buChar char="-"/>
            </a:pPr>
            <a:r>
              <a:rPr lang="fr-FR" dirty="0"/>
              <a:t>planning  solution ;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problem</a:t>
            </a:r>
            <a:r>
              <a:rPr lang="fr-FR" dirty="0"/>
              <a:t> fact ;</a:t>
            </a:r>
          </a:p>
          <a:p>
            <a:pPr marL="285750" indent="-285750">
              <a:buFontTx/>
              <a:buChar char="-"/>
            </a:pPr>
            <a:r>
              <a:rPr lang="fr-FR" dirty="0"/>
              <a:t>value range provider.</a:t>
            </a:r>
          </a:p>
        </p:txBody>
      </p:sp>
      <p:sp>
        <p:nvSpPr>
          <p:cNvPr id="32" name="Sous-titre 29">
            <a:extLst>
              <a:ext uri="{FF2B5EF4-FFF2-40B4-BE49-F238E27FC236}">
                <a16:creationId xmlns:a16="http://schemas.microsoft.com/office/drawing/2014/main" id="{E05093BC-E01A-3AF4-7657-DFE4255DC47D}"/>
              </a:ext>
            </a:extLst>
          </p:cNvPr>
          <p:cNvSpPr txBox="1">
            <a:spLocks/>
          </p:cNvSpPr>
          <p:nvPr/>
        </p:nvSpPr>
        <p:spPr>
          <a:xfrm>
            <a:off x="2613280" y="1143794"/>
            <a:ext cx="4819650" cy="481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2000" b="1" dirty="0"/>
          </a:p>
        </p:txBody>
      </p:sp>
      <p:pic>
        <p:nvPicPr>
          <p:cNvPr id="38" name="Graphique 37">
            <a:extLst>
              <a:ext uri="{FF2B5EF4-FFF2-40B4-BE49-F238E27FC236}">
                <a16:creationId xmlns:a16="http://schemas.microsoft.com/office/drawing/2014/main" id="{A358FE1D-9AEC-22A6-BF12-C1F69C398D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66618" y="917322"/>
            <a:ext cx="3505200" cy="2082502"/>
          </a:xfrm>
          <a:prstGeom prst="rect">
            <a:avLst/>
          </a:prstGeom>
        </p:spPr>
      </p:pic>
      <p:pic>
        <p:nvPicPr>
          <p:cNvPr id="40" name="Graphique 39">
            <a:extLst>
              <a:ext uri="{FF2B5EF4-FFF2-40B4-BE49-F238E27FC236}">
                <a16:creationId xmlns:a16="http://schemas.microsoft.com/office/drawing/2014/main" id="{B077A6AB-2945-69B7-C1E0-022FC38355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47180" y="3590876"/>
            <a:ext cx="5147037" cy="2714625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C7A3A2DA-ADA9-0004-2F21-5EDB47F0618B}"/>
              </a:ext>
            </a:extLst>
          </p:cNvPr>
          <p:cNvSpPr txBox="1"/>
          <p:nvPr/>
        </p:nvSpPr>
        <p:spPr>
          <a:xfrm>
            <a:off x="4376436" y="3278725"/>
            <a:ext cx="1529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3423A6"/>
                </a:solidFill>
              </a:rPr>
              <a:t>Planning solution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B6D7E47E-D3FF-9F58-CAF3-CE3BBF33F543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5141229" y="3586502"/>
            <a:ext cx="548371" cy="363198"/>
          </a:xfrm>
          <a:prstGeom prst="straightConnector1">
            <a:avLst/>
          </a:prstGeom>
          <a:ln>
            <a:solidFill>
              <a:srgbClr val="3423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4110007D-3831-07C8-D98E-165C6EF5FB33}"/>
              </a:ext>
            </a:extLst>
          </p:cNvPr>
          <p:cNvSpPr txBox="1"/>
          <p:nvPr/>
        </p:nvSpPr>
        <p:spPr>
          <a:xfrm>
            <a:off x="2419297" y="5290136"/>
            <a:ext cx="1529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3423A6"/>
                </a:solidFill>
              </a:rPr>
              <a:t>Planning entity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3562AD51-4283-27A0-4259-2ED5B0507080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3184090" y="5597913"/>
            <a:ext cx="763090" cy="195253"/>
          </a:xfrm>
          <a:prstGeom prst="straightConnector1">
            <a:avLst/>
          </a:prstGeom>
          <a:ln>
            <a:solidFill>
              <a:srgbClr val="3423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48B3EDA9-B390-2A39-01C2-1554C9A096DA}"/>
              </a:ext>
            </a:extLst>
          </p:cNvPr>
          <p:cNvSpPr txBox="1"/>
          <p:nvPr/>
        </p:nvSpPr>
        <p:spPr>
          <a:xfrm>
            <a:off x="5735336" y="6458215"/>
            <a:ext cx="1529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3423A6"/>
                </a:solidFill>
              </a:rPr>
              <a:t>Planning variable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68117EB1-53E0-CE96-87AC-43294A31739C}"/>
              </a:ext>
            </a:extLst>
          </p:cNvPr>
          <p:cNvCxnSpPr>
            <a:cxnSpLocks/>
          </p:cNvCxnSpPr>
          <p:nvPr/>
        </p:nvCxnSpPr>
        <p:spPr>
          <a:xfrm flipV="1">
            <a:off x="6515100" y="5749876"/>
            <a:ext cx="482600" cy="692150"/>
          </a:xfrm>
          <a:prstGeom prst="straightConnector1">
            <a:avLst/>
          </a:prstGeom>
          <a:ln>
            <a:solidFill>
              <a:srgbClr val="3423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3639C1F5-9D72-9BE1-2CEA-1615EC796B4F}"/>
              </a:ext>
            </a:extLst>
          </p:cNvPr>
          <p:cNvSpPr txBox="1"/>
          <p:nvPr/>
        </p:nvSpPr>
        <p:spPr>
          <a:xfrm>
            <a:off x="7431238" y="4311802"/>
            <a:ext cx="175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3423A6"/>
                </a:solidFill>
              </a:rPr>
              <a:t>Problem fact</a:t>
            </a:r>
          </a:p>
          <a:p>
            <a:r>
              <a:rPr lang="fr-FR" sz="1400" dirty="0">
                <a:solidFill>
                  <a:srgbClr val="3423A6"/>
                </a:solidFill>
              </a:rPr>
              <a:t>Value range provider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48D7C507-2FE0-40BF-0150-043C22AE0446}"/>
              </a:ext>
            </a:extLst>
          </p:cNvPr>
          <p:cNvCxnSpPr>
            <a:cxnSpLocks/>
          </p:cNvCxnSpPr>
          <p:nvPr/>
        </p:nvCxnSpPr>
        <p:spPr>
          <a:xfrm flipH="1">
            <a:off x="7754636" y="4797027"/>
            <a:ext cx="220964" cy="266699"/>
          </a:xfrm>
          <a:prstGeom prst="straightConnector1">
            <a:avLst/>
          </a:prstGeom>
          <a:ln>
            <a:solidFill>
              <a:srgbClr val="3423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2EDC4E7-3574-775B-6FC1-609249F7CE39}"/>
              </a:ext>
            </a:extLst>
          </p:cNvPr>
          <p:cNvSpPr txBox="1"/>
          <p:nvPr/>
        </p:nvSpPr>
        <p:spPr>
          <a:xfrm>
            <a:off x="329792" y="3278725"/>
            <a:ext cx="4343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Définition du problème</a:t>
            </a:r>
            <a:endParaRPr lang="fr-FR" sz="2000" dirty="0"/>
          </a:p>
          <a:p>
            <a:r>
              <a:rPr lang="fr-FR" dirty="0"/>
              <a:t>Emploi du temps d’une école :</a:t>
            </a:r>
          </a:p>
          <a:p>
            <a:pPr marL="285750" indent="-285750">
              <a:buFontTx/>
              <a:buChar char="-"/>
            </a:pPr>
            <a:r>
              <a:rPr lang="fr-FR" dirty="0"/>
              <a:t>salles de classe ;</a:t>
            </a:r>
          </a:p>
          <a:p>
            <a:pPr marL="285750" indent="-285750">
              <a:buFontTx/>
              <a:buChar char="-"/>
            </a:pPr>
            <a:r>
              <a:rPr lang="fr-FR" dirty="0"/>
              <a:t>cours avec élèves et professeurs ;</a:t>
            </a:r>
          </a:p>
          <a:p>
            <a:pPr marL="285750" indent="-285750">
              <a:buFontTx/>
              <a:buChar char="-"/>
            </a:pPr>
            <a:r>
              <a:rPr lang="fr-FR" dirty="0"/>
              <a:t>attribuer une salle à un cours.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C3BC1A59-336A-35F6-71DA-CE10956D75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94547" y="887917"/>
            <a:ext cx="5541142" cy="211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3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1" grpId="0"/>
      <p:bldP spid="44" grpId="0"/>
      <p:bldP spid="47" grpId="0"/>
      <p:bldP spid="51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9A567-65E0-4102-9975-1305812DD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que 9">
            <a:extLst>
              <a:ext uri="{FF2B5EF4-FFF2-40B4-BE49-F238E27FC236}">
                <a16:creationId xmlns:a16="http://schemas.microsoft.com/office/drawing/2014/main" id="{E176BE68-50AB-1007-6790-F1BCC9B60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1209" y="4468169"/>
            <a:ext cx="11829004" cy="8157934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B5E1924A-9941-113E-3581-679410C02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425918" y="-5968780"/>
            <a:ext cx="12783040" cy="8815890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AE09D3E1-284A-329B-329B-5BEA0FF297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306" y="176713"/>
            <a:ext cx="1532149" cy="326982"/>
          </a:xfrm>
          <a:prstGeom prst="rect">
            <a:avLst/>
          </a:prstGeom>
        </p:spPr>
      </p:pic>
      <p:sp>
        <p:nvSpPr>
          <p:cNvPr id="30" name="Sous-titre 29">
            <a:extLst>
              <a:ext uri="{FF2B5EF4-FFF2-40B4-BE49-F238E27FC236}">
                <a16:creationId xmlns:a16="http://schemas.microsoft.com/office/drawing/2014/main" id="{0E5A4DBC-E415-BD9F-A616-45015A113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2350" y="0"/>
            <a:ext cx="4819650" cy="481012"/>
          </a:xfrm>
        </p:spPr>
        <p:txBody>
          <a:bodyPr>
            <a:noAutofit/>
          </a:bodyPr>
          <a:lstStyle/>
          <a:p>
            <a:pPr algn="r"/>
            <a:r>
              <a:rPr lang="fr-FR" sz="2800" b="1" dirty="0"/>
              <a:t>Donnée du problème WTC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C95D8F-D579-4A1E-A01C-588FEFCCE116}"/>
              </a:ext>
            </a:extLst>
          </p:cNvPr>
          <p:cNvSpPr txBox="1"/>
          <p:nvPr/>
        </p:nvSpPr>
        <p:spPr>
          <a:xfrm>
            <a:off x="1965602" y="907184"/>
            <a:ext cx="4343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Définition du problème</a:t>
            </a:r>
            <a:endParaRPr lang="fr-FR" sz="2000" dirty="0"/>
          </a:p>
          <a:p>
            <a:r>
              <a:rPr lang="fr-FR" dirty="0"/>
              <a:t>Données à répartir :</a:t>
            </a:r>
          </a:p>
          <a:p>
            <a:pPr marL="285750" indent="-285750">
              <a:buFontTx/>
              <a:buChar char="-"/>
            </a:pPr>
            <a:r>
              <a:rPr lang="fr-FR" dirty="0"/>
              <a:t>terrain de tennis ;</a:t>
            </a:r>
          </a:p>
          <a:p>
            <a:pPr marL="285750" indent="-285750">
              <a:buFontTx/>
              <a:buChar char="-"/>
            </a:pPr>
            <a:r>
              <a:rPr lang="fr-FR" dirty="0"/>
              <a:t>joueurs ;</a:t>
            </a:r>
          </a:p>
          <a:p>
            <a:pPr marL="285750" indent="-285750">
              <a:buFontTx/>
              <a:buChar char="-"/>
            </a:pPr>
            <a:r>
              <a:rPr lang="fr-FR" dirty="0"/>
              <a:t>entraîneurs ;</a:t>
            </a:r>
          </a:p>
          <a:p>
            <a:pPr marL="285750" indent="-285750">
              <a:buFontTx/>
              <a:buChar char="-"/>
            </a:pPr>
            <a:r>
              <a:rPr lang="fr-FR" dirty="0"/>
              <a:t>sessions.</a:t>
            </a:r>
          </a:p>
          <a:p>
            <a:r>
              <a:rPr lang="fr-FR" dirty="0"/>
              <a:t>Également respecter les contraintes.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FE074EB5-6AA1-75F0-9A4C-8F55C0B82D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83050" y="3657248"/>
            <a:ext cx="6473252" cy="260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92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89D21-6119-D2F4-84B7-96FBF6E9A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que 9">
            <a:extLst>
              <a:ext uri="{FF2B5EF4-FFF2-40B4-BE49-F238E27FC236}">
                <a16:creationId xmlns:a16="http://schemas.microsoft.com/office/drawing/2014/main" id="{0229D8B4-43F9-B4BC-4856-5EE844E16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1209" y="4468169"/>
            <a:ext cx="11829004" cy="8157934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E8F5F3DF-B2AC-B993-FB8E-E02F8B79E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425918" y="-5968780"/>
            <a:ext cx="12783040" cy="8815890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40232DC4-88A1-1CF6-28B2-1DDE2FB67A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306" y="176713"/>
            <a:ext cx="1532149" cy="326982"/>
          </a:xfrm>
          <a:prstGeom prst="rect">
            <a:avLst/>
          </a:prstGeom>
        </p:spPr>
      </p:pic>
      <p:sp>
        <p:nvSpPr>
          <p:cNvPr id="30" name="Sous-titre 29">
            <a:extLst>
              <a:ext uri="{FF2B5EF4-FFF2-40B4-BE49-F238E27FC236}">
                <a16:creationId xmlns:a16="http://schemas.microsoft.com/office/drawing/2014/main" id="{CA6EEC6F-715C-9450-2198-427897EF9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2350" y="0"/>
            <a:ext cx="4819650" cy="481012"/>
          </a:xfrm>
        </p:spPr>
        <p:txBody>
          <a:bodyPr>
            <a:noAutofit/>
          </a:bodyPr>
          <a:lstStyle/>
          <a:p>
            <a:pPr algn="r"/>
            <a:r>
              <a:rPr lang="fr-FR" sz="2800" b="1" dirty="0"/>
              <a:t>Donnée du problème WTC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EF25ABD-8930-3203-8BF1-6EEE51429712}"/>
              </a:ext>
            </a:extLst>
          </p:cNvPr>
          <p:cNvSpPr txBox="1"/>
          <p:nvPr/>
        </p:nvSpPr>
        <p:spPr>
          <a:xfrm>
            <a:off x="1965602" y="907184"/>
            <a:ext cx="4343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Définition du problème</a:t>
            </a:r>
            <a:endParaRPr lang="fr-FR" sz="2000" dirty="0"/>
          </a:p>
          <a:p>
            <a:r>
              <a:rPr lang="fr-FR" dirty="0"/>
              <a:t>Données à répartir :</a:t>
            </a:r>
          </a:p>
          <a:p>
            <a:pPr marL="285750" indent="-285750">
              <a:buFontTx/>
              <a:buChar char="-"/>
            </a:pPr>
            <a:r>
              <a:rPr lang="fr-FR" dirty="0"/>
              <a:t>terrain de tennis ;</a:t>
            </a:r>
          </a:p>
          <a:p>
            <a:pPr marL="285750" indent="-285750">
              <a:buFontTx/>
              <a:buChar char="-"/>
            </a:pPr>
            <a:r>
              <a:rPr lang="fr-FR" dirty="0"/>
              <a:t>joueurs ;</a:t>
            </a:r>
          </a:p>
          <a:p>
            <a:pPr marL="285750" indent="-285750">
              <a:buFontTx/>
              <a:buChar char="-"/>
            </a:pPr>
            <a:r>
              <a:rPr lang="fr-FR" dirty="0"/>
              <a:t>entraîneurs ;</a:t>
            </a:r>
          </a:p>
          <a:p>
            <a:pPr marL="285750" indent="-285750">
              <a:buFontTx/>
              <a:buChar char="-"/>
            </a:pPr>
            <a:r>
              <a:rPr lang="fr-FR" dirty="0"/>
              <a:t>sessions.</a:t>
            </a:r>
          </a:p>
          <a:p>
            <a:r>
              <a:rPr lang="fr-FR" dirty="0"/>
              <a:t>Également respecter les contraintes.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58BE6550-79E3-983D-CCBE-F6AF9CC532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0819" y="3233371"/>
            <a:ext cx="75533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712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5D7F8-7DE7-5054-8238-E6A52B256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que 9">
            <a:extLst>
              <a:ext uri="{FF2B5EF4-FFF2-40B4-BE49-F238E27FC236}">
                <a16:creationId xmlns:a16="http://schemas.microsoft.com/office/drawing/2014/main" id="{D0E133C8-25A2-840D-3F3E-673AB90BD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1209" y="4468169"/>
            <a:ext cx="11829004" cy="8157934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EA088706-4B37-E7A1-AA87-1F40694D7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425918" y="-5968780"/>
            <a:ext cx="12783040" cy="8815890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87C9AB3F-1A80-F7C9-A9DC-F58798AF73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306" y="176713"/>
            <a:ext cx="1532149" cy="326982"/>
          </a:xfrm>
          <a:prstGeom prst="rect">
            <a:avLst/>
          </a:prstGeom>
        </p:spPr>
      </p:pic>
      <p:sp>
        <p:nvSpPr>
          <p:cNvPr id="30" name="Sous-titre 29">
            <a:extLst>
              <a:ext uri="{FF2B5EF4-FFF2-40B4-BE49-F238E27FC236}">
                <a16:creationId xmlns:a16="http://schemas.microsoft.com/office/drawing/2014/main" id="{609A4E9F-D828-F291-F4AE-10C07C035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2350" y="0"/>
            <a:ext cx="4819650" cy="481012"/>
          </a:xfrm>
        </p:spPr>
        <p:txBody>
          <a:bodyPr>
            <a:noAutofit/>
          </a:bodyPr>
          <a:lstStyle/>
          <a:p>
            <a:pPr algn="r"/>
            <a:r>
              <a:rPr lang="fr-FR" sz="2800" b="1" dirty="0"/>
              <a:t>Donnée du problème WTC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321F0A1-C973-5839-E67D-8CDEFAD55905}"/>
              </a:ext>
            </a:extLst>
          </p:cNvPr>
          <p:cNvSpPr txBox="1"/>
          <p:nvPr/>
        </p:nvSpPr>
        <p:spPr>
          <a:xfrm>
            <a:off x="1965602" y="907184"/>
            <a:ext cx="4343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Définition du problème</a:t>
            </a:r>
            <a:endParaRPr lang="fr-FR" sz="2000" dirty="0"/>
          </a:p>
          <a:p>
            <a:r>
              <a:rPr lang="fr-FR" dirty="0"/>
              <a:t>Données à répartir :</a:t>
            </a:r>
          </a:p>
          <a:p>
            <a:pPr marL="285750" indent="-285750">
              <a:buFontTx/>
              <a:buChar char="-"/>
            </a:pPr>
            <a:r>
              <a:rPr lang="fr-FR" dirty="0"/>
              <a:t>terrain de tennis ;</a:t>
            </a:r>
          </a:p>
          <a:p>
            <a:pPr marL="285750" indent="-285750">
              <a:buFontTx/>
              <a:buChar char="-"/>
            </a:pPr>
            <a:r>
              <a:rPr lang="fr-FR" dirty="0"/>
              <a:t>joueurs ;</a:t>
            </a:r>
          </a:p>
          <a:p>
            <a:pPr marL="285750" indent="-285750">
              <a:buFontTx/>
              <a:buChar char="-"/>
            </a:pPr>
            <a:r>
              <a:rPr lang="fr-FR" dirty="0"/>
              <a:t>entraîneurs ;</a:t>
            </a:r>
          </a:p>
          <a:p>
            <a:pPr marL="285750" indent="-285750">
              <a:buFontTx/>
              <a:buChar char="-"/>
            </a:pPr>
            <a:r>
              <a:rPr lang="fr-FR" dirty="0"/>
              <a:t>sessions.</a:t>
            </a:r>
          </a:p>
          <a:p>
            <a:r>
              <a:rPr lang="fr-FR" dirty="0"/>
              <a:t>Également respecter les contraintes.</a:t>
            </a:r>
          </a:p>
        </p:txBody>
      </p:sp>
      <p:pic>
        <p:nvPicPr>
          <p:cNvPr id="11" name="Graphique 10">
            <a:extLst>
              <a:ext uri="{FF2B5EF4-FFF2-40B4-BE49-F238E27FC236}">
                <a16:creationId xmlns:a16="http://schemas.microsoft.com/office/drawing/2014/main" id="{DDAA2899-807A-1CA7-42A7-9FCB334B8D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0819" y="3233371"/>
            <a:ext cx="7553325" cy="326707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1E3BB5D-9720-9597-0F52-096382D08E53}"/>
              </a:ext>
            </a:extLst>
          </p:cNvPr>
          <p:cNvSpPr txBox="1"/>
          <p:nvPr/>
        </p:nvSpPr>
        <p:spPr>
          <a:xfrm>
            <a:off x="6584601" y="907183"/>
            <a:ext cx="546188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/>
              <a:t>Simplification du problème</a:t>
            </a:r>
          </a:p>
          <a:p>
            <a:r>
              <a:rPr lang="fr-FR"/>
              <a:t>La durée de la séance est calculée en avance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8061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4667C-44C3-C6E8-2BD9-8E9A3D81C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que 9">
            <a:extLst>
              <a:ext uri="{FF2B5EF4-FFF2-40B4-BE49-F238E27FC236}">
                <a16:creationId xmlns:a16="http://schemas.microsoft.com/office/drawing/2014/main" id="{422F099A-AB7B-9206-2CA1-69E5D6C81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1209" y="4468169"/>
            <a:ext cx="11829004" cy="8157934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77C6D236-9AC2-1B20-2C2C-B8AA3B369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425918" y="-5968780"/>
            <a:ext cx="12783040" cy="8815890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20106B94-C2C9-1ADF-E1CA-B0E284C51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306" y="176713"/>
            <a:ext cx="1532149" cy="326982"/>
          </a:xfrm>
          <a:prstGeom prst="rect">
            <a:avLst/>
          </a:prstGeom>
        </p:spPr>
      </p:pic>
      <p:sp>
        <p:nvSpPr>
          <p:cNvPr id="30" name="Sous-titre 29">
            <a:extLst>
              <a:ext uri="{FF2B5EF4-FFF2-40B4-BE49-F238E27FC236}">
                <a16:creationId xmlns:a16="http://schemas.microsoft.com/office/drawing/2014/main" id="{90055622-6F18-31B4-EC77-66A30D9FF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2350" y="0"/>
            <a:ext cx="4819650" cy="481012"/>
          </a:xfrm>
        </p:spPr>
        <p:txBody>
          <a:bodyPr>
            <a:noAutofit/>
          </a:bodyPr>
          <a:lstStyle/>
          <a:p>
            <a:pPr algn="r"/>
            <a:r>
              <a:rPr lang="fr-FR" sz="2800" b="1" dirty="0"/>
              <a:t>Donnée du problème WTC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439B4A0-6D78-1AC8-9C93-FEE18735FA21}"/>
              </a:ext>
            </a:extLst>
          </p:cNvPr>
          <p:cNvSpPr txBox="1"/>
          <p:nvPr/>
        </p:nvSpPr>
        <p:spPr>
          <a:xfrm>
            <a:off x="1965602" y="907184"/>
            <a:ext cx="4343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Définition du problème</a:t>
            </a:r>
            <a:endParaRPr lang="fr-FR" sz="2000" dirty="0"/>
          </a:p>
          <a:p>
            <a:r>
              <a:rPr lang="fr-FR" dirty="0"/>
              <a:t>Données à répartir :</a:t>
            </a:r>
          </a:p>
          <a:p>
            <a:pPr marL="285750" indent="-285750">
              <a:buFontTx/>
              <a:buChar char="-"/>
            </a:pPr>
            <a:r>
              <a:rPr lang="fr-FR" dirty="0"/>
              <a:t>terrain de tennis ;</a:t>
            </a:r>
          </a:p>
          <a:p>
            <a:pPr marL="285750" indent="-285750">
              <a:buFontTx/>
              <a:buChar char="-"/>
            </a:pPr>
            <a:r>
              <a:rPr lang="fr-FR" dirty="0"/>
              <a:t>joueurs ;</a:t>
            </a:r>
          </a:p>
          <a:p>
            <a:pPr marL="285750" indent="-285750">
              <a:buFontTx/>
              <a:buChar char="-"/>
            </a:pPr>
            <a:r>
              <a:rPr lang="fr-FR" dirty="0"/>
              <a:t>entraîneurs ;</a:t>
            </a:r>
          </a:p>
          <a:p>
            <a:pPr marL="285750" indent="-285750">
              <a:buFontTx/>
              <a:buChar char="-"/>
            </a:pPr>
            <a:r>
              <a:rPr lang="fr-FR" dirty="0"/>
              <a:t>sessions.</a:t>
            </a:r>
          </a:p>
          <a:p>
            <a:r>
              <a:rPr lang="fr-FR" dirty="0"/>
              <a:t>Également respecter les contraintes.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6EF21B4-8F2D-6A75-D3CD-0E6AA1C28E04}"/>
              </a:ext>
            </a:extLst>
          </p:cNvPr>
          <p:cNvSpPr txBox="1"/>
          <p:nvPr/>
        </p:nvSpPr>
        <p:spPr>
          <a:xfrm>
            <a:off x="6584601" y="907183"/>
            <a:ext cx="546188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/>
              <a:t>Simplification du problème</a:t>
            </a:r>
          </a:p>
          <a:p>
            <a:r>
              <a:rPr lang="fr-FR"/>
              <a:t>La durée de la séance est calculée en avance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E6FE517-B7E8-1B0E-7951-E8082C2EBB7C}"/>
              </a:ext>
            </a:extLst>
          </p:cNvPr>
          <p:cNvSpPr txBox="1"/>
          <p:nvPr/>
        </p:nvSpPr>
        <p:spPr>
          <a:xfrm>
            <a:off x="6584601" y="1502724"/>
            <a:ext cx="50843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Génération des sessions en avance</a:t>
            </a:r>
          </a:p>
        </p:txBody>
      </p:sp>
      <p:pic>
        <p:nvPicPr>
          <p:cNvPr id="16" name="Graphique 15">
            <a:extLst>
              <a:ext uri="{FF2B5EF4-FFF2-40B4-BE49-F238E27FC236}">
                <a16:creationId xmlns:a16="http://schemas.microsoft.com/office/drawing/2014/main" id="{20FCF5B9-D3EA-3E16-3A48-3A2B168559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0819" y="3565205"/>
            <a:ext cx="47625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13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C3AEB-E5A7-BF30-2B59-12F13F3F4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que 9">
            <a:extLst>
              <a:ext uri="{FF2B5EF4-FFF2-40B4-BE49-F238E27FC236}">
                <a16:creationId xmlns:a16="http://schemas.microsoft.com/office/drawing/2014/main" id="{44DC522F-AA5D-A30E-E612-A11DD08F1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1209" y="4468169"/>
            <a:ext cx="11829004" cy="8157934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D539F590-5687-FD90-4858-82B178A46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425918" y="-5968780"/>
            <a:ext cx="12783040" cy="8815890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07C0B78E-1E64-5FDE-7818-2599E6E98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306" y="176713"/>
            <a:ext cx="1532149" cy="326982"/>
          </a:xfrm>
          <a:prstGeom prst="rect">
            <a:avLst/>
          </a:prstGeom>
        </p:spPr>
      </p:pic>
      <p:sp>
        <p:nvSpPr>
          <p:cNvPr id="30" name="Sous-titre 29">
            <a:extLst>
              <a:ext uri="{FF2B5EF4-FFF2-40B4-BE49-F238E27FC236}">
                <a16:creationId xmlns:a16="http://schemas.microsoft.com/office/drawing/2014/main" id="{3F9FEB6B-E5C3-19D3-7786-D531B699F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2350" y="0"/>
            <a:ext cx="4819650" cy="481012"/>
          </a:xfrm>
        </p:spPr>
        <p:txBody>
          <a:bodyPr>
            <a:noAutofit/>
          </a:bodyPr>
          <a:lstStyle/>
          <a:p>
            <a:pPr algn="r"/>
            <a:r>
              <a:rPr lang="fr-FR" sz="2800" b="1" dirty="0"/>
              <a:t>Donnée du problème WTC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9CBA391-3BBE-EFBF-74E0-55EA63620F8F}"/>
              </a:ext>
            </a:extLst>
          </p:cNvPr>
          <p:cNvSpPr txBox="1"/>
          <p:nvPr/>
        </p:nvSpPr>
        <p:spPr>
          <a:xfrm>
            <a:off x="1965602" y="907184"/>
            <a:ext cx="4343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Définition du problème</a:t>
            </a:r>
            <a:endParaRPr lang="fr-FR" sz="2000" dirty="0"/>
          </a:p>
          <a:p>
            <a:r>
              <a:rPr lang="fr-FR" dirty="0"/>
              <a:t>Données à répartir :</a:t>
            </a:r>
          </a:p>
          <a:p>
            <a:pPr marL="285750" indent="-285750">
              <a:buFontTx/>
              <a:buChar char="-"/>
            </a:pPr>
            <a:r>
              <a:rPr lang="fr-FR" dirty="0"/>
              <a:t>terrain de tennis ;</a:t>
            </a:r>
          </a:p>
          <a:p>
            <a:pPr marL="285750" indent="-285750">
              <a:buFontTx/>
              <a:buChar char="-"/>
            </a:pPr>
            <a:r>
              <a:rPr lang="fr-FR" dirty="0"/>
              <a:t>joueurs ;</a:t>
            </a:r>
          </a:p>
          <a:p>
            <a:pPr marL="285750" indent="-285750">
              <a:buFontTx/>
              <a:buChar char="-"/>
            </a:pPr>
            <a:r>
              <a:rPr lang="fr-FR" dirty="0"/>
              <a:t>entraîneurs ;</a:t>
            </a:r>
          </a:p>
          <a:p>
            <a:pPr marL="285750" indent="-285750">
              <a:buFontTx/>
              <a:buChar char="-"/>
            </a:pPr>
            <a:r>
              <a:rPr lang="fr-FR" dirty="0"/>
              <a:t>sessions.</a:t>
            </a:r>
          </a:p>
          <a:p>
            <a:r>
              <a:rPr lang="fr-FR" dirty="0"/>
              <a:t>Également respecter les contraintes.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B3D7ABF-ECF8-336B-FF8E-C4B0D7E4CD29}"/>
              </a:ext>
            </a:extLst>
          </p:cNvPr>
          <p:cNvSpPr txBox="1"/>
          <p:nvPr/>
        </p:nvSpPr>
        <p:spPr>
          <a:xfrm>
            <a:off x="6584601" y="907183"/>
            <a:ext cx="546188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/>
              <a:t>Simplification du problème</a:t>
            </a:r>
          </a:p>
          <a:p>
            <a:r>
              <a:rPr lang="fr-FR"/>
              <a:t>La durée de la séance est calculée en avance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651F6D1-268C-4455-FE11-703D0C375AA1}"/>
              </a:ext>
            </a:extLst>
          </p:cNvPr>
          <p:cNvSpPr txBox="1"/>
          <p:nvPr/>
        </p:nvSpPr>
        <p:spPr>
          <a:xfrm>
            <a:off x="6584601" y="1502724"/>
            <a:ext cx="50843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Génération des sessions en avance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FEB656B-DCFF-E8DE-C1FA-A0F802374829}"/>
              </a:ext>
            </a:extLst>
          </p:cNvPr>
          <p:cNvSpPr txBox="1"/>
          <p:nvPr/>
        </p:nvSpPr>
        <p:spPr>
          <a:xfrm>
            <a:off x="6584600" y="1970552"/>
            <a:ext cx="546188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Problème du problème</a:t>
            </a:r>
          </a:p>
          <a:p>
            <a:r>
              <a:rPr lang="fr-FR" dirty="0"/>
              <a:t>Les relations </a:t>
            </a:r>
            <a:r>
              <a:rPr lang="fr-FR" dirty="0" err="1"/>
              <a:t>many</a:t>
            </a:r>
            <a:r>
              <a:rPr lang="fr-FR" dirty="0"/>
              <a:t>-to-</a:t>
            </a:r>
            <a:r>
              <a:rPr lang="fr-FR" dirty="0" err="1"/>
              <a:t>many</a:t>
            </a:r>
            <a:r>
              <a:rPr lang="fr-FR" dirty="0"/>
              <a:t> sont impossibles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9C39A6AB-8865-D227-A0AE-5570B0AD3E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4222" y="3067783"/>
            <a:ext cx="51339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57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4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FC621-3358-10FC-F0B4-5C569AFE0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que 9">
            <a:extLst>
              <a:ext uri="{FF2B5EF4-FFF2-40B4-BE49-F238E27FC236}">
                <a16:creationId xmlns:a16="http://schemas.microsoft.com/office/drawing/2014/main" id="{139C3344-E51F-0227-DB3C-C8822E40A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1209" y="4468169"/>
            <a:ext cx="11829004" cy="8157934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D334584C-F8DA-CD6A-B755-1CB3586F4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425918" y="-5968780"/>
            <a:ext cx="12783040" cy="8815890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E950F65B-19FB-6633-CF25-3E02F0154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306" y="176713"/>
            <a:ext cx="1532149" cy="326982"/>
          </a:xfrm>
          <a:prstGeom prst="rect">
            <a:avLst/>
          </a:prstGeom>
        </p:spPr>
      </p:pic>
      <p:sp>
        <p:nvSpPr>
          <p:cNvPr id="30" name="Sous-titre 29">
            <a:extLst>
              <a:ext uri="{FF2B5EF4-FFF2-40B4-BE49-F238E27FC236}">
                <a16:creationId xmlns:a16="http://schemas.microsoft.com/office/drawing/2014/main" id="{1616C12D-0B6A-F3ED-848B-222F0CA3A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2350" y="0"/>
            <a:ext cx="4819650" cy="481012"/>
          </a:xfrm>
        </p:spPr>
        <p:txBody>
          <a:bodyPr>
            <a:noAutofit/>
          </a:bodyPr>
          <a:lstStyle/>
          <a:p>
            <a:pPr algn="r"/>
            <a:r>
              <a:rPr lang="fr-FR" sz="2800" b="1" dirty="0"/>
              <a:t>Donnée du problème WTC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C4FD23-A185-1EC1-E7E8-877583E7C6F2}"/>
              </a:ext>
            </a:extLst>
          </p:cNvPr>
          <p:cNvSpPr txBox="1"/>
          <p:nvPr/>
        </p:nvSpPr>
        <p:spPr>
          <a:xfrm>
            <a:off x="1965602" y="907184"/>
            <a:ext cx="4343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Définition du problème</a:t>
            </a:r>
            <a:endParaRPr lang="fr-FR" sz="2000" dirty="0"/>
          </a:p>
          <a:p>
            <a:r>
              <a:rPr lang="fr-FR" dirty="0"/>
              <a:t>Données à répartir :</a:t>
            </a:r>
          </a:p>
          <a:p>
            <a:pPr marL="285750" indent="-285750">
              <a:buFontTx/>
              <a:buChar char="-"/>
            </a:pPr>
            <a:r>
              <a:rPr lang="fr-FR" dirty="0"/>
              <a:t>terrain de tennis ;</a:t>
            </a:r>
          </a:p>
          <a:p>
            <a:pPr marL="285750" indent="-285750">
              <a:buFontTx/>
              <a:buChar char="-"/>
            </a:pPr>
            <a:r>
              <a:rPr lang="fr-FR" dirty="0"/>
              <a:t>joueurs ;</a:t>
            </a:r>
          </a:p>
          <a:p>
            <a:pPr marL="285750" indent="-285750">
              <a:buFontTx/>
              <a:buChar char="-"/>
            </a:pPr>
            <a:r>
              <a:rPr lang="fr-FR" dirty="0"/>
              <a:t>entraîneurs ;</a:t>
            </a:r>
          </a:p>
          <a:p>
            <a:pPr marL="285750" indent="-285750">
              <a:buFontTx/>
              <a:buChar char="-"/>
            </a:pPr>
            <a:r>
              <a:rPr lang="fr-FR" dirty="0"/>
              <a:t>sessions.</a:t>
            </a:r>
          </a:p>
          <a:p>
            <a:r>
              <a:rPr lang="fr-FR" dirty="0"/>
              <a:t>Également respecter les contraintes.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44E6FC8-1737-DE7A-5D9B-3017B911A609}"/>
              </a:ext>
            </a:extLst>
          </p:cNvPr>
          <p:cNvSpPr txBox="1"/>
          <p:nvPr/>
        </p:nvSpPr>
        <p:spPr>
          <a:xfrm>
            <a:off x="6584601" y="907183"/>
            <a:ext cx="546188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/>
              <a:t>Simplification du problème</a:t>
            </a:r>
          </a:p>
          <a:p>
            <a:r>
              <a:rPr lang="fr-FR"/>
              <a:t>La durée de la séance est calculée en avance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84C4E45-F79F-C1E6-D759-DFA87DC89DFA}"/>
              </a:ext>
            </a:extLst>
          </p:cNvPr>
          <p:cNvSpPr txBox="1"/>
          <p:nvPr/>
        </p:nvSpPr>
        <p:spPr>
          <a:xfrm>
            <a:off x="6584601" y="1502724"/>
            <a:ext cx="50843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Génération des sessions en avance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C0E9354-B58F-F38E-CCF9-7A273B73BB7A}"/>
              </a:ext>
            </a:extLst>
          </p:cNvPr>
          <p:cNvSpPr txBox="1"/>
          <p:nvPr/>
        </p:nvSpPr>
        <p:spPr>
          <a:xfrm>
            <a:off x="6584600" y="1970552"/>
            <a:ext cx="546188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Problème du problème</a:t>
            </a:r>
          </a:p>
          <a:p>
            <a:r>
              <a:rPr lang="fr-FR" dirty="0"/>
              <a:t>Les relations </a:t>
            </a:r>
            <a:r>
              <a:rPr lang="fr-FR" dirty="0" err="1"/>
              <a:t>many</a:t>
            </a:r>
            <a:r>
              <a:rPr lang="fr-FR" dirty="0"/>
              <a:t>-to-</a:t>
            </a:r>
            <a:r>
              <a:rPr lang="fr-FR" dirty="0" err="1"/>
              <a:t>many</a:t>
            </a:r>
            <a:r>
              <a:rPr lang="fr-FR" dirty="0"/>
              <a:t> sont impossibles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3683A98-7378-5045-E3C4-4F1089E4A100}"/>
              </a:ext>
            </a:extLst>
          </p:cNvPr>
          <p:cNvSpPr txBox="1"/>
          <p:nvPr/>
        </p:nvSpPr>
        <p:spPr>
          <a:xfrm>
            <a:off x="6584600" y="2546051"/>
            <a:ext cx="5237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Génération des séances en avance complexe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8B651599-1F4F-DC3E-4165-5FE3DEA78A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4222" y="3067783"/>
            <a:ext cx="5133975" cy="3457575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7CA10AC-0578-6FD2-2DBD-48AF1DB25EC6}"/>
              </a:ext>
            </a:extLst>
          </p:cNvPr>
          <p:cNvCxnSpPr>
            <a:cxnSpLocks/>
          </p:cNvCxnSpPr>
          <p:nvPr/>
        </p:nvCxnSpPr>
        <p:spPr>
          <a:xfrm flipH="1">
            <a:off x="3059084" y="4037034"/>
            <a:ext cx="299258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7855F1A-096C-F7F3-AB5A-3B456A0D6F29}"/>
              </a:ext>
            </a:extLst>
          </p:cNvPr>
          <p:cNvCxnSpPr>
            <a:cxnSpLocks/>
          </p:cNvCxnSpPr>
          <p:nvPr/>
        </p:nvCxnSpPr>
        <p:spPr>
          <a:xfrm>
            <a:off x="4366953" y="4037034"/>
            <a:ext cx="288174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7583CD3F-F341-CCD0-A72D-62D8D336F9B8}"/>
              </a:ext>
            </a:extLst>
          </p:cNvPr>
          <p:cNvCxnSpPr>
            <a:cxnSpLocks/>
          </p:cNvCxnSpPr>
          <p:nvPr/>
        </p:nvCxnSpPr>
        <p:spPr>
          <a:xfrm>
            <a:off x="2352675" y="4260850"/>
            <a:ext cx="304800" cy="968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7D7DF602-3972-F981-66C5-21A7D6A63144}"/>
              </a:ext>
            </a:extLst>
          </p:cNvPr>
          <p:cNvCxnSpPr>
            <a:cxnSpLocks/>
          </p:cNvCxnSpPr>
          <p:nvPr/>
        </p:nvCxnSpPr>
        <p:spPr>
          <a:xfrm flipH="1">
            <a:off x="3200400" y="4257708"/>
            <a:ext cx="539750" cy="97151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8EB85576-8BCD-F4AB-42A4-F76E90A9391C}"/>
              </a:ext>
            </a:extLst>
          </p:cNvPr>
          <p:cNvCxnSpPr>
            <a:cxnSpLocks/>
          </p:cNvCxnSpPr>
          <p:nvPr/>
        </p:nvCxnSpPr>
        <p:spPr>
          <a:xfrm>
            <a:off x="4041209" y="4257708"/>
            <a:ext cx="918141" cy="104771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9030F1E7-3A08-E736-2967-BD0389E47A38}"/>
              </a:ext>
            </a:extLst>
          </p:cNvPr>
          <p:cNvSpPr txBox="1"/>
          <p:nvPr/>
        </p:nvSpPr>
        <p:spPr>
          <a:xfrm>
            <a:off x="6584600" y="4334592"/>
            <a:ext cx="180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Planning entity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8F22DC13-4D89-8830-06FB-4E1E87E106D8}"/>
              </a:ext>
            </a:extLst>
          </p:cNvPr>
          <p:cNvSpPr txBox="1"/>
          <p:nvPr/>
        </p:nvSpPr>
        <p:spPr>
          <a:xfrm>
            <a:off x="6584600" y="4586745"/>
            <a:ext cx="180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Problem fact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589837D-498C-0890-75F8-5437D82ACC02}"/>
              </a:ext>
            </a:extLst>
          </p:cNvPr>
          <p:cNvSpPr txBox="1"/>
          <p:nvPr/>
        </p:nvSpPr>
        <p:spPr>
          <a:xfrm>
            <a:off x="6584600" y="4859893"/>
            <a:ext cx="197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Planning variable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32DA21F-7B2D-B98A-4917-A2AB264BCD10}"/>
              </a:ext>
            </a:extLst>
          </p:cNvPr>
          <p:cNvSpPr txBox="1"/>
          <p:nvPr/>
        </p:nvSpPr>
        <p:spPr>
          <a:xfrm>
            <a:off x="6608197" y="5107808"/>
            <a:ext cx="180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2761381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4" grpId="0"/>
      <p:bldP spid="17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6FD7D-9A1F-6D4B-AB5F-28214064F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que 9">
            <a:extLst>
              <a:ext uri="{FF2B5EF4-FFF2-40B4-BE49-F238E27FC236}">
                <a16:creationId xmlns:a16="http://schemas.microsoft.com/office/drawing/2014/main" id="{0D42F262-BFA4-7CAE-85C6-4D5DEDB9B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1209" y="4468169"/>
            <a:ext cx="11829004" cy="8157934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DBE7CAA0-B539-313D-DD9C-CEFF4B71E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425918" y="-5968780"/>
            <a:ext cx="12783040" cy="8815890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50B7D11E-D743-2004-4F8C-2742D8F7D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306" y="176713"/>
            <a:ext cx="1532149" cy="326982"/>
          </a:xfrm>
          <a:prstGeom prst="rect">
            <a:avLst/>
          </a:prstGeom>
        </p:spPr>
      </p:pic>
      <p:sp>
        <p:nvSpPr>
          <p:cNvPr id="30" name="Sous-titre 29">
            <a:extLst>
              <a:ext uri="{FF2B5EF4-FFF2-40B4-BE49-F238E27FC236}">
                <a16:creationId xmlns:a16="http://schemas.microsoft.com/office/drawing/2014/main" id="{18DCB06A-4DD6-F68C-9834-594F2F7C3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2350" y="0"/>
            <a:ext cx="4819650" cy="481012"/>
          </a:xfrm>
        </p:spPr>
        <p:txBody>
          <a:bodyPr>
            <a:noAutofit/>
          </a:bodyPr>
          <a:lstStyle/>
          <a:p>
            <a:pPr algn="r"/>
            <a:r>
              <a:rPr lang="fr-FR" sz="2800" b="1" dirty="0"/>
              <a:t>Solution du problème WTC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E171AFB-ED3E-1CCE-12C6-E6453F32031C}"/>
              </a:ext>
            </a:extLst>
          </p:cNvPr>
          <p:cNvSpPr txBox="1"/>
          <p:nvPr/>
        </p:nvSpPr>
        <p:spPr>
          <a:xfrm>
            <a:off x="1766455" y="895385"/>
            <a:ext cx="643507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Donnée d’entrée</a:t>
            </a:r>
          </a:p>
          <a:p>
            <a:pPr marL="285750" indent="-285750">
              <a:buFontTx/>
              <a:buChar char="-"/>
            </a:pPr>
            <a:r>
              <a:rPr lang="fr-FR" dirty="0"/>
              <a:t>Entraîneurs ;</a:t>
            </a:r>
          </a:p>
          <a:p>
            <a:pPr marL="285750" indent="-285750">
              <a:buFontTx/>
              <a:buChar char="-"/>
            </a:pPr>
            <a:r>
              <a:rPr lang="fr-FR" dirty="0"/>
              <a:t>Joueurs ;</a:t>
            </a:r>
          </a:p>
          <a:p>
            <a:pPr marL="285750" indent="-285750">
              <a:buFontTx/>
              <a:buChar char="-"/>
            </a:pPr>
            <a:r>
              <a:rPr lang="fr-FR" dirty="0"/>
              <a:t>Séances (sans spécifier d’entraîneur)</a:t>
            </a:r>
          </a:p>
          <a:p>
            <a:pPr marL="285750" indent="-285750">
              <a:buFontTx/>
              <a:buChar char="-"/>
            </a:pPr>
            <a:r>
              <a:rPr lang="fr-FR" dirty="0"/>
              <a:t>Lien séance-joueur (sans spécifier la séance)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4735C00-4F02-4755-152A-A70332EC624F}"/>
              </a:ext>
            </a:extLst>
          </p:cNvPr>
          <p:cNvSpPr txBox="1"/>
          <p:nvPr/>
        </p:nvSpPr>
        <p:spPr>
          <a:xfrm>
            <a:off x="1601272" y="2672997"/>
            <a:ext cx="1008251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400" noProof="1"/>
              <a:t>{</a:t>
            </a:r>
          </a:p>
          <a:p>
            <a:pPr algn="just"/>
            <a:r>
              <a:rPr lang="fr-FR" sz="1400" noProof="1"/>
              <a:t>    "name": "timetable",</a:t>
            </a:r>
          </a:p>
          <a:p>
            <a:pPr algn="just"/>
            <a:r>
              <a:rPr lang="fr-FR" sz="1400" noProof="1"/>
              <a:t>    "trainers": [{"id": "trainer1",…}, {"id": "trainer2",…}],</a:t>
            </a:r>
          </a:p>
          <a:p>
            <a:pPr algn="just"/>
            <a:r>
              <a:rPr lang="fr-FR" sz="1400" noProof="1"/>
              <a:t>    "players": [{"name": "player1",…}, {"name": "player2",…} , {"name": "player3",…} , {"name": "player4",…}],</a:t>
            </a:r>
          </a:p>
          <a:p>
            <a:pPr algn="just"/>
            <a:r>
              <a:rPr lang="fr-FR" sz="1400" noProof="1"/>
              <a:t>    "sessions": [</a:t>
            </a:r>
          </a:p>
          <a:p>
            <a:pPr algn="just"/>
            <a:r>
              <a:rPr lang="fr-FR" sz="1400" noProof="1"/>
              <a:t>        {"id": "session1", "tennisCourt": "court1", "day": "MONDAY", "startTime": "08: 00: 00"},</a:t>
            </a:r>
          </a:p>
          <a:p>
            <a:pPr algn="just"/>
            <a:r>
              <a:rPr lang="fr-FR" sz="1400" noProof="1"/>
              <a:t>        {"id": "session2", "tennisCourt": "court1", "day": "MONDAY", "startTime": "08: 30: 00"},</a:t>
            </a:r>
          </a:p>
          <a:p>
            <a:pPr algn="just"/>
            <a:r>
              <a:rPr lang="fr-FR" sz="1400" noProof="1"/>
              <a:t>        …</a:t>
            </a:r>
          </a:p>
          <a:p>
            <a:pPr algn="just"/>
            <a:r>
              <a:rPr lang="fr-FR" sz="1400" noProof="1"/>
              <a:t>    ],</a:t>
            </a:r>
          </a:p>
          <a:p>
            <a:pPr algn="just"/>
            <a:r>
              <a:rPr lang="fr-FR" sz="1400" noProof="1"/>
              <a:t>    "playerSessionLinks": [</a:t>
            </a:r>
          </a:p>
          <a:p>
            <a:pPr algn="just"/>
            <a:r>
              <a:rPr lang="fr-FR" sz="1400" noProof="1"/>
              <a:t>        {"id": "psl1", "player": {"name": "player1",…}},</a:t>
            </a:r>
          </a:p>
          <a:p>
            <a:pPr algn="just"/>
            <a:r>
              <a:rPr lang="fr-FR" sz="1400" noProof="1"/>
              <a:t>        {"id": "psl2", "player": {"name": "player2 ",…}},</a:t>
            </a:r>
          </a:p>
          <a:p>
            <a:pPr algn="just"/>
            <a:r>
              <a:rPr lang="fr-FR" sz="1400" noProof="1"/>
              <a:t>        …</a:t>
            </a:r>
          </a:p>
          <a:p>
            <a:pPr algn="just"/>
            <a:r>
              <a:rPr lang="fr-FR" sz="1400" noProof="1"/>
              <a:t>    ]</a:t>
            </a:r>
          </a:p>
          <a:p>
            <a:pPr algn="just"/>
            <a:r>
              <a:rPr lang="fr-FR" sz="14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2271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" grpId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761</Words>
  <Application>Microsoft Office PowerPoint</Application>
  <PresentationFormat>Grand écran</PresentationFormat>
  <Paragraphs>137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Matheo Pedron</dc:creator>
  <cp:lastModifiedBy>Matheo Pedron</cp:lastModifiedBy>
  <cp:revision>7</cp:revision>
  <dcterms:created xsi:type="dcterms:W3CDTF">2024-12-01T14:20:33Z</dcterms:created>
  <dcterms:modified xsi:type="dcterms:W3CDTF">2024-12-02T13:31:18Z</dcterms:modified>
</cp:coreProperties>
</file>