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418" r:id="rId2"/>
    <p:sldId id="261" r:id="rId3"/>
    <p:sldId id="428" r:id="rId4"/>
    <p:sldId id="789" r:id="rId5"/>
    <p:sldId id="791" r:id="rId6"/>
    <p:sldId id="795" r:id="rId7"/>
    <p:sldId id="796" r:id="rId8"/>
    <p:sldId id="794" r:id="rId9"/>
    <p:sldId id="800" r:id="rId10"/>
    <p:sldId id="802" r:id="rId11"/>
    <p:sldId id="801" r:id="rId12"/>
    <p:sldId id="788" r:id="rId13"/>
  </p:sldIdLst>
  <p:sldSz cx="9902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19"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EB0"/>
    <a:srgbClr val="FFB546"/>
    <a:srgbClr val="FF4337"/>
    <a:srgbClr val="00B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06" autoAdjust="0"/>
    <p:restoredTop sz="72205" autoAdjust="0"/>
  </p:normalViewPr>
  <p:slideViewPr>
    <p:cSldViewPr snapToGrid="0">
      <p:cViewPr varScale="1">
        <p:scale>
          <a:sx n="111" d="100"/>
          <a:sy n="111" d="100"/>
        </p:scale>
        <p:origin x="822" y="114"/>
      </p:cViewPr>
      <p:guideLst>
        <p:guide pos="3119"/>
        <p:guide orient="horz" pos="2183"/>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FEF229-8D05-4FDF-8B0F-A25F4A28B52F}" type="datetimeFigureOut">
              <a:rPr lang="en-US" smtClean="0"/>
              <a:t>9/14/2024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Smart Irrigation System</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78610A-1731-4E58-A187-21345489B3BB}" type="slidenum">
              <a:rPr lang="en-US" smtClean="0"/>
              <a:t>‹#›</a:t>
            </a:fld>
            <a:endParaRPr lang="en-US"/>
          </a:p>
        </p:txBody>
      </p:sp>
    </p:spTree>
    <p:extLst>
      <p:ext uri="{BB962C8B-B14F-4D97-AF65-F5344CB8AC3E}">
        <p14:creationId xmlns:p14="http://schemas.microsoft.com/office/powerpoint/2010/main" val="2470750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57C17-E6FD-4AF5-A787-31E9CCE99A85}" type="datetimeFigureOut">
              <a:rPr lang="ko-KR" altLang="en-US" smtClean="0"/>
              <a:t>2024-09-14</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ko-KR" smtClean="0"/>
              <a:t>Smart Irrigation System</a:t>
            </a: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9C55F-00F1-4985-9065-F2D92AE05D03}" type="slidenum">
              <a:rPr lang="ko-KR" altLang="en-US" smtClean="0"/>
              <a:t>‹#›</a:t>
            </a:fld>
            <a:endParaRPr lang="ko-KR" altLang="en-US"/>
          </a:p>
        </p:txBody>
      </p:sp>
    </p:spTree>
    <p:extLst>
      <p:ext uri="{BB962C8B-B14F-4D97-AF65-F5344CB8AC3E}">
        <p14:creationId xmlns:p14="http://schemas.microsoft.com/office/powerpoint/2010/main" val="991253442"/>
      </p:ext>
    </p:extLst>
  </p:cSld>
  <p:clrMap bg1="lt1" tx1="dk1" bg2="lt2" tx2="dk2" accent1="accent1" accent2="accent2" accent3="accent3" accent4="accent4" accent5="accent5" accent6="accent6" hlink="hlink" folHlink="folHlink"/>
  <p:hf hd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1</a:t>
            </a:fld>
            <a:endParaRPr lang="ko-KR" altLang="en-US"/>
          </a:p>
        </p:txBody>
      </p:sp>
      <p:sp>
        <p:nvSpPr>
          <p:cNvPr id="5" name="Footer Placeholder 4"/>
          <p:cNvSpPr>
            <a:spLocks noGrp="1"/>
          </p:cNvSpPr>
          <p:nvPr>
            <p:ph type="ftr" sz="quarter" idx="10"/>
          </p:nvPr>
        </p:nvSpPr>
        <p:spPr/>
        <p:txBody>
          <a:bodyPr/>
          <a:lstStyle/>
          <a:p>
            <a:r>
              <a:rPr lang="en-US" altLang="ko-KR" smtClean="0"/>
              <a:t>Smart Irrigation System</a:t>
            </a:r>
            <a:endParaRPr lang="ko-KR" altLang="en-US"/>
          </a:p>
        </p:txBody>
      </p:sp>
    </p:spTree>
    <p:extLst>
      <p:ext uri="{BB962C8B-B14F-4D97-AF65-F5344CB8AC3E}">
        <p14:creationId xmlns:p14="http://schemas.microsoft.com/office/powerpoint/2010/main" val="2780473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2</a:t>
            </a:fld>
            <a:endParaRPr lang="ko-KR" altLang="en-US"/>
          </a:p>
        </p:txBody>
      </p:sp>
      <p:sp>
        <p:nvSpPr>
          <p:cNvPr id="5" name="Footer Placeholder 4"/>
          <p:cNvSpPr>
            <a:spLocks noGrp="1"/>
          </p:cNvSpPr>
          <p:nvPr>
            <p:ph type="ftr" sz="quarter" idx="10"/>
          </p:nvPr>
        </p:nvSpPr>
        <p:spPr/>
        <p:txBody>
          <a:bodyPr/>
          <a:lstStyle/>
          <a:p>
            <a:r>
              <a:rPr lang="en-US" altLang="ko-KR" smtClean="0"/>
              <a:t>Smart Irrigation System</a:t>
            </a:r>
            <a:endParaRPr lang="ko-KR" altLang="en-US"/>
          </a:p>
        </p:txBody>
      </p:sp>
    </p:spTree>
    <p:extLst>
      <p:ext uri="{BB962C8B-B14F-4D97-AF65-F5344CB8AC3E}">
        <p14:creationId xmlns:p14="http://schemas.microsoft.com/office/powerpoint/2010/main" val="2595102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Note: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Some examples of random experiments are: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+Flipping a coin.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+Rolling dices.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You will start with these simple examples and build a basis of probability.</a:t>
            </a:r>
          </a:p>
        </p:txBody>
      </p:sp>
      <p:sp>
        <p:nvSpPr>
          <p:cNvPr id="4" name="Slide Number Placeholder 3"/>
          <p:cNvSpPr>
            <a:spLocks noGrp="1"/>
          </p:cNvSpPr>
          <p:nvPr>
            <p:ph type="sldNum" sz="quarter" idx="10"/>
          </p:nvPr>
        </p:nvSpPr>
        <p:spPr/>
        <p:txBody>
          <a:bodyPr/>
          <a:lstStyle/>
          <a:p>
            <a:fld id="{5B59C55F-00F1-4985-9065-F2D92AE05D03}" type="slidenum">
              <a:rPr lang="ko-KR" altLang="en-US" smtClean="0"/>
              <a:t>3</a:t>
            </a:fld>
            <a:endParaRPr lang="ko-KR" altLang="en-US"/>
          </a:p>
        </p:txBody>
      </p:sp>
      <p:sp>
        <p:nvSpPr>
          <p:cNvPr id="5" name="Footer Placeholder 4"/>
          <p:cNvSpPr>
            <a:spLocks noGrp="1"/>
          </p:cNvSpPr>
          <p:nvPr>
            <p:ph type="ftr" sz="quarter" idx="11"/>
          </p:nvPr>
        </p:nvSpPr>
        <p:spPr/>
        <p:txBody>
          <a:bodyPr/>
          <a:lstStyle/>
          <a:p>
            <a:r>
              <a:rPr lang="en-US" altLang="ko-KR" smtClean="0"/>
              <a:t>Smart Irrigation System</a:t>
            </a:r>
            <a:endParaRPr lang="ko-KR" altLang="en-US"/>
          </a:p>
        </p:txBody>
      </p:sp>
    </p:spTree>
    <p:extLst>
      <p:ext uri="{BB962C8B-B14F-4D97-AF65-F5344CB8AC3E}">
        <p14:creationId xmlns:p14="http://schemas.microsoft.com/office/powerpoint/2010/main" val="3111075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rgbClr val="193EB0"/>
        </a:solidFill>
        <a:effectLst/>
      </p:bgPr>
    </p:bg>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87A0C92E-C989-44D2-8228-E8DD792E36BE}"/>
              </a:ext>
            </a:extLst>
          </p:cNvPr>
          <p:cNvSpPr/>
          <p:nvPr userDrawn="1"/>
        </p:nvSpPr>
        <p:spPr>
          <a:xfrm>
            <a:off x="565653" y="6344481"/>
            <a:ext cx="261427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1300" dirty="0">
                <a:solidFill>
                  <a:schemeClr val="bg1"/>
                </a:solidFill>
                <a:latin typeface="Samsung Sharp Sans" pitchFamily="2" charset="0"/>
                <a:ea typeface="Samsung Sharp Sans" pitchFamily="2" charset="0"/>
                <a:cs typeface="Samsung Sharp Sans" pitchFamily="2" charset="0"/>
              </a:rPr>
              <a:t>Samsung Innovation Campus</a:t>
            </a:r>
          </a:p>
        </p:txBody>
      </p:sp>
      <p:sp>
        <p:nvSpPr>
          <p:cNvPr id="4" name="Freeform 5">
            <a:extLst>
              <a:ext uri="{FF2B5EF4-FFF2-40B4-BE49-F238E27FC236}">
                <a16:creationId xmlns:a16="http://schemas.microsoft.com/office/drawing/2014/main" id="{B947E24F-201F-4E71-9982-F68FE4537738}"/>
              </a:ext>
            </a:extLst>
          </p:cNvPr>
          <p:cNvSpPr>
            <a:spLocks noEditPoints="1"/>
          </p:cNvSpPr>
          <p:nvPr userDrawn="1"/>
        </p:nvSpPr>
        <p:spPr bwMode="auto">
          <a:xfrm>
            <a:off x="7961228" y="403958"/>
            <a:ext cx="1360963" cy="210192"/>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endParaRPr lang="ko-KR" altLang="en-US"/>
          </a:p>
        </p:txBody>
      </p:sp>
    </p:spTree>
    <p:extLst>
      <p:ext uri="{BB962C8B-B14F-4D97-AF65-F5344CB8AC3E}">
        <p14:creationId xmlns:p14="http://schemas.microsoft.com/office/powerpoint/2010/main" val="864925909"/>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im Cover">
    <p:bg>
      <p:bgPr>
        <a:solidFill>
          <a:srgbClr val="193EB0"/>
        </a:solidFill>
        <a:effectLst/>
      </p:bgPr>
    </p:bg>
    <p:spTree>
      <p:nvGrpSpPr>
        <p:cNvPr id="1" name=""/>
        <p:cNvGrpSpPr/>
        <p:nvPr/>
      </p:nvGrpSpPr>
      <p:grpSpPr>
        <a:xfrm>
          <a:off x="0" y="0"/>
          <a:ext cx="0" cy="0"/>
          <a:chOff x="0" y="0"/>
          <a:chExt cx="0" cy="0"/>
        </a:xfrm>
      </p:grpSpPr>
      <p:sp>
        <p:nvSpPr>
          <p:cNvPr id="5" name="직사각형 133">
            <a:extLst>
              <a:ext uri="{FF2B5EF4-FFF2-40B4-BE49-F238E27FC236}">
                <a16:creationId xmlns:a16="http://schemas.microsoft.com/office/drawing/2014/main" id="{878C7F53-45F8-4A8F-826E-D92D97917BA9}"/>
              </a:ext>
            </a:extLst>
          </p:cNvPr>
          <p:cNvSpPr/>
          <p:nvPr userDrawn="1"/>
        </p:nvSpPr>
        <p:spPr>
          <a:xfrm>
            <a:off x="565653" y="6344481"/>
            <a:ext cx="261427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1300" dirty="0">
                <a:solidFill>
                  <a:schemeClr val="bg1"/>
                </a:solidFill>
                <a:latin typeface="Samsung Sharp Sans" pitchFamily="2" charset="0"/>
                <a:ea typeface="Samsung Sharp Sans" pitchFamily="2" charset="0"/>
                <a:cs typeface="Samsung Sharp Sans" pitchFamily="2" charset="0"/>
              </a:rPr>
              <a:t>Samsung Innovation Campus</a:t>
            </a:r>
          </a:p>
        </p:txBody>
      </p:sp>
    </p:spTree>
    <p:extLst>
      <p:ext uri="{BB962C8B-B14F-4D97-AF65-F5344CB8AC3E}">
        <p14:creationId xmlns:p14="http://schemas.microsoft.com/office/powerpoint/2010/main" val="54354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직사각형 8">
            <a:extLst>
              <a:ext uri="{FF2B5EF4-FFF2-40B4-BE49-F238E27FC236}">
                <a16:creationId xmlns:a16="http://schemas.microsoft.com/office/drawing/2014/main" id="{8E023D3D-0E62-437B-91D8-728092B54173}"/>
              </a:ext>
            </a:extLst>
          </p:cNvPr>
          <p:cNvSpPr/>
          <p:nvPr userDrawn="1"/>
        </p:nvSpPr>
        <p:spPr>
          <a:xfrm>
            <a:off x="0" y="0"/>
            <a:ext cx="9902825" cy="207053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8">
            <a:extLst>
              <a:ext uri="{FF2B5EF4-FFF2-40B4-BE49-F238E27FC236}">
                <a16:creationId xmlns:a16="http://schemas.microsoft.com/office/drawing/2014/main" id="{562B35CF-D4CE-4931-8DB1-0E283496313A}"/>
              </a:ext>
            </a:extLst>
          </p:cNvPr>
          <p:cNvCxnSpPr/>
          <p:nvPr userDrawn="1"/>
        </p:nvCxnSpPr>
        <p:spPr>
          <a:xfrm>
            <a:off x="579206" y="6218954"/>
            <a:ext cx="877434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7">
            <a:extLst>
              <a:ext uri="{FF2B5EF4-FFF2-40B4-BE49-F238E27FC236}">
                <a16:creationId xmlns:a16="http://schemas.microsoft.com/office/drawing/2014/main" id="{53409825-988E-48FE-9A1C-F6EA633D72C8}"/>
              </a:ext>
            </a:extLst>
          </p:cNvPr>
          <p:cNvSpPr/>
          <p:nvPr userDrawn="1"/>
        </p:nvSpPr>
        <p:spPr>
          <a:xfrm>
            <a:off x="572597" y="6355371"/>
            <a:ext cx="2888788" cy="200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3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263773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p:spTree>
      <p:nvGrpSpPr>
        <p:cNvPr id="1" name=""/>
        <p:cNvGrpSpPr/>
        <p:nvPr/>
      </p:nvGrpSpPr>
      <p:grpSpPr>
        <a:xfrm>
          <a:off x="0" y="0"/>
          <a:ext cx="0" cy="0"/>
          <a:chOff x="0" y="0"/>
          <a:chExt cx="0" cy="0"/>
        </a:xfrm>
      </p:grpSpPr>
      <p:sp>
        <p:nvSpPr>
          <p:cNvPr id="8" name="Rectangle 70">
            <a:extLst>
              <a:ext uri="{FF2B5EF4-FFF2-40B4-BE49-F238E27FC236}">
                <a16:creationId xmlns:a16="http://schemas.microsoft.com/office/drawing/2014/main" id="{06DB598D-8C8A-4643-901D-47005766B7ED}"/>
              </a:ext>
            </a:extLst>
          </p:cNvPr>
          <p:cNvSpPr/>
          <p:nvPr userDrawn="1"/>
        </p:nvSpPr>
        <p:spPr>
          <a:xfrm>
            <a:off x="-1" y="0"/>
            <a:ext cx="9902825" cy="119733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a:solidFill>
                <a:schemeClr val="bg1"/>
              </a:solidFill>
            </a:endParaRPr>
          </a:p>
        </p:txBody>
      </p:sp>
      <p:cxnSp>
        <p:nvCxnSpPr>
          <p:cNvPr id="11" name="직선 연결선 8">
            <a:extLst>
              <a:ext uri="{FF2B5EF4-FFF2-40B4-BE49-F238E27FC236}">
                <a16:creationId xmlns:a16="http://schemas.microsoft.com/office/drawing/2014/main" id="{7E2526A5-D8C1-41B5-BA16-4EC0A8303224}"/>
              </a:ext>
            </a:extLst>
          </p:cNvPr>
          <p:cNvCxnSpPr/>
          <p:nvPr userDrawn="1"/>
        </p:nvCxnSpPr>
        <p:spPr>
          <a:xfrm>
            <a:off x="569681" y="6209429"/>
            <a:ext cx="877434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781D0642-B917-4300-8968-B21D42AB19A2}"/>
              </a:ext>
            </a:extLst>
          </p:cNvPr>
          <p:cNvSpPr txBox="1">
            <a:spLocks/>
          </p:cNvSpPr>
          <p:nvPr userDrawn="1"/>
        </p:nvSpPr>
        <p:spPr>
          <a:xfrm>
            <a:off x="7994519" y="6347704"/>
            <a:ext cx="1080425"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rPr>
              <a:t>Smart</a:t>
            </a:r>
            <a:r>
              <a:rPr lang="en-US" altLang="ko-KR" sz="1100" baseline="0" dirty="0" smtClean="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rPr>
              <a:t> Irrigation System</a:t>
            </a:r>
            <a:endParaRPr lang="en-US" altLang="ko-KR" sz="11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5" name="직사각형 7">
            <a:extLst>
              <a:ext uri="{FF2B5EF4-FFF2-40B4-BE49-F238E27FC236}">
                <a16:creationId xmlns:a16="http://schemas.microsoft.com/office/drawing/2014/main" id="{F449D4EA-4E81-45F3-B80A-C52AFC5AB1D5}"/>
              </a:ext>
            </a:extLst>
          </p:cNvPr>
          <p:cNvSpPr/>
          <p:nvPr userDrawn="1"/>
        </p:nvSpPr>
        <p:spPr>
          <a:xfrm>
            <a:off x="572597" y="6355371"/>
            <a:ext cx="2888788" cy="200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3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1133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Tim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30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 Cover">
    <p:bg>
      <p:bgPr>
        <a:solidFill>
          <a:srgbClr val="193EB0"/>
        </a:solidFill>
        <a:effectLst/>
      </p:bgPr>
    </p:bg>
    <p:spTree>
      <p:nvGrpSpPr>
        <p:cNvPr id="1" name=""/>
        <p:cNvGrpSpPr/>
        <p:nvPr/>
      </p:nvGrpSpPr>
      <p:grpSpPr>
        <a:xfrm>
          <a:off x="0" y="0"/>
          <a:ext cx="0" cy="0"/>
          <a:chOff x="0" y="0"/>
          <a:chExt cx="0" cy="0"/>
        </a:xfrm>
      </p:grpSpPr>
      <p:sp>
        <p:nvSpPr>
          <p:cNvPr id="5" name="직사각형 3">
            <a:extLst>
              <a:ext uri="{FF2B5EF4-FFF2-40B4-BE49-F238E27FC236}">
                <a16:creationId xmlns:a16="http://schemas.microsoft.com/office/drawing/2014/main" id="{66626BAD-735E-4629-9BF1-E99323EF5CB0}"/>
              </a:ext>
            </a:extLst>
          </p:cNvPr>
          <p:cNvSpPr/>
          <p:nvPr userDrawn="1"/>
        </p:nvSpPr>
        <p:spPr>
          <a:xfrm>
            <a:off x="592977" y="5631041"/>
            <a:ext cx="9309848"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ko-KR" altLang="en-US" sz="1000" dirty="0">
                <a:solidFill>
                  <a:schemeClr val="bg1"/>
                </a:solidFill>
                <a:latin typeface="SamsungOne 400C" panose="020B0506030303020204" pitchFamily="34" charset="0"/>
                <a:ea typeface="SamsungOne 400" panose="020B0503030303020204" pitchFamily="34" charset="0"/>
              </a:rPr>
              <a:t>ⓒ</a:t>
            </a:r>
            <a:r>
              <a:rPr lang="en-US" altLang="ko-KR" sz="1000" dirty="0" smtClean="0">
                <a:solidFill>
                  <a:schemeClr val="bg1"/>
                </a:solidFill>
                <a:latin typeface="SamsungOne 400C" panose="020B0506030303020204" pitchFamily="34" charset="0"/>
                <a:ea typeface="SamsungOne 400C" panose="020B0506030303020204" pitchFamily="34" charset="0"/>
              </a:rPr>
              <a:t>2021 </a:t>
            </a:r>
            <a:r>
              <a:rPr lang="en-US" altLang="ko-KR" sz="1000" dirty="0">
                <a:solidFill>
                  <a:schemeClr val="bg1"/>
                </a:solidFill>
                <a:latin typeface="SamsungOne 400C" panose="020B0506030303020204" pitchFamily="34" charset="0"/>
                <a:ea typeface="SamsungOne 400C" panose="020B0506030303020204" pitchFamily="34" charset="0"/>
              </a:rPr>
              <a:t>SAMSUNG. All rights reserved.</a:t>
            </a:r>
          </a:p>
          <a:p>
            <a:pPr>
              <a:spcBef>
                <a:spcPts val="600"/>
              </a:spcBef>
            </a:pPr>
            <a:r>
              <a:rPr lang="en-US" altLang="ko-KR" sz="1000" dirty="0">
                <a:solidFill>
                  <a:schemeClr val="bg1"/>
                </a:solidFill>
                <a:latin typeface="SamsungOne 400C" panose="020B0506030303020204" pitchFamily="34" charset="0"/>
                <a:ea typeface="SamsungOne 400C" panose="020B0506030303020204" pitchFamily="34" charset="0"/>
              </a:rPr>
              <a:t>Samsung Electronics Corporate Citizenship Office holds the copyright of book.</a:t>
            </a:r>
          </a:p>
          <a:p>
            <a:pPr>
              <a:spcBef>
                <a:spcPts val="300"/>
              </a:spcBef>
            </a:pPr>
            <a:r>
              <a:rPr lang="en-US" altLang="ko-KR" sz="1000" dirty="0">
                <a:solidFill>
                  <a:schemeClr val="bg1"/>
                </a:solidFill>
                <a:latin typeface="SamsungOne 400C" panose="020B0506030303020204" pitchFamily="34" charset="0"/>
                <a:ea typeface="SamsungOne 400C" panose="020B0506030303020204" pitchFamily="34" charset="0"/>
              </a:rPr>
              <a:t>This book is a literary property protected by copyright law so reprint and reproduction without permission are prohibited. </a:t>
            </a:r>
          </a:p>
          <a:p>
            <a:r>
              <a:rPr lang="en-US" altLang="ko-KR" sz="1000" dirty="0">
                <a:solidFill>
                  <a:schemeClr val="bg1"/>
                </a:solidFill>
                <a:latin typeface="SamsungOne 400C" panose="020B0506030303020204" pitchFamily="34" charset="0"/>
                <a:ea typeface="SamsungOne 400C" panose="020B0506030303020204" pitchFamily="34" charset="0"/>
              </a:rPr>
              <a:t>To use this book other than the curriculum of </a:t>
            </a:r>
            <a:r>
              <a:rPr lang="en-US" altLang="ko-KR" sz="1000" dirty="0" smtClean="0">
                <a:solidFill>
                  <a:schemeClr val="bg1"/>
                </a:solidFill>
                <a:latin typeface="SamsungOne 400C" panose="020B0506030303020204" pitchFamily="34" charset="0"/>
                <a:ea typeface="SamsungOne 400C" panose="020B0506030303020204" pitchFamily="34" charset="0"/>
              </a:rPr>
              <a:t>Samsung Innovation </a:t>
            </a:r>
            <a:r>
              <a:rPr lang="en-US" altLang="ko-KR" sz="1000" dirty="0">
                <a:solidFill>
                  <a:schemeClr val="bg1"/>
                </a:solidFill>
                <a:latin typeface="SamsungOne 400C" panose="020B0506030303020204" pitchFamily="34" charset="0"/>
                <a:ea typeface="SamsungOne 400C" panose="020B0506030303020204" pitchFamily="34" charset="0"/>
              </a:rPr>
              <a:t>Campus or to use the entire or part of this book, you must receive written consent from copyright holder.</a:t>
            </a:r>
          </a:p>
        </p:txBody>
      </p:sp>
      <p:sp>
        <p:nvSpPr>
          <p:cNvPr id="6" name="Freeform 5">
            <a:extLst>
              <a:ext uri="{FF2B5EF4-FFF2-40B4-BE49-F238E27FC236}">
                <a16:creationId xmlns:a16="http://schemas.microsoft.com/office/drawing/2014/main" id="{14295297-8A70-40C4-BB0A-C1E494D27072}"/>
              </a:ext>
            </a:extLst>
          </p:cNvPr>
          <p:cNvSpPr>
            <a:spLocks noEditPoints="1"/>
          </p:cNvSpPr>
          <p:nvPr userDrawn="1"/>
        </p:nvSpPr>
        <p:spPr bwMode="auto">
          <a:xfrm>
            <a:off x="8060081" y="403958"/>
            <a:ext cx="1360963" cy="210192"/>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endParaRPr lang="ko-KR" altLang="en-US"/>
          </a:p>
        </p:txBody>
      </p:sp>
      <p:pic>
        <p:nvPicPr>
          <p:cNvPr id="7" name="Picture 6">
            <a:extLst>
              <a:ext uri="{FF2B5EF4-FFF2-40B4-BE49-F238E27FC236}">
                <a16:creationId xmlns:a16="http://schemas.microsoft.com/office/drawing/2014/main" id="{8F249626-85A1-4D99-8749-818BFF99DEAF}"/>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2928115" y="2766611"/>
            <a:ext cx="4046594" cy="1324778"/>
          </a:xfrm>
          <a:prstGeom prst="rect">
            <a:avLst/>
          </a:prstGeom>
        </p:spPr>
      </p:pic>
    </p:spTree>
    <p:extLst>
      <p:ext uri="{BB962C8B-B14F-4D97-AF65-F5344CB8AC3E}">
        <p14:creationId xmlns:p14="http://schemas.microsoft.com/office/powerpoint/2010/main" val="33836935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79213"/>
      </p:ext>
    </p:extLst>
  </p:cSld>
  <p:clrMap bg1="lt1" tx1="dk1" bg2="lt2" tx2="dk2" accent1="accent1" accent2="accent2" accent3="accent3" accent4="accent4" accent5="accent5" accent6="accent6" hlink="hlink" folHlink="folHlink"/>
  <p:sldLayoutIdLst>
    <p:sldLayoutId id="2147483673" r:id="rId1"/>
    <p:sldLayoutId id="2147483678" r:id="rId2"/>
    <p:sldLayoutId id="2147483674" r:id="rId3"/>
    <p:sldLayoutId id="2147483675" r:id="rId4"/>
    <p:sldLayoutId id="2147483676" r:id="rId5"/>
    <p:sldLayoutId id="2147483677" r:id="rId6"/>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0" orient="horz" pos="3816">
          <p15:clr>
            <a:srgbClr val="F26B43"/>
          </p15:clr>
        </p15:guide>
        <p15:guide id="5" orient="horz" pos="222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133">
            <a:extLst>
              <a:ext uri="{FF2B5EF4-FFF2-40B4-BE49-F238E27FC236}">
                <a16:creationId xmlns:a16="http://schemas.microsoft.com/office/drawing/2014/main" id="{11860117-FDC7-4C47-A988-8CF444400E9C}"/>
              </a:ext>
            </a:extLst>
          </p:cNvPr>
          <p:cNvSpPr/>
          <p:nvPr/>
        </p:nvSpPr>
        <p:spPr>
          <a:xfrm>
            <a:off x="945928" y="1707044"/>
            <a:ext cx="7858437" cy="6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b="1" dirty="0" smtClean="0">
                <a:solidFill>
                  <a:schemeClr val="bg1"/>
                </a:solidFill>
                <a:latin typeface="Samsung Sharp Sans" pitchFamily="2" charset="0"/>
                <a:ea typeface="Samsung Sharp Sans" pitchFamily="2" charset="0"/>
                <a:cs typeface="Samsung Sharp Sans" pitchFamily="2" charset="0"/>
              </a:rPr>
              <a:t>SMART IRRIGATION SYSTEM</a:t>
            </a:r>
            <a:endParaRPr lang="en-US" altLang="ko-KR" sz="4400" b="1" dirty="0">
              <a:solidFill>
                <a:schemeClr val="bg1"/>
              </a:solidFill>
              <a:latin typeface="Samsung Sharp Sans" pitchFamily="2" charset="0"/>
              <a:ea typeface="Samsung Sharp Sans" pitchFamily="2" charset="0"/>
              <a:cs typeface="Samsung Sharp Sans" pitchFamily="2" charset="0"/>
            </a:endParaRPr>
          </a:p>
        </p:txBody>
      </p:sp>
      <p:sp>
        <p:nvSpPr>
          <p:cNvPr id="11" name="직사각형 133">
            <a:extLst>
              <a:ext uri="{FF2B5EF4-FFF2-40B4-BE49-F238E27FC236}">
                <a16:creationId xmlns:a16="http://schemas.microsoft.com/office/drawing/2014/main" id="{DEC156F4-6529-40AE-82D3-DB9B673A6CC0}"/>
              </a:ext>
            </a:extLst>
          </p:cNvPr>
          <p:cNvSpPr/>
          <p:nvPr/>
        </p:nvSpPr>
        <p:spPr>
          <a:xfrm>
            <a:off x="945929" y="4425668"/>
            <a:ext cx="2355055"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r>
              <a:rPr lang="en-US" altLang="ko-KR" sz="2100" dirty="0" smtClean="0">
                <a:solidFill>
                  <a:srgbClr val="00B3E3"/>
                </a:solidFill>
                <a:latin typeface="Samsung Sharp Sans" pitchFamily="2" charset="0"/>
                <a:ea typeface="Samsung Sharp Sans" pitchFamily="2" charset="0"/>
                <a:cs typeface="Samsung Sharp Sans" pitchFamily="2" charset="0"/>
              </a:rPr>
              <a:t>C&amp;P </a:t>
            </a:r>
            <a:r>
              <a:rPr lang="en-US" altLang="ko-KR" sz="2100" dirty="0">
                <a:solidFill>
                  <a:srgbClr val="00B3E3"/>
                </a:solidFill>
                <a:latin typeface="Samsung Sharp Sans" pitchFamily="2" charset="0"/>
                <a:ea typeface="Samsung Sharp Sans" pitchFamily="2" charset="0"/>
                <a:cs typeface="Samsung Sharp Sans" pitchFamily="2" charset="0"/>
              </a:rPr>
              <a:t>Course</a:t>
            </a:r>
            <a:endParaRPr lang="ko-KR" altLang="en-US" sz="2100" dirty="0">
              <a:solidFill>
                <a:srgbClr val="00B3E3"/>
              </a:solidFill>
              <a:latin typeface="Samsung Sharp Sans" pitchFamily="2" charset="0"/>
              <a:ea typeface="Samsung Sharp Sans" pitchFamily="2" charset="0"/>
              <a:cs typeface="Samsung Sharp Sans" pitchFamily="2" charset="0"/>
            </a:endParaRPr>
          </a:p>
        </p:txBody>
      </p:sp>
      <p:cxnSp>
        <p:nvCxnSpPr>
          <p:cNvPr id="12" name="직선 연결선 11">
            <a:extLst>
              <a:ext uri="{FF2B5EF4-FFF2-40B4-BE49-F238E27FC236}">
                <a16:creationId xmlns:a16="http://schemas.microsoft.com/office/drawing/2014/main" id="{6149DBF3-253E-4132-A6EA-F3E5B89280F3}"/>
              </a:ext>
            </a:extLst>
          </p:cNvPr>
          <p:cNvCxnSpPr>
            <a:cxnSpLocks/>
          </p:cNvCxnSpPr>
          <p:nvPr/>
        </p:nvCxnSpPr>
        <p:spPr>
          <a:xfrm flipH="1">
            <a:off x="645881" y="1871078"/>
            <a:ext cx="10510" cy="287775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직사각형 133">
            <a:extLst>
              <a:ext uri="{FF2B5EF4-FFF2-40B4-BE49-F238E27FC236}">
                <a16:creationId xmlns:a16="http://schemas.microsoft.com/office/drawing/2014/main" id="{5BE4CBA7-B2DE-4D34-8EE6-EC228375E823}"/>
              </a:ext>
            </a:extLst>
          </p:cNvPr>
          <p:cNvSpPr/>
          <p:nvPr/>
        </p:nvSpPr>
        <p:spPr>
          <a:xfrm>
            <a:off x="945929" y="2709833"/>
            <a:ext cx="5479711" cy="2369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r>
              <a:rPr lang="en-US" altLang="ko-KR" sz="2000" b="1" dirty="0" smtClean="0">
                <a:solidFill>
                  <a:schemeClr val="bg1"/>
                </a:solidFill>
                <a:latin typeface="Samsung Sharp Sans" pitchFamily="2" charset="0"/>
                <a:ea typeface="Samsung Sharp Sans" pitchFamily="2" charset="0"/>
                <a:cs typeface="Samsung Sharp Sans" pitchFamily="2" charset="0"/>
              </a:rPr>
              <a:t>Group F</a:t>
            </a:r>
          </a:p>
          <a:p>
            <a:pPr marL="457200" indent="-457200">
              <a:buFont typeface="+mj-lt"/>
              <a:buAutoNum type="arabicPeriod"/>
            </a:pPr>
            <a:r>
              <a:rPr lang="en-US" altLang="ko-KR" sz="2000" dirty="0" smtClean="0">
                <a:solidFill>
                  <a:schemeClr val="bg1"/>
                </a:solidFill>
                <a:latin typeface="Samsung Sharp Sans" pitchFamily="2" charset="0"/>
                <a:ea typeface="Samsung Sharp Sans" pitchFamily="2" charset="0"/>
                <a:cs typeface="Samsung Sharp Sans" pitchFamily="2" charset="0"/>
              </a:rPr>
              <a:t>CHEMESE DOMZANELE</a:t>
            </a:r>
          </a:p>
          <a:p>
            <a:pPr marL="457200" indent="-457200">
              <a:buFont typeface="+mj-lt"/>
              <a:buAutoNum type="arabicPeriod"/>
            </a:pPr>
            <a:r>
              <a:rPr lang="en-US" altLang="ko-KR" sz="2000" dirty="0" smtClean="0">
                <a:solidFill>
                  <a:schemeClr val="bg1"/>
                </a:solidFill>
                <a:latin typeface="Samsung Sharp Sans" pitchFamily="2" charset="0"/>
                <a:ea typeface="Samsung Sharp Sans" pitchFamily="2" charset="0"/>
                <a:cs typeface="Samsung Sharp Sans" pitchFamily="2" charset="0"/>
              </a:rPr>
              <a:t>MAPHALLA THATO</a:t>
            </a:r>
          </a:p>
          <a:p>
            <a:pPr marL="457200" indent="-457200">
              <a:buFont typeface="+mj-lt"/>
              <a:buAutoNum type="arabicPeriod"/>
            </a:pPr>
            <a:r>
              <a:rPr lang="en-US" altLang="ko-KR" sz="2000" dirty="0" smtClean="0">
                <a:solidFill>
                  <a:schemeClr val="bg1"/>
                </a:solidFill>
                <a:latin typeface="Samsung Sharp Sans" pitchFamily="2" charset="0"/>
                <a:ea typeface="Samsung Sharp Sans" pitchFamily="2" charset="0"/>
                <a:cs typeface="Samsung Sharp Sans" pitchFamily="2" charset="0"/>
              </a:rPr>
              <a:t>THOABALA SELLO</a:t>
            </a:r>
          </a:p>
          <a:p>
            <a:endParaRPr lang="en-US" altLang="ko-KR" sz="2000" b="1" dirty="0" smtClean="0">
              <a:solidFill>
                <a:schemeClr val="bg1"/>
              </a:solidFill>
              <a:latin typeface="Samsung Sharp Sans" pitchFamily="2" charset="0"/>
              <a:ea typeface="Samsung Sharp Sans" pitchFamily="2" charset="0"/>
              <a:cs typeface="Samsung Sharp Sans" pitchFamily="2" charset="0"/>
            </a:endParaRPr>
          </a:p>
          <a:p>
            <a:endParaRPr lang="en-US" altLang="ko-KR" sz="5400" b="1" dirty="0">
              <a:solidFill>
                <a:schemeClr val="bg1"/>
              </a:solidFill>
              <a:latin typeface="Samsung Sharp Sans" pitchFamily="2" charset="0"/>
              <a:ea typeface="Samsung Sharp Sans" pitchFamily="2" charset="0"/>
              <a:cs typeface="Samsung Sharp Sans" pitchFamily="2" charset="0"/>
            </a:endParaRPr>
          </a:p>
        </p:txBody>
      </p:sp>
    </p:spTree>
    <p:extLst>
      <p:ext uri="{BB962C8B-B14F-4D97-AF65-F5344CB8AC3E}">
        <p14:creationId xmlns:p14="http://schemas.microsoft.com/office/powerpoint/2010/main" val="429058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2">
            <a:extLst>
              <a:ext uri="{FF2B5EF4-FFF2-40B4-BE49-F238E27FC236}">
                <a16:creationId xmlns:a16="http://schemas.microsoft.com/office/drawing/2014/main" id="{6EA5C9F0-ED70-4102-8100-2F196910E787}"/>
              </a:ext>
            </a:extLst>
          </p:cNvPr>
          <p:cNvSpPr/>
          <p:nvPr/>
        </p:nvSpPr>
        <p:spPr>
          <a:xfrm>
            <a:off x="519611" y="511992"/>
            <a:ext cx="5824317"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1600" dirty="0" smtClean="0">
                <a:solidFill>
                  <a:schemeClr val="bg1">
                    <a:lumMod val="95000"/>
                  </a:schemeClr>
                </a:solidFill>
                <a:latin typeface="SamsungOne 700" panose="020B0803030303020204" pitchFamily="34" charset="0"/>
                <a:ea typeface="SamsungOne 700" panose="020B0803030303020204" pitchFamily="34" charset="0"/>
              </a:rPr>
              <a:t>UNIT </a:t>
            </a:r>
            <a:r>
              <a:rPr lang="en-US" altLang="ko-KR" sz="1600" dirty="0" smtClean="0">
                <a:solidFill>
                  <a:schemeClr val="bg1">
                    <a:lumMod val="95000"/>
                  </a:schemeClr>
                </a:solidFill>
                <a:latin typeface="SamsungOne 700" panose="020B0803030303020204" pitchFamily="34" charset="0"/>
                <a:ea typeface="SamsungOne 700" panose="020B0803030303020204" pitchFamily="34" charset="0"/>
              </a:rPr>
              <a:t>6. CONCLUSION </a:t>
            </a:r>
            <a:endParaRPr lang="en-US" altLang="ko-KR" sz="2000" dirty="0">
              <a:solidFill>
                <a:schemeClr val="bg1">
                  <a:lumMod val="95000"/>
                </a:schemeClr>
              </a:solidFill>
              <a:latin typeface="SamsungOne 400" panose="020B0503030303020204" pitchFamily="34" charset="0"/>
              <a:ea typeface="SamsungOne 400" panose="020B0503030303020204" pitchFamily="34" charset="0"/>
            </a:endParaRPr>
          </a:p>
        </p:txBody>
      </p:sp>
      <p:sp>
        <p:nvSpPr>
          <p:cNvPr id="3" name="직사각형 17">
            <a:extLst>
              <a:ext uri="{FF2B5EF4-FFF2-40B4-BE49-F238E27FC236}">
                <a16:creationId xmlns:a16="http://schemas.microsoft.com/office/drawing/2014/main" id="{462EDB32-9457-4797-8871-C37471CCBA83}"/>
              </a:ext>
            </a:extLst>
          </p:cNvPr>
          <p:cNvSpPr/>
          <p:nvPr/>
        </p:nvSpPr>
        <p:spPr>
          <a:xfrm>
            <a:off x="435876" y="1472510"/>
            <a:ext cx="227509" cy="4113961"/>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p:nvSpPr>
        <p:spPr>
          <a:xfrm>
            <a:off x="625894" y="1593103"/>
            <a:ext cx="8766354" cy="464871"/>
          </a:xfrm>
          <a:prstGeom prst="rect">
            <a:avLst/>
          </a:prstGeom>
        </p:spPr>
        <p:txBody>
          <a:bodyPr wrap="square">
            <a:spAutoFit/>
          </a:bodyPr>
          <a:lstStyle/>
          <a:p>
            <a:pPr algn="just">
              <a:lnSpc>
                <a:spcPct val="150000"/>
              </a:lnSpc>
            </a:pPr>
            <a:r>
              <a:rPr lang="en-US" b="1" dirty="0" smtClean="0"/>
              <a:t>                               </a:t>
            </a:r>
          </a:p>
        </p:txBody>
      </p:sp>
      <p:sp>
        <p:nvSpPr>
          <p:cNvPr id="6" name="Rectangle 5"/>
          <p:cNvSpPr/>
          <p:nvPr/>
        </p:nvSpPr>
        <p:spPr>
          <a:xfrm>
            <a:off x="714076" y="1150840"/>
            <a:ext cx="3823418" cy="833120"/>
          </a:xfrm>
          <a:prstGeom prst="rect">
            <a:avLst/>
          </a:prstGeom>
        </p:spPr>
        <p:txBody>
          <a:bodyPr wrap="square">
            <a:spAutoFit/>
          </a:bodyPr>
          <a:lstStyle/>
          <a:p>
            <a:pPr algn="just">
              <a:lnSpc>
                <a:spcPct val="150000"/>
              </a:lnSpc>
            </a:pPr>
            <a:endParaRPr lang="en-US" b="1" dirty="0" smtClean="0"/>
          </a:p>
        </p:txBody>
      </p:sp>
      <p:sp>
        <p:nvSpPr>
          <p:cNvPr id="8" name="Rectangle 7"/>
          <p:cNvSpPr/>
          <p:nvPr/>
        </p:nvSpPr>
        <p:spPr>
          <a:xfrm>
            <a:off x="853403" y="1402641"/>
            <a:ext cx="4779034" cy="1338828"/>
          </a:xfrm>
          <a:prstGeom prst="rect">
            <a:avLst/>
          </a:prstGeom>
        </p:spPr>
        <p:txBody>
          <a:bodyPr wrap="square">
            <a:spAutoFit/>
          </a:bodyPr>
          <a:lstStyle/>
          <a:p>
            <a:pPr marL="285750" indent="-285750" algn="just">
              <a:lnSpc>
                <a:spcPct val="150000"/>
              </a:lnSpc>
              <a:buFont typeface="Wingdings" panose="05000000000000000000" pitchFamily="2" charset="2"/>
              <a:buChar char="Ø"/>
            </a:pPr>
            <a:endParaRPr lang="en-US" b="1" dirty="0" smtClean="0"/>
          </a:p>
          <a:p>
            <a:pPr algn="just">
              <a:lnSpc>
                <a:spcPct val="150000"/>
              </a:lnSpc>
            </a:pPr>
            <a:endParaRPr lang="en-US" dirty="0" smtClean="0"/>
          </a:p>
          <a:p>
            <a:pPr marL="285750" indent="-285750" algn="just">
              <a:lnSpc>
                <a:spcPct val="150000"/>
              </a:lnSpc>
              <a:buFont typeface="Wingdings" panose="05000000000000000000" pitchFamily="2" charset="2"/>
              <a:buChar char="Ø"/>
            </a:pPr>
            <a:endParaRPr lang="en-US" dirty="0" smtClean="0"/>
          </a:p>
        </p:txBody>
      </p:sp>
      <p:sp>
        <p:nvSpPr>
          <p:cNvPr id="7" name="Rectangle 6"/>
          <p:cNvSpPr/>
          <p:nvPr/>
        </p:nvSpPr>
        <p:spPr>
          <a:xfrm>
            <a:off x="933090" y="1593103"/>
            <a:ext cx="8151962" cy="2062103"/>
          </a:xfrm>
          <a:prstGeom prst="rect">
            <a:avLst/>
          </a:prstGeom>
        </p:spPr>
        <p:txBody>
          <a:bodyPr wrap="square">
            <a:spAutoFit/>
          </a:bodyPr>
          <a:lstStyle/>
          <a:p>
            <a:pPr algn="just"/>
            <a:r>
              <a:rPr lang="en-US" sz="1600" dirty="0"/>
              <a:t>Smart irrigation has gained significant attention as the need to improve water use efficiency increases.  Monitoring and control require sensors to collect real-time information for irrigation scheduling decisions. An irrigation control strategy has to be adopted for irrigation decisions. Closed-loop irrigation strategies with feedback from sensors are widely used for real-time irrigation decisions. Smart irrigation can save irrigation water and improve yield at the farm level, consequently leading to improved food security for the global population. In all the irrigation systems, it is possible to implement smart strategies that can help in saving irrigation water and improve yields.</a:t>
            </a:r>
          </a:p>
        </p:txBody>
      </p:sp>
    </p:spTree>
    <p:extLst>
      <p:ext uri="{BB962C8B-B14F-4D97-AF65-F5344CB8AC3E}">
        <p14:creationId xmlns:p14="http://schemas.microsoft.com/office/powerpoint/2010/main" val="4159481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2">
            <a:extLst>
              <a:ext uri="{FF2B5EF4-FFF2-40B4-BE49-F238E27FC236}">
                <a16:creationId xmlns:a16="http://schemas.microsoft.com/office/drawing/2014/main" id="{6EA5C9F0-ED70-4102-8100-2F196910E787}"/>
              </a:ext>
            </a:extLst>
          </p:cNvPr>
          <p:cNvSpPr/>
          <p:nvPr/>
        </p:nvSpPr>
        <p:spPr>
          <a:xfrm>
            <a:off x="519611" y="511992"/>
            <a:ext cx="5824317"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1600" dirty="0" smtClean="0">
                <a:solidFill>
                  <a:schemeClr val="bg1">
                    <a:lumMod val="95000"/>
                  </a:schemeClr>
                </a:solidFill>
                <a:latin typeface="SamsungOne 700" panose="020B0803030303020204" pitchFamily="34" charset="0"/>
                <a:ea typeface="SamsungOne 700" panose="020B0803030303020204" pitchFamily="34" charset="0"/>
              </a:rPr>
              <a:t>UNIT </a:t>
            </a:r>
            <a:r>
              <a:rPr lang="en-US" altLang="ko-KR" sz="1600" dirty="0">
                <a:solidFill>
                  <a:schemeClr val="bg1">
                    <a:lumMod val="95000"/>
                  </a:schemeClr>
                </a:solidFill>
                <a:latin typeface="SamsungOne 700" panose="020B0803030303020204" pitchFamily="34" charset="0"/>
                <a:ea typeface="SamsungOne 700" panose="020B0803030303020204" pitchFamily="34" charset="0"/>
              </a:rPr>
              <a:t>7</a:t>
            </a:r>
            <a:r>
              <a:rPr lang="en-US" altLang="ko-KR" sz="1600" dirty="0" smtClean="0">
                <a:solidFill>
                  <a:schemeClr val="bg1">
                    <a:lumMod val="95000"/>
                  </a:schemeClr>
                </a:solidFill>
                <a:latin typeface="SamsungOne 700" panose="020B0803030303020204" pitchFamily="34" charset="0"/>
                <a:ea typeface="SamsungOne 700" panose="020B0803030303020204" pitchFamily="34" charset="0"/>
              </a:rPr>
              <a:t>. FUTURE SCOPE  </a:t>
            </a:r>
            <a:endParaRPr lang="en-US" altLang="ko-KR" sz="2000" dirty="0">
              <a:solidFill>
                <a:schemeClr val="bg1">
                  <a:lumMod val="95000"/>
                </a:schemeClr>
              </a:solidFill>
              <a:latin typeface="SamsungOne 400" panose="020B0503030303020204" pitchFamily="34" charset="0"/>
              <a:ea typeface="SamsungOne 400" panose="020B0503030303020204" pitchFamily="34" charset="0"/>
            </a:endParaRPr>
          </a:p>
        </p:txBody>
      </p:sp>
      <p:sp>
        <p:nvSpPr>
          <p:cNvPr id="3" name="직사각형 17">
            <a:extLst>
              <a:ext uri="{FF2B5EF4-FFF2-40B4-BE49-F238E27FC236}">
                <a16:creationId xmlns:a16="http://schemas.microsoft.com/office/drawing/2014/main" id="{462EDB32-9457-4797-8871-C37471CCBA83}"/>
              </a:ext>
            </a:extLst>
          </p:cNvPr>
          <p:cNvSpPr/>
          <p:nvPr/>
        </p:nvSpPr>
        <p:spPr>
          <a:xfrm>
            <a:off x="435876" y="1472510"/>
            <a:ext cx="227509" cy="4113961"/>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p:nvSpPr>
        <p:spPr>
          <a:xfrm>
            <a:off x="625894" y="1593103"/>
            <a:ext cx="8766354" cy="464871"/>
          </a:xfrm>
          <a:prstGeom prst="rect">
            <a:avLst/>
          </a:prstGeom>
        </p:spPr>
        <p:txBody>
          <a:bodyPr wrap="square">
            <a:spAutoFit/>
          </a:bodyPr>
          <a:lstStyle/>
          <a:p>
            <a:pPr algn="just">
              <a:lnSpc>
                <a:spcPct val="150000"/>
              </a:lnSpc>
            </a:pPr>
            <a:r>
              <a:rPr lang="en-US" b="1" dirty="0" smtClean="0"/>
              <a:t>                               </a:t>
            </a:r>
          </a:p>
        </p:txBody>
      </p:sp>
      <p:sp>
        <p:nvSpPr>
          <p:cNvPr id="6" name="Rectangle 5"/>
          <p:cNvSpPr/>
          <p:nvPr/>
        </p:nvSpPr>
        <p:spPr>
          <a:xfrm>
            <a:off x="714076" y="1150840"/>
            <a:ext cx="3823418" cy="833120"/>
          </a:xfrm>
          <a:prstGeom prst="rect">
            <a:avLst/>
          </a:prstGeom>
        </p:spPr>
        <p:txBody>
          <a:bodyPr wrap="square">
            <a:spAutoFit/>
          </a:bodyPr>
          <a:lstStyle/>
          <a:p>
            <a:pPr algn="just">
              <a:lnSpc>
                <a:spcPct val="150000"/>
              </a:lnSpc>
            </a:pPr>
            <a:endParaRPr lang="en-US" b="1" dirty="0" smtClean="0"/>
          </a:p>
        </p:txBody>
      </p:sp>
      <p:sp>
        <p:nvSpPr>
          <p:cNvPr id="8" name="Rectangle 7"/>
          <p:cNvSpPr/>
          <p:nvPr/>
        </p:nvSpPr>
        <p:spPr>
          <a:xfrm>
            <a:off x="853403" y="1402641"/>
            <a:ext cx="4779034" cy="1338828"/>
          </a:xfrm>
          <a:prstGeom prst="rect">
            <a:avLst/>
          </a:prstGeom>
        </p:spPr>
        <p:txBody>
          <a:bodyPr wrap="square">
            <a:spAutoFit/>
          </a:bodyPr>
          <a:lstStyle/>
          <a:p>
            <a:pPr marL="285750" indent="-285750" algn="just">
              <a:lnSpc>
                <a:spcPct val="150000"/>
              </a:lnSpc>
              <a:buFont typeface="Wingdings" panose="05000000000000000000" pitchFamily="2" charset="2"/>
              <a:buChar char="Ø"/>
            </a:pPr>
            <a:endParaRPr lang="en-US" b="1" dirty="0" smtClean="0"/>
          </a:p>
          <a:p>
            <a:pPr algn="just">
              <a:lnSpc>
                <a:spcPct val="150000"/>
              </a:lnSpc>
            </a:pPr>
            <a:endParaRPr lang="en-US" dirty="0" smtClean="0"/>
          </a:p>
          <a:p>
            <a:pPr marL="285750" indent="-285750" algn="just">
              <a:lnSpc>
                <a:spcPct val="150000"/>
              </a:lnSpc>
              <a:buFont typeface="Wingdings" panose="05000000000000000000" pitchFamily="2" charset="2"/>
              <a:buChar char="Ø"/>
            </a:pPr>
            <a:endParaRPr lang="en-US" dirty="0" smtClean="0"/>
          </a:p>
        </p:txBody>
      </p:sp>
      <p:sp>
        <p:nvSpPr>
          <p:cNvPr id="7" name="Rectangle 6"/>
          <p:cNvSpPr/>
          <p:nvPr/>
        </p:nvSpPr>
        <p:spPr>
          <a:xfrm>
            <a:off x="933090" y="1593103"/>
            <a:ext cx="8151962" cy="2677656"/>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600" dirty="0"/>
              <a:t>Future development could concentrate more on adding more sensors to the system in order to collect more data, particularly on pest control, and incorporating a GPS module to further develop agriculture IoT technology and provide a product that is ready for precision farming. </a:t>
            </a:r>
            <a:endParaRPr lang="en-US" sz="1600" dirty="0" smtClean="0"/>
          </a:p>
          <a:p>
            <a:pPr marL="285750" indent="-285750" algn="just">
              <a:lnSpc>
                <a:spcPct val="150000"/>
              </a:lnSpc>
              <a:buFont typeface="Wingdings" panose="05000000000000000000" pitchFamily="2" charset="2"/>
              <a:buChar char="Ø"/>
            </a:pPr>
            <a:r>
              <a:rPr lang="en-US" sz="1600" dirty="0" smtClean="0"/>
              <a:t>The </a:t>
            </a:r>
            <a:r>
              <a:rPr lang="en-US" sz="1600" dirty="0"/>
              <a:t>proposed work can be improved by expanding this system to cover </a:t>
            </a:r>
            <a:r>
              <a:rPr lang="en-US" sz="1600" dirty="0" smtClean="0"/>
              <a:t>huge </a:t>
            </a:r>
            <a:r>
              <a:rPr lang="en-US" sz="1600" dirty="0"/>
              <a:t>areas of land, even though it can be implemented in real time. </a:t>
            </a:r>
            <a:endParaRPr lang="en-US" sz="1600" dirty="0" smtClean="0"/>
          </a:p>
          <a:p>
            <a:pPr marL="285750" indent="-285750" algn="just">
              <a:lnSpc>
                <a:spcPct val="150000"/>
              </a:lnSpc>
              <a:buFont typeface="Wingdings" panose="05000000000000000000" pitchFamily="2" charset="2"/>
              <a:buChar char="Ø"/>
            </a:pPr>
            <a:r>
              <a:rPr lang="en-US" sz="1600" dirty="0" smtClean="0"/>
              <a:t>Additionally</a:t>
            </a:r>
            <a:r>
              <a:rPr lang="en-US" sz="1600" dirty="0"/>
              <a:t>, the system can be incorporated to monitor crop development and soil quality in each soil.</a:t>
            </a:r>
          </a:p>
        </p:txBody>
      </p:sp>
    </p:spTree>
    <p:extLst>
      <p:ext uri="{BB962C8B-B14F-4D97-AF65-F5344CB8AC3E}">
        <p14:creationId xmlns:p14="http://schemas.microsoft.com/office/powerpoint/2010/main" val="4206071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6206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58799" y="928961"/>
            <a:ext cx="4648201"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dirty="0" smtClean="0">
                <a:solidFill>
                  <a:schemeClr val="bg1"/>
                </a:solidFill>
                <a:latin typeface="Samsung Sharp Sans" pitchFamily="2" charset="0"/>
                <a:ea typeface="Samsung Sharp Sans" pitchFamily="2" charset="0"/>
                <a:cs typeface="Samsung Sharp Sans" pitchFamily="2" charset="0"/>
              </a:rPr>
              <a:t>SMART IRRIGATION SYSTEM</a:t>
            </a:r>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3" name="Group 2"/>
          <p:cNvGrpSpPr/>
          <p:nvPr/>
        </p:nvGrpSpPr>
        <p:grpSpPr>
          <a:xfrm>
            <a:off x="570702" y="2271823"/>
            <a:ext cx="4380711" cy="246221"/>
            <a:chOff x="570702" y="2271823"/>
            <a:chExt cx="4380711" cy="246221"/>
          </a:xfrm>
        </p:grpSpPr>
        <p:sp>
          <p:nvSpPr>
            <p:cNvPr id="38" name="직사각형 37"/>
            <p:cNvSpPr/>
            <p:nvPr/>
          </p:nvSpPr>
          <p:spPr>
            <a:xfrm>
              <a:off x="754380" y="2271823"/>
              <a:ext cx="4197033"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600" dirty="0">
                  <a:solidFill>
                    <a:schemeClr val="tx1">
                      <a:lumMod val="75000"/>
                      <a:lumOff val="25000"/>
                    </a:schemeClr>
                  </a:solidFill>
                  <a:latin typeface="SamsungOne 700" panose="020B0803030303020204"/>
                  <a:ea typeface="SamsungOne 700" panose="020B0803030303020204" pitchFamily="34" charset="0"/>
                </a:rPr>
                <a:t>UNIT 1. </a:t>
              </a:r>
              <a:r>
                <a:rPr lang="en-US" altLang="ko-KR" sz="1600" dirty="0" smtClean="0">
                  <a:solidFill>
                    <a:schemeClr val="tx1">
                      <a:lumMod val="75000"/>
                      <a:lumOff val="25000"/>
                    </a:schemeClr>
                  </a:solidFill>
                  <a:latin typeface="SamsungOne 700" panose="020B0803030303020204"/>
                  <a:ea typeface="SamsungOne 700" panose="020B0803030303020204" pitchFamily="34" charset="0"/>
                </a:rPr>
                <a:t>Introduction</a:t>
              </a:r>
              <a:endParaRPr lang="en-US" altLang="ko-KR" sz="1600" dirty="0">
                <a:solidFill>
                  <a:schemeClr val="tx1">
                    <a:lumMod val="75000"/>
                    <a:lumOff val="25000"/>
                  </a:schemeClr>
                </a:solidFill>
                <a:latin typeface="SamsungOne 700" panose="020B0803030303020204"/>
                <a:ea typeface="SamsungOne 700" panose="020B0803030303020204" pitchFamily="34" charset="0"/>
              </a:endParaRPr>
            </a:p>
          </p:txBody>
        </p:sp>
        <p:sp>
          <p:nvSpPr>
            <p:cNvPr id="39" name="직사각형 38"/>
            <p:cNvSpPr/>
            <p:nvPr/>
          </p:nvSpPr>
          <p:spPr>
            <a:xfrm>
              <a:off x="570702" y="2296360"/>
              <a:ext cx="89126" cy="213619"/>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600">
                <a:latin typeface="Samsung Sharp Sans"/>
              </a:endParaRPr>
            </a:p>
          </p:txBody>
        </p:sp>
      </p:grpSp>
      <p:sp>
        <p:nvSpPr>
          <p:cNvPr id="15" name="직사각형 38"/>
          <p:cNvSpPr/>
          <p:nvPr/>
        </p:nvSpPr>
        <p:spPr>
          <a:xfrm>
            <a:off x="577595" y="2692256"/>
            <a:ext cx="81719" cy="215227"/>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16" name="직사각형 37">
            <a:extLst>
              <a:ext uri="{FF2B5EF4-FFF2-40B4-BE49-F238E27FC236}">
                <a16:creationId xmlns:a16="http://schemas.microsoft.com/office/drawing/2014/main" id="{842BA52B-D28D-4DA4-ABFF-1D65A88FF870}"/>
              </a:ext>
            </a:extLst>
          </p:cNvPr>
          <p:cNvSpPr/>
          <p:nvPr/>
        </p:nvSpPr>
        <p:spPr>
          <a:xfrm>
            <a:off x="770194" y="2707645"/>
            <a:ext cx="4010374" cy="600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600" dirty="0">
                <a:solidFill>
                  <a:schemeClr val="tx1">
                    <a:lumMod val="75000"/>
                    <a:lumOff val="25000"/>
                  </a:schemeClr>
                </a:solidFill>
                <a:latin typeface="SamsungOne 700" panose="020B0803030303020204"/>
                <a:ea typeface="SamsungOne 700" panose="020B0803030303020204" pitchFamily="34" charset="0"/>
              </a:rPr>
              <a:t>UNIT </a:t>
            </a:r>
            <a:r>
              <a:rPr lang="en-US" altLang="ko-KR" sz="1600" dirty="0" smtClean="0">
                <a:solidFill>
                  <a:schemeClr val="tx1">
                    <a:lumMod val="75000"/>
                    <a:lumOff val="25000"/>
                  </a:schemeClr>
                </a:solidFill>
                <a:latin typeface="SamsungOne 700" panose="020B0803030303020204"/>
                <a:ea typeface="SamsungOne 700" panose="020B0803030303020204" pitchFamily="34" charset="0"/>
              </a:rPr>
              <a:t>2. </a:t>
            </a:r>
            <a:r>
              <a:rPr lang="en-US" altLang="ko-KR" sz="1600" dirty="0" smtClean="0">
                <a:solidFill>
                  <a:schemeClr val="tx1">
                    <a:lumMod val="75000"/>
                    <a:lumOff val="25000"/>
                  </a:schemeClr>
                </a:solidFill>
                <a:latin typeface="SamsungOne 700" panose="020B0803030303020204"/>
                <a:ea typeface="SamsungOne 700" panose="020B0803030303020204" pitchFamily="34" charset="0"/>
              </a:rPr>
              <a:t>Problem Statement</a:t>
            </a:r>
          </a:p>
          <a:p>
            <a:pPr>
              <a:spcAft>
                <a:spcPts val="600"/>
              </a:spcAft>
            </a:pPr>
            <a:endParaRPr lang="en-US" altLang="ko-KR" dirty="0">
              <a:solidFill>
                <a:schemeClr val="tx1">
                  <a:lumMod val="75000"/>
                  <a:lumOff val="25000"/>
                </a:schemeClr>
              </a:solidFill>
              <a:latin typeface="SamsungOne 700" panose="020B0803030303020204" pitchFamily="34" charset="0"/>
              <a:ea typeface="SamsungOne 700" panose="020B0803030303020204" pitchFamily="34" charset="0"/>
            </a:endParaRPr>
          </a:p>
        </p:txBody>
      </p:sp>
      <p:grpSp>
        <p:nvGrpSpPr>
          <p:cNvPr id="9" name="Group 8"/>
          <p:cNvGrpSpPr/>
          <p:nvPr/>
        </p:nvGrpSpPr>
        <p:grpSpPr>
          <a:xfrm>
            <a:off x="567436" y="3086956"/>
            <a:ext cx="4400305" cy="246221"/>
            <a:chOff x="567436" y="3086956"/>
            <a:chExt cx="4400305" cy="246221"/>
          </a:xfrm>
        </p:grpSpPr>
        <p:sp>
          <p:nvSpPr>
            <p:cNvPr id="18" name="직사각형 38"/>
            <p:cNvSpPr/>
            <p:nvPr/>
          </p:nvSpPr>
          <p:spPr>
            <a:xfrm flipV="1">
              <a:off x="567436" y="3109038"/>
              <a:ext cx="78531" cy="219095"/>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19" name="직사각형 37"/>
            <p:cNvSpPr/>
            <p:nvPr/>
          </p:nvSpPr>
          <p:spPr>
            <a:xfrm>
              <a:off x="770708" y="3086956"/>
              <a:ext cx="4197033"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600" dirty="0">
                  <a:solidFill>
                    <a:schemeClr val="tx1">
                      <a:lumMod val="75000"/>
                      <a:lumOff val="25000"/>
                    </a:schemeClr>
                  </a:solidFill>
                  <a:latin typeface="SamsungOne 700" panose="020B0803030303020204"/>
                  <a:ea typeface="SamsungOne 700" panose="020B0803030303020204" pitchFamily="34" charset="0"/>
                </a:rPr>
                <a:t>UNIT </a:t>
              </a:r>
              <a:r>
                <a:rPr lang="en-US" altLang="ko-KR" sz="1600" dirty="0" smtClean="0">
                  <a:solidFill>
                    <a:schemeClr val="tx1">
                      <a:lumMod val="75000"/>
                      <a:lumOff val="25000"/>
                    </a:schemeClr>
                  </a:solidFill>
                  <a:latin typeface="SamsungOne 700" panose="020B0803030303020204"/>
                  <a:ea typeface="SamsungOne 700" panose="020B0803030303020204" pitchFamily="34" charset="0"/>
                </a:rPr>
                <a:t>3. </a:t>
              </a:r>
              <a:r>
                <a:rPr lang="en-US" altLang="ko-KR" sz="1600" dirty="0" smtClean="0">
                  <a:solidFill>
                    <a:schemeClr val="tx1">
                      <a:lumMod val="75000"/>
                      <a:lumOff val="25000"/>
                    </a:schemeClr>
                  </a:solidFill>
                  <a:latin typeface="SamsungOne 700" panose="020B0803030303020204"/>
                  <a:ea typeface="SamsungOne 700" panose="020B0803030303020204" pitchFamily="34" charset="0"/>
                </a:rPr>
                <a:t>Objectives</a:t>
              </a:r>
              <a:endParaRPr lang="en-US" altLang="ko-KR" sz="1600" dirty="0">
                <a:solidFill>
                  <a:schemeClr val="tx1">
                    <a:lumMod val="75000"/>
                    <a:lumOff val="25000"/>
                  </a:schemeClr>
                </a:solidFill>
                <a:latin typeface="SamsungOne 700" panose="020B0803030303020204"/>
                <a:ea typeface="SamsungOne 700" panose="020B0803030303020204" pitchFamily="34" charset="0"/>
              </a:endParaRPr>
            </a:p>
          </p:txBody>
        </p:sp>
      </p:grpSp>
      <p:sp>
        <p:nvSpPr>
          <p:cNvPr id="32" name="직사각형 37"/>
          <p:cNvSpPr/>
          <p:nvPr/>
        </p:nvSpPr>
        <p:spPr>
          <a:xfrm>
            <a:off x="775743" y="3436097"/>
            <a:ext cx="4197033" cy="600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600" dirty="0" smtClean="0">
                <a:solidFill>
                  <a:schemeClr val="tx1">
                    <a:lumMod val="75000"/>
                    <a:lumOff val="25000"/>
                  </a:schemeClr>
                </a:solidFill>
                <a:latin typeface="SamsungOne 700" panose="020B0803030303020204"/>
                <a:ea typeface="SamsungOne 700" panose="020B0803030303020204" pitchFamily="34" charset="0"/>
              </a:rPr>
              <a:t>UNIT 4. </a:t>
            </a:r>
            <a:r>
              <a:rPr lang="en-US" altLang="ko-KR" sz="1600" dirty="0" smtClean="0">
                <a:solidFill>
                  <a:schemeClr val="tx1">
                    <a:lumMod val="75000"/>
                    <a:lumOff val="25000"/>
                  </a:schemeClr>
                </a:solidFill>
                <a:latin typeface="SamsungOne 700" panose="020B0803030303020204"/>
                <a:ea typeface="SamsungOne 700" panose="020B0803030303020204" pitchFamily="34" charset="0"/>
              </a:rPr>
              <a:t>System Requirements</a:t>
            </a:r>
          </a:p>
          <a:p>
            <a:pPr>
              <a:spcAft>
                <a:spcPts val="600"/>
              </a:spcAft>
            </a:pPr>
            <a:endParaRPr lang="en-US" altLang="ko-KR" dirty="0">
              <a:solidFill>
                <a:schemeClr val="tx1">
                  <a:lumMod val="75000"/>
                  <a:lumOff val="25000"/>
                </a:schemeClr>
              </a:solidFill>
              <a:latin typeface="SamsungOne 700" panose="020B0803030303020204" pitchFamily="34" charset="0"/>
              <a:ea typeface="SamsungOne 700" panose="020B0803030303020204" pitchFamily="34" charset="0"/>
            </a:endParaRPr>
          </a:p>
        </p:txBody>
      </p:sp>
      <p:sp>
        <p:nvSpPr>
          <p:cNvPr id="33" name="직사각형 37"/>
          <p:cNvSpPr/>
          <p:nvPr/>
        </p:nvSpPr>
        <p:spPr>
          <a:xfrm>
            <a:off x="1009967" y="3763972"/>
            <a:ext cx="4197033" cy="800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400" dirty="0" smtClean="0">
                <a:solidFill>
                  <a:srgbClr val="0070C0"/>
                </a:solidFill>
                <a:latin typeface="Samsung Sharp Sans"/>
                <a:ea typeface="SamsungOne 700" panose="020B0803030303020204" pitchFamily="34" charset="0"/>
                <a:cs typeface="Times New Roman" panose="02020603050405020304" pitchFamily="18" charset="0"/>
              </a:rPr>
              <a:t>4.1 Hardware and Software Requirement</a:t>
            </a:r>
          </a:p>
          <a:p>
            <a:pPr>
              <a:spcAft>
                <a:spcPts val="600"/>
              </a:spcAft>
            </a:pPr>
            <a:r>
              <a:rPr lang="en-US" altLang="ko-KR" sz="1400" dirty="0" smtClean="0">
                <a:solidFill>
                  <a:srgbClr val="0070C0"/>
                </a:solidFill>
                <a:latin typeface="Samsung Sharp Sans"/>
                <a:ea typeface="SamsungOne 700" panose="020B0803030303020204" pitchFamily="34" charset="0"/>
                <a:cs typeface="Times New Roman" panose="02020603050405020304" pitchFamily="18" charset="0"/>
              </a:rPr>
              <a:t>4.2 Functional Requirements</a:t>
            </a:r>
          </a:p>
          <a:p>
            <a:pPr>
              <a:spcAft>
                <a:spcPts val="600"/>
              </a:spcAft>
            </a:pPr>
            <a:endParaRPr lang="en-US" altLang="ko-KR" sz="1400" dirty="0">
              <a:solidFill>
                <a:schemeClr val="tx1">
                  <a:lumMod val="75000"/>
                  <a:lumOff val="25000"/>
                </a:schemeClr>
              </a:solidFill>
              <a:latin typeface="Samsung Sharp Sans"/>
              <a:ea typeface="SamsungOne 700" panose="020B0803030303020204" pitchFamily="34" charset="0"/>
              <a:cs typeface="Times New Roman" panose="02020603050405020304" pitchFamily="18" charset="0"/>
            </a:endParaRPr>
          </a:p>
        </p:txBody>
      </p:sp>
      <p:sp>
        <p:nvSpPr>
          <p:cNvPr id="34" name="직사각형 37"/>
          <p:cNvSpPr/>
          <p:nvPr/>
        </p:nvSpPr>
        <p:spPr>
          <a:xfrm>
            <a:off x="753757" y="5012835"/>
            <a:ext cx="4197033"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600" dirty="0">
                <a:solidFill>
                  <a:schemeClr val="tx1">
                    <a:lumMod val="75000"/>
                    <a:lumOff val="25000"/>
                  </a:schemeClr>
                </a:solidFill>
                <a:latin typeface="SamsungOne 700" panose="020B0803030303020204"/>
                <a:ea typeface="SamsungOne 700" panose="020B0803030303020204" pitchFamily="34" charset="0"/>
              </a:rPr>
              <a:t>UNIT </a:t>
            </a:r>
            <a:r>
              <a:rPr lang="en-US" altLang="ko-KR" sz="1600" dirty="0">
                <a:solidFill>
                  <a:schemeClr val="tx1">
                    <a:lumMod val="75000"/>
                    <a:lumOff val="25000"/>
                  </a:schemeClr>
                </a:solidFill>
                <a:latin typeface="SamsungOne 700" panose="020B0803030303020204"/>
                <a:ea typeface="SamsungOne 700" panose="020B0803030303020204" pitchFamily="34" charset="0"/>
              </a:rPr>
              <a:t>7</a:t>
            </a:r>
            <a:r>
              <a:rPr lang="en-US" altLang="ko-KR" sz="1600" dirty="0" smtClean="0">
                <a:solidFill>
                  <a:schemeClr val="tx1">
                    <a:lumMod val="75000"/>
                    <a:lumOff val="25000"/>
                  </a:schemeClr>
                </a:solidFill>
                <a:latin typeface="SamsungOne 700" panose="020B0803030303020204"/>
                <a:ea typeface="SamsungOne 700" panose="020B0803030303020204" pitchFamily="34" charset="0"/>
              </a:rPr>
              <a:t>. Future Scope</a:t>
            </a:r>
            <a:endParaRPr lang="en-US" altLang="ko-KR" sz="1600" dirty="0">
              <a:solidFill>
                <a:schemeClr val="tx1">
                  <a:lumMod val="75000"/>
                  <a:lumOff val="25000"/>
                </a:schemeClr>
              </a:solidFill>
              <a:latin typeface="SamsungOne 700" panose="020B0803030303020204"/>
              <a:ea typeface="SamsungOne 700" panose="020B0803030303020204" pitchFamily="34" charset="0"/>
            </a:endParaRPr>
          </a:p>
        </p:txBody>
      </p:sp>
      <p:sp>
        <p:nvSpPr>
          <p:cNvPr id="36" name="직사각형 38"/>
          <p:cNvSpPr/>
          <p:nvPr/>
        </p:nvSpPr>
        <p:spPr>
          <a:xfrm flipV="1">
            <a:off x="572145" y="3475037"/>
            <a:ext cx="87169" cy="202057"/>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nvGrpSpPr>
          <p:cNvPr id="2" name="Group 1"/>
          <p:cNvGrpSpPr/>
          <p:nvPr/>
        </p:nvGrpSpPr>
        <p:grpSpPr>
          <a:xfrm>
            <a:off x="575433" y="4401437"/>
            <a:ext cx="4357729" cy="246221"/>
            <a:chOff x="593060" y="4634458"/>
            <a:chExt cx="4357729" cy="246221"/>
          </a:xfrm>
        </p:grpSpPr>
        <p:sp>
          <p:nvSpPr>
            <p:cNvPr id="35" name="직사각형 38"/>
            <p:cNvSpPr/>
            <p:nvPr/>
          </p:nvSpPr>
          <p:spPr>
            <a:xfrm flipV="1">
              <a:off x="593060" y="4669781"/>
              <a:ext cx="87169" cy="202057"/>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37" name="직사각형 37"/>
            <p:cNvSpPr/>
            <p:nvPr/>
          </p:nvSpPr>
          <p:spPr>
            <a:xfrm>
              <a:off x="753756" y="4634458"/>
              <a:ext cx="4197033"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600" dirty="0">
                  <a:solidFill>
                    <a:schemeClr val="tx1">
                      <a:lumMod val="75000"/>
                      <a:lumOff val="25000"/>
                    </a:schemeClr>
                  </a:solidFill>
                  <a:latin typeface="SamsungOne 700" panose="020B0803030303020204"/>
                  <a:ea typeface="SamsungOne 700" panose="020B0803030303020204" pitchFamily="34" charset="0"/>
                </a:rPr>
                <a:t>UNIT </a:t>
              </a:r>
              <a:r>
                <a:rPr lang="en-US" altLang="ko-KR" sz="1600" dirty="0" smtClean="0">
                  <a:solidFill>
                    <a:schemeClr val="tx1">
                      <a:lumMod val="75000"/>
                      <a:lumOff val="25000"/>
                    </a:schemeClr>
                  </a:solidFill>
                  <a:latin typeface="SamsungOne 700" panose="020B0803030303020204"/>
                  <a:ea typeface="SamsungOne 700" panose="020B0803030303020204" pitchFamily="34" charset="0"/>
                </a:rPr>
                <a:t>5. Challenges</a:t>
              </a:r>
              <a:endParaRPr lang="en-US" altLang="ko-KR" sz="1600" dirty="0">
                <a:solidFill>
                  <a:schemeClr val="tx1">
                    <a:lumMod val="75000"/>
                    <a:lumOff val="25000"/>
                  </a:schemeClr>
                </a:solidFill>
                <a:latin typeface="SamsungOne 700" panose="020B0803030303020204"/>
                <a:ea typeface="SamsungOne 700" panose="020B0803030303020204" pitchFamily="34" charset="0"/>
              </a:endParaRPr>
            </a:p>
          </p:txBody>
        </p:sp>
      </p:grpSp>
      <p:sp>
        <p:nvSpPr>
          <p:cNvPr id="41" name="직사각형 38"/>
          <p:cNvSpPr/>
          <p:nvPr/>
        </p:nvSpPr>
        <p:spPr>
          <a:xfrm flipV="1">
            <a:off x="577595" y="5031470"/>
            <a:ext cx="87169" cy="202057"/>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20" name="직사각형 38"/>
          <p:cNvSpPr/>
          <p:nvPr/>
        </p:nvSpPr>
        <p:spPr>
          <a:xfrm flipV="1">
            <a:off x="567436" y="4733235"/>
            <a:ext cx="87169" cy="202057"/>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sp>
        <p:nvSpPr>
          <p:cNvPr id="21" name="직사각형 37"/>
          <p:cNvSpPr/>
          <p:nvPr/>
        </p:nvSpPr>
        <p:spPr>
          <a:xfrm>
            <a:off x="753756" y="4695623"/>
            <a:ext cx="4197033"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600" dirty="0">
                <a:solidFill>
                  <a:schemeClr val="tx1">
                    <a:lumMod val="75000"/>
                    <a:lumOff val="25000"/>
                  </a:schemeClr>
                </a:solidFill>
                <a:latin typeface="SamsungOne 700" panose="020B0803030303020204"/>
                <a:ea typeface="SamsungOne 700" panose="020B0803030303020204" pitchFamily="34" charset="0"/>
              </a:rPr>
              <a:t>UNIT </a:t>
            </a:r>
            <a:r>
              <a:rPr lang="en-US" altLang="ko-KR" sz="1600" dirty="0">
                <a:solidFill>
                  <a:schemeClr val="tx1">
                    <a:lumMod val="75000"/>
                    <a:lumOff val="25000"/>
                  </a:schemeClr>
                </a:solidFill>
                <a:latin typeface="SamsungOne 700" panose="020B0803030303020204"/>
                <a:ea typeface="SamsungOne 700" panose="020B0803030303020204" pitchFamily="34" charset="0"/>
              </a:rPr>
              <a:t>6</a:t>
            </a:r>
            <a:r>
              <a:rPr lang="en-US" altLang="ko-KR" sz="1600" dirty="0" smtClean="0">
                <a:solidFill>
                  <a:schemeClr val="tx1">
                    <a:lumMod val="75000"/>
                    <a:lumOff val="25000"/>
                  </a:schemeClr>
                </a:solidFill>
                <a:latin typeface="SamsungOne 700" panose="020B0803030303020204"/>
                <a:ea typeface="SamsungOne 700" panose="020B0803030303020204" pitchFamily="34" charset="0"/>
              </a:rPr>
              <a:t>. Conclusion</a:t>
            </a:r>
            <a:endParaRPr lang="en-US" altLang="ko-KR" sz="1600" dirty="0">
              <a:solidFill>
                <a:schemeClr val="tx1">
                  <a:lumMod val="75000"/>
                  <a:lumOff val="25000"/>
                </a:schemeClr>
              </a:solidFill>
              <a:latin typeface="SamsungOne 700" panose="020B0803030303020204"/>
              <a:ea typeface="SamsungOne 700" panose="020B0803030303020204" pitchFamily="34" charset="0"/>
            </a:endParaRPr>
          </a:p>
        </p:txBody>
      </p:sp>
    </p:spTree>
    <p:extLst>
      <p:ext uri="{BB962C8B-B14F-4D97-AF65-F5344CB8AC3E}">
        <p14:creationId xmlns:p14="http://schemas.microsoft.com/office/powerpoint/2010/main" val="4174762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6EA5C9F0-ED70-4102-8100-2F196910E787}"/>
              </a:ext>
            </a:extLst>
          </p:cNvPr>
          <p:cNvSpPr/>
          <p:nvPr/>
        </p:nvSpPr>
        <p:spPr>
          <a:xfrm>
            <a:off x="558800" y="525055"/>
            <a:ext cx="5824317"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1600" dirty="0">
                <a:solidFill>
                  <a:schemeClr val="bg1">
                    <a:lumMod val="95000"/>
                  </a:schemeClr>
                </a:solidFill>
                <a:latin typeface="SamsungOne 700" panose="020B0803030303020204" pitchFamily="34" charset="0"/>
                <a:ea typeface="SamsungOne 700" panose="020B0803030303020204" pitchFamily="34" charset="0"/>
              </a:rPr>
              <a:t>UNIT 1. </a:t>
            </a:r>
            <a:r>
              <a:rPr lang="en-US" altLang="ko-KR" dirty="0" smtClean="0">
                <a:solidFill>
                  <a:schemeClr val="bg1">
                    <a:lumMod val="95000"/>
                  </a:schemeClr>
                </a:solidFill>
                <a:latin typeface="SamsungOne 700" panose="020B0803030303020204" pitchFamily="34" charset="0"/>
                <a:ea typeface="SamsungOne 700" panose="020B0803030303020204" pitchFamily="34" charset="0"/>
              </a:rPr>
              <a:t>INTRODUCTION</a:t>
            </a:r>
            <a:endParaRPr lang="en-US" altLang="ko-KR" sz="2000" dirty="0">
              <a:solidFill>
                <a:schemeClr val="bg1">
                  <a:lumMod val="95000"/>
                </a:schemeClr>
              </a:solidFill>
              <a:latin typeface="SamsungOne 400" panose="020B0503030303020204" pitchFamily="34" charset="0"/>
              <a:ea typeface="SamsungOne 400" panose="020B0503030303020204" pitchFamily="34" charset="0"/>
            </a:endParaRPr>
          </a:p>
        </p:txBody>
      </p:sp>
      <p:grpSp>
        <p:nvGrpSpPr>
          <p:cNvPr id="17" name="그룹 16">
            <a:extLst>
              <a:ext uri="{FF2B5EF4-FFF2-40B4-BE49-F238E27FC236}">
                <a16:creationId xmlns:a16="http://schemas.microsoft.com/office/drawing/2014/main" id="{423E587E-E307-4738-A6A8-91BD5DE50423}"/>
              </a:ext>
            </a:extLst>
          </p:cNvPr>
          <p:cNvGrpSpPr/>
          <p:nvPr/>
        </p:nvGrpSpPr>
        <p:grpSpPr>
          <a:xfrm>
            <a:off x="410844" y="1450074"/>
            <a:ext cx="7706607" cy="3622259"/>
            <a:chOff x="1020089" y="2045624"/>
            <a:chExt cx="1991250" cy="846739"/>
          </a:xfrm>
        </p:grpSpPr>
        <p:sp>
          <p:nvSpPr>
            <p:cNvPr id="18" name="직사각형 17">
              <a:extLst>
                <a:ext uri="{FF2B5EF4-FFF2-40B4-BE49-F238E27FC236}">
                  <a16:creationId xmlns:a16="http://schemas.microsoft.com/office/drawing/2014/main" id="{462EDB32-9457-4797-8871-C37471CCBA83}"/>
                </a:ext>
              </a:extLst>
            </p:cNvPr>
            <p:cNvSpPr/>
            <p:nvPr/>
          </p:nvSpPr>
          <p:spPr>
            <a:xfrm>
              <a:off x="1020089" y="2045625"/>
              <a:ext cx="36000" cy="84673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A8855D90-2D5E-48D6-B934-6B7086E3205B}"/>
                </a:ext>
              </a:extLst>
            </p:cNvPr>
            <p:cNvSpPr/>
            <p:nvPr/>
          </p:nvSpPr>
          <p:spPr>
            <a:xfrm>
              <a:off x="1085899" y="2045624"/>
              <a:ext cx="1925440" cy="503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endParaRPr lang="en-US" altLang="ko-KR" sz="1400" dirty="0" smtClean="0">
                <a:solidFill>
                  <a:schemeClr val="tx1">
                    <a:lumMod val="85000"/>
                    <a:lumOff val="15000"/>
                  </a:schemeClr>
                </a:solidFill>
                <a:latin typeface="SamsungOne 400" panose="020B0503030303020204" pitchFamily="34" charset="0"/>
                <a:ea typeface="SamsungOne 400" panose="020B0503030303020204" pitchFamily="34" charset="0"/>
              </a:endParaRPr>
            </a:p>
          </p:txBody>
        </p:sp>
      </p:grpSp>
      <p:sp>
        <p:nvSpPr>
          <p:cNvPr id="8" name="Rectangle 7"/>
          <p:cNvSpPr/>
          <p:nvPr/>
        </p:nvSpPr>
        <p:spPr>
          <a:xfrm>
            <a:off x="691424" y="1626806"/>
            <a:ext cx="8219661" cy="2308324"/>
          </a:xfrm>
          <a:prstGeom prst="rect">
            <a:avLst/>
          </a:prstGeom>
        </p:spPr>
        <p:txBody>
          <a:bodyPr wrap="square">
            <a:spAutoFit/>
          </a:bodyPr>
          <a:lstStyle/>
          <a:p>
            <a:pPr algn="just">
              <a:lnSpc>
                <a:spcPct val="150000"/>
              </a:lnSpc>
              <a:spcAft>
                <a:spcPts val="1200"/>
              </a:spcAft>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Agricultural plays a crucial role in sustaining the livelihoods of millions of individuals globally by providing essential resources such as food, fiber and fuel. </a:t>
            </a:r>
            <a:r>
              <a:rPr lang="en-US" sz="1600" dirty="0">
                <a:latin typeface="Times New Roman" panose="02020603050405020304" pitchFamily="18" charset="0"/>
                <a:cs typeface="Times New Roman" panose="02020603050405020304" pitchFamily="18" charset="0"/>
              </a:rPr>
              <a:t>Despite its essential value, a lot of agricultural regions have a lot of difficulties, especially when it comes to crop output due to improper irrigation techniques. </a:t>
            </a:r>
            <a:r>
              <a:rPr lang="en-US" sz="1600" dirty="0" smtClean="0">
                <a:latin typeface="Times New Roman" panose="02020603050405020304" pitchFamily="18" charset="0"/>
                <a:cs typeface="Times New Roman" panose="02020603050405020304" pitchFamily="18" charset="0"/>
              </a:rPr>
              <a:t>Therefore, </a:t>
            </a:r>
            <a:r>
              <a:rPr lang="en-US" sz="1600" dirty="0">
                <a:latin typeface="Times New Roman" panose="02020603050405020304" pitchFamily="18" charset="0"/>
                <a:cs typeface="Times New Roman" panose="02020603050405020304" pitchFamily="18" charset="0"/>
              </a:rPr>
              <a:t>a</a:t>
            </a:r>
            <a:r>
              <a:rPr lang="en-US" sz="1600" dirty="0" smtClean="0">
                <a:latin typeface="Times New Roman" panose="02020603050405020304" pitchFamily="18" charset="0"/>
                <a:cs typeface="Times New Roman" panose="02020603050405020304" pitchFamily="18" charset="0"/>
              </a:rPr>
              <a:t>n </a:t>
            </a:r>
            <a:r>
              <a:rPr lang="en-US" sz="1600" dirty="0">
                <a:latin typeface="Times New Roman" panose="02020603050405020304" pitchFamily="18" charset="0"/>
                <a:cs typeface="Times New Roman" panose="02020603050405020304" pitchFamily="18" charset="0"/>
              </a:rPr>
              <a:t>innovative solution to these problems is offered by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irrigation system which will regulate the flow of water to the crops in order to promote their growth and raise agricultural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63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2">
            <a:extLst>
              <a:ext uri="{FF2B5EF4-FFF2-40B4-BE49-F238E27FC236}">
                <a16:creationId xmlns:a16="http://schemas.microsoft.com/office/drawing/2014/main" id="{6EA5C9F0-ED70-4102-8100-2F196910E787}"/>
              </a:ext>
            </a:extLst>
          </p:cNvPr>
          <p:cNvSpPr/>
          <p:nvPr/>
        </p:nvSpPr>
        <p:spPr>
          <a:xfrm>
            <a:off x="558800" y="525055"/>
            <a:ext cx="5824317"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1600" dirty="0">
                <a:solidFill>
                  <a:schemeClr val="bg1">
                    <a:lumMod val="95000"/>
                  </a:schemeClr>
                </a:solidFill>
                <a:latin typeface="SamsungOne 700" panose="020B0803030303020204" pitchFamily="34" charset="0"/>
                <a:ea typeface="SamsungOne 700" panose="020B0803030303020204" pitchFamily="34" charset="0"/>
              </a:rPr>
              <a:t>UNIT </a:t>
            </a:r>
            <a:r>
              <a:rPr lang="en-US" altLang="ko-KR" sz="1600" dirty="0" smtClean="0">
                <a:solidFill>
                  <a:schemeClr val="bg1">
                    <a:lumMod val="95000"/>
                  </a:schemeClr>
                </a:solidFill>
                <a:latin typeface="SamsungOne 700" panose="020B0803030303020204" pitchFamily="34" charset="0"/>
                <a:ea typeface="SamsungOne 700" panose="020B0803030303020204" pitchFamily="34" charset="0"/>
              </a:rPr>
              <a:t>2. </a:t>
            </a:r>
            <a:r>
              <a:rPr lang="en-US" altLang="ko-KR" dirty="0" smtClean="0">
                <a:solidFill>
                  <a:schemeClr val="bg1">
                    <a:lumMod val="95000"/>
                  </a:schemeClr>
                </a:solidFill>
                <a:latin typeface="SamsungOne 700" panose="020B0803030303020204" pitchFamily="34" charset="0"/>
                <a:ea typeface="SamsungOne 700" panose="020B0803030303020204" pitchFamily="34" charset="0"/>
              </a:rPr>
              <a:t>PROBLEM STATEMENT</a:t>
            </a:r>
            <a:endParaRPr lang="en-US" altLang="ko-KR" sz="2000" dirty="0">
              <a:solidFill>
                <a:schemeClr val="bg1">
                  <a:lumMod val="95000"/>
                </a:schemeClr>
              </a:solidFill>
              <a:latin typeface="SamsungOne 400" panose="020B0503030303020204" pitchFamily="34" charset="0"/>
              <a:ea typeface="SamsungOne 400" panose="020B0503030303020204" pitchFamily="34" charset="0"/>
            </a:endParaRPr>
          </a:p>
        </p:txBody>
      </p:sp>
      <p:sp>
        <p:nvSpPr>
          <p:cNvPr id="3" name="직사각형 17">
            <a:extLst>
              <a:ext uri="{FF2B5EF4-FFF2-40B4-BE49-F238E27FC236}">
                <a16:creationId xmlns:a16="http://schemas.microsoft.com/office/drawing/2014/main" id="{462EDB32-9457-4797-8871-C37471CCBA83}"/>
              </a:ext>
            </a:extLst>
          </p:cNvPr>
          <p:cNvSpPr/>
          <p:nvPr/>
        </p:nvSpPr>
        <p:spPr>
          <a:xfrm>
            <a:off x="374422" y="1519089"/>
            <a:ext cx="227509" cy="240593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p:nvSpPr>
        <p:spPr>
          <a:xfrm>
            <a:off x="739955" y="1437827"/>
            <a:ext cx="7800196" cy="2585323"/>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t>Inadequate irrigation results in pests and diseases </a:t>
            </a:r>
            <a:r>
              <a:rPr lang="en-US" dirty="0" smtClean="0"/>
              <a:t>on crops, </a:t>
            </a:r>
            <a:r>
              <a:rPr lang="en-US" dirty="0"/>
              <a:t>which lowers crop yield</a:t>
            </a:r>
            <a:r>
              <a:rPr lang="en-US" dirty="0" smtClean="0"/>
              <a:t>.</a:t>
            </a:r>
          </a:p>
          <a:p>
            <a:pPr marL="285750" indent="-285750" algn="just">
              <a:lnSpc>
                <a:spcPct val="150000"/>
              </a:lnSpc>
              <a:buFont typeface="Wingdings" panose="05000000000000000000" pitchFamily="2" charset="2"/>
              <a:buChar char="Ø"/>
            </a:pPr>
            <a:r>
              <a:rPr lang="en-US" dirty="0" smtClean="0"/>
              <a:t>Wastage </a:t>
            </a:r>
            <a:r>
              <a:rPr lang="en-US" dirty="0"/>
              <a:t>of </a:t>
            </a:r>
            <a:r>
              <a:rPr lang="en-US" dirty="0" smtClean="0"/>
              <a:t>water.</a:t>
            </a:r>
          </a:p>
          <a:p>
            <a:pPr marL="285750" indent="-285750" algn="just">
              <a:lnSpc>
                <a:spcPct val="150000"/>
              </a:lnSpc>
              <a:buFont typeface="Wingdings" panose="05000000000000000000" pitchFamily="2" charset="2"/>
              <a:buChar char="Ø"/>
            </a:pPr>
            <a:r>
              <a:rPr lang="en-US" dirty="0" smtClean="0"/>
              <a:t>Much time and human resources are required for </a:t>
            </a:r>
            <a:r>
              <a:rPr lang="en-US" dirty="0" smtClean="0"/>
              <a:t>collecting water from the rivers and irrigating crops.</a:t>
            </a:r>
            <a:endParaRPr lang="en-US" dirty="0" smtClean="0"/>
          </a:p>
          <a:p>
            <a:pPr marL="285750" indent="-285750" algn="just">
              <a:lnSpc>
                <a:spcPct val="150000"/>
              </a:lnSpc>
              <a:buFont typeface="Wingdings" panose="05000000000000000000" pitchFamily="2" charset="2"/>
              <a:buChar char="Ø"/>
            </a:pPr>
            <a:r>
              <a:rPr lang="en-US" dirty="0" smtClean="0"/>
              <a:t>Failure </a:t>
            </a:r>
            <a:r>
              <a:rPr lang="en-US" dirty="0" smtClean="0"/>
              <a:t>to provide real-time, accurate information about soil condition</a:t>
            </a:r>
          </a:p>
        </p:txBody>
      </p:sp>
    </p:spTree>
    <p:extLst>
      <p:ext uri="{BB962C8B-B14F-4D97-AF65-F5344CB8AC3E}">
        <p14:creationId xmlns:p14="http://schemas.microsoft.com/office/powerpoint/2010/main" val="3906928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2">
            <a:extLst>
              <a:ext uri="{FF2B5EF4-FFF2-40B4-BE49-F238E27FC236}">
                <a16:creationId xmlns:a16="http://schemas.microsoft.com/office/drawing/2014/main" id="{6EA5C9F0-ED70-4102-8100-2F196910E787}"/>
              </a:ext>
            </a:extLst>
          </p:cNvPr>
          <p:cNvSpPr/>
          <p:nvPr/>
        </p:nvSpPr>
        <p:spPr>
          <a:xfrm>
            <a:off x="558800" y="525055"/>
            <a:ext cx="5824317"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1600" dirty="0">
                <a:solidFill>
                  <a:schemeClr val="bg1">
                    <a:lumMod val="95000"/>
                  </a:schemeClr>
                </a:solidFill>
                <a:latin typeface="SamsungOne 700" panose="020B0803030303020204" pitchFamily="34" charset="0"/>
                <a:ea typeface="SamsungOne 700" panose="020B0803030303020204" pitchFamily="34" charset="0"/>
              </a:rPr>
              <a:t>UNIT </a:t>
            </a:r>
            <a:r>
              <a:rPr lang="en-US" altLang="ko-KR" sz="1600" dirty="0" smtClean="0">
                <a:solidFill>
                  <a:schemeClr val="bg1">
                    <a:lumMod val="95000"/>
                  </a:schemeClr>
                </a:solidFill>
                <a:latin typeface="SamsungOne 700" panose="020B0803030303020204" pitchFamily="34" charset="0"/>
                <a:ea typeface="SamsungOne 700" panose="020B0803030303020204" pitchFamily="34" charset="0"/>
              </a:rPr>
              <a:t>3. OBJECTIVES </a:t>
            </a:r>
            <a:endParaRPr lang="en-US" altLang="ko-KR" sz="2000" dirty="0">
              <a:solidFill>
                <a:schemeClr val="bg1">
                  <a:lumMod val="95000"/>
                </a:schemeClr>
              </a:solidFill>
              <a:latin typeface="SamsungOne 400" panose="020B0503030303020204" pitchFamily="34" charset="0"/>
              <a:ea typeface="SamsungOne 400" panose="020B0503030303020204" pitchFamily="34" charset="0"/>
            </a:endParaRPr>
          </a:p>
        </p:txBody>
      </p:sp>
      <p:sp>
        <p:nvSpPr>
          <p:cNvPr id="3" name="직사각형 17">
            <a:extLst>
              <a:ext uri="{FF2B5EF4-FFF2-40B4-BE49-F238E27FC236}">
                <a16:creationId xmlns:a16="http://schemas.microsoft.com/office/drawing/2014/main" id="{462EDB32-9457-4797-8871-C37471CCBA83}"/>
              </a:ext>
            </a:extLst>
          </p:cNvPr>
          <p:cNvSpPr/>
          <p:nvPr/>
        </p:nvSpPr>
        <p:spPr>
          <a:xfrm>
            <a:off x="374422" y="1519089"/>
            <a:ext cx="227509" cy="240593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p:nvSpPr>
        <p:spPr>
          <a:xfrm>
            <a:off x="739955" y="1437827"/>
            <a:ext cx="7800196" cy="2311530"/>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600" dirty="0" smtClean="0"/>
              <a:t>Increase the food production by using advanced irrigation system.</a:t>
            </a:r>
          </a:p>
          <a:p>
            <a:pPr marL="285750" indent="-285750" algn="just">
              <a:lnSpc>
                <a:spcPct val="150000"/>
              </a:lnSpc>
              <a:buFont typeface="Wingdings" panose="05000000000000000000" pitchFamily="2" charset="2"/>
              <a:buChar char="Ø"/>
            </a:pPr>
            <a:r>
              <a:rPr lang="en-US" sz="1600" dirty="0" smtClean="0"/>
              <a:t>Determine when and how much water is needed, avoiding overwatering and under watering of crops.</a:t>
            </a:r>
          </a:p>
          <a:p>
            <a:pPr marL="285750" indent="-285750" algn="just">
              <a:lnSpc>
                <a:spcPct val="150000"/>
              </a:lnSpc>
              <a:buFont typeface="Wingdings" panose="05000000000000000000" pitchFamily="2" charset="2"/>
              <a:buChar char="Ø"/>
            </a:pPr>
            <a:r>
              <a:rPr lang="en-US" sz="1600" dirty="0" smtClean="0"/>
              <a:t>Reduce wastage of human resources and time.</a:t>
            </a:r>
          </a:p>
          <a:p>
            <a:pPr marL="285750" indent="-285750" algn="just">
              <a:lnSpc>
                <a:spcPct val="150000"/>
              </a:lnSpc>
              <a:buFont typeface="Wingdings" panose="05000000000000000000" pitchFamily="2" charset="2"/>
              <a:buChar char="Ø"/>
            </a:pPr>
            <a:r>
              <a:rPr lang="en-US" sz="1600" dirty="0" smtClean="0"/>
              <a:t>Take proper action regarding the condition of the soil through the proposed system.</a:t>
            </a:r>
          </a:p>
          <a:p>
            <a:pPr marL="285750" indent="-285750" algn="just">
              <a:lnSpc>
                <a:spcPct val="150000"/>
              </a:lnSpc>
              <a:buFont typeface="Wingdings" panose="05000000000000000000" pitchFamily="2" charset="2"/>
              <a:buChar char="Ø"/>
            </a:pPr>
            <a:endParaRPr lang="en-US" dirty="0" smtClean="0"/>
          </a:p>
        </p:txBody>
      </p:sp>
    </p:spTree>
    <p:extLst>
      <p:ext uri="{BB962C8B-B14F-4D97-AF65-F5344CB8AC3E}">
        <p14:creationId xmlns:p14="http://schemas.microsoft.com/office/powerpoint/2010/main" val="4249446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2">
            <a:extLst>
              <a:ext uri="{FF2B5EF4-FFF2-40B4-BE49-F238E27FC236}">
                <a16:creationId xmlns:a16="http://schemas.microsoft.com/office/drawing/2014/main" id="{6EA5C9F0-ED70-4102-8100-2F196910E787}"/>
              </a:ext>
            </a:extLst>
          </p:cNvPr>
          <p:cNvSpPr/>
          <p:nvPr/>
        </p:nvSpPr>
        <p:spPr>
          <a:xfrm>
            <a:off x="558800" y="525055"/>
            <a:ext cx="5824317"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1600" dirty="0">
                <a:solidFill>
                  <a:schemeClr val="bg1">
                    <a:lumMod val="95000"/>
                  </a:schemeClr>
                </a:solidFill>
                <a:latin typeface="SamsungOne 700" panose="020B0803030303020204" pitchFamily="34" charset="0"/>
                <a:ea typeface="SamsungOne 700" panose="020B0803030303020204" pitchFamily="34" charset="0"/>
              </a:rPr>
              <a:t>UNIT </a:t>
            </a:r>
            <a:r>
              <a:rPr lang="en-US" altLang="ko-KR" sz="1600" dirty="0">
                <a:solidFill>
                  <a:schemeClr val="bg1">
                    <a:lumMod val="95000"/>
                  </a:schemeClr>
                </a:solidFill>
                <a:latin typeface="SamsungOne 700" panose="020B0803030303020204" pitchFamily="34" charset="0"/>
                <a:ea typeface="SamsungOne 700" panose="020B0803030303020204" pitchFamily="34" charset="0"/>
              </a:rPr>
              <a:t>4</a:t>
            </a:r>
            <a:r>
              <a:rPr lang="en-US" altLang="ko-KR" sz="1600" dirty="0" smtClean="0">
                <a:solidFill>
                  <a:schemeClr val="bg1">
                    <a:lumMod val="95000"/>
                  </a:schemeClr>
                </a:solidFill>
                <a:latin typeface="SamsungOne 700" panose="020B0803030303020204" pitchFamily="34" charset="0"/>
                <a:ea typeface="SamsungOne 700" panose="020B0803030303020204" pitchFamily="34" charset="0"/>
              </a:rPr>
              <a:t>. </a:t>
            </a:r>
            <a:r>
              <a:rPr lang="en-US" altLang="ko-KR" sz="1600" dirty="0" smtClean="0">
                <a:solidFill>
                  <a:schemeClr val="bg1">
                    <a:lumMod val="95000"/>
                  </a:schemeClr>
                </a:solidFill>
                <a:latin typeface="SamsungOne 700" panose="020B0803030303020204" pitchFamily="34" charset="0"/>
                <a:ea typeface="SamsungOne 700" panose="020B0803030303020204" pitchFamily="34" charset="0"/>
              </a:rPr>
              <a:t>SYSTEM REQUIREMENTS </a:t>
            </a:r>
            <a:endParaRPr lang="en-US" altLang="ko-KR" sz="2000" dirty="0">
              <a:solidFill>
                <a:schemeClr val="bg1">
                  <a:lumMod val="95000"/>
                </a:schemeClr>
              </a:solidFill>
              <a:latin typeface="SamsungOne 400" panose="020B0503030303020204" pitchFamily="34" charset="0"/>
              <a:ea typeface="SamsungOne 400" panose="020B0503030303020204" pitchFamily="34" charset="0"/>
            </a:endParaRPr>
          </a:p>
        </p:txBody>
      </p:sp>
      <p:sp>
        <p:nvSpPr>
          <p:cNvPr id="3" name="직사각형 17">
            <a:extLst>
              <a:ext uri="{FF2B5EF4-FFF2-40B4-BE49-F238E27FC236}">
                <a16:creationId xmlns:a16="http://schemas.microsoft.com/office/drawing/2014/main" id="{462EDB32-9457-4797-8871-C37471CCBA83}"/>
              </a:ext>
            </a:extLst>
          </p:cNvPr>
          <p:cNvSpPr/>
          <p:nvPr/>
        </p:nvSpPr>
        <p:spPr>
          <a:xfrm>
            <a:off x="374422" y="1519088"/>
            <a:ext cx="227509" cy="3242693"/>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p:nvSpPr>
        <p:spPr>
          <a:xfrm>
            <a:off x="601931" y="1281072"/>
            <a:ext cx="7800196" cy="4524315"/>
          </a:xfrm>
          <a:prstGeom prst="rect">
            <a:avLst/>
          </a:prstGeom>
        </p:spPr>
        <p:txBody>
          <a:bodyPr wrap="square">
            <a:spAutoFit/>
          </a:bodyPr>
          <a:lstStyle/>
          <a:p>
            <a:pPr algn="just">
              <a:lnSpc>
                <a:spcPct val="150000"/>
              </a:lnSpc>
            </a:pPr>
            <a:r>
              <a:rPr lang="en-US" sz="1600" b="1" dirty="0"/>
              <a:t>4</a:t>
            </a:r>
            <a:r>
              <a:rPr lang="en-US" sz="1600" b="1" dirty="0" smtClean="0"/>
              <a:t>.1 </a:t>
            </a:r>
            <a:r>
              <a:rPr lang="en-US" sz="1600" b="1" dirty="0" smtClean="0"/>
              <a:t>Hardware and Software </a:t>
            </a:r>
            <a:r>
              <a:rPr lang="en-US" sz="1600" b="1" dirty="0" smtClean="0"/>
              <a:t>Requirements</a:t>
            </a:r>
          </a:p>
          <a:p>
            <a:pPr algn="just">
              <a:lnSpc>
                <a:spcPct val="150000"/>
              </a:lnSpc>
            </a:pPr>
            <a:endParaRPr lang="en-US" sz="1600" dirty="0" smtClean="0"/>
          </a:p>
          <a:p>
            <a:pPr marL="285750" indent="-285750" algn="just">
              <a:lnSpc>
                <a:spcPct val="150000"/>
              </a:lnSpc>
              <a:buFont typeface="Wingdings" panose="05000000000000000000" pitchFamily="2" charset="2"/>
              <a:buChar char="Ø"/>
            </a:pPr>
            <a:r>
              <a:rPr lang="en-US" sz="1600" dirty="0" smtClean="0"/>
              <a:t>Proteus Simulator</a:t>
            </a:r>
          </a:p>
          <a:p>
            <a:pPr marL="285750" indent="-285750" algn="just">
              <a:lnSpc>
                <a:spcPct val="150000"/>
              </a:lnSpc>
              <a:buFont typeface="Wingdings" panose="05000000000000000000" pitchFamily="2" charset="2"/>
              <a:buChar char="Ø"/>
            </a:pPr>
            <a:r>
              <a:rPr lang="en-US" sz="1600" dirty="0"/>
              <a:t>Microcontroller: Arduino, Raspberry PI, PIC </a:t>
            </a:r>
            <a:r>
              <a:rPr lang="en-US" sz="1600" dirty="0" smtClean="0"/>
              <a:t>16f887</a:t>
            </a:r>
          </a:p>
          <a:p>
            <a:pPr marL="285750" indent="-285750" algn="just">
              <a:lnSpc>
                <a:spcPct val="150000"/>
              </a:lnSpc>
              <a:buFont typeface="Wingdings" panose="05000000000000000000" pitchFamily="2" charset="2"/>
              <a:buChar char="Ø"/>
            </a:pPr>
            <a:r>
              <a:rPr lang="en-US" sz="1600" dirty="0" smtClean="0"/>
              <a:t>Soil Moisture sensor</a:t>
            </a:r>
          </a:p>
          <a:p>
            <a:pPr marL="285750" indent="-285750" algn="just">
              <a:lnSpc>
                <a:spcPct val="150000"/>
              </a:lnSpc>
              <a:buFont typeface="Wingdings" panose="05000000000000000000" pitchFamily="2" charset="2"/>
              <a:buChar char="Ø"/>
            </a:pPr>
            <a:r>
              <a:rPr lang="en-US" sz="1600" dirty="0" smtClean="0"/>
              <a:t>Water level Sensor</a:t>
            </a:r>
          </a:p>
          <a:p>
            <a:pPr marL="285750" indent="-285750" algn="just">
              <a:lnSpc>
                <a:spcPct val="150000"/>
              </a:lnSpc>
              <a:buFont typeface="Wingdings" panose="05000000000000000000" pitchFamily="2" charset="2"/>
              <a:buChar char="Ø"/>
            </a:pPr>
            <a:r>
              <a:rPr lang="en-US" sz="1600" dirty="0" smtClean="0"/>
              <a:t>Visual Studio Code</a:t>
            </a:r>
          </a:p>
          <a:p>
            <a:pPr marL="285750" indent="-285750" algn="just">
              <a:lnSpc>
                <a:spcPct val="150000"/>
              </a:lnSpc>
              <a:buFont typeface="Wingdings" panose="05000000000000000000" pitchFamily="2" charset="2"/>
              <a:buChar char="Ø"/>
            </a:pPr>
            <a:r>
              <a:rPr lang="en-US" sz="1600" dirty="0" smtClean="0"/>
              <a:t>PC / Laptop</a:t>
            </a:r>
          </a:p>
          <a:p>
            <a:pPr marL="285750" indent="-285750" algn="just">
              <a:lnSpc>
                <a:spcPct val="150000"/>
              </a:lnSpc>
              <a:buFont typeface="Wingdings" panose="05000000000000000000" pitchFamily="2" charset="2"/>
              <a:buChar char="Ø"/>
            </a:pPr>
            <a:r>
              <a:rPr lang="en-US" sz="1600" dirty="0" smtClean="0"/>
              <a:t>Bluetooth </a:t>
            </a:r>
          </a:p>
          <a:p>
            <a:pPr marL="285750" indent="-285750" algn="just">
              <a:lnSpc>
                <a:spcPct val="150000"/>
              </a:lnSpc>
              <a:buFont typeface="Wingdings" panose="05000000000000000000" pitchFamily="2" charset="2"/>
              <a:buChar char="Ø"/>
            </a:pPr>
            <a:r>
              <a:rPr lang="en-US" sz="1600" dirty="0" smtClean="0"/>
              <a:t>Liquid Crystal Display(LCD)</a:t>
            </a:r>
          </a:p>
          <a:p>
            <a:pPr algn="just">
              <a:lnSpc>
                <a:spcPct val="150000"/>
              </a:lnSpc>
            </a:pPr>
            <a:endParaRPr lang="en-US" sz="1600" dirty="0" smtClean="0"/>
          </a:p>
          <a:p>
            <a:pPr marL="285750" indent="-285750" algn="just">
              <a:lnSpc>
                <a:spcPct val="150000"/>
              </a:lnSpc>
              <a:buFont typeface="Wingdings" panose="05000000000000000000" pitchFamily="2" charset="2"/>
              <a:buChar char="Ø"/>
            </a:pPr>
            <a:endParaRPr lang="en-US" sz="1600" dirty="0" smtClean="0"/>
          </a:p>
        </p:txBody>
      </p:sp>
    </p:spTree>
    <p:extLst>
      <p:ext uri="{BB962C8B-B14F-4D97-AF65-F5344CB8AC3E}">
        <p14:creationId xmlns:p14="http://schemas.microsoft.com/office/powerpoint/2010/main" val="3768971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2">
            <a:extLst>
              <a:ext uri="{FF2B5EF4-FFF2-40B4-BE49-F238E27FC236}">
                <a16:creationId xmlns:a16="http://schemas.microsoft.com/office/drawing/2014/main" id="{6EA5C9F0-ED70-4102-8100-2F196910E787}"/>
              </a:ext>
            </a:extLst>
          </p:cNvPr>
          <p:cNvSpPr/>
          <p:nvPr/>
        </p:nvSpPr>
        <p:spPr>
          <a:xfrm>
            <a:off x="558800" y="525055"/>
            <a:ext cx="5824317"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sz="1600" dirty="0" smtClean="0">
                <a:solidFill>
                  <a:schemeClr val="bg1">
                    <a:lumMod val="95000"/>
                  </a:schemeClr>
                </a:solidFill>
                <a:latin typeface="SamsungOne 700" panose="020B0803030303020204" pitchFamily="34" charset="0"/>
              </a:rPr>
              <a:t>4.2. </a:t>
            </a:r>
            <a:r>
              <a:rPr lang="en-US" sz="1600" b="1" dirty="0" smtClean="0"/>
              <a:t>Functional </a:t>
            </a:r>
            <a:r>
              <a:rPr lang="en-US" sz="1600" b="1" dirty="0"/>
              <a:t>Requirements</a:t>
            </a:r>
          </a:p>
          <a:p>
            <a:endParaRPr lang="en-US" altLang="ko-KR" sz="2000" dirty="0">
              <a:solidFill>
                <a:schemeClr val="bg1">
                  <a:lumMod val="95000"/>
                </a:schemeClr>
              </a:solidFill>
              <a:latin typeface="SamsungOne 400" panose="020B0503030303020204" pitchFamily="34" charset="0"/>
              <a:ea typeface="SamsungOne 400" panose="020B0503030303020204" pitchFamily="34" charset="0"/>
            </a:endParaRPr>
          </a:p>
        </p:txBody>
      </p:sp>
      <p:sp>
        <p:nvSpPr>
          <p:cNvPr id="3" name="직사각형 17">
            <a:extLst>
              <a:ext uri="{FF2B5EF4-FFF2-40B4-BE49-F238E27FC236}">
                <a16:creationId xmlns:a16="http://schemas.microsoft.com/office/drawing/2014/main" id="{462EDB32-9457-4797-8871-C37471CCBA83}"/>
              </a:ext>
            </a:extLst>
          </p:cNvPr>
          <p:cNvSpPr/>
          <p:nvPr/>
        </p:nvSpPr>
        <p:spPr>
          <a:xfrm>
            <a:off x="374422" y="1519088"/>
            <a:ext cx="227509" cy="4113961"/>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p:nvSpPr>
        <p:spPr>
          <a:xfrm>
            <a:off x="600015" y="1431645"/>
            <a:ext cx="8766354" cy="535531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600" b="1" dirty="0" smtClean="0"/>
              <a:t>Soil moisture sensor: </a:t>
            </a:r>
            <a:r>
              <a:rPr lang="en-US" sz="1600" dirty="0" smtClean="0"/>
              <a:t>Measures the moisture level in the soil and outputs the data both in digital and analog forms.</a:t>
            </a:r>
          </a:p>
          <a:p>
            <a:pPr marL="285750" indent="-285750" algn="just">
              <a:lnSpc>
                <a:spcPct val="150000"/>
              </a:lnSpc>
              <a:buFont typeface="Wingdings" panose="05000000000000000000" pitchFamily="2" charset="2"/>
              <a:buChar char="Ø"/>
            </a:pPr>
            <a:r>
              <a:rPr lang="en-US" sz="1600" b="1" dirty="0" smtClean="0"/>
              <a:t>Water level sensor:</a:t>
            </a:r>
            <a:r>
              <a:rPr lang="en-US" sz="1600" dirty="0" smtClean="0"/>
              <a:t> </a:t>
            </a:r>
            <a:r>
              <a:rPr lang="en-US" sz="1600" dirty="0"/>
              <a:t>Monitors the water level in a </a:t>
            </a:r>
            <a:r>
              <a:rPr lang="en-US" sz="1600" dirty="0" smtClean="0"/>
              <a:t>tank</a:t>
            </a:r>
            <a:r>
              <a:rPr lang="en-US" sz="1600" dirty="0"/>
              <a:t>. It can provide either digital or analog signals indicating the water level</a:t>
            </a:r>
            <a:r>
              <a:rPr lang="en-US" sz="1600" dirty="0" smtClean="0"/>
              <a:t>.</a:t>
            </a:r>
          </a:p>
          <a:p>
            <a:pPr algn="just">
              <a:lnSpc>
                <a:spcPct val="150000"/>
              </a:lnSpc>
            </a:pPr>
            <a:r>
              <a:rPr lang="en-US" sz="1600" dirty="0" smtClean="0"/>
              <a:t>Both sensors sends their data to the microcontroller.</a:t>
            </a:r>
          </a:p>
          <a:p>
            <a:pPr marL="285750" indent="-285750" algn="just">
              <a:lnSpc>
                <a:spcPct val="150000"/>
              </a:lnSpc>
              <a:buFont typeface="Wingdings" panose="05000000000000000000" pitchFamily="2" charset="2"/>
              <a:buChar char="Ø"/>
            </a:pPr>
            <a:r>
              <a:rPr lang="en-US" sz="1600" b="1" dirty="0" smtClean="0"/>
              <a:t>Microcontroller: </a:t>
            </a:r>
            <a:r>
              <a:rPr lang="en-US" sz="1600" dirty="0" smtClean="0"/>
              <a:t>Reads output from both sensors. It also converts the analog signals to digital value that represent the soil moisture level and water level and this values are mapped into percentage for better understanding. Based on moisture level, it decides whether to activate the relay to turn the pump on if the moisture level is low or turn off if it is high.</a:t>
            </a:r>
          </a:p>
          <a:p>
            <a:pPr marL="285750" indent="-285750" algn="just">
              <a:lnSpc>
                <a:spcPct val="150000"/>
              </a:lnSpc>
              <a:buFont typeface="Wingdings" panose="05000000000000000000" pitchFamily="2" charset="2"/>
              <a:buChar char="Ø"/>
            </a:pPr>
            <a:r>
              <a:rPr lang="en-US" sz="1600" b="1" dirty="0"/>
              <a:t>System: </a:t>
            </a:r>
            <a:r>
              <a:rPr lang="en-US" sz="1600" dirty="0"/>
              <a:t>Continually controls the soil moisture and water level and adjust the irrigation accordingly. This ensures that the crops receive the right amount of water.</a:t>
            </a:r>
            <a:endParaRPr lang="en-US" sz="1600" b="1" dirty="0"/>
          </a:p>
          <a:p>
            <a:pPr algn="just">
              <a:lnSpc>
                <a:spcPct val="150000"/>
              </a:lnSpc>
            </a:pPr>
            <a:endParaRPr lang="en-US" sz="1600" dirty="0" smtClean="0"/>
          </a:p>
          <a:p>
            <a:pPr algn="just">
              <a:lnSpc>
                <a:spcPct val="150000"/>
              </a:lnSpc>
            </a:pPr>
            <a:endParaRPr lang="en-US" b="1" dirty="0"/>
          </a:p>
          <a:p>
            <a:pPr algn="just">
              <a:lnSpc>
                <a:spcPct val="150000"/>
              </a:lnSpc>
            </a:pPr>
            <a:endParaRPr lang="en-US" b="1" dirty="0" smtClean="0"/>
          </a:p>
        </p:txBody>
      </p:sp>
      <p:sp>
        <p:nvSpPr>
          <p:cNvPr id="6" name="Rectangle 5"/>
          <p:cNvSpPr/>
          <p:nvPr/>
        </p:nvSpPr>
        <p:spPr>
          <a:xfrm>
            <a:off x="714076" y="1519088"/>
            <a:ext cx="3694022" cy="464871"/>
          </a:xfrm>
          <a:prstGeom prst="rect">
            <a:avLst/>
          </a:prstGeom>
        </p:spPr>
        <p:txBody>
          <a:bodyPr wrap="square">
            <a:spAutoFit/>
          </a:bodyPr>
          <a:lstStyle/>
          <a:p>
            <a:pPr algn="just">
              <a:lnSpc>
                <a:spcPct val="150000"/>
              </a:lnSpc>
            </a:pPr>
            <a:endParaRPr lang="en-US" b="1" dirty="0" smtClean="0"/>
          </a:p>
        </p:txBody>
      </p:sp>
    </p:spTree>
    <p:extLst>
      <p:ext uri="{BB962C8B-B14F-4D97-AF65-F5344CB8AC3E}">
        <p14:creationId xmlns:p14="http://schemas.microsoft.com/office/powerpoint/2010/main" val="4116678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2">
            <a:extLst>
              <a:ext uri="{FF2B5EF4-FFF2-40B4-BE49-F238E27FC236}">
                <a16:creationId xmlns:a16="http://schemas.microsoft.com/office/drawing/2014/main" id="{6EA5C9F0-ED70-4102-8100-2F196910E787}"/>
              </a:ext>
            </a:extLst>
          </p:cNvPr>
          <p:cNvSpPr/>
          <p:nvPr/>
        </p:nvSpPr>
        <p:spPr>
          <a:xfrm>
            <a:off x="558800" y="525055"/>
            <a:ext cx="5824317"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1600" dirty="0" smtClean="0">
                <a:solidFill>
                  <a:schemeClr val="bg1">
                    <a:lumMod val="95000"/>
                  </a:schemeClr>
                </a:solidFill>
                <a:latin typeface="SamsungOne 700" panose="020B0803030303020204" pitchFamily="34" charset="0"/>
                <a:ea typeface="SamsungOne 700" panose="020B0803030303020204" pitchFamily="34" charset="0"/>
              </a:rPr>
              <a:t> Conti…..</a:t>
            </a:r>
            <a:endParaRPr lang="en-US" altLang="ko-KR" sz="2000" dirty="0">
              <a:solidFill>
                <a:schemeClr val="bg1">
                  <a:lumMod val="95000"/>
                </a:schemeClr>
              </a:solidFill>
              <a:latin typeface="SamsungOne 400" panose="020B0503030303020204" pitchFamily="34" charset="0"/>
              <a:ea typeface="SamsungOne 400" panose="020B0503030303020204" pitchFamily="34" charset="0"/>
            </a:endParaRPr>
          </a:p>
        </p:txBody>
      </p:sp>
      <p:sp>
        <p:nvSpPr>
          <p:cNvPr id="3" name="직사각형 17">
            <a:extLst>
              <a:ext uri="{FF2B5EF4-FFF2-40B4-BE49-F238E27FC236}">
                <a16:creationId xmlns:a16="http://schemas.microsoft.com/office/drawing/2014/main" id="{462EDB32-9457-4797-8871-C37471CCBA83}"/>
              </a:ext>
            </a:extLst>
          </p:cNvPr>
          <p:cNvSpPr/>
          <p:nvPr/>
        </p:nvSpPr>
        <p:spPr>
          <a:xfrm>
            <a:off x="374422" y="1519088"/>
            <a:ext cx="227509" cy="2975273"/>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p:nvSpPr>
        <p:spPr>
          <a:xfrm>
            <a:off x="627774" y="1551610"/>
            <a:ext cx="7800196" cy="923330"/>
          </a:xfrm>
          <a:prstGeom prst="rect">
            <a:avLst/>
          </a:prstGeom>
        </p:spPr>
        <p:txBody>
          <a:bodyPr wrap="square">
            <a:spAutoFit/>
          </a:bodyPr>
          <a:lstStyle/>
          <a:p>
            <a:pPr algn="just">
              <a:lnSpc>
                <a:spcPct val="150000"/>
              </a:lnSpc>
            </a:pPr>
            <a:endParaRPr lang="en-US" dirty="0" smtClean="0"/>
          </a:p>
          <a:p>
            <a:pPr marL="285750" indent="-285750" algn="just">
              <a:lnSpc>
                <a:spcPct val="150000"/>
              </a:lnSpc>
              <a:buFont typeface="Wingdings" panose="05000000000000000000" pitchFamily="2" charset="2"/>
              <a:buChar char="Ø"/>
            </a:pPr>
            <a:endParaRPr lang="en-US" dirty="0" smtClean="0"/>
          </a:p>
        </p:txBody>
      </p:sp>
      <p:pic>
        <p:nvPicPr>
          <p:cNvPr id="14" name="Picture 1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22975" y="1787369"/>
            <a:ext cx="958824" cy="987632"/>
          </a:xfrm>
          <a:prstGeom prst="rect">
            <a:avLst/>
          </a:prstGeom>
        </p:spPr>
      </p:pic>
      <p:pic>
        <p:nvPicPr>
          <p:cNvPr id="16" name="Picture 1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4491" y="3538212"/>
            <a:ext cx="1223125" cy="975403"/>
          </a:xfrm>
          <a:prstGeom prst="rect">
            <a:avLst/>
          </a:prstGeom>
        </p:spPr>
      </p:pic>
      <p:sp>
        <p:nvSpPr>
          <p:cNvPr id="23" name="Rectangle 22"/>
          <p:cNvSpPr/>
          <p:nvPr/>
        </p:nvSpPr>
        <p:spPr>
          <a:xfrm>
            <a:off x="463458" y="1547330"/>
            <a:ext cx="1360437" cy="442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Soil moisture sensor</a:t>
            </a:r>
            <a:endParaRPr lang="en-US" sz="1200" dirty="0">
              <a:solidFill>
                <a:schemeClr val="tx1"/>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036681">
            <a:off x="2301490" y="2305897"/>
            <a:ext cx="2237350" cy="1810355"/>
          </a:xfrm>
          <a:prstGeom prst="rect">
            <a:avLst/>
          </a:prstGeom>
        </p:spPr>
      </p:pic>
      <p:sp>
        <p:nvSpPr>
          <p:cNvPr id="44" name="Rectangle 43"/>
          <p:cNvSpPr/>
          <p:nvPr/>
        </p:nvSpPr>
        <p:spPr>
          <a:xfrm>
            <a:off x="2824005" y="1817561"/>
            <a:ext cx="1360437" cy="442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Microcontroller</a:t>
            </a:r>
            <a:endParaRPr lang="en-US" sz="1200" dirty="0">
              <a:solidFill>
                <a:schemeClr val="tx1"/>
              </a:solidFill>
            </a:endParaRPr>
          </a:p>
        </p:txBody>
      </p:sp>
      <p:sp>
        <p:nvSpPr>
          <p:cNvPr id="46" name="Rectangle 45"/>
          <p:cNvSpPr/>
          <p:nvPr/>
        </p:nvSpPr>
        <p:spPr>
          <a:xfrm>
            <a:off x="1350946" y="3212975"/>
            <a:ext cx="1360437" cy="442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Water Level Sensor</a:t>
            </a:r>
            <a:endParaRPr lang="en-US" sz="1200" dirty="0">
              <a:solidFill>
                <a:schemeClr val="tx1"/>
              </a:solidFill>
            </a:endParaRPr>
          </a:p>
        </p:txBody>
      </p:sp>
      <p:pic>
        <p:nvPicPr>
          <p:cNvPr id="22" name="Picture 2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74547" y="2784826"/>
            <a:ext cx="1626625" cy="1626625"/>
          </a:xfrm>
          <a:prstGeom prst="rect">
            <a:avLst/>
          </a:prstGeom>
        </p:spPr>
      </p:pic>
      <p:pic>
        <p:nvPicPr>
          <p:cNvPr id="19" name="Picture 1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166591" y="3837163"/>
            <a:ext cx="1095424" cy="1095424"/>
          </a:xfrm>
          <a:prstGeom prst="rect">
            <a:avLst/>
          </a:prstGeom>
        </p:spPr>
      </p:pic>
      <p:sp>
        <p:nvSpPr>
          <p:cNvPr id="51" name="Rectangle 50"/>
          <p:cNvSpPr/>
          <p:nvPr/>
        </p:nvSpPr>
        <p:spPr>
          <a:xfrm>
            <a:off x="5941484" y="3905640"/>
            <a:ext cx="1360437" cy="442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Relay Module</a:t>
            </a:r>
            <a:endParaRPr lang="en-US" sz="1200" dirty="0">
              <a:solidFill>
                <a:schemeClr val="tx1"/>
              </a:solidFill>
            </a:endParaRPr>
          </a:p>
        </p:txBody>
      </p:sp>
      <p:pic>
        <p:nvPicPr>
          <p:cNvPr id="20" name="Picture 19"/>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527872" y="2499097"/>
            <a:ext cx="1217576" cy="1217576"/>
          </a:xfrm>
          <a:prstGeom prst="rect">
            <a:avLst/>
          </a:prstGeom>
        </p:spPr>
      </p:pic>
      <p:pic>
        <p:nvPicPr>
          <p:cNvPr id="18" name="Picture 17"/>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5399560" y="4922905"/>
            <a:ext cx="1105465" cy="1105465"/>
          </a:xfrm>
          <a:prstGeom prst="rect">
            <a:avLst/>
          </a:prstGeom>
        </p:spPr>
      </p:pic>
      <p:sp>
        <p:nvSpPr>
          <p:cNvPr id="53" name="Rectangle 52"/>
          <p:cNvSpPr/>
          <p:nvPr/>
        </p:nvSpPr>
        <p:spPr>
          <a:xfrm>
            <a:off x="899021" y="4702588"/>
            <a:ext cx="1360437" cy="442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Crops plot</a:t>
            </a:r>
            <a:endParaRPr lang="en-US" sz="1200" dirty="0">
              <a:solidFill>
                <a:schemeClr val="tx1"/>
              </a:solidFill>
            </a:endParaRPr>
          </a:p>
        </p:txBody>
      </p:sp>
      <p:pic>
        <p:nvPicPr>
          <p:cNvPr id="60" name="Picture 59"/>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2779624" y="4702588"/>
            <a:ext cx="1214324" cy="1214324"/>
          </a:xfrm>
          <a:prstGeom prst="rect">
            <a:avLst/>
          </a:prstGeom>
        </p:spPr>
      </p:pic>
      <p:pic>
        <p:nvPicPr>
          <p:cNvPr id="63" name="Picture 62"/>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rot="16200000">
            <a:off x="845471" y="4867089"/>
            <a:ext cx="1003522" cy="1448514"/>
          </a:xfrm>
          <a:prstGeom prst="rect">
            <a:avLst/>
          </a:prstGeom>
        </p:spPr>
      </p:pic>
      <p:cxnSp>
        <p:nvCxnSpPr>
          <p:cNvPr id="65" name="Straight Arrow Connector 64"/>
          <p:cNvCxnSpPr/>
          <p:nvPr/>
        </p:nvCxnSpPr>
        <p:spPr>
          <a:xfrm>
            <a:off x="1526298" y="2280626"/>
            <a:ext cx="15409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829678" y="2602895"/>
            <a:ext cx="101975" cy="2486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156604" y="3820036"/>
            <a:ext cx="8195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733909" y="4088921"/>
            <a:ext cx="1414733" cy="836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63" idx="2"/>
          </p:cNvCxnSpPr>
          <p:nvPr/>
        </p:nvCxnSpPr>
        <p:spPr>
          <a:xfrm flipH="1">
            <a:off x="2071489" y="5365630"/>
            <a:ext cx="995772" cy="225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3605842" y="5020574"/>
            <a:ext cx="2013611" cy="270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3605843" y="3107885"/>
            <a:ext cx="1224949" cy="23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3605842" y="2193411"/>
            <a:ext cx="810883" cy="849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892938" y="4411451"/>
            <a:ext cx="0" cy="678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3386786" y="5148369"/>
            <a:ext cx="1360437" cy="442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Water tank</a:t>
            </a:r>
            <a:endParaRPr lang="en-US" sz="1200" dirty="0">
              <a:solidFill>
                <a:schemeClr val="tx1"/>
              </a:solidFill>
            </a:endParaRPr>
          </a:p>
        </p:txBody>
      </p:sp>
      <p:sp>
        <p:nvSpPr>
          <p:cNvPr id="96" name="Rectangle 95"/>
          <p:cNvSpPr/>
          <p:nvPr/>
        </p:nvSpPr>
        <p:spPr>
          <a:xfrm>
            <a:off x="7907642" y="2589217"/>
            <a:ext cx="1360437" cy="442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Laptop</a:t>
            </a:r>
            <a:endParaRPr lang="en-US" sz="1200" dirty="0">
              <a:solidFill>
                <a:schemeClr val="tx1"/>
              </a:solidFill>
            </a:endParaRPr>
          </a:p>
        </p:txBody>
      </p:sp>
      <p:sp>
        <p:nvSpPr>
          <p:cNvPr id="97" name="Rectangle 96"/>
          <p:cNvSpPr/>
          <p:nvPr/>
        </p:nvSpPr>
        <p:spPr>
          <a:xfrm>
            <a:off x="5399560" y="2860205"/>
            <a:ext cx="1360437" cy="442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HC-05/06 Bluetooth module</a:t>
            </a:r>
            <a:endParaRPr lang="en-US" sz="1200" dirty="0">
              <a:solidFill>
                <a:schemeClr val="tx1"/>
              </a:solidFill>
            </a:endParaRPr>
          </a:p>
        </p:txBody>
      </p:sp>
      <p:sp>
        <p:nvSpPr>
          <p:cNvPr id="98" name="Rectangle 97"/>
          <p:cNvSpPr/>
          <p:nvPr/>
        </p:nvSpPr>
        <p:spPr>
          <a:xfrm>
            <a:off x="5979546" y="4902287"/>
            <a:ext cx="1360437" cy="442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Water pump</a:t>
            </a:r>
            <a:endParaRPr lang="en-US" sz="1200" dirty="0">
              <a:solidFill>
                <a:schemeClr val="tx1"/>
              </a:solidFill>
            </a:endParaRPr>
          </a:p>
        </p:txBody>
      </p:sp>
      <p:pic>
        <p:nvPicPr>
          <p:cNvPr id="99" name="Picture 9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00703" y="1535716"/>
            <a:ext cx="1583871" cy="1186375"/>
          </a:xfrm>
          <a:prstGeom prst="rect">
            <a:avLst/>
          </a:prstGeom>
        </p:spPr>
      </p:pic>
      <p:cxnSp>
        <p:nvCxnSpPr>
          <p:cNvPr id="107" name="Straight Arrow Connector 106"/>
          <p:cNvCxnSpPr/>
          <p:nvPr/>
        </p:nvCxnSpPr>
        <p:spPr>
          <a:xfrm flipH="1" flipV="1">
            <a:off x="3692106" y="3820036"/>
            <a:ext cx="1648100" cy="528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4416726" y="1459923"/>
            <a:ext cx="1593692" cy="442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Liquid Crystal Display</a:t>
            </a:r>
            <a:endParaRPr lang="en-US" sz="1200" dirty="0">
              <a:solidFill>
                <a:schemeClr val="tx1"/>
              </a:solidFill>
            </a:endParaRPr>
          </a:p>
        </p:txBody>
      </p:sp>
    </p:spTree>
    <p:extLst>
      <p:ext uri="{BB962C8B-B14F-4D97-AF65-F5344CB8AC3E}">
        <p14:creationId xmlns:p14="http://schemas.microsoft.com/office/powerpoint/2010/main" val="246660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2">
            <a:extLst>
              <a:ext uri="{FF2B5EF4-FFF2-40B4-BE49-F238E27FC236}">
                <a16:creationId xmlns:a16="http://schemas.microsoft.com/office/drawing/2014/main" id="{6EA5C9F0-ED70-4102-8100-2F196910E787}"/>
              </a:ext>
            </a:extLst>
          </p:cNvPr>
          <p:cNvSpPr/>
          <p:nvPr/>
        </p:nvSpPr>
        <p:spPr>
          <a:xfrm>
            <a:off x="519611" y="511992"/>
            <a:ext cx="5824317"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1600" dirty="0" smtClean="0">
                <a:solidFill>
                  <a:schemeClr val="bg1">
                    <a:lumMod val="95000"/>
                  </a:schemeClr>
                </a:solidFill>
                <a:latin typeface="SamsungOne 700" panose="020B0803030303020204" pitchFamily="34" charset="0"/>
                <a:ea typeface="SamsungOne 700" panose="020B0803030303020204" pitchFamily="34" charset="0"/>
              </a:rPr>
              <a:t>UNIT 5. </a:t>
            </a:r>
            <a:r>
              <a:rPr lang="en-US" altLang="ko-KR" sz="1600" dirty="0" smtClean="0">
                <a:solidFill>
                  <a:schemeClr val="bg1">
                    <a:lumMod val="95000"/>
                  </a:schemeClr>
                </a:solidFill>
                <a:latin typeface="SamsungOne 700" panose="020B0803030303020204" pitchFamily="34" charset="0"/>
                <a:ea typeface="SamsungOne 700" panose="020B0803030303020204" pitchFamily="34" charset="0"/>
              </a:rPr>
              <a:t>CHALLENGES  </a:t>
            </a:r>
            <a:endParaRPr lang="en-US" altLang="ko-KR" sz="2000" dirty="0">
              <a:solidFill>
                <a:schemeClr val="bg1">
                  <a:lumMod val="95000"/>
                </a:schemeClr>
              </a:solidFill>
              <a:latin typeface="SamsungOne 400" panose="020B0503030303020204" pitchFamily="34" charset="0"/>
              <a:ea typeface="SamsungOne 400" panose="020B0503030303020204" pitchFamily="34" charset="0"/>
            </a:endParaRPr>
          </a:p>
        </p:txBody>
      </p:sp>
      <p:sp>
        <p:nvSpPr>
          <p:cNvPr id="3" name="직사각형 17">
            <a:extLst>
              <a:ext uri="{FF2B5EF4-FFF2-40B4-BE49-F238E27FC236}">
                <a16:creationId xmlns:a16="http://schemas.microsoft.com/office/drawing/2014/main" id="{462EDB32-9457-4797-8871-C37471CCBA83}"/>
              </a:ext>
            </a:extLst>
          </p:cNvPr>
          <p:cNvSpPr/>
          <p:nvPr/>
        </p:nvSpPr>
        <p:spPr>
          <a:xfrm>
            <a:off x="435876" y="1472510"/>
            <a:ext cx="227509" cy="4113961"/>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p:nvSpPr>
        <p:spPr>
          <a:xfrm>
            <a:off x="625894" y="1593103"/>
            <a:ext cx="8766354" cy="464871"/>
          </a:xfrm>
          <a:prstGeom prst="rect">
            <a:avLst/>
          </a:prstGeom>
        </p:spPr>
        <p:txBody>
          <a:bodyPr wrap="square">
            <a:spAutoFit/>
          </a:bodyPr>
          <a:lstStyle/>
          <a:p>
            <a:pPr algn="just">
              <a:lnSpc>
                <a:spcPct val="150000"/>
              </a:lnSpc>
            </a:pPr>
            <a:r>
              <a:rPr lang="en-US" b="1" dirty="0" smtClean="0"/>
              <a:t>                               </a:t>
            </a:r>
          </a:p>
        </p:txBody>
      </p:sp>
      <p:sp>
        <p:nvSpPr>
          <p:cNvPr id="6" name="Rectangle 5"/>
          <p:cNvSpPr/>
          <p:nvPr/>
        </p:nvSpPr>
        <p:spPr>
          <a:xfrm>
            <a:off x="714076" y="1150840"/>
            <a:ext cx="3823418" cy="833120"/>
          </a:xfrm>
          <a:prstGeom prst="rect">
            <a:avLst/>
          </a:prstGeom>
        </p:spPr>
        <p:txBody>
          <a:bodyPr wrap="square">
            <a:spAutoFit/>
          </a:bodyPr>
          <a:lstStyle/>
          <a:p>
            <a:pPr algn="just">
              <a:lnSpc>
                <a:spcPct val="150000"/>
              </a:lnSpc>
            </a:pPr>
            <a:endParaRPr lang="en-US" b="1" dirty="0" smtClean="0"/>
          </a:p>
        </p:txBody>
      </p:sp>
      <p:sp>
        <p:nvSpPr>
          <p:cNvPr id="8" name="Rectangle 7"/>
          <p:cNvSpPr/>
          <p:nvPr/>
        </p:nvSpPr>
        <p:spPr>
          <a:xfrm>
            <a:off x="853403" y="1402641"/>
            <a:ext cx="4779034" cy="1338828"/>
          </a:xfrm>
          <a:prstGeom prst="rect">
            <a:avLst/>
          </a:prstGeom>
        </p:spPr>
        <p:txBody>
          <a:bodyPr wrap="square">
            <a:spAutoFit/>
          </a:bodyPr>
          <a:lstStyle/>
          <a:p>
            <a:pPr marL="285750" indent="-285750" algn="just">
              <a:lnSpc>
                <a:spcPct val="150000"/>
              </a:lnSpc>
              <a:buFont typeface="Wingdings" panose="05000000000000000000" pitchFamily="2" charset="2"/>
              <a:buChar char="Ø"/>
            </a:pPr>
            <a:endParaRPr lang="en-US" b="1" dirty="0" smtClean="0"/>
          </a:p>
          <a:p>
            <a:pPr algn="just">
              <a:lnSpc>
                <a:spcPct val="150000"/>
              </a:lnSpc>
            </a:pPr>
            <a:endParaRPr lang="en-US" dirty="0" smtClean="0"/>
          </a:p>
          <a:p>
            <a:pPr marL="285750" indent="-285750" algn="just">
              <a:lnSpc>
                <a:spcPct val="150000"/>
              </a:lnSpc>
              <a:buFont typeface="Wingdings" panose="05000000000000000000" pitchFamily="2" charset="2"/>
              <a:buChar char="Ø"/>
            </a:pPr>
            <a:endParaRPr lang="en-US" dirty="0" smtClean="0"/>
          </a:p>
        </p:txBody>
      </p:sp>
      <p:sp>
        <p:nvSpPr>
          <p:cNvPr id="7" name="Rectangle 6"/>
          <p:cNvSpPr/>
          <p:nvPr/>
        </p:nvSpPr>
        <p:spPr>
          <a:xfrm>
            <a:off x="933090" y="1593103"/>
            <a:ext cx="8151962" cy="193899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600" dirty="0" smtClean="0"/>
              <a:t>The smart farming based equipment require farmer to understand and learn the use of technology</a:t>
            </a:r>
          </a:p>
          <a:p>
            <a:pPr marL="285750" indent="-285750" algn="just">
              <a:lnSpc>
                <a:spcPct val="150000"/>
              </a:lnSpc>
              <a:buFont typeface="Wingdings" panose="05000000000000000000" pitchFamily="2" charset="2"/>
              <a:buChar char="Ø"/>
            </a:pPr>
            <a:r>
              <a:rPr lang="en-US" sz="1600" dirty="0" smtClean="0"/>
              <a:t>The smart irrigation need availability on internet connectivity.</a:t>
            </a:r>
          </a:p>
          <a:p>
            <a:pPr marL="285750" indent="-285750" algn="just">
              <a:lnSpc>
                <a:spcPct val="150000"/>
              </a:lnSpc>
              <a:buFont typeface="Wingdings" panose="05000000000000000000" pitchFamily="2" charset="2"/>
              <a:buChar char="Ø"/>
            </a:pPr>
            <a:r>
              <a:rPr lang="en-US" sz="1600" dirty="0" smtClean="0"/>
              <a:t>Fault sensor or data processing engines can cause faulty decision which may lead to over use of  water and other wastages of resources.</a:t>
            </a:r>
          </a:p>
        </p:txBody>
      </p:sp>
    </p:spTree>
    <p:extLst>
      <p:ext uri="{BB962C8B-B14F-4D97-AF65-F5344CB8AC3E}">
        <p14:creationId xmlns:p14="http://schemas.microsoft.com/office/powerpoint/2010/main" val="2148859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C_Template_AI">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5746</TotalTime>
  <Words>781</Words>
  <Application>Microsoft Office PowerPoint</Application>
  <PresentationFormat>Custom</PresentationFormat>
  <Paragraphs>86</Paragraphs>
  <Slides>12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맑은 고딕</vt:lpstr>
      <vt:lpstr>Arial</vt:lpstr>
      <vt:lpstr>Arial Unicode MS</vt:lpstr>
      <vt:lpstr>Calibri</vt:lpstr>
      <vt:lpstr>Samsung Sharp Sans</vt:lpstr>
      <vt:lpstr>Samsung Sharp Sans Bold</vt:lpstr>
      <vt:lpstr>SamsungOne 400</vt:lpstr>
      <vt:lpstr>SamsungOne 400C</vt:lpstr>
      <vt:lpstr>SamsungOne 700</vt:lpstr>
      <vt:lpstr>Times New Roman</vt:lpstr>
      <vt:lpstr>Wingdings</vt:lpstr>
      <vt:lpstr>SIC_Template_AI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Soon Yong Chang</dc:creator>
  <cp:lastModifiedBy>Student</cp:lastModifiedBy>
  <cp:revision>2130</cp:revision>
  <dcterms:created xsi:type="dcterms:W3CDTF">2019-07-06T14:12:49Z</dcterms:created>
  <dcterms:modified xsi:type="dcterms:W3CDTF">2024-09-14T07:24:20Z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