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6"/>
  </p:notesMasterIdLst>
  <p:sldIdLst>
    <p:sldId id="304" r:id="rId2"/>
    <p:sldId id="327" r:id="rId3"/>
    <p:sldId id="305" r:id="rId4"/>
    <p:sldId id="310" r:id="rId5"/>
    <p:sldId id="313" r:id="rId6"/>
    <p:sldId id="309" r:id="rId7"/>
    <p:sldId id="306" r:id="rId8"/>
    <p:sldId id="307" r:id="rId9"/>
    <p:sldId id="328" r:id="rId10"/>
    <p:sldId id="314" r:id="rId11"/>
    <p:sldId id="315" r:id="rId12"/>
    <p:sldId id="316" r:id="rId13"/>
    <p:sldId id="317" r:id="rId14"/>
    <p:sldId id="318" r:id="rId15"/>
    <p:sldId id="319" r:id="rId16"/>
    <p:sldId id="320" r:id="rId17"/>
    <p:sldId id="325" r:id="rId18"/>
    <p:sldId id="326" r:id="rId19"/>
    <p:sldId id="308" r:id="rId20"/>
    <p:sldId id="311" r:id="rId21"/>
    <p:sldId id="321" r:id="rId22"/>
    <p:sldId id="322" r:id="rId23"/>
    <p:sldId id="323" r:id="rId24"/>
    <p:sldId id="324" r:id="rId2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E00C0"/>
    <a:srgbClr val="0000FF"/>
    <a:srgbClr val="FF00FF"/>
    <a:srgbClr val="0F4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סגנון כהה 1 - הדגשה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סגנון כהה 1 - הדגש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סגנון ביניים 4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39" autoAdjust="0"/>
    <p:restoredTop sz="96395" autoAdjust="0"/>
  </p:normalViewPr>
  <p:slideViewPr>
    <p:cSldViewPr showGuides="1">
      <p:cViewPr varScale="1">
        <p:scale>
          <a:sx n="65" d="100"/>
          <a:sy n="65" d="100"/>
        </p:scale>
        <p:origin x="7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Workshee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15397704348639"/>
          <c:y val="9.7245661854886811E-2"/>
          <c:w val="0.61369204591302717"/>
          <c:h val="0.82039973704184588"/>
        </c:manualLayout>
      </c:layout>
      <c:pieChart>
        <c:varyColors val="1"/>
        <c:ser>
          <c:idx val="0"/>
          <c:order val="0"/>
          <c:explosion val="6"/>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F50-4CAB-81B8-D31420611E3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F50-4CAB-81B8-D31420611E3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val>
            <c:numRef>
              <c:f>Sheet1!$A$1:$B$1</c:f>
              <c:numCache>
                <c:formatCode>General</c:formatCode>
                <c:ptCount val="2"/>
                <c:pt idx="0">
                  <c:v>227</c:v>
                </c:pt>
                <c:pt idx="1">
                  <c:v>21</c:v>
                </c:pt>
              </c:numCache>
            </c:numRef>
          </c:val>
          <c:extLst>
            <c:ext xmlns:c16="http://schemas.microsoft.com/office/drawing/2014/chart" uri="{C3380CC4-5D6E-409C-BE32-E72D297353CC}">
              <c16:uniqueId val="{00000004-8F50-4CAB-81B8-D31420611E3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0.30794</cdr:x>
      <cdr:y>0.61916</cdr:y>
    </cdr:from>
    <cdr:to>
      <cdr:x>0.69206</cdr:x>
      <cdr:y>0.78156</cdr:y>
    </cdr:to>
    <cdr:sp macro="" textlink="">
      <cdr:nvSpPr>
        <cdr:cNvPr id="2" name="Rectangle 1"/>
        <cdr:cNvSpPr/>
      </cdr:nvSpPr>
      <cdr:spPr>
        <a:xfrm xmlns:a="http://schemas.openxmlformats.org/drawingml/2006/main">
          <a:off x="2106558" y="3168352"/>
          <a:ext cx="2627643" cy="830997"/>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2400" dirty="0" smtClean="0">
              <a:ln w="0"/>
              <a:solidFill>
                <a:schemeClr val="tx1"/>
              </a:solidFill>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Curves successfully</a:t>
          </a:r>
        </a:p>
        <a:p xmlns:a="http://schemas.openxmlformats.org/drawingml/2006/main">
          <a:pPr algn="ctr"/>
          <a:r>
            <a:rPr lang="en-US" sz="2400" dirty="0" smtClean="0">
              <a:ln w="0"/>
              <a:solidFill>
                <a:schemeClr val="tx1"/>
              </a:solidFill>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updated </a:t>
          </a:r>
          <a:endParaRPr lang="en-US" sz="2400" b="0" cap="none" spc="0" dirty="0">
            <a:ln w="0"/>
            <a:solidFill>
              <a:schemeClr val="tx1"/>
            </a:solidFill>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3322788-22E3-4B6A-9E97-6845AA0E4AC1}" type="datetimeFigureOut">
              <a:rPr lang="he-IL" smtClean="0"/>
              <a:t>ג'/אדר א/תשפ"ב</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1790079-7DAD-4235-81B0-45E97EA42EF0}" type="slidenum">
              <a:rPr lang="he-IL" smtClean="0"/>
              <a:t>‹#›</a:t>
            </a:fld>
            <a:endParaRPr lang="he-IL"/>
          </a:p>
        </p:txBody>
      </p:sp>
    </p:spTree>
    <p:extLst>
      <p:ext uri="{BB962C8B-B14F-4D97-AF65-F5344CB8AC3E}">
        <p14:creationId xmlns:p14="http://schemas.microsoft.com/office/powerpoint/2010/main" val="195122369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91411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96283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29274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409690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177617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29624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252451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162712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125889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349491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F4C59ED-8D3D-4052-AE83-6375FDA263E7}" type="datetimeFigureOut">
              <a:rPr lang="he-IL" smtClean="0"/>
              <a:t>ג'/אדר א/תשפ"ב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50629DE-CEB2-45E0-B638-EFEE6272DC9A}" type="slidenum">
              <a:rPr lang="he-IL" smtClean="0"/>
              <a:t>‹#›</a:t>
            </a:fld>
            <a:endParaRPr lang="he-IL"/>
          </a:p>
        </p:txBody>
      </p:sp>
    </p:spTree>
    <p:extLst>
      <p:ext uri="{BB962C8B-B14F-4D97-AF65-F5344CB8AC3E}">
        <p14:creationId xmlns:p14="http://schemas.microsoft.com/office/powerpoint/2010/main" val="1923327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F4C59ED-8D3D-4052-AE83-6375FDA263E7}" type="datetimeFigureOut">
              <a:rPr lang="he-IL" smtClean="0"/>
              <a:t>ג'/אדר א/תשפ"ב</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50629DE-CEB2-45E0-B638-EFEE6272DC9A}" type="slidenum">
              <a:rPr lang="he-IL" smtClean="0"/>
              <a:t>‹#›</a:t>
            </a:fld>
            <a:endParaRPr lang="he-IL"/>
          </a:p>
        </p:txBody>
      </p:sp>
    </p:spTree>
    <p:extLst>
      <p:ext uri="{BB962C8B-B14F-4D97-AF65-F5344CB8AC3E}">
        <p14:creationId xmlns:p14="http://schemas.microsoft.com/office/powerpoint/2010/main" val="255135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356309" y="5085184"/>
            <a:ext cx="4215358" cy="523220"/>
          </a:xfrm>
          <a:prstGeom prst="rect">
            <a:avLst/>
          </a:prstGeom>
          <a:noFill/>
        </p:spPr>
        <p:txBody>
          <a:bodyPr wrap="square" rtlCol="1">
            <a:spAutoFit/>
          </a:bodyPr>
          <a:lstStyle/>
          <a:p>
            <a:pPr algn="ctr" rtl="0"/>
            <a:r>
              <a:rPr lang="he-IL" sz="2800" b="1" dirty="0" smtClean="0">
                <a:solidFill>
                  <a:srgbClr val="000066"/>
                </a:solidFill>
              </a:rPr>
              <a:t>02.02.2022</a:t>
            </a:r>
            <a:endParaRPr lang="he-IL" sz="2400" b="1" dirty="0" smtClean="0">
              <a:solidFill>
                <a:srgbClr val="000066"/>
              </a:solidFill>
            </a:endParaRPr>
          </a:p>
        </p:txBody>
      </p:sp>
      <p:sp>
        <p:nvSpPr>
          <p:cNvPr id="7" name="TextBox 6"/>
          <p:cNvSpPr txBox="1"/>
          <p:nvPr/>
        </p:nvSpPr>
        <p:spPr>
          <a:xfrm>
            <a:off x="539552" y="2276872"/>
            <a:ext cx="8711952" cy="725900"/>
          </a:xfrm>
          <a:prstGeom prst="rect">
            <a:avLst/>
          </a:prstGeom>
          <a:noFill/>
        </p:spPr>
        <p:txBody>
          <a:bodyPr wrap="square" rtlCol="0">
            <a:spAutoFit/>
          </a:bodyPr>
          <a:lstStyle/>
          <a:p>
            <a:pPr algn="ctr"/>
            <a:r>
              <a:rPr lang="en-US" sz="4000" b="1" dirty="0">
                <a:ln w="12700">
                  <a:noFill/>
                  <a:prstDash val="solid"/>
                </a:ln>
                <a:solidFill>
                  <a:srgbClr val="002060"/>
                </a:solidFill>
                <a:latin typeface="Tahoma" panose="020B0604030504040204" pitchFamily="34" charset="0"/>
                <a:ea typeface="Tahoma" panose="020B0604030504040204" pitchFamily="34" charset="0"/>
              </a:rPr>
              <a:t>Technologies Division</a:t>
            </a:r>
            <a:endParaRPr lang="he-IL" sz="4000" b="1" dirty="0" smtClean="0">
              <a:ln w="12700">
                <a:noFill/>
                <a:prstDash val="solid"/>
              </a:ln>
              <a:solidFill>
                <a:srgbClr val="002060"/>
              </a:solidFill>
              <a:latin typeface="Tahoma" panose="020B0604030504040204" pitchFamily="34" charset="0"/>
              <a:ea typeface="Tahoma" panose="020B0604030504040204" pitchFamily="34" charset="0"/>
            </a:endParaRPr>
          </a:p>
        </p:txBody>
      </p:sp>
      <p:sp>
        <p:nvSpPr>
          <p:cNvPr id="5" name="TextBox 4"/>
          <p:cNvSpPr txBox="1"/>
          <p:nvPr/>
        </p:nvSpPr>
        <p:spPr>
          <a:xfrm>
            <a:off x="107504" y="3717032"/>
            <a:ext cx="8712968" cy="584775"/>
          </a:xfrm>
          <a:prstGeom prst="rect">
            <a:avLst/>
          </a:prstGeom>
          <a:noFill/>
        </p:spPr>
        <p:txBody>
          <a:bodyPr wrap="square" rtlCol="0">
            <a:spAutoFit/>
          </a:bodyPr>
          <a:lstStyle/>
          <a:p>
            <a:pPr algn="ctr"/>
            <a:r>
              <a:rPr lang="en-US" sz="3200" b="1" dirty="0" smtClean="0">
                <a:ln w="12700">
                  <a:noFill/>
                  <a:prstDash val="solid"/>
                </a:ln>
                <a:solidFill>
                  <a:srgbClr val="00C85A"/>
                </a:solidFill>
                <a:latin typeface="Tahoma" panose="020B0604030504040204" pitchFamily="34" charset="0"/>
                <a:ea typeface="Tahoma" panose="020B0604030504040204" pitchFamily="34" charset="0"/>
              </a:rPr>
              <a:t>Project: Curves Handling</a:t>
            </a:r>
            <a:endParaRPr lang="he-IL" sz="3200" b="1" dirty="0" smtClean="0">
              <a:ln w="12700">
                <a:noFill/>
                <a:prstDash val="solid"/>
              </a:ln>
              <a:solidFill>
                <a:srgbClr val="00C85A"/>
              </a:solidFill>
              <a:latin typeface="Tahoma" panose="020B0604030504040204" pitchFamily="34" charset="0"/>
              <a:ea typeface="Tahoma" panose="020B0604030504040204" pitchFamily="34" charset="0"/>
            </a:endParaRPr>
          </a:p>
        </p:txBody>
      </p:sp>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86" y="238348"/>
            <a:ext cx="4086225" cy="814388"/>
          </a:xfrm>
          <a:prstGeom prst="rect">
            <a:avLst/>
          </a:prstGeom>
        </p:spPr>
      </p:pic>
      <p:sp>
        <p:nvSpPr>
          <p:cNvPr id="8" name="TextBox 7"/>
          <p:cNvSpPr txBox="1"/>
          <p:nvPr/>
        </p:nvSpPr>
        <p:spPr>
          <a:xfrm>
            <a:off x="116880" y="1766144"/>
            <a:ext cx="9144000" cy="523220"/>
          </a:xfrm>
          <a:prstGeom prst="rect">
            <a:avLst/>
          </a:prstGeom>
          <a:noFill/>
        </p:spPr>
        <p:txBody>
          <a:bodyPr wrap="square" rtlCol="0">
            <a:spAutoFit/>
          </a:bodyPr>
          <a:lstStyle/>
          <a:p>
            <a:pPr algn="ctr"/>
            <a:r>
              <a:rPr lang="en-US" sz="2800" b="1" dirty="0" smtClean="0">
                <a:ln w="12700">
                  <a:noFill/>
                  <a:prstDash val="solid"/>
                </a:ln>
                <a:solidFill>
                  <a:srgbClr val="002060"/>
                </a:solidFill>
                <a:latin typeface="Tahoma" panose="020B0604030504040204" pitchFamily="34" charset="0"/>
                <a:ea typeface="Tahoma" panose="020B0604030504040204" pitchFamily="34" charset="0"/>
              </a:rPr>
              <a:t>Survey of Israel</a:t>
            </a:r>
            <a:endParaRPr lang="he-IL" sz="2800" b="1" dirty="0" smtClean="0">
              <a:ln w="12700">
                <a:noFill/>
                <a:prstDash val="solid"/>
              </a:ln>
              <a:solidFill>
                <a:srgbClr val="002060"/>
              </a:solidFill>
              <a:latin typeface="Tahoma" panose="020B0604030504040204" pitchFamily="34" charset="0"/>
              <a:ea typeface="Tahoma" panose="020B0604030504040204" pitchFamily="34" charset="0"/>
            </a:endParaRPr>
          </a:p>
        </p:txBody>
      </p:sp>
    </p:spTree>
    <p:extLst>
      <p:ext uri="{BB962C8B-B14F-4D97-AF65-F5344CB8AC3E}">
        <p14:creationId xmlns:p14="http://schemas.microsoft.com/office/powerpoint/2010/main" val="3147160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711" y="1774910"/>
            <a:ext cx="8229600" cy="2160240"/>
          </a:xfrm>
        </p:spPr>
        <p:txBody>
          <a:bodyPr/>
          <a:lstStyle/>
          <a:p>
            <a:pPr marL="0" indent="0" algn="just" rtl="0">
              <a:buNone/>
            </a:pPr>
            <a:r>
              <a:rPr lang="en-US" dirty="0" smtClean="0">
                <a:latin typeface="David" panose="020E0502060401010101" pitchFamily="34" charset="-79"/>
                <a:cs typeface="David" panose="020E0502060401010101" pitchFamily="34" charset="-79"/>
              </a:rPr>
              <a:t>To find if a set of vertices are curve, three points on the line were chosen, and if they sit on the same radius, the line segment were considered a curve.</a:t>
            </a:r>
            <a:endParaRPr lang="en-US" dirty="0">
              <a:latin typeface="David" panose="020E0502060401010101" pitchFamily="34" charset="-79"/>
              <a:cs typeface="David" panose="020E0502060401010101" pitchFamily="34" charset="-79"/>
            </a:endParaRPr>
          </a:p>
        </p:txBody>
      </p:sp>
      <p:cxnSp>
        <p:nvCxnSpPr>
          <p:cNvPr id="11" name="Straight Connector 10"/>
          <p:cNvCxnSpPr/>
          <p:nvPr/>
        </p:nvCxnSpPr>
        <p:spPr>
          <a:xfrm flipV="1">
            <a:off x="4464385" y="3770430"/>
            <a:ext cx="432048" cy="288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896433" y="3698422"/>
            <a:ext cx="567680" cy="720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464113" y="3698422"/>
            <a:ext cx="656456" cy="144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01924" y="3829200"/>
            <a:ext cx="306677" cy="30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64088" y="3614759"/>
            <a:ext cx="138253" cy="143366"/>
          </a:xfrm>
          <a:prstGeom prst="ellipse">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p:cNvSpPr/>
          <p:nvPr/>
        </p:nvSpPr>
        <p:spPr>
          <a:xfrm>
            <a:off x="4395258" y="3974799"/>
            <a:ext cx="138253" cy="143366"/>
          </a:xfrm>
          <a:prstGeom prst="ellipse">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p:cNvSpPr/>
          <p:nvPr/>
        </p:nvSpPr>
        <p:spPr>
          <a:xfrm>
            <a:off x="4796408" y="3710727"/>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41954" y="3728974"/>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326593" y="4046482"/>
            <a:ext cx="138253" cy="143366"/>
          </a:xfrm>
          <a:prstGeom prst="ellipse">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9" name="Straight Connector 28"/>
          <p:cNvCxnSpPr/>
          <p:nvPr/>
        </p:nvCxnSpPr>
        <p:spPr>
          <a:xfrm flipH="1" flipV="1">
            <a:off x="4522783" y="4084004"/>
            <a:ext cx="870070" cy="339118"/>
          </a:xfrm>
          <a:prstGeom prst="line">
            <a:avLst/>
          </a:prstGeom>
          <a:ln w="28575" cmpd="sng">
            <a:headEnd w="lg" len="med"/>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a:stCxn id="19" idx="4"/>
          </p:cNvCxnSpPr>
          <p:nvPr/>
        </p:nvCxnSpPr>
        <p:spPr>
          <a:xfrm flipH="1">
            <a:off x="5423751" y="3758125"/>
            <a:ext cx="9464" cy="664997"/>
          </a:xfrm>
          <a:prstGeom prst="line">
            <a:avLst/>
          </a:prstGeom>
          <a:ln w="28575" cmpd="sng">
            <a:headEnd w="lg" len="med"/>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a:stCxn id="28" idx="3"/>
          </p:cNvCxnSpPr>
          <p:nvPr/>
        </p:nvCxnSpPr>
        <p:spPr>
          <a:xfrm flipH="1">
            <a:off x="5443933" y="4168853"/>
            <a:ext cx="902907" cy="254269"/>
          </a:xfrm>
          <a:prstGeom prst="line">
            <a:avLst/>
          </a:prstGeom>
          <a:ln w="28575" cmpd="sng">
            <a:headEnd w="lg" len="med"/>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5159330" y="3795829"/>
            <a:ext cx="309700" cy="523220"/>
          </a:xfrm>
          <a:prstGeom prst="rect">
            <a:avLst/>
          </a:prstGeom>
          <a:noFill/>
        </p:spPr>
        <p:txBody>
          <a:bodyPr wrap="none" lIns="91440" tIns="45720" rIns="91440" bIns="45720">
            <a:spAutoFit/>
          </a:bodyPr>
          <a:lstStyle/>
          <a:p>
            <a:pPr algn="ctr"/>
            <a:r>
              <a:rPr lang="en-US" sz="2800" dirty="0">
                <a:ln w="0"/>
                <a:solidFill>
                  <a:srgbClr val="C00000"/>
                </a:solidFill>
                <a:effectLst>
                  <a:outerShdw blurRad="38100" dist="19050" dir="2700000" algn="tl" rotWithShape="0">
                    <a:schemeClr val="dk1">
                      <a:alpha val="40000"/>
                    </a:schemeClr>
                  </a:outerShdw>
                </a:effectLst>
              </a:rPr>
              <a:t>r</a:t>
            </a:r>
            <a:endParaRPr lang="en-US" sz="2800" b="0" cap="none" spc="0" dirty="0">
              <a:ln w="0"/>
              <a:solidFill>
                <a:srgbClr val="C00000"/>
              </a:solidFill>
              <a:effectLst>
                <a:outerShdw blurRad="38100" dist="19050" dir="2700000" algn="tl" rotWithShape="0">
                  <a:schemeClr val="dk1">
                    <a:alpha val="40000"/>
                  </a:schemeClr>
                </a:outerShdw>
              </a:effectLst>
            </a:endParaRPr>
          </a:p>
        </p:txBody>
      </p:sp>
      <p:sp>
        <p:nvSpPr>
          <p:cNvPr id="42" name="Rectangle 41"/>
          <p:cNvSpPr/>
          <p:nvPr/>
        </p:nvSpPr>
        <p:spPr>
          <a:xfrm rot="17481385">
            <a:off x="4795977" y="3870939"/>
            <a:ext cx="309700" cy="523220"/>
          </a:xfrm>
          <a:prstGeom prst="rect">
            <a:avLst/>
          </a:prstGeom>
          <a:noFill/>
        </p:spPr>
        <p:txBody>
          <a:bodyPr wrap="none" lIns="91440" tIns="45720" rIns="91440" bIns="45720">
            <a:spAutoFit/>
          </a:bodyPr>
          <a:lstStyle/>
          <a:p>
            <a:pPr algn="ctr"/>
            <a:r>
              <a:rPr lang="en-US" sz="2800" dirty="0" smtClean="0">
                <a:ln w="0"/>
                <a:solidFill>
                  <a:srgbClr val="C00000"/>
                </a:solidFill>
                <a:effectLst>
                  <a:outerShdw blurRad="38100" dist="19050" dir="2700000" algn="tl" rotWithShape="0">
                    <a:schemeClr val="dk1">
                      <a:alpha val="40000"/>
                    </a:schemeClr>
                  </a:outerShdw>
                </a:effectLst>
              </a:rPr>
              <a:t>r</a:t>
            </a:r>
            <a:endParaRPr lang="en-US" sz="2800" b="0" cap="none" spc="0" dirty="0">
              <a:ln w="0"/>
              <a:solidFill>
                <a:srgbClr val="C00000"/>
              </a:solidFill>
              <a:effectLst>
                <a:outerShdw blurRad="38100" dist="19050" dir="2700000" algn="tl" rotWithShape="0">
                  <a:schemeClr val="dk1">
                    <a:alpha val="40000"/>
                  </a:schemeClr>
                </a:outerShdw>
              </a:effectLst>
            </a:endParaRPr>
          </a:p>
        </p:txBody>
      </p:sp>
      <p:sp>
        <p:nvSpPr>
          <p:cNvPr id="43" name="Rectangle 42"/>
          <p:cNvSpPr/>
          <p:nvPr/>
        </p:nvSpPr>
        <p:spPr>
          <a:xfrm rot="4121498">
            <a:off x="5846070" y="3898875"/>
            <a:ext cx="309700" cy="523220"/>
          </a:xfrm>
          <a:prstGeom prst="rect">
            <a:avLst/>
          </a:prstGeom>
          <a:noFill/>
        </p:spPr>
        <p:txBody>
          <a:bodyPr wrap="none" lIns="91440" tIns="45720" rIns="91440" bIns="45720">
            <a:spAutoFit/>
          </a:bodyPr>
          <a:lstStyle/>
          <a:p>
            <a:pPr algn="ctr"/>
            <a:r>
              <a:rPr lang="en-US" sz="2800" dirty="0" smtClean="0">
                <a:ln w="0"/>
                <a:solidFill>
                  <a:srgbClr val="C00000"/>
                </a:solidFill>
                <a:effectLst>
                  <a:outerShdw blurRad="38100" dist="19050" dir="2700000" algn="tl" rotWithShape="0">
                    <a:schemeClr val="dk1">
                      <a:alpha val="40000"/>
                    </a:schemeClr>
                  </a:outerShdw>
                </a:effectLst>
              </a:rPr>
              <a:t>r</a:t>
            </a:r>
            <a:endParaRPr lang="en-US" sz="2800" b="0" cap="none" spc="0" dirty="0">
              <a:ln w="0"/>
              <a:solidFill>
                <a:srgbClr val="C00000"/>
              </a:solidFill>
              <a:effectLst>
                <a:outerShdw blurRad="38100" dist="19050" dir="2700000" algn="tl" rotWithShape="0">
                  <a:schemeClr val="dk1">
                    <a:alpha val="40000"/>
                  </a:schemeClr>
                </a:outerShdw>
              </a:effectLst>
            </a:endParaRPr>
          </a:p>
        </p:txBody>
      </p:sp>
      <p:sp>
        <p:nvSpPr>
          <p:cNvPr id="44" name="Rectangle 43"/>
          <p:cNvSpPr/>
          <p:nvPr/>
        </p:nvSpPr>
        <p:spPr>
          <a:xfrm>
            <a:off x="3429330" y="5039917"/>
            <a:ext cx="5143179" cy="1169551"/>
          </a:xfrm>
          <a:prstGeom prst="rect">
            <a:avLst/>
          </a:prstGeom>
          <a:solidFill>
            <a:schemeClr val="bg1"/>
          </a:solidFill>
          <a:ln>
            <a:solidFill>
              <a:schemeClr val="tx1"/>
            </a:solidFill>
          </a:ln>
        </p:spPr>
        <p:txBody>
          <a:bodyPr wrap="square">
            <a:spAutoFit/>
          </a:bodyPr>
          <a:lstStyle/>
          <a:p>
            <a:pPr algn="l" rtl="0"/>
            <a:r>
              <a:rPr lang="en-US" sz="1400" dirty="0">
                <a:latin typeface="David" panose="020E0502060401010101" pitchFamily="34" charset="-79"/>
                <a:cs typeface="David" panose="020E0502060401010101" pitchFamily="34" charset="-79"/>
              </a:rPr>
              <a:t>def IsOnCircle(x1, y1, a, b, r):</a:t>
            </a:r>
          </a:p>
          <a:p>
            <a:pPr algn="l" rtl="0"/>
            <a:r>
              <a:rPr lang="en-US" sz="1400" dirty="0">
                <a:latin typeface="David" panose="020E0502060401010101" pitchFamily="34" charset="-79"/>
                <a:cs typeface="David" panose="020E0502060401010101" pitchFamily="34" charset="-79"/>
              </a:rPr>
              <a:t>    if round((x1 - a)*(x1 - a) + (y1 - b) * (y1 - b), 1) == round(r*r, 1):</a:t>
            </a:r>
          </a:p>
          <a:p>
            <a:pPr algn="l" rtl="0"/>
            <a:r>
              <a:rPr lang="en-US" sz="1400" dirty="0">
                <a:latin typeface="David" panose="020E0502060401010101" pitchFamily="34" charset="-79"/>
                <a:cs typeface="David" panose="020E0502060401010101" pitchFamily="34" charset="-79"/>
              </a:rPr>
              <a:t>        return True</a:t>
            </a:r>
          </a:p>
          <a:p>
            <a:pPr algn="l" rtl="0"/>
            <a:r>
              <a:rPr lang="en-US" sz="1400" dirty="0">
                <a:latin typeface="David" panose="020E0502060401010101" pitchFamily="34" charset="-79"/>
                <a:cs typeface="David" panose="020E0502060401010101" pitchFamily="34" charset="-79"/>
              </a:rPr>
              <a:t>    else:</a:t>
            </a:r>
          </a:p>
          <a:p>
            <a:pPr algn="l" rtl="0"/>
            <a:r>
              <a:rPr lang="en-US" sz="1400" dirty="0">
                <a:latin typeface="David" panose="020E0502060401010101" pitchFamily="34" charset="-79"/>
                <a:cs typeface="David" panose="020E0502060401010101" pitchFamily="34" charset="-79"/>
              </a:rPr>
              <a:t>        return False</a:t>
            </a:r>
            <a:endParaRPr lang="en-US" sz="1400" b="0" dirty="0">
              <a:effectLst/>
              <a:latin typeface="David" panose="020E0502060401010101" pitchFamily="34" charset="-79"/>
              <a:cs typeface="David" panose="020E0502060401010101" pitchFamily="34" charset="-79"/>
            </a:endParaRPr>
          </a:p>
        </p:txBody>
      </p:sp>
      <p:sp>
        <p:nvSpPr>
          <p:cNvPr id="45" name="Oval 44"/>
          <p:cNvSpPr/>
          <p:nvPr/>
        </p:nvSpPr>
        <p:spPr>
          <a:xfrm>
            <a:off x="5335027" y="4339459"/>
            <a:ext cx="138253" cy="143366"/>
          </a:xfrm>
          <a:prstGeom prst="ellipse">
            <a:avLst/>
          </a:prstGeom>
          <a:solidFill>
            <a:srgbClr val="00B050"/>
          </a:solidFill>
          <a:ln>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ectangle 45"/>
          <p:cNvSpPr/>
          <p:nvPr/>
        </p:nvSpPr>
        <p:spPr>
          <a:xfrm>
            <a:off x="5388291" y="4361261"/>
            <a:ext cx="320922" cy="400110"/>
          </a:xfrm>
          <a:prstGeom prst="rect">
            <a:avLst/>
          </a:prstGeom>
          <a:noFill/>
        </p:spPr>
        <p:txBody>
          <a:bodyPr wrap="none" lIns="91440" tIns="45720" rIns="91440" bIns="45720">
            <a:spAutoFit/>
          </a:bodyPr>
          <a:lstStyle/>
          <a:p>
            <a:pPr algn="ctr"/>
            <a:r>
              <a:rPr lang="en-US" sz="2000" dirty="0" smtClean="0">
                <a:ln w="0"/>
                <a:solidFill>
                  <a:srgbClr val="00B050"/>
                </a:solidFill>
                <a:effectLst>
                  <a:outerShdw blurRad="38100" dist="19050" dir="2700000" algn="tl" rotWithShape="0">
                    <a:schemeClr val="dk1">
                      <a:alpha val="40000"/>
                    </a:schemeClr>
                  </a:outerShdw>
                </a:effectLst>
              </a:rPr>
              <a:t>C</a:t>
            </a:r>
            <a:endParaRPr lang="en-US" sz="2000" b="0" cap="none" spc="0" dirty="0">
              <a:ln w="0"/>
              <a:solidFill>
                <a:srgbClr val="00B050"/>
              </a:solidFill>
              <a:effectLst>
                <a:outerShdw blurRad="38100" dist="19050" dir="2700000" algn="tl" rotWithShape="0">
                  <a:schemeClr val="dk1">
                    <a:alpha val="40000"/>
                  </a:schemeClr>
                </a:outerShdw>
              </a:effectLst>
            </a:endParaRPr>
          </a:p>
        </p:txBody>
      </p:sp>
      <p:sp>
        <p:nvSpPr>
          <p:cNvPr id="47" name="Oval 46"/>
          <p:cNvSpPr/>
          <p:nvPr/>
        </p:nvSpPr>
        <p:spPr>
          <a:xfrm>
            <a:off x="504335" y="4577690"/>
            <a:ext cx="2270681" cy="1491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53225" y="4846372"/>
            <a:ext cx="1625638" cy="95410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Find curves</a:t>
            </a:r>
          </a:p>
          <a:p>
            <a:pPr algn="l" rtl="0"/>
            <a:r>
              <a:rPr lang="en-US" sz="1400" dirty="0" smtClean="0">
                <a:ln w="0"/>
                <a:effectLst>
                  <a:outerShdw blurRad="38100" dist="19050" dir="2700000" algn="tl" rotWithShape="0">
                    <a:schemeClr val="dk1">
                      <a:alpha val="40000"/>
                    </a:schemeClr>
                  </a:outerShdw>
                </a:effectLst>
              </a:rPr>
              <a:t>2. Fix lines order</a:t>
            </a:r>
          </a:p>
          <a:p>
            <a:pPr algn="l"/>
            <a:r>
              <a:rPr lang="en-US" sz="1400" dirty="0" smtClean="0">
                <a:ln w="0"/>
                <a:effectLst>
                  <a:outerShdw blurRad="38100" dist="19050" dir="2700000" algn="tl" rotWithShape="0">
                    <a:schemeClr val="dk1">
                      <a:alpha val="40000"/>
                    </a:schemeClr>
                  </a:outerShdw>
                </a:effectLst>
              </a:rPr>
              <a:t>3. Fix close vertices</a:t>
            </a:r>
          </a:p>
          <a:p>
            <a:pPr algn="l" rtl="0"/>
            <a:r>
              <a:rPr lang="en-US" sz="1400" b="0" cap="none" spc="0" dirty="0" smtClean="0">
                <a:ln w="0"/>
                <a:solidFill>
                  <a:schemeClr val="tx1"/>
                </a:solidFill>
                <a:effectLst>
                  <a:outerShdw blurRad="38100" dist="19050" dir="2700000" algn="tl" rotWithShape="0">
                    <a:schemeClr val="dk1">
                      <a:alpha val="40000"/>
                    </a:schemeClr>
                  </a:outerShdw>
                </a:effectLst>
              </a:rPr>
              <a:t>4. Fix GeomKeys</a:t>
            </a:r>
          </a:p>
        </p:txBody>
      </p:sp>
      <p:sp>
        <p:nvSpPr>
          <p:cNvPr id="6" name="Rounded Rectangle 5"/>
          <p:cNvSpPr/>
          <p:nvPr/>
        </p:nvSpPr>
        <p:spPr>
          <a:xfrm>
            <a:off x="776492" y="4852061"/>
            <a:ext cx="1707276" cy="26062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9" name="Title 1"/>
          <p:cNvSpPr txBox="1">
            <a:spLocks/>
          </p:cNvSpPr>
          <p:nvPr/>
        </p:nvSpPr>
        <p:spPr>
          <a:xfrm>
            <a:off x="535989" y="645054"/>
            <a:ext cx="8229600" cy="1143000"/>
          </a:xfrm>
          <a:prstGeom prst="rect">
            <a:avLst/>
          </a:prstGeom>
        </p:spPr>
        <p:txBody>
          <a:bodyPr vert="horz" lIns="91440" tIns="45720" rIns="91440" bIns="45720" rtlCol="1" anchor="ctr">
            <a:normAutofit fontScale="92500" lnSpcReduction="200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u="sng" dirty="0" smtClean="0">
                <a:ln w="0"/>
                <a:effectLst>
                  <a:outerShdw blurRad="38100" dist="19050" dir="2700000" algn="tl" rotWithShape="0">
                    <a:schemeClr val="dk1">
                      <a:alpha val="40000"/>
                    </a:schemeClr>
                  </a:outerShdw>
                </a:effectLst>
              </a:rPr>
              <a:t>Fix </a:t>
            </a:r>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Curves</a:t>
            </a:r>
          </a:p>
          <a:p>
            <a:r>
              <a:rPr lang="en-US" u="sng" dirty="0" smtClean="0">
                <a:latin typeface="David" panose="020E0502060401010101" pitchFamily="34" charset="-79"/>
                <a:cs typeface="David" panose="020E0502060401010101" pitchFamily="34" charset="-79"/>
              </a:rPr>
              <a:t>Find either line </a:t>
            </a:r>
            <a:r>
              <a:rPr lang="en-US" u="sng" dirty="0">
                <a:latin typeface="David" panose="020E0502060401010101" pitchFamily="34" charset="-79"/>
                <a:cs typeface="David" panose="020E0502060401010101" pitchFamily="34" charset="-79"/>
              </a:rPr>
              <a:t>segment is a curve</a:t>
            </a:r>
          </a:p>
          <a:p>
            <a:endParaRPr lang="en-US" u="sng" dirty="0"/>
          </a:p>
        </p:txBody>
      </p:sp>
    </p:spTree>
    <p:extLst>
      <p:ext uri="{BB962C8B-B14F-4D97-AF65-F5344CB8AC3E}">
        <p14:creationId xmlns:p14="http://schemas.microsoft.com/office/powerpoint/2010/main" val="6728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908920"/>
          </a:xfrm>
        </p:spPr>
        <p:txBody>
          <a:bodyPr/>
          <a:lstStyle/>
          <a:p>
            <a:pPr marL="0" indent="0" algn="just" rtl="0">
              <a:buNone/>
            </a:pPr>
            <a:r>
              <a:rPr lang="en-US" dirty="0" smtClean="0">
                <a:latin typeface="David" panose="020E0502060401010101" pitchFamily="34" charset="-79"/>
                <a:cs typeface="David" panose="020E0502060401010101" pitchFamily="34" charset="-79"/>
              </a:rPr>
              <a:t>After inserted the line attribute with curve parameters, the segments containing curves were lined with there matching polygon.</a:t>
            </a:r>
            <a:endParaRPr lang="en-US" dirty="0">
              <a:latin typeface="David" panose="020E0502060401010101" pitchFamily="34" charset="-79"/>
              <a:cs typeface="David" panose="020E0502060401010101" pitchFamily="34" charset="-79"/>
            </a:endParaRPr>
          </a:p>
        </p:txBody>
      </p:sp>
      <p:sp>
        <p:nvSpPr>
          <p:cNvPr id="7" name="Title 1"/>
          <p:cNvSpPr txBox="1">
            <a:spLocks/>
          </p:cNvSpPr>
          <p:nvPr/>
        </p:nvSpPr>
        <p:spPr>
          <a:xfrm>
            <a:off x="543974" y="585416"/>
            <a:ext cx="8229600" cy="1143000"/>
          </a:xfrm>
          <a:prstGeom prst="rect">
            <a:avLst/>
          </a:prstGeom>
        </p:spPr>
        <p:txBody>
          <a:bodyPr vert="horz" lIns="91440" tIns="45720" rIns="91440" bIns="45720" rtlCol="1" anchor="ctr">
            <a:normAutofit fontScale="92500" lnSpcReduction="200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Fix </a:t>
            </a:r>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Curves</a:t>
            </a:r>
          </a:p>
          <a:p>
            <a:r>
              <a:rPr lang="en-US" u="sng" dirty="0" smtClean="0">
                <a:latin typeface="David" panose="020E0502060401010101" pitchFamily="34" charset="-79"/>
                <a:cs typeface="David" panose="020E0502060401010101" pitchFamily="34" charset="-79"/>
              </a:rPr>
              <a:t>curves </a:t>
            </a:r>
            <a:r>
              <a:rPr lang="en-US" u="sng" dirty="0">
                <a:latin typeface="David" panose="020E0502060401010101" pitchFamily="34" charset="-79"/>
                <a:cs typeface="David" panose="020E0502060401010101" pitchFamily="34" charset="-79"/>
              </a:rPr>
              <a:t>relative to parcels</a:t>
            </a:r>
          </a:p>
          <a:p>
            <a:endParaRPr lang="en-US" u="sng" dirty="0">
              <a:latin typeface="David" panose="020E0502060401010101" pitchFamily="34" charset="-79"/>
              <a:cs typeface="David" panose="020E0502060401010101" pitchFamily="34" charset="-79"/>
            </a:endParaRPr>
          </a:p>
        </p:txBody>
      </p:sp>
      <p:sp>
        <p:nvSpPr>
          <p:cNvPr id="8" name="Oval 7"/>
          <p:cNvSpPr/>
          <p:nvPr/>
        </p:nvSpPr>
        <p:spPr>
          <a:xfrm>
            <a:off x="504335" y="4577690"/>
            <a:ext cx="2270681" cy="1491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3225" y="4846372"/>
            <a:ext cx="1625638" cy="95410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Find curves</a:t>
            </a:r>
          </a:p>
          <a:p>
            <a:pPr algn="l" rtl="0"/>
            <a:r>
              <a:rPr lang="en-US" sz="1400" dirty="0" smtClean="0">
                <a:ln w="0"/>
                <a:effectLst>
                  <a:outerShdw blurRad="38100" dist="19050" dir="2700000" algn="tl" rotWithShape="0">
                    <a:schemeClr val="dk1">
                      <a:alpha val="40000"/>
                    </a:schemeClr>
                  </a:outerShdw>
                </a:effectLst>
              </a:rPr>
              <a:t>2. Fix lines order</a:t>
            </a:r>
          </a:p>
          <a:p>
            <a:pPr algn="l"/>
            <a:r>
              <a:rPr lang="en-US" sz="1400" dirty="0" smtClean="0">
                <a:ln w="0"/>
                <a:effectLst>
                  <a:outerShdw blurRad="38100" dist="19050" dir="2700000" algn="tl" rotWithShape="0">
                    <a:schemeClr val="dk1">
                      <a:alpha val="40000"/>
                    </a:schemeClr>
                  </a:outerShdw>
                </a:effectLst>
              </a:rPr>
              <a:t>3. Fix close vertices</a:t>
            </a:r>
          </a:p>
          <a:p>
            <a:pPr algn="l" rtl="0"/>
            <a:r>
              <a:rPr lang="en-US" sz="1400" b="0" cap="none" spc="0" dirty="0" smtClean="0">
                <a:ln w="0"/>
                <a:solidFill>
                  <a:schemeClr val="tx1"/>
                </a:solidFill>
                <a:effectLst>
                  <a:outerShdw blurRad="38100" dist="19050" dir="2700000" algn="tl" rotWithShape="0">
                    <a:schemeClr val="dk1">
                      <a:alpha val="40000"/>
                    </a:schemeClr>
                  </a:outerShdw>
                </a:effectLst>
              </a:rPr>
              <a:t>4. Fix GeomKeys</a:t>
            </a:r>
          </a:p>
        </p:txBody>
      </p:sp>
      <p:sp>
        <p:nvSpPr>
          <p:cNvPr id="10" name="Rounded Rectangle 9"/>
          <p:cNvSpPr/>
          <p:nvPr/>
        </p:nvSpPr>
        <p:spPr>
          <a:xfrm>
            <a:off x="609600" y="5085183"/>
            <a:ext cx="2018184" cy="23824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Connector 10"/>
          <p:cNvCxnSpPr>
            <a:stCxn id="12" idx="6"/>
            <a:endCxn id="25" idx="4"/>
          </p:cNvCxnSpPr>
          <p:nvPr/>
        </p:nvCxnSpPr>
        <p:spPr>
          <a:xfrm flipV="1">
            <a:off x="6868749" y="5422660"/>
            <a:ext cx="154672" cy="808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730496" y="5431788"/>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52753" y="5108327"/>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21879" y="4847316"/>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endCxn id="13" idx="2"/>
          </p:cNvCxnSpPr>
          <p:nvPr/>
        </p:nvCxnSpPr>
        <p:spPr>
          <a:xfrm flipV="1">
            <a:off x="7105820" y="5180010"/>
            <a:ext cx="46933" cy="1632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2" idx="3"/>
          </p:cNvCxnSpPr>
          <p:nvPr/>
        </p:nvCxnSpPr>
        <p:spPr>
          <a:xfrm flipV="1">
            <a:off x="6244807" y="5554159"/>
            <a:ext cx="505936" cy="6392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6175680" y="5532224"/>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lay 17"/>
          <p:cNvSpPr/>
          <p:nvPr/>
        </p:nvSpPr>
        <p:spPr>
          <a:xfrm rot="2902616">
            <a:off x="4892151" y="3535916"/>
            <a:ext cx="1315279" cy="1361028"/>
          </a:xfrm>
          <a:prstGeom prst="flowChartDelay">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158467" y="3902343"/>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157350" y="4182818"/>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67515" y="4445426"/>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97063" y="4648414"/>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85656" y="4771716"/>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09187" y="4800713"/>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954294" y="5279294"/>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6474237" y="5503471"/>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flipV="1">
            <a:off x="7215529" y="4908366"/>
            <a:ext cx="67180" cy="2139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546110" y="4990682"/>
            <a:ext cx="72008" cy="2886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313327" y="5341749"/>
            <a:ext cx="185978" cy="2763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914727" y="5658587"/>
            <a:ext cx="331323" cy="1747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629600" y="5858790"/>
            <a:ext cx="266558" cy="25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78313" y="5081891"/>
            <a:ext cx="276469" cy="2643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299042" y="4523866"/>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1</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5575080" y="4494525"/>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2</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5765778" y="4370939"/>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3</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5878977" y="4200046"/>
            <a:ext cx="296703" cy="307777"/>
          </a:xfrm>
          <a:prstGeom prst="rect">
            <a:avLst/>
          </a:prstGeom>
          <a:noFill/>
        </p:spPr>
        <p:txBody>
          <a:bodyPr wrap="squar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4</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5929773" y="3982193"/>
            <a:ext cx="296703" cy="307777"/>
          </a:xfrm>
          <a:prstGeom prst="rect">
            <a:avLst/>
          </a:prstGeom>
          <a:noFill/>
        </p:spPr>
        <p:txBody>
          <a:bodyPr wrap="squar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5</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5845022" y="3755363"/>
            <a:ext cx="296703" cy="307777"/>
          </a:xfrm>
          <a:prstGeom prst="rect">
            <a:avLst/>
          </a:prstGeom>
          <a:noFill/>
        </p:spPr>
        <p:txBody>
          <a:bodyPr wrap="squar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6</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5437061" y="3321785"/>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7</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4620784" y="4018407"/>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8</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41" name="Straight Arrow Connector 40"/>
          <p:cNvCxnSpPr/>
          <p:nvPr/>
        </p:nvCxnSpPr>
        <p:spPr>
          <a:xfrm flipV="1">
            <a:off x="5823909" y="4915082"/>
            <a:ext cx="312732" cy="17961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176004" y="4617094"/>
            <a:ext cx="166198" cy="24882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391138" y="4289970"/>
            <a:ext cx="76369" cy="25561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6472178" y="3974026"/>
            <a:ext cx="5474" cy="2439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991267" y="4677106"/>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1</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6845327" y="4868224"/>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2</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6702230" y="5059286"/>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3</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6557971" y="5163302"/>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4</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0" name="Rectangle 49"/>
          <p:cNvSpPr/>
          <p:nvPr/>
        </p:nvSpPr>
        <p:spPr>
          <a:xfrm>
            <a:off x="6329830" y="5251237"/>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5</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1" name="Rectangle 50"/>
          <p:cNvSpPr/>
          <p:nvPr/>
        </p:nvSpPr>
        <p:spPr>
          <a:xfrm>
            <a:off x="6064259" y="5271077"/>
            <a:ext cx="276038" cy="307777"/>
          </a:xfrm>
          <a:prstGeom prst="rect">
            <a:avLst/>
          </a:prstGeom>
          <a:noFill/>
        </p:spPr>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6</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52" name="Straight Arrow Connector 51"/>
          <p:cNvCxnSpPr/>
          <p:nvPr/>
        </p:nvCxnSpPr>
        <p:spPr>
          <a:xfrm flipH="1">
            <a:off x="6257859" y="5907984"/>
            <a:ext cx="266558" cy="25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7543581" y="4216430"/>
            <a:ext cx="445058" cy="49000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3" name="Content Placeholder 2"/>
          <p:cNvSpPr txBox="1">
            <a:spLocks/>
          </p:cNvSpPr>
          <p:nvPr/>
        </p:nvSpPr>
        <p:spPr>
          <a:xfrm>
            <a:off x="6773181" y="3334379"/>
            <a:ext cx="1968577" cy="992599"/>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rtl="0">
              <a:buFont typeface="Arial" panose="020B0604020202020204" pitchFamily="34" charset="0"/>
              <a:buNone/>
            </a:pPr>
            <a:r>
              <a:rPr lang="en-US" sz="1600" dirty="0" smtClean="0">
                <a:solidFill>
                  <a:srgbClr val="FF0000"/>
                </a:solidFill>
              </a:rPr>
              <a:t>Rebuild line so vertices will be replaced as polygon.</a:t>
            </a:r>
            <a:endParaRPr lang="en-US" sz="1600" dirty="0">
              <a:solidFill>
                <a:srgbClr val="FF0000"/>
              </a:solidFill>
            </a:endParaRPr>
          </a:p>
        </p:txBody>
      </p:sp>
      <p:sp>
        <p:nvSpPr>
          <p:cNvPr id="94" name="Rectangle 93"/>
          <p:cNvSpPr/>
          <p:nvPr/>
        </p:nvSpPr>
        <p:spPr>
          <a:xfrm>
            <a:off x="3939228" y="6226816"/>
            <a:ext cx="1586136" cy="369332"/>
          </a:xfrm>
          <a:prstGeom prst="rect">
            <a:avLst/>
          </a:prstGeom>
        </p:spPr>
        <p:txBody>
          <a:bodyPr wrap="squar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[pt1,pt2,pt3</a:t>
            </a:r>
            <a:r>
              <a:rPr lang="en-IL" dirty="0" smtClean="0">
                <a:ln w="0"/>
                <a:solidFill>
                  <a:schemeClr val="accent1"/>
                </a:solidFill>
                <a:effectLst>
                  <a:outerShdw blurRad="38100" dist="25400" dir="5400000" algn="ctr" rotWithShape="0">
                    <a:srgbClr val="6E747A">
                      <a:alpha val="43000"/>
                    </a:srgbClr>
                  </a:outerShdw>
                </a:effectLst>
              </a:rPr>
              <a:t>…</a:t>
            </a:r>
            <a:r>
              <a:rPr lang="en-US" dirty="0" smtClean="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95" name="Straight Arrow Connector 94"/>
          <p:cNvCxnSpPr/>
          <p:nvPr/>
        </p:nvCxnSpPr>
        <p:spPr>
          <a:xfrm flipV="1">
            <a:off x="5418498" y="6411482"/>
            <a:ext cx="648072" cy="157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075636" y="6213195"/>
            <a:ext cx="1641043" cy="369332"/>
          </a:xfrm>
          <a:prstGeom prst="rect">
            <a:avLst/>
          </a:prstGeom>
        </p:spPr>
        <p:txBody>
          <a:bodyPr wrap="squar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[pt6,pt5,pt4</a:t>
            </a:r>
            <a:r>
              <a:rPr lang="en-IL" dirty="0" smtClean="0">
                <a:ln w="0"/>
                <a:solidFill>
                  <a:schemeClr val="accent1"/>
                </a:solidFill>
                <a:effectLst>
                  <a:outerShdw blurRad="38100" dist="25400" dir="5400000" algn="ctr" rotWithShape="0">
                    <a:srgbClr val="6E747A">
                      <a:alpha val="43000"/>
                    </a:srgbClr>
                  </a:outerShdw>
                </a:effectLst>
              </a:rPr>
              <a:t>…</a:t>
            </a:r>
            <a:r>
              <a:rPr lang="en-US" dirty="0" smtClean="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101" name="Straight Arrow Connector 100"/>
          <p:cNvCxnSpPr/>
          <p:nvPr/>
        </p:nvCxnSpPr>
        <p:spPr>
          <a:xfrm flipH="1">
            <a:off x="7582115" y="4254501"/>
            <a:ext cx="434335" cy="19963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93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335" y="1574204"/>
            <a:ext cx="8229600" cy="1972816"/>
          </a:xfrm>
        </p:spPr>
        <p:txBody>
          <a:bodyPr>
            <a:normAutofit fontScale="92500"/>
          </a:bodyPr>
          <a:lstStyle/>
          <a:p>
            <a:pPr marL="0" indent="0" algn="just" rtl="0">
              <a:buNone/>
            </a:pPr>
            <a:r>
              <a:rPr lang="en-US" sz="2800" dirty="0" smtClean="0">
                <a:latin typeface="David" panose="020E0502060401010101" pitchFamily="34" charset="-79"/>
                <a:cs typeface="David" panose="020E0502060401010101" pitchFamily="34" charset="-79"/>
              </a:rPr>
              <a:t>The </a:t>
            </a:r>
            <a:r>
              <a:rPr lang="en-US" sz="2800" dirty="0" err="1" smtClean="0">
                <a:latin typeface="David" panose="020E0502060401010101" pitchFamily="34" charset="-79"/>
                <a:cs typeface="David" panose="020E0502060401010101" pitchFamily="34" charset="-79"/>
              </a:rPr>
              <a:t>Bankal</a:t>
            </a:r>
            <a:r>
              <a:rPr lang="en-US" sz="2800" dirty="0" smtClean="0">
                <a:latin typeface="David" panose="020E0502060401010101" pitchFamily="34" charset="-79"/>
                <a:cs typeface="David" panose="020E0502060401010101" pitchFamily="34" charset="-79"/>
              </a:rPr>
              <a:t> dataset contain unclosed vertices which ranges between 0.001 to 0.5 meters, those changes interfere the use of x,y coordinates as  primary keys (connecting lines and polygon).  Fixed by checking angle and distance.</a:t>
            </a:r>
            <a:endParaRPr lang="en-US" sz="2800" dirty="0">
              <a:latin typeface="David" panose="020E0502060401010101" pitchFamily="34" charset="-79"/>
              <a:cs typeface="David" panose="020E0502060401010101" pitchFamily="34" charset="-79"/>
            </a:endParaRPr>
          </a:p>
        </p:txBody>
      </p:sp>
      <p:sp>
        <p:nvSpPr>
          <p:cNvPr id="4" name="Title 1"/>
          <p:cNvSpPr txBox="1">
            <a:spLocks/>
          </p:cNvSpPr>
          <p:nvPr/>
        </p:nvSpPr>
        <p:spPr>
          <a:xfrm>
            <a:off x="395536" y="427037"/>
            <a:ext cx="8443665" cy="1597919"/>
          </a:xfrm>
          <a:prstGeom prst="rect">
            <a:avLst/>
          </a:prstGeom>
        </p:spPr>
        <p:txBody>
          <a:bodyPr vert="horz" lIns="91440" tIns="45720" rIns="91440" bIns="45720" rtlCol="1" anchor="ctr">
            <a:normAutofit fontScale="85000" lnSpcReduction="200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u="sng" dirty="0" smtClean="0">
                <a:ln w="0"/>
                <a:effectLst>
                  <a:outerShdw blurRad="38100" dist="19050" dir="2700000" algn="tl" rotWithShape="0">
                    <a:schemeClr val="dk1">
                      <a:alpha val="40000"/>
                    </a:schemeClr>
                  </a:outerShdw>
                </a:effectLst>
              </a:rPr>
              <a:t>Fix </a:t>
            </a:r>
            <a:r>
              <a:rPr lang="en-US" u="sng" dirty="0" smtClean="0">
                <a:ln w="0"/>
                <a:effectLst>
                  <a:outerShdw blurRad="38100" dist="19050" dir="2700000" algn="tl" rotWithShape="0">
                    <a:schemeClr val="dk1">
                      <a:alpha val="40000"/>
                    </a:schemeClr>
                  </a:outerShdw>
                </a:effectLst>
              </a:rPr>
              <a:t>Curves</a:t>
            </a:r>
          </a:p>
          <a:p>
            <a:r>
              <a:rPr lang="en-US" u="sng" dirty="0" smtClean="0">
                <a:latin typeface="David" panose="020E0502060401010101" pitchFamily="34" charset="-79"/>
                <a:cs typeface="David" panose="020E0502060401010101" pitchFamily="34" charset="-79"/>
              </a:rPr>
              <a:t>Parcel keep </a:t>
            </a:r>
            <a:r>
              <a:rPr lang="en-US" u="sng" dirty="0">
                <a:latin typeface="David" panose="020E0502060401010101" pitchFamily="34" charset="-79"/>
                <a:cs typeface="David" panose="020E0502060401010101" pitchFamily="34" charset="-79"/>
              </a:rPr>
              <a:t>continuing form</a:t>
            </a:r>
          </a:p>
          <a:p>
            <a:r>
              <a:rPr lang="en-US" u="sng" dirty="0" smtClean="0">
                <a:ln w="0"/>
                <a:effectLst>
                  <a:outerShdw blurRad="38100" dist="19050" dir="2700000" algn="tl" rotWithShape="0">
                    <a:schemeClr val="dk1">
                      <a:alpha val="40000"/>
                    </a:schemeClr>
                  </a:outerShdw>
                </a:effectLst>
              </a:rPr>
              <a:t> </a:t>
            </a:r>
            <a:endParaRPr lang="en-US" u="sng" dirty="0"/>
          </a:p>
        </p:txBody>
      </p:sp>
      <p:sp>
        <p:nvSpPr>
          <p:cNvPr id="5" name="Oval 4"/>
          <p:cNvSpPr/>
          <p:nvPr/>
        </p:nvSpPr>
        <p:spPr>
          <a:xfrm>
            <a:off x="504335" y="4577690"/>
            <a:ext cx="2270681" cy="1491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3225" y="4846372"/>
            <a:ext cx="1625638" cy="95410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Find curves</a:t>
            </a:r>
          </a:p>
          <a:p>
            <a:pPr algn="l" rtl="0"/>
            <a:r>
              <a:rPr lang="en-US" sz="1400" dirty="0" smtClean="0">
                <a:ln w="0"/>
                <a:effectLst>
                  <a:outerShdw blurRad="38100" dist="19050" dir="2700000" algn="tl" rotWithShape="0">
                    <a:schemeClr val="dk1">
                      <a:alpha val="40000"/>
                    </a:schemeClr>
                  </a:outerShdw>
                </a:effectLst>
              </a:rPr>
              <a:t>2. Fix lines order</a:t>
            </a:r>
          </a:p>
          <a:p>
            <a:pPr algn="l"/>
            <a:r>
              <a:rPr lang="en-US" sz="1400" dirty="0" smtClean="0">
                <a:ln w="0"/>
                <a:effectLst>
                  <a:outerShdw blurRad="38100" dist="19050" dir="2700000" algn="tl" rotWithShape="0">
                    <a:schemeClr val="dk1">
                      <a:alpha val="40000"/>
                    </a:schemeClr>
                  </a:outerShdw>
                </a:effectLst>
              </a:rPr>
              <a:t>3. Fix close vertices</a:t>
            </a:r>
          </a:p>
          <a:p>
            <a:pPr algn="l" rtl="0"/>
            <a:r>
              <a:rPr lang="en-US" sz="1400" b="0" cap="none" spc="0" dirty="0" smtClean="0">
                <a:ln w="0"/>
                <a:solidFill>
                  <a:schemeClr val="tx1"/>
                </a:solidFill>
                <a:effectLst>
                  <a:outerShdw blurRad="38100" dist="19050" dir="2700000" algn="tl" rotWithShape="0">
                    <a:schemeClr val="dk1">
                      <a:alpha val="40000"/>
                    </a:schemeClr>
                  </a:outerShdw>
                </a:effectLst>
              </a:rPr>
              <a:t>4. Fix GeomKeys</a:t>
            </a:r>
          </a:p>
        </p:txBody>
      </p:sp>
      <p:sp>
        <p:nvSpPr>
          <p:cNvPr id="7" name="Rounded Rectangle 6"/>
          <p:cNvSpPr/>
          <p:nvPr/>
        </p:nvSpPr>
        <p:spPr>
          <a:xfrm>
            <a:off x="556952" y="5323425"/>
            <a:ext cx="2142840" cy="23824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Isosceles Triangle 7"/>
          <p:cNvSpPr/>
          <p:nvPr/>
        </p:nvSpPr>
        <p:spPr>
          <a:xfrm rot="17932105">
            <a:off x="5912015" y="4466725"/>
            <a:ext cx="779998" cy="17498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4"/>
          </p:cNvCxnSpPr>
          <p:nvPr/>
        </p:nvCxnSpPr>
        <p:spPr>
          <a:xfrm flipH="1" flipV="1">
            <a:off x="4355977" y="4404081"/>
            <a:ext cx="2900506" cy="1018412"/>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flipH="1" flipV="1">
            <a:off x="4355976" y="4406951"/>
            <a:ext cx="2523924" cy="1698610"/>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508104" y="4846372"/>
            <a:ext cx="72008" cy="127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83967" y="4358399"/>
            <a:ext cx="144015" cy="1103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040501" y="4863560"/>
            <a:ext cx="144015" cy="1103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99151" y="6026122"/>
            <a:ext cx="144015" cy="1103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896486" y="4522518"/>
            <a:ext cx="144015" cy="1103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172519" y="5332204"/>
            <a:ext cx="144015" cy="11034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a:off x="4495913" y="4501916"/>
            <a:ext cx="940183" cy="361644"/>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ישר 7"/>
          <p:cNvCxnSpPr>
            <a:stCxn id="42" idx="0"/>
          </p:cNvCxnSpPr>
          <p:nvPr/>
        </p:nvCxnSpPr>
        <p:spPr>
          <a:xfrm flipV="1">
            <a:off x="7525439" y="3494171"/>
            <a:ext cx="930282" cy="203133"/>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35" name="טבעת 9"/>
          <p:cNvSpPr/>
          <p:nvPr/>
        </p:nvSpPr>
        <p:spPr>
          <a:xfrm>
            <a:off x="8457790" y="3430226"/>
            <a:ext cx="146658" cy="116794"/>
          </a:xfrm>
          <a:prstGeom prst="donu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cxnSp>
        <p:nvCxnSpPr>
          <p:cNvPr id="37" name="מחבר חץ ישר 16"/>
          <p:cNvCxnSpPr/>
          <p:nvPr/>
        </p:nvCxnSpPr>
        <p:spPr>
          <a:xfrm flipV="1">
            <a:off x="7311944" y="3592925"/>
            <a:ext cx="1143777" cy="725422"/>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מלבן 21"/>
          <p:cNvSpPr/>
          <p:nvPr/>
        </p:nvSpPr>
        <p:spPr>
          <a:xfrm>
            <a:off x="7029655" y="3298940"/>
            <a:ext cx="564578" cy="369332"/>
          </a:xfrm>
          <a:prstGeom prst="rect">
            <a:avLst/>
          </a:prstGeom>
        </p:spPr>
        <p:txBody>
          <a:bodyPr wrap="none">
            <a:spAutoFit/>
          </a:bodyPr>
          <a:lstStyle/>
          <a:p>
            <a:r>
              <a:rPr lang="en-US" b="1" dirty="0" smtClean="0">
                <a:solidFill>
                  <a:srgbClr val="FF0000"/>
                </a:solidFill>
                <a:latin typeface="Consolas" panose="020B0609020204030204" pitchFamily="49" charset="0"/>
              </a:rPr>
              <a:t>pt2</a:t>
            </a:r>
            <a:endParaRPr lang="he-IL" b="1" dirty="0">
              <a:solidFill>
                <a:srgbClr val="FF0000"/>
              </a:solidFill>
            </a:endParaRPr>
          </a:p>
        </p:txBody>
      </p:sp>
      <p:sp>
        <p:nvSpPr>
          <p:cNvPr id="40" name="מלבן 22"/>
          <p:cNvSpPr/>
          <p:nvPr/>
        </p:nvSpPr>
        <p:spPr>
          <a:xfrm>
            <a:off x="8113891" y="3121862"/>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pt3</a:t>
            </a:r>
            <a:endParaRPr lang="he-IL" dirty="0"/>
          </a:p>
        </p:txBody>
      </p:sp>
      <p:sp>
        <p:nvSpPr>
          <p:cNvPr id="41" name="מלבן 23"/>
          <p:cNvSpPr/>
          <p:nvPr/>
        </p:nvSpPr>
        <p:spPr>
          <a:xfrm>
            <a:off x="6812089" y="4364252"/>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pt1</a:t>
            </a:r>
            <a:endParaRPr lang="he-IL" dirty="0"/>
          </a:p>
        </p:txBody>
      </p:sp>
      <p:sp>
        <p:nvSpPr>
          <p:cNvPr id="42" name="מלבן 26"/>
          <p:cNvSpPr/>
          <p:nvPr/>
        </p:nvSpPr>
        <p:spPr>
          <a:xfrm rot="19686197">
            <a:off x="7332841" y="3712335"/>
            <a:ext cx="566721" cy="261610"/>
          </a:xfrm>
          <a:prstGeom prst="rect">
            <a:avLst/>
          </a:prstGeom>
        </p:spPr>
        <p:txBody>
          <a:bodyPr wrap="square">
            <a:spAutoFit/>
          </a:bodyPr>
          <a:lstStyle/>
          <a:p>
            <a:r>
              <a:rPr lang="en-US" sz="1100" dirty="0" smtClean="0">
                <a:solidFill>
                  <a:schemeClr val="tx2"/>
                </a:solidFill>
                <a:latin typeface="Consolas" panose="020B0609020204030204" pitchFamily="49" charset="0"/>
              </a:rPr>
              <a:t>angle</a:t>
            </a:r>
            <a:endParaRPr lang="he-IL" sz="1100" dirty="0"/>
          </a:p>
        </p:txBody>
      </p:sp>
      <p:cxnSp>
        <p:nvCxnSpPr>
          <p:cNvPr id="45" name="מחבר ישר 7"/>
          <p:cNvCxnSpPr/>
          <p:nvPr/>
        </p:nvCxnSpPr>
        <p:spPr>
          <a:xfrm flipV="1">
            <a:off x="7136544" y="3721012"/>
            <a:ext cx="350801" cy="672505"/>
          </a:xfrm>
          <a:prstGeom prst="line">
            <a:avLst/>
          </a:prstGeom>
          <a:ln w="31750" cmpd="sng"/>
        </p:spPr>
        <p:style>
          <a:lnRef idx="1">
            <a:schemeClr val="accent1"/>
          </a:lnRef>
          <a:fillRef idx="0">
            <a:schemeClr val="accent1"/>
          </a:fillRef>
          <a:effectRef idx="0">
            <a:schemeClr val="accent1"/>
          </a:effectRef>
          <a:fontRef idx="minor">
            <a:schemeClr val="tx1"/>
          </a:fontRef>
        </p:style>
      </p:cxnSp>
      <p:sp>
        <p:nvSpPr>
          <p:cNvPr id="51" name="Oval 50"/>
          <p:cNvSpPr/>
          <p:nvPr/>
        </p:nvSpPr>
        <p:spPr>
          <a:xfrm rot="19479222">
            <a:off x="6420219" y="3046573"/>
            <a:ext cx="2494545" cy="16117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H="1">
            <a:off x="5347545" y="4318347"/>
            <a:ext cx="1096663" cy="364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טבעת 9"/>
          <p:cNvSpPr/>
          <p:nvPr/>
        </p:nvSpPr>
        <p:spPr>
          <a:xfrm>
            <a:off x="7414016" y="3630952"/>
            <a:ext cx="146658" cy="116794"/>
          </a:xfrm>
          <a:prstGeom prst="donu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58" name="טבעת 9"/>
          <p:cNvSpPr/>
          <p:nvPr/>
        </p:nvSpPr>
        <p:spPr>
          <a:xfrm>
            <a:off x="7042259" y="4336349"/>
            <a:ext cx="146658" cy="116794"/>
          </a:xfrm>
          <a:prstGeom prst="donu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pic>
        <p:nvPicPr>
          <p:cNvPr id="68" name="Picture 67"/>
          <p:cNvPicPr>
            <a:picLocks noChangeAspect="1"/>
          </p:cNvPicPr>
          <p:nvPr/>
        </p:nvPicPr>
        <p:blipFill>
          <a:blip r:embed="rId2"/>
          <a:stretch>
            <a:fillRect/>
          </a:stretch>
        </p:blipFill>
        <p:spPr>
          <a:xfrm>
            <a:off x="4101709" y="5563715"/>
            <a:ext cx="998265" cy="924814"/>
          </a:xfrm>
          <a:prstGeom prst="rect">
            <a:avLst/>
          </a:prstGeom>
        </p:spPr>
      </p:pic>
    </p:spTree>
    <p:extLst>
      <p:ext uri="{BB962C8B-B14F-4D97-AF65-F5344CB8AC3E}">
        <p14:creationId xmlns:p14="http://schemas.microsoft.com/office/powerpoint/2010/main" val="247199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476872"/>
          </a:xfrm>
        </p:spPr>
        <p:txBody>
          <a:bodyPr>
            <a:normAutofit/>
          </a:bodyPr>
          <a:lstStyle/>
          <a:p>
            <a:pPr marL="0" indent="0" algn="just" rtl="0">
              <a:buNone/>
            </a:pPr>
            <a:r>
              <a:rPr lang="en-US" dirty="0" smtClean="0">
                <a:latin typeface="David" panose="020E0502060401010101" pitchFamily="34" charset="-79"/>
                <a:cs typeface="David" panose="020E0502060401010101" pitchFamily="34" charset="-79"/>
              </a:rPr>
              <a:t>Points will be submit to few attempts of rebuilding geometry with different accuracy levels. That will determine the accuracy needed for X and Y axis.</a:t>
            </a:r>
            <a:endParaRPr lang="en-US" dirty="0">
              <a:latin typeface="David" panose="020E0502060401010101" pitchFamily="34" charset="-79"/>
              <a:cs typeface="David" panose="020E0502060401010101" pitchFamily="34" charset="-79"/>
            </a:endParaRPr>
          </a:p>
        </p:txBody>
      </p:sp>
      <p:sp>
        <p:nvSpPr>
          <p:cNvPr id="4" name="Oval 3"/>
          <p:cNvSpPr/>
          <p:nvPr/>
        </p:nvSpPr>
        <p:spPr>
          <a:xfrm>
            <a:off x="504335" y="4577690"/>
            <a:ext cx="2270681" cy="1491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3225" y="4846372"/>
            <a:ext cx="1625638" cy="95410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Find curves</a:t>
            </a:r>
          </a:p>
          <a:p>
            <a:pPr algn="l" rtl="0"/>
            <a:r>
              <a:rPr lang="en-US" sz="1400" dirty="0" smtClean="0">
                <a:ln w="0"/>
                <a:effectLst>
                  <a:outerShdw blurRad="38100" dist="19050" dir="2700000" algn="tl" rotWithShape="0">
                    <a:schemeClr val="dk1">
                      <a:alpha val="40000"/>
                    </a:schemeClr>
                  </a:outerShdw>
                </a:effectLst>
              </a:rPr>
              <a:t>2. Fix lines order</a:t>
            </a:r>
          </a:p>
          <a:p>
            <a:pPr algn="l"/>
            <a:r>
              <a:rPr lang="en-US" sz="1400" dirty="0" smtClean="0">
                <a:ln w="0"/>
                <a:effectLst>
                  <a:outerShdw blurRad="38100" dist="19050" dir="2700000" algn="tl" rotWithShape="0">
                    <a:schemeClr val="dk1">
                      <a:alpha val="40000"/>
                    </a:schemeClr>
                  </a:outerShdw>
                </a:effectLst>
              </a:rPr>
              <a:t>3. Fix close vertices</a:t>
            </a:r>
          </a:p>
          <a:p>
            <a:pPr algn="l" rtl="0"/>
            <a:r>
              <a:rPr lang="en-US" sz="1400" b="0" cap="none" spc="0" dirty="0" smtClean="0">
                <a:ln w="0"/>
                <a:solidFill>
                  <a:schemeClr val="tx1"/>
                </a:solidFill>
                <a:effectLst>
                  <a:outerShdw blurRad="38100" dist="19050" dir="2700000" algn="tl" rotWithShape="0">
                    <a:schemeClr val="dk1">
                      <a:alpha val="40000"/>
                    </a:schemeClr>
                  </a:outerShdw>
                </a:effectLst>
              </a:rPr>
              <a:t>4. Fix GeomKeys</a:t>
            </a:r>
          </a:p>
        </p:txBody>
      </p:sp>
      <p:sp>
        <p:nvSpPr>
          <p:cNvPr id="6" name="Rounded Rectangle 5"/>
          <p:cNvSpPr/>
          <p:nvPr/>
        </p:nvSpPr>
        <p:spPr>
          <a:xfrm>
            <a:off x="787927" y="5538971"/>
            <a:ext cx="1638071" cy="23824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itle 1"/>
          <p:cNvSpPr txBox="1">
            <a:spLocks/>
          </p:cNvSpPr>
          <p:nvPr/>
        </p:nvSpPr>
        <p:spPr>
          <a:xfrm>
            <a:off x="609600" y="427038"/>
            <a:ext cx="8229600" cy="1143000"/>
          </a:xfrm>
          <a:prstGeom prst="rect">
            <a:avLst/>
          </a:prstGeom>
        </p:spPr>
        <p:txBody>
          <a:bodyPr vert="horz" lIns="91440" tIns="45720" rIns="91440" bIns="45720" rtlCol="1" anchor="ctr">
            <a:normAutofit fontScale="92500" lnSpcReduction="200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Fix </a:t>
            </a:r>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Curves</a:t>
            </a:r>
          </a:p>
          <a:p>
            <a:r>
              <a:rPr lang="en-US" u="sng"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Check accuracy</a:t>
            </a:r>
            <a:endParaRPr lang="en-US" u="sng" dirty="0">
              <a:latin typeface="David" panose="020E0502060401010101" pitchFamily="34" charset="-79"/>
              <a:cs typeface="David" panose="020E0502060401010101" pitchFamily="34" charset="-79"/>
            </a:endParaRPr>
          </a:p>
        </p:txBody>
      </p:sp>
      <p:sp>
        <p:nvSpPr>
          <p:cNvPr id="8" name="Rectangle 7"/>
          <p:cNvSpPr/>
          <p:nvPr/>
        </p:nvSpPr>
        <p:spPr>
          <a:xfrm>
            <a:off x="1219859" y="6252430"/>
            <a:ext cx="7216721" cy="369332"/>
          </a:xfrm>
          <a:prstGeom prst="rect">
            <a:avLst/>
          </a:prstGeom>
        </p:spPr>
        <p:txBody>
          <a:bodyPr wrap="square">
            <a:spAutoFit/>
          </a:bodyPr>
          <a:lstStyle/>
          <a:p>
            <a:pPr algn="l" rtl="0"/>
            <a:r>
              <a:rPr lang="en-US" sz="1600" dirty="0" smtClean="0">
                <a:latin typeface="Consolas" panose="020B0609020204030204" pitchFamily="49" charset="0"/>
              </a:rPr>
              <a:t>Default: </a:t>
            </a:r>
            <a:r>
              <a:rPr lang="en-US" sz="1600" dirty="0" err="1" smtClean="0">
                <a:latin typeface="Consolas" panose="020B0609020204030204" pitchFamily="49" charset="0"/>
              </a:rPr>
              <a:t>precision_X,precision_Y</a:t>
            </a:r>
            <a:r>
              <a:rPr lang="en-US" sz="1600" dirty="0" smtClean="0">
                <a:latin typeface="Consolas" panose="020B0609020204030204" pitchFamily="49" charset="0"/>
              </a:rPr>
              <a:t> = 2,2 </a:t>
            </a:r>
            <a:r>
              <a:rPr lang="he-IL" sz="1600" dirty="0" smtClean="0">
                <a:latin typeface="Consolas" panose="020B0609020204030204" pitchFamily="49" charset="0"/>
              </a:rPr>
              <a:t>)</a:t>
            </a:r>
            <a:r>
              <a:rPr lang="en-US" dirty="0"/>
              <a:t> Decimal </a:t>
            </a:r>
            <a:r>
              <a:rPr lang="en-US" dirty="0" smtClean="0"/>
              <a:t>place</a:t>
            </a:r>
            <a:r>
              <a:rPr lang="he-IL" sz="1600" dirty="0">
                <a:latin typeface="Consolas" panose="020B0609020204030204" pitchFamily="49" charset="0"/>
              </a:rPr>
              <a:t>(</a:t>
            </a:r>
            <a:endParaRPr lang="en-US" dirty="0"/>
          </a:p>
        </p:txBody>
      </p:sp>
      <p:sp>
        <p:nvSpPr>
          <p:cNvPr id="9" name="Flowchart: Connector 8"/>
          <p:cNvSpPr/>
          <p:nvPr/>
        </p:nvSpPr>
        <p:spPr>
          <a:xfrm>
            <a:off x="4944616" y="4292501"/>
            <a:ext cx="207640"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704299" y="4538426"/>
            <a:ext cx="207640" cy="21602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Flowchart: Connector 10"/>
          <p:cNvSpPr/>
          <p:nvPr/>
        </p:nvSpPr>
        <p:spPr>
          <a:xfrm>
            <a:off x="4449149" y="4706480"/>
            <a:ext cx="207640" cy="21602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p:cNvCxnSpPr/>
          <p:nvPr/>
        </p:nvCxnSpPr>
        <p:spPr>
          <a:xfrm>
            <a:off x="3995936" y="3717032"/>
            <a:ext cx="0" cy="160639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3995936" y="5267422"/>
            <a:ext cx="2520280" cy="42284"/>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516216" y="5294054"/>
            <a:ext cx="413792" cy="338554"/>
          </a:xfrm>
          <a:prstGeom prst="rect">
            <a:avLst/>
          </a:prstGeom>
        </p:spPr>
        <p:txBody>
          <a:bodyPr wrap="square">
            <a:spAutoFit/>
          </a:bodyPr>
          <a:lstStyle/>
          <a:p>
            <a:pPr algn="l" rtl="0"/>
            <a:r>
              <a:rPr lang="en-US" sz="1600" dirty="0" smtClean="0">
                <a:latin typeface="Consolas" panose="020B0609020204030204" pitchFamily="49" charset="0"/>
              </a:rPr>
              <a:t>X</a:t>
            </a:r>
            <a:endParaRPr lang="en-US" sz="1600" b="0" dirty="0">
              <a:effectLst/>
              <a:latin typeface="Consolas" panose="020B0609020204030204" pitchFamily="49" charset="0"/>
            </a:endParaRPr>
          </a:p>
        </p:txBody>
      </p:sp>
      <p:sp>
        <p:nvSpPr>
          <p:cNvPr id="18" name="Rectangle 17"/>
          <p:cNvSpPr/>
          <p:nvPr/>
        </p:nvSpPr>
        <p:spPr>
          <a:xfrm>
            <a:off x="3635896" y="3601465"/>
            <a:ext cx="413792" cy="338554"/>
          </a:xfrm>
          <a:prstGeom prst="rect">
            <a:avLst/>
          </a:prstGeom>
        </p:spPr>
        <p:txBody>
          <a:bodyPr wrap="square">
            <a:spAutoFit/>
          </a:bodyPr>
          <a:lstStyle/>
          <a:p>
            <a:pPr algn="l" rtl="0"/>
            <a:r>
              <a:rPr lang="en-US" sz="1600" dirty="0" smtClean="0">
                <a:latin typeface="Consolas" panose="020B0609020204030204" pitchFamily="49" charset="0"/>
              </a:rPr>
              <a:t>Y</a:t>
            </a:r>
            <a:endParaRPr lang="en-US" sz="1600" b="0" dirty="0">
              <a:effectLst/>
              <a:latin typeface="Consolas" panose="020B0609020204030204" pitchFamily="49" charset="0"/>
            </a:endParaRPr>
          </a:p>
        </p:txBody>
      </p:sp>
      <p:sp>
        <p:nvSpPr>
          <p:cNvPr id="19" name="Isosceles Triangle 18"/>
          <p:cNvSpPr/>
          <p:nvPr/>
        </p:nvSpPr>
        <p:spPr>
          <a:xfrm>
            <a:off x="4808119" y="4153963"/>
            <a:ext cx="216024" cy="249638"/>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7516959" y="4374473"/>
            <a:ext cx="207640"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706594" y="4304339"/>
            <a:ext cx="1181304" cy="461665"/>
          </a:xfrm>
          <a:prstGeom prst="rect">
            <a:avLst/>
          </a:prstGeom>
        </p:spPr>
        <p:txBody>
          <a:bodyPr wrap="square">
            <a:spAutoFit/>
          </a:bodyPr>
          <a:lstStyle/>
          <a:p>
            <a:pPr algn="l" rtl="0"/>
            <a:r>
              <a:rPr lang="en-US" sz="1200" dirty="0" smtClean="0">
                <a:latin typeface="Consolas" panose="020B0609020204030204" pitchFamily="49" charset="0"/>
              </a:rPr>
              <a:t>Polygon </a:t>
            </a:r>
            <a:r>
              <a:rPr lang="en-IL" sz="1200" dirty="0" smtClean="0">
                <a:latin typeface="Consolas" panose="020B0609020204030204" pitchFamily="49" charset="0"/>
              </a:rPr>
              <a:t>–</a:t>
            </a:r>
            <a:r>
              <a:rPr lang="en-US" sz="1200" dirty="0" smtClean="0">
                <a:latin typeface="Consolas" panose="020B0609020204030204" pitchFamily="49" charset="0"/>
              </a:rPr>
              <a:t> 2</a:t>
            </a:r>
            <a:r>
              <a:rPr lang="en-US" sz="1200" dirty="0"/>
              <a:t> Decimal place</a:t>
            </a:r>
            <a:r>
              <a:rPr lang="en-US" sz="1200" dirty="0" smtClean="0">
                <a:latin typeface="Consolas" panose="020B0609020204030204" pitchFamily="49" charset="0"/>
              </a:rPr>
              <a:t> </a:t>
            </a:r>
            <a:endParaRPr lang="en-US" sz="1200" dirty="0"/>
          </a:p>
        </p:txBody>
      </p:sp>
      <p:sp>
        <p:nvSpPr>
          <p:cNvPr id="24" name="Flowchart: Connector 23"/>
          <p:cNvSpPr/>
          <p:nvPr/>
        </p:nvSpPr>
        <p:spPr>
          <a:xfrm>
            <a:off x="7516959" y="4864483"/>
            <a:ext cx="207640" cy="21602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24"/>
          <p:cNvSpPr/>
          <p:nvPr/>
        </p:nvSpPr>
        <p:spPr>
          <a:xfrm>
            <a:off x="7716069" y="4730956"/>
            <a:ext cx="1181304" cy="461665"/>
          </a:xfrm>
          <a:prstGeom prst="rect">
            <a:avLst/>
          </a:prstGeom>
        </p:spPr>
        <p:txBody>
          <a:bodyPr wrap="square">
            <a:spAutoFit/>
          </a:bodyPr>
          <a:lstStyle/>
          <a:p>
            <a:pPr algn="l" rtl="0"/>
            <a:r>
              <a:rPr lang="en-US" sz="1200" dirty="0" smtClean="0">
                <a:latin typeface="Consolas" panose="020B0609020204030204" pitchFamily="49" charset="0"/>
              </a:rPr>
              <a:t>Polygon </a:t>
            </a:r>
            <a:r>
              <a:rPr lang="en-IL" sz="1200" dirty="0" smtClean="0">
                <a:latin typeface="Consolas" panose="020B0609020204030204" pitchFamily="49" charset="0"/>
              </a:rPr>
              <a:t>–</a:t>
            </a:r>
            <a:r>
              <a:rPr lang="en-US" sz="1200" dirty="0" smtClean="0">
                <a:latin typeface="Consolas" panose="020B0609020204030204" pitchFamily="49" charset="0"/>
              </a:rPr>
              <a:t> 1</a:t>
            </a:r>
            <a:r>
              <a:rPr lang="en-US" sz="1200" dirty="0" smtClean="0"/>
              <a:t> </a:t>
            </a:r>
            <a:r>
              <a:rPr lang="en-US" sz="1200" dirty="0"/>
              <a:t>Decimal place</a:t>
            </a:r>
            <a:r>
              <a:rPr lang="en-US" sz="1200" dirty="0" smtClean="0">
                <a:latin typeface="Consolas" panose="020B0609020204030204" pitchFamily="49" charset="0"/>
              </a:rPr>
              <a:t> </a:t>
            </a:r>
            <a:endParaRPr lang="en-US" sz="1200" dirty="0"/>
          </a:p>
        </p:txBody>
      </p:sp>
      <p:sp>
        <p:nvSpPr>
          <p:cNvPr id="26" name="Flowchart: Connector 25"/>
          <p:cNvSpPr/>
          <p:nvPr/>
        </p:nvSpPr>
        <p:spPr>
          <a:xfrm>
            <a:off x="7516959" y="5284967"/>
            <a:ext cx="207640" cy="216024"/>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26"/>
          <p:cNvSpPr/>
          <p:nvPr/>
        </p:nvSpPr>
        <p:spPr>
          <a:xfrm>
            <a:off x="7751441" y="5157573"/>
            <a:ext cx="1181304" cy="461665"/>
          </a:xfrm>
          <a:prstGeom prst="rect">
            <a:avLst/>
          </a:prstGeom>
        </p:spPr>
        <p:txBody>
          <a:bodyPr wrap="square">
            <a:spAutoFit/>
          </a:bodyPr>
          <a:lstStyle/>
          <a:p>
            <a:pPr algn="l" rtl="0"/>
            <a:r>
              <a:rPr lang="en-US" sz="1200" dirty="0" smtClean="0">
                <a:latin typeface="Consolas" panose="020B0609020204030204" pitchFamily="49" charset="0"/>
              </a:rPr>
              <a:t>Polygon </a:t>
            </a:r>
            <a:r>
              <a:rPr lang="en-IL" sz="1200" dirty="0" smtClean="0">
                <a:latin typeface="Consolas" panose="020B0609020204030204" pitchFamily="49" charset="0"/>
              </a:rPr>
              <a:t>–</a:t>
            </a:r>
            <a:r>
              <a:rPr lang="en-US" sz="1200" dirty="0" smtClean="0">
                <a:latin typeface="Consolas" panose="020B0609020204030204" pitchFamily="49" charset="0"/>
              </a:rPr>
              <a:t> 0</a:t>
            </a:r>
            <a:r>
              <a:rPr lang="en-US" sz="1200" dirty="0" smtClean="0"/>
              <a:t> </a:t>
            </a:r>
            <a:r>
              <a:rPr lang="en-US" sz="1200" dirty="0"/>
              <a:t>Decimal place</a:t>
            </a:r>
            <a:r>
              <a:rPr lang="en-US" sz="1200" dirty="0" smtClean="0">
                <a:latin typeface="Consolas" panose="020B0609020204030204" pitchFamily="49" charset="0"/>
              </a:rPr>
              <a:t> </a:t>
            </a:r>
            <a:endParaRPr lang="en-US" sz="1200" dirty="0"/>
          </a:p>
        </p:txBody>
      </p:sp>
      <p:sp>
        <p:nvSpPr>
          <p:cNvPr id="28" name="Isosceles Triangle 27"/>
          <p:cNvSpPr/>
          <p:nvPr/>
        </p:nvSpPr>
        <p:spPr>
          <a:xfrm>
            <a:off x="7535417" y="5729273"/>
            <a:ext cx="216024" cy="249638"/>
          </a:xfrm>
          <a:prstGeom prst="triangl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779966" y="5645878"/>
            <a:ext cx="1181304" cy="461665"/>
          </a:xfrm>
          <a:prstGeom prst="rect">
            <a:avLst/>
          </a:prstGeom>
        </p:spPr>
        <p:txBody>
          <a:bodyPr wrap="square">
            <a:spAutoFit/>
          </a:bodyPr>
          <a:lstStyle/>
          <a:p>
            <a:pPr algn="l" rtl="0"/>
            <a:r>
              <a:rPr lang="en-US" sz="1200" dirty="0" smtClean="0">
                <a:latin typeface="Consolas" panose="020B0609020204030204" pitchFamily="49" charset="0"/>
              </a:rPr>
              <a:t>Polyline vertx</a:t>
            </a:r>
            <a:endParaRPr lang="en-US" sz="1200" dirty="0"/>
          </a:p>
        </p:txBody>
      </p:sp>
      <p:sp>
        <p:nvSpPr>
          <p:cNvPr id="30" name="Rectangle 29"/>
          <p:cNvSpPr/>
          <p:nvPr/>
        </p:nvSpPr>
        <p:spPr>
          <a:xfrm>
            <a:off x="7716069" y="3946241"/>
            <a:ext cx="1087901" cy="338554"/>
          </a:xfrm>
          <a:prstGeom prst="rect">
            <a:avLst/>
          </a:prstGeom>
        </p:spPr>
        <p:txBody>
          <a:bodyPr wrap="square">
            <a:spAutoFit/>
          </a:bodyPr>
          <a:lstStyle/>
          <a:p>
            <a:pPr algn="l" rtl="0"/>
            <a:r>
              <a:rPr lang="en-US" sz="1600" dirty="0" smtClean="0">
                <a:latin typeface="Consolas" panose="020B0609020204030204" pitchFamily="49" charset="0"/>
              </a:rPr>
              <a:t>legend</a:t>
            </a:r>
            <a:endParaRPr lang="en-US" dirty="0"/>
          </a:p>
        </p:txBody>
      </p:sp>
      <p:sp>
        <p:nvSpPr>
          <p:cNvPr id="31" name="Rectangle 30"/>
          <p:cNvSpPr/>
          <p:nvPr/>
        </p:nvSpPr>
        <p:spPr>
          <a:xfrm>
            <a:off x="7380312" y="3940019"/>
            <a:ext cx="1507586" cy="2312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rot="1604495">
            <a:off x="4590970" y="4120869"/>
            <a:ext cx="803805" cy="4007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a:off x="5256076" y="3961456"/>
            <a:ext cx="324036" cy="1925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81671" y="3687131"/>
            <a:ext cx="779954" cy="307777"/>
          </a:xfrm>
          <a:prstGeom prst="rect">
            <a:avLst/>
          </a:prstGeom>
        </p:spPr>
        <p:txBody>
          <a:bodyPr wrap="square">
            <a:spAutoFit/>
          </a:bodyPr>
          <a:lstStyle/>
          <a:p>
            <a:pPr algn="l" rtl="0"/>
            <a:r>
              <a:rPr lang="en-US" sz="1400" dirty="0" smtClean="0">
                <a:solidFill>
                  <a:srgbClr val="FF0000"/>
                </a:solidFill>
                <a:latin typeface="Consolas" panose="020B0609020204030204" pitchFamily="49" charset="0"/>
              </a:rPr>
              <a:t>match</a:t>
            </a:r>
            <a:endParaRPr lang="en-US" sz="1400" dirty="0">
              <a:solidFill>
                <a:srgbClr val="FF0000"/>
              </a:solidFill>
            </a:endParaRPr>
          </a:p>
        </p:txBody>
      </p:sp>
    </p:spTree>
    <p:extLst>
      <p:ext uri="{BB962C8B-B14F-4D97-AF65-F5344CB8AC3E}">
        <p14:creationId xmlns:p14="http://schemas.microsoft.com/office/powerpoint/2010/main" val="1315238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rtl="0">
              <a:buNone/>
            </a:pPr>
            <a:r>
              <a:rPr lang="en-US" dirty="0" smtClean="0">
                <a:latin typeface="David" panose="020E0502060401010101" pitchFamily="34" charset="-79"/>
                <a:cs typeface="David" panose="020E0502060401010101" pitchFamily="34" charset="-79"/>
              </a:rPr>
              <a:t>After the data preparation completed,  the tool will try two different options (not considering the already two attempts finding XY accuracy). The reason for those attempts are the different between curves and their placement on the polygon array. Next slide will explain some of the different cases studied.</a:t>
            </a:r>
          </a:p>
        </p:txBody>
      </p:sp>
      <p:sp>
        <p:nvSpPr>
          <p:cNvPr id="4" name="Title 1"/>
          <p:cNvSpPr txBox="1">
            <a:spLocks/>
          </p:cNvSpPr>
          <p:nvPr/>
        </p:nvSpPr>
        <p:spPr>
          <a:xfrm>
            <a:off x="609600" y="427038"/>
            <a:ext cx="8229600" cy="1143000"/>
          </a:xfrm>
          <a:prstGeom prst="rect">
            <a:avLst/>
          </a:prstGeom>
        </p:spPr>
        <p:txBody>
          <a:bodyPr vert="horz" lIns="91440" tIns="45720" rIns="91440" bIns="45720" rtlCol="1"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Fix </a:t>
            </a:r>
            <a:r>
              <a:rPr lang="en-US"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Curves</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95322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 Challenges </a:t>
            </a:r>
            <a:r>
              <a:rPr lang="he-IL" dirty="0" smtClean="0"/>
              <a:t> </a:t>
            </a:r>
            <a:r>
              <a:rPr lang="en-US" dirty="0" smtClean="0"/>
              <a:t>Completed</a:t>
            </a:r>
            <a:endParaRPr lang="en-US" dirty="0"/>
          </a:p>
        </p:txBody>
      </p:sp>
      <p:sp>
        <p:nvSpPr>
          <p:cNvPr id="3" name="Content Placeholder 2"/>
          <p:cNvSpPr>
            <a:spLocks noGrp="1"/>
          </p:cNvSpPr>
          <p:nvPr>
            <p:ph idx="1"/>
          </p:nvPr>
        </p:nvSpPr>
        <p:spPr/>
        <p:txBody>
          <a:bodyPr>
            <a:normAutofit lnSpcReduction="10000"/>
          </a:bodyPr>
          <a:lstStyle/>
          <a:p>
            <a:pPr algn="l" rtl="0"/>
            <a:r>
              <a:rPr lang="en-US" dirty="0" smtClean="0"/>
              <a:t>Double curves </a:t>
            </a:r>
          </a:p>
          <a:p>
            <a:pPr marL="0" indent="0" algn="l" rtl="0">
              <a:buNone/>
            </a:pPr>
            <a:endParaRPr lang="en-US" dirty="0" smtClean="0"/>
          </a:p>
          <a:p>
            <a:pPr algn="l" rtl="0"/>
            <a:r>
              <a:rPr lang="en-US" dirty="0" smtClean="0"/>
              <a:t>Snake Curves</a:t>
            </a:r>
          </a:p>
          <a:p>
            <a:pPr marL="0" indent="0" algn="l" rtl="0">
              <a:buNone/>
            </a:pPr>
            <a:endParaRPr lang="en-US" dirty="0" smtClean="0"/>
          </a:p>
          <a:p>
            <a:pPr algn="l" rtl="0"/>
            <a:r>
              <a:rPr lang="en-US" dirty="0" smtClean="0"/>
              <a:t>Curves in the beginning </a:t>
            </a:r>
          </a:p>
          <a:p>
            <a:pPr marL="0" indent="0" algn="l" rtl="0">
              <a:buNone/>
            </a:pPr>
            <a:r>
              <a:rPr lang="en-US" dirty="0" smtClean="0"/>
              <a:t> and end of the polygon array</a:t>
            </a:r>
          </a:p>
          <a:p>
            <a:pPr marL="0" indent="0" algn="l" rtl="0">
              <a:buNone/>
            </a:pPr>
            <a:endParaRPr lang="en-US" dirty="0" smtClean="0"/>
          </a:p>
          <a:p>
            <a:pPr algn="l" rtl="0"/>
            <a:r>
              <a:rPr lang="en-US" dirty="0" smtClean="0"/>
              <a:t>Accuracy problems            </a:t>
            </a:r>
            <a:endParaRPr lang="en-US" dirty="0"/>
          </a:p>
        </p:txBody>
      </p:sp>
      <p:sp>
        <p:nvSpPr>
          <p:cNvPr id="4" name="Arc 3"/>
          <p:cNvSpPr/>
          <p:nvPr/>
        </p:nvSpPr>
        <p:spPr>
          <a:xfrm>
            <a:off x="4319972" y="1700807"/>
            <a:ext cx="1224136" cy="1008112"/>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rot="16200000">
            <a:off x="4391980" y="1808820"/>
            <a:ext cx="1080120" cy="864096"/>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rot="8330535">
            <a:off x="4139477" y="2204864"/>
            <a:ext cx="1224136" cy="1008112"/>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Arc 6"/>
          <p:cNvSpPr/>
          <p:nvPr/>
        </p:nvSpPr>
        <p:spPr>
          <a:xfrm rot="19942451">
            <a:off x="4663940" y="3045446"/>
            <a:ext cx="1224136" cy="1008112"/>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p:cNvSpPr/>
          <p:nvPr/>
        </p:nvSpPr>
        <p:spPr>
          <a:xfrm rot="8330535">
            <a:off x="6310464" y="3359124"/>
            <a:ext cx="1224136" cy="1008112"/>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flipV="1">
            <a:off x="6457867" y="3717031"/>
            <a:ext cx="3651" cy="56287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436992" y="3717031"/>
            <a:ext cx="773097"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163052" y="4171002"/>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379673" y="4183925"/>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110142" y="3645348"/>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387073" y="3645348"/>
            <a:ext cx="138253" cy="143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c 21"/>
          <p:cNvSpPr/>
          <p:nvPr/>
        </p:nvSpPr>
        <p:spPr>
          <a:xfrm rot="3423241">
            <a:off x="6469295" y="3568897"/>
            <a:ext cx="1039731" cy="417310"/>
          </a:xfrm>
          <a:prstGeom prst="arc">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מלבן 23"/>
          <p:cNvSpPr/>
          <p:nvPr/>
        </p:nvSpPr>
        <p:spPr>
          <a:xfrm>
            <a:off x="7284570" y="4232312"/>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pt1</a:t>
            </a:r>
            <a:endParaRPr lang="he-IL" dirty="0"/>
          </a:p>
        </p:txBody>
      </p:sp>
      <p:sp>
        <p:nvSpPr>
          <p:cNvPr id="24" name="מלבן 23"/>
          <p:cNvSpPr/>
          <p:nvPr/>
        </p:nvSpPr>
        <p:spPr>
          <a:xfrm>
            <a:off x="5995916" y="4250618"/>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pt2</a:t>
            </a:r>
            <a:endParaRPr lang="he-IL" dirty="0"/>
          </a:p>
        </p:txBody>
      </p:sp>
      <p:sp>
        <p:nvSpPr>
          <p:cNvPr id="25" name="מלבן 23"/>
          <p:cNvSpPr/>
          <p:nvPr/>
        </p:nvSpPr>
        <p:spPr>
          <a:xfrm>
            <a:off x="6065724" y="3322562"/>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pt3</a:t>
            </a:r>
            <a:endParaRPr lang="he-IL" dirty="0"/>
          </a:p>
        </p:txBody>
      </p:sp>
      <p:sp>
        <p:nvSpPr>
          <p:cNvPr id="26" name="מלבן 23"/>
          <p:cNvSpPr/>
          <p:nvPr/>
        </p:nvSpPr>
        <p:spPr>
          <a:xfrm>
            <a:off x="6989160" y="3330805"/>
            <a:ext cx="564578" cy="369332"/>
          </a:xfrm>
          <a:prstGeom prst="rect">
            <a:avLst/>
          </a:prstGeom>
        </p:spPr>
        <p:txBody>
          <a:bodyPr wrap="none">
            <a:spAutoFit/>
          </a:bodyPr>
          <a:lstStyle/>
          <a:p>
            <a:r>
              <a:rPr lang="en-US" dirty="0" smtClean="0">
                <a:solidFill>
                  <a:schemeClr val="tx2"/>
                </a:solidFill>
                <a:latin typeface="Consolas" panose="020B0609020204030204" pitchFamily="49" charset="0"/>
              </a:rPr>
              <a:t>pt4</a:t>
            </a:r>
            <a:endParaRPr lang="he-IL" dirty="0"/>
          </a:p>
        </p:txBody>
      </p:sp>
    </p:spTree>
    <p:extLst>
      <p:ext uri="{BB962C8B-B14F-4D97-AF65-F5344CB8AC3E}">
        <p14:creationId xmlns:p14="http://schemas.microsoft.com/office/powerpoint/2010/main" val="1958392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gn="l" rtl="0">
              <a:buAutoNum type="arabicParenR"/>
            </a:pPr>
            <a:r>
              <a:rPr lang="en-US" dirty="0" smtClean="0"/>
              <a:t>There is still 8% curves that still without solution.</a:t>
            </a:r>
          </a:p>
          <a:p>
            <a:pPr marL="514350" indent="-514350" algn="l" rtl="0">
              <a:buAutoNum type="arabicParenR"/>
            </a:pPr>
            <a:r>
              <a:rPr lang="en-US" dirty="0" smtClean="0"/>
              <a:t> 20% of curves solved will produce small holes and overlaps that will be take care in another operation.  </a:t>
            </a:r>
            <a:endParaRPr lang="en-US" dirty="0" smtClean="0"/>
          </a:p>
          <a:p>
            <a:pPr marL="514350" indent="-514350" algn="l" rtl="0">
              <a:buAutoNum type="arabicParenR"/>
            </a:pPr>
            <a:r>
              <a:rPr lang="en-US" dirty="0" smtClean="0"/>
              <a:t>Parcels </a:t>
            </a:r>
            <a:r>
              <a:rPr lang="en-US" dirty="0"/>
              <a:t>with holes are </a:t>
            </a:r>
            <a:r>
              <a:rPr lang="en-US" dirty="0" smtClean="0"/>
              <a:t>not treated</a:t>
            </a:r>
            <a:r>
              <a:rPr lang="he-IL" dirty="0" smtClean="0"/>
              <a:t> </a:t>
            </a:r>
            <a:r>
              <a:rPr lang="en-US" dirty="0" smtClean="0"/>
              <a:t> at the moment, </a:t>
            </a:r>
            <a:r>
              <a:rPr lang="en-US" dirty="0"/>
              <a:t>and </a:t>
            </a:r>
            <a:r>
              <a:rPr lang="en-US" dirty="0" smtClean="0"/>
              <a:t>will be </a:t>
            </a:r>
            <a:r>
              <a:rPr lang="en-US" dirty="0"/>
              <a:t>addressed </a:t>
            </a:r>
            <a:r>
              <a:rPr lang="en-US" dirty="0" smtClean="0"/>
              <a:t>later.</a:t>
            </a:r>
            <a:endParaRPr lang="en-US" dirty="0"/>
          </a:p>
        </p:txBody>
      </p:sp>
      <p:sp>
        <p:nvSpPr>
          <p:cNvPr id="4" name="Title 1"/>
          <p:cNvSpPr>
            <a:spLocks noGrp="1"/>
          </p:cNvSpPr>
          <p:nvPr>
            <p:ph type="title"/>
          </p:nvPr>
        </p:nvSpPr>
        <p:spPr/>
        <p:txBody>
          <a:bodyPr/>
          <a:lstStyle/>
          <a:p>
            <a:pPr rtl="0"/>
            <a:r>
              <a:rPr lang="en-US" dirty="0" smtClean="0"/>
              <a:t> Challenges </a:t>
            </a:r>
            <a:r>
              <a:rPr lang="he-IL" dirty="0" smtClean="0"/>
              <a:t> </a:t>
            </a:r>
            <a:r>
              <a:rPr lang="en-US" dirty="0" smtClean="0"/>
              <a:t>to solve</a:t>
            </a:r>
            <a:endParaRPr lang="en-US" dirty="0"/>
          </a:p>
        </p:txBody>
      </p:sp>
    </p:spTree>
    <p:extLst>
      <p:ext uri="{BB962C8B-B14F-4D97-AF65-F5344CB8AC3E}">
        <p14:creationId xmlns:p14="http://schemas.microsoft.com/office/powerpoint/2010/main" val="3384612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interface</a:t>
            </a:r>
            <a:endParaRPr lang="en-US" dirty="0"/>
          </a:p>
        </p:txBody>
      </p:sp>
      <p:pic>
        <p:nvPicPr>
          <p:cNvPr id="4" name="Picture 3"/>
          <p:cNvPicPr>
            <a:picLocks noChangeAspect="1"/>
          </p:cNvPicPr>
          <p:nvPr/>
        </p:nvPicPr>
        <p:blipFill>
          <a:blip r:embed="rId2"/>
          <a:stretch>
            <a:fillRect/>
          </a:stretch>
        </p:blipFill>
        <p:spPr>
          <a:xfrm>
            <a:off x="683568" y="1772816"/>
            <a:ext cx="5035809" cy="3149762"/>
          </a:xfrm>
          <a:prstGeom prst="rect">
            <a:avLst/>
          </a:prstGeom>
          <a:ln>
            <a:solidFill>
              <a:schemeClr val="accent1"/>
            </a:solidFill>
          </a:ln>
        </p:spPr>
      </p:pic>
      <p:cxnSp>
        <p:nvCxnSpPr>
          <p:cNvPr id="6" name="Straight Arrow Connector 5"/>
          <p:cNvCxnSpPr/>
          <p:nvPr/>
        </p:nvCxnSpPr>
        <p:spPr>
          <a:xfrm flipV="1">
            <a:off x="5724128" y="1916832"/>
            <a:ext cx="936104"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741793" y="2996952"/>
            <a:ext cx="990447" cy="49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41793" y="3815749"/>
            <a:ext cx="918439" cy="5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41793" y="4293096"/>
            <a:ext cx="846431"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idx="1"/>
          </p:nvPr>
        </p:nvSpPr>
        <p:spPr>
          <a:xfrm>
            <a:off x="6660231" y="1417638"/>
            <a:ext cx="1728193" cy="894930"/>
          </a:xfrm>
        </p:spPr>
        <p:txBody>
          <a:bodyPr>
            <a:normAutofit fontScale="92500" lnSpcReduction="10000"/>
          </a:bodyPr>
          <a:lstStyle/>
          <a:p>
            <a:pPr marL="0" indent="0" algn="l" rtl="0">
              <a:buNone/>
            </a:pPr>
            <a:r>
              <a:rPr lang="en-US" sz="1800" dirty="0" err="1" smtClean="0"/>
              <a:t>Bankal</a:t>
            </a:r>
            <a:r>
              <a:rPr lang="en-US" sz="1800" dirty="0" smtClean="0"/>
              <a:t> parcels</a:t>
            </a:r>
          </a:p>
          <a:p>
            <a:pPr marL="0" indent="0" algn="l" rtl="0">
              <a:buNone/>
            </a:pPr>
            <a:r>
              <a:rPr lang="en-US" sz="1800" dirty="0" smtClean="0"/>
              <a:t>(polygon)  </a:t>
            </a:r>
          </a:p>
          <a:p>
            <a:pPr marL="0" indent="0" algn="l" rtl="0">
              <a:buNone/>
            </a:pPr>
            <a:r>
              <a:rPr lang="en-US" sz="1800" b="1" dirty="0" smtClean="0"/>
              <a:t>Require</a:t>
            </a:r>
            <a:r>
              <a:rPr lang="en-US" sz="1800" dirty="0" smtClean="0"/>
              <a:t> </a:t>
            </a:r>
            <a:endParaRPr lang="en-US" sz="1800" dirty="0"/>
          </a:p>
        </p:txBody>
      </p:sp>
      <p:sp>
        <p:nvSpPr>
          <p:cNvPr id="19" name="Content Placeholder 2"/>
          <p:cNvSpPr txBox="1">
            <a:spLocks/>
          </p:cNvSpPr>
          <p:nvPr/>
        </p:nvSpPr>
        <p:spPr>
          <a:xfrm>
            <a:off x="6735042" y="2456892"/>
            <a:ext cx="1365350" cy="900407"/>
          </a:xfrm>
          <a:prstGeom prst="rect">
            <a:avLst/>
          </a:prstGeom>
        </p:spPr>
        <p:txBody>
          <a:bodyPr vert="horz" lIns="91440" tIns="45720" rIns="91440" bIns="45720" rtlCol="1">
            <a:normAutofit fontScale="92500" lnSpcReduction="10000"/>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err="1" smtClean="0"/>
              <a:t>Bankal</a:t>
            </a:r>
            <a:r>
              <a:rPr lang="en-US" sz="1800" dirty="0" smtClean="0"/>
              <a:t> arcs </a:t>
            </a:r>
          </a:p>
          <a:p>
            <a:pPr marL="0" indent="0" algn="l" rtl="0">
              <a:buFont typeface="Arial" panose="020B0604020202020204" pitchFamily="34" charset="0"/>
              <a:buNone/>
            </a:pPr>
            <a:r>
              <a:rPr lang="en-US" sz="1800" dirty="0" smtClean="0"/>
              <a:t>(polyline)</a:t>
            </a:r>
          </a:p>
          <a:p>
            <a:pPr marL="0" indent="0" algn="l" rtl="0">
              <a:buNone/>
            </a:pPr>
            <a:r>
              <a:rPr lang="en-US" sz="1800" b="1" dirty="0"/>
              <a:t>Require</a:t>
            </a:r>
            <a:endParaRPr lang="en-US" sz="1800" dirty="0"/>
          </a:p>
        </p:txBody>
      </p:sp>
      <p:sp>
        <p:nvSpPr>
          <p:cNvPr id="20" name="Content Placeholder 2"/>
          <p:cNvSpPr txBox="1">
            <a:spLocks/>
          </p:cNvSpPr>
          <p:nvPr/>
        </p:nvSpPr>
        <p:spPr>
          <a:xfrm>
            <a:off x="6748190" y="3610578"/>
            <a:ext cx="2072281" cy="1042558"/>
          </a:xfrm>
          <a:prstGeom prst="rect">
            <a:avLst/>
          </a:prstGeom>
        </p:spPr>
        <p:txBody>
          <a:bodyPr vert="horz" lIns="91440" tIns="45720" rIns="91440" bIns="45720" rtlCol="1">
            <a:normAutofit fontScale="92500" lnSpcReduction="20000"/>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smtClean="0"/>
              <a:t>GDB (results of previous run, in case  rerun is needed)</a:t>
            </a:r>
          </a:p>
          <a:p>
            <a:pPr marL="0" indent="0" algn="l" rtl="0">
              <a:buFont typeface="Arial" panose="020B0604020202020204" pitchFamily="34" charset="0"/>
              <a:buNone/>
            </a:pPr>
            <a:r>
              <a:rPr lang="en-US" sz="1800" b="1" dirty="0" smtClean="0"/>
              <a:t>optional</a:t>
            </a:r>
            <a:endParaRPr lang="en-US" sz="1800" b="1" dirty="0"/>
          </a:p>
        </p:txBody>
      </p:sp>
      <p:sp>
        <p:nvSpPr>
          <p:cNvPr id="21" name="Content Placeholder 2"/>
          <p:cNvSpPr txBox="1">
            <a:spLocks/>
          </p:cNvSpPr>
          <p:nvPr/>
        </p:nvSpPr>
        <p:spPr>
          <a:xfrm>
            <a:off x="6676933" y="4869160"/>
            <a:ext cx="2072281" cy="1042558"/>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smtClean="0"/>
              <a:t>Selecting specific gush's</a:t>
            </a:r>
          </a:p>
          <a:p>
            <a:pPr marL="0" indent="0" algn="l" rtl="0">
              <a:buFont typeface="Arial" panose="020B0604020202020204" pitchFamily="34" charset="0"/>
              <a:buNone/>
            </a:pPr>
            <a:r>
              <a:rPr lang="en-US" sz="1800" b="1" dirty="0" smtClean="0"/>
              <a:t>optional</a:t>
            </a:r>
            <a:endParaRPr lang="en-US" sz="1800" b="1" dirty="0"/>
          </a:p>
        </p:txBody>
      </p:sp>
    </p:spTree>
    <p:extLst>
      <p:ext uri="{BB962C8B-B14F-4D97-AF65-F5344CB8AC3E}">
        <p14:creationId xmlns:p14="http://schemas.microsoft.com/office/powerpoint/2010/main" val="971869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t>
            </a:r>
            <a:r>
              <a:rPr lang="en-US" b="1" dirty="0" smtClean="0"/>
              <a:t>structure</a:t>
            </a:r>
            <a:endParaRPr lang="en-US" b="1" dirty="0"/>
          </a:p>
        </p:txBody>
      </p:sp>
      <p:sp>
        <p:nvSpPr>
          <p:cNvPr id="4" name="Rectangle 3"/>
          <p:cNvSpPr/>
          <p:nvPr/>
        </p:nvSpPr>
        <p:spPr>
          <a:xfrm>
            <a:off x="1331640" y="1628800"/>
            <a:ext cx="144016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31640" y="2711259"/>
            <a:ext cx="144016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47005" y="3943525"/>
            <a:ext cx="144016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89478" y="1706905"/>
            <a:ext cx="924484"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data</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393469" y="2850919"/>
            <a:ext cx="1373260"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Results</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1518505" y="4083185"/>
            <a:ext cx="1097160"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Temp</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1" name="Flowchart: Punched Tape 10"/>
          <p:cNvSpPr/>
          <p:nvPr/>
        </p:nvSpPr>
        <p:spPr>
          <a:xfrm>
            <a:off x="1341934" y="5075275"/>
            <a:ext cx="1440160" cy="98710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79007" y="5276439"/>
            <a:ext cx="1136658"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Script</a:t>
            </a:r>
            <a:endParaRPr lang="en-US" sz="3200" b="0" cap="none" spc="0" dirty="0">
              <a:ln w="0"/>
              <a:solidFill>
                <a:schemeClr val="tx1"/>
              </a:solidFill>
              <a:effectLst>
                <a:outerShdw blurRad="38100" dist="19050" dir="2700000" algn="tl" rotWithShape="0">
                  <a:schemeClr val="dk1">
                    <a:alpha val="40000"/>
                  </a:schemeClr>
                </a:outerShdw>
              </a:effectLst>
            </a:endParaRPr>
          </a:p>
        </p:txBody>
      </p:sp>
      <p:cxnSp>
        <p:nvCxnSpPr>
          <p:cNvPr id="14" name="Straight Arrow Connector 13"/>
          <p:cNvCxnSpPr/>
          <p:nvPr/>
        </p:nvCxnSpPr>
        <p:spPr>
          <a:xfrm flipV="1">
            <a:off x="2915816" y="2033670"/>
            <a:ext cx="1152128" cy="2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92182" y="1701426"/>
            <a:ext cx="1603954" cy="791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192182" y="1701426"/>
            <a:ext cx="1603954" cy="707886"/>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Placing of the</a:t>
            </a:r>
          </a:p>
          <a:p>
            <a:pPr algn="ctr"/>
            <a:r>
              <a:rPr lang="en-US" sz="2000" dirty="0" smtClean="0">
                <a:ln w="0"/>
                <a:effectLst>
                  <a:outerShdw blurRad="38100" dist="19050" dir="2700000" algn="tl" rotWithShape="0">
                    <a:schemeClr val="dk1">
                      <a:alpha val="40000"/>
                    </a:schemeClr>
                  </a:outerShdw>
                </a:effectLst>
              </a:rPr>
              <a:t> tool inputs</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9" name="Straight Arrow Connector 18"/>
          <p:cNvCxnSpPr/>
          <p:nvPr/>
        </p:nvCxnSpPr>
        <p:spPr>
          <a:xfrm flipV="1">
            <a:off x="2905927" y="3167769"/>
            <a:ext cx="1152128" cy="2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Can 20"/>
          <p:cNvSpPr/>
          <p:nvPr/>
        </p:nvSpPr>
        <p:spPr>
          <a:xfrm>
            <a:off x="4192182" y="2711259"/>
            <a:ext cx="1512168" cy="12384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987439" y="2927862"/>
            <a:ext cx="1921653" cy="1015663"/>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Out put-</a:t>
            </a:r>
          </a:p>
          <a:p>
            <a:pPr algn="ctr"/>
            <a:r>
              <a:rPr lang="en-US" sz="2000" dirty="0" smtClean="0">
                <a:ln w="0"/>
                <a:effectLst>
                  <a:outerShdw blurRad="38100" dist="19050" dir="2700000" algn="tl" rotWithShape="0">
                    <a:schemeClr val="dk1">
                      <a:alpha val="40000"/>
                    </a:schemeClr>
                  </a:outerShdw>
                </a:effectLst>
              </a:rPr>
              <a:t>Gush name +</a:t>
            </a:r>
            <a:r>
              <a:rPr lang="en-US" sz="2000" b="0" cap="none" spc="0" dirty="0" smtClean="0">
                <a:ln w="0"/>
                <a:solidFill>
                  <a:schemeClr val="tx1"/>
                </a:solidFill>
                <a:effectLst>
                  <a:outerShdw blurRad="38100" dist="19050" dir="2700000" algn="tl" rotWithShape="0">
                    <a:schemeClr val="dk1">
                      <a:alpha val="40000"/>
                    </a:schemeClr>
                  </a:outerShdw>
                </a:effectLst>
              </a:rPr>
              <a:t>date</a:t>
            </a:r>
            <a:endParaRPr 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22" name="Straight Arrow Connector 21"/>
          <p:cNvCxnSpPr/>
          <p:nvPr/>
        </p:nvCxnSpPr>
        <p:spPr>
          <a:xfrm flipV="1">
            <a:off x="2958665" y="4472687"/>
            <a:ext cx="1152128" cy="2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Can 22"/>
          <p:cNvSpPr/>
          <p:nvPr/>
        </p:nvSpPr>
        <p:spPr>
          <a:xfrm>
            <a:off x="4232873" y="4077883"/>
            <a:ext cx="1512168" cy="9973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987438" y="4416611"/>
            <a:ext cx="1921653"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Do not touch</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6" name="Right Brace 25"/>
          <p:cNvSpPr/>
          <p:nvPr/>
        </p:nvSpPr>
        <p:spPr>
          <a:xfrm>
            <a:off x="5949785" y="2751813"/>
            <a:ext cx="783338" cy="361942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6733123" y="4207580"/>
            <a:ext cx="1921044" cy="1077218"/>
          </a:xfrm>
          <a:prstGeom prst="rect">
            <a:avLst/>
          </a:prstGeom>
          <a:noFill/>
        </p:spPr>
        <p:txBody>
          <a:bodyPr wrap="squar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rPr>
              <a:t>Mandatory</a:t>
            </a:r>
            <a:r>
              <a:rPr lang="en-US" sz="2000" dirty="0" smtClean="0">
                <a:ln w="0"/>
                <a:effectLst>
                  <a:outerShdw blurRad="38100" dist="19050" dir="2700000" algn="tl" rotWithShape="0">
                    <a:schemeClr val="dk1">
                      <a:alpha val="40000"/>
                    </a:schemeClr>
                  </a:outerShdw>
                </a:effectLst>
              </a:rPr>
              <a:t> for the tool to work</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8" name="Right Brace 27"/>
          <p:cNvSpPr/>
          <p:nvPr/>
        </p:nvSpPr>
        <p:spPr>
          <a:xfrm>
            <a:off x="5949785" y="1668643"/>
            <a:ext cx="783338" cy="9721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6516216" y="1965968"/>
            <a:ext cx="1921044" cy="461665"/>
          </a:xfrm>
          <a:prstGeom prst="rect">
            <a:avLst/>
          </a:prstGeom>
          <a:noFill/>
        </p:spPr>
        <p:txBody>
          <a:bodyPr wrap="square" lIns="91440" tIns="45720" rIns="91440" bIns="45720">
            <a:spAutoFit/>
          </a:bodyPr>
          <a:lstStyle/>
          <a:p>
            <a:pPr algn="ctr"/>
            <a:r>
              <a:rPr lang="en-US" sz="2400" b="1" dirty="0" smtClean="0">
                <a:ln w="0"/>
                <a:effectLst>
                  <a:outerShdw blurRad="38100" dist="19050" dir="2700000" algn="tl" rotWithShape="0">
                    <a:schemeClr val="dk1">
                      <a:alpha val="40000"/>
                    </a:schemeClr>
                  </a:outerShdw>
                </a:effectLst>
              </a:rPr>
              <a:t>Optional</a:t>
            </a:r>
            <a:r>
              <a:rPr lang="en-US" sz="2000" dirty="0" smtClean="0">
                <a:ln w="0"/>
                <a:effectLst>
                  <a:outerShdw blurRad="38100" dist="19050" dir="2700000" algn="tl" rotWithShape="0">
                    <a:schemeClr val="dk1">
                      <a:alpha val="40000"/>
                    </a:schemeClr>
                  </a:outerShdw>
                </a:effectLst>
              </a:rPr>
              <a:t> </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0900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r>
              <a:rPr lang="en-IL" dirty="0" smtClean="0"/>
              <a:t>–</a:t>
            </a:r>
            <a:r>
              <a:rPr lang="en-US" dirty="0" smtClean="0"/>
              <a:t> converted curves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639330848"/>
              </p:ext>
            </p:extLst>
          </p:nvPr>
        </p:nvGraphicFramePr>
        <p:xfrm>
          <a:off x="1151620" y="1556792"/>
          <a:ext cx="6840760" cy="5117164"/>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1619672" y="1700808"/>
            <a:ext cx="1872208" cy="584775"/>
          </a:xfrm>
          <a:prstGeom prst="rect">
            <a:avLst/>
          </a:prstGeom>
          <a:noFill/>
        </p:spPr>
        <p:txBody>
          <a:bodyPr wrap="squar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Fail, return to origin geometry</a:t>
            </a:r>
            <a:endParaRPr lang="en-US" sz="1600" b="0" cap="none" spc="0" dirty="0">
              <a:ln w="0"/>
              <a:solidFill>
                <a:schemeClr val="tx1"/>
              </a:solidFill>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5806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of </a:t>
            </a:r>
            <a:r>
              <a:rPr lang="en-US" dirty="0" smtClean="0"/>
              <a:t>Contents</a:t>
            </a:r>
            <a:endParaRPr lang="en-US" dirty="0"/>
          </a:p>
        </p:txBody>
      </p:sp>
      <p:sp>
        <p:nvSpPr>
          <p:cNvPr id="3" name="Content Placeholder 2"/>
          <p:cNvSpPr>
            <a:spLocks noGrp="1"/>
          </p:cNvSpPr>
          <p:nvPr>
            <p:ph idx="1"/>
          </p:nvPr>
        </p:nvSpPr>
        <p:spPr>
          <a:xfrm>
            <a:off x="457200" y="1340768"/>
            <a:ext cx="8229600" cy="5256584"/>
          </a:xfrm>
        </p:spPr>
        <p:txBody>
          <a:bodyPr>
            <a:normAutofit fontScale="62500" lnSpcReduction="20000"/>
          </a:bodyPr>
          <a:lstStyle/>
          <a:p>
            <a:pPr marL="0" indent="0" algn="l" rtl="0">
              <a:buNone/>
            </a:pPr>
            <a:r>
              <a:rPr lang="en-US" dirty="0" smtClean="0">
                <a:latin typeface="David" panose="020E0502060401010101" pitchFamily="34" charset="-79"/>
                <a:cs typeface="David" panose="020E0502060401010101" pitchFamily="34" charset="-79"/>
              </a:rPr>
              <a:t>1)     Introduction</a:t>
            </a:r>
          </a:p>
          <a:p>
            <a:pPr marL="0" indent="0" algn="l" rtl="0">
              <a:buNone/>
            </a:pPr>
            <a:r>
              <a:rPr lang="en-US" dirty="0" smtClean="0"/>
              <a:t>2)    Curves </a:t>
            </a:r>
            <a:r>
              <a:rPr lang="en-IL" dirty="0" smtClean="0"/>
              <a:t>–</a:t>
            </a:r>
            <a:r>
              <a:rPr lang="en-US" dirty="0" smtClean="0"/>
              <a:t> </a:t>
            </a:r>
            <a:r>
              <a:rPr lang="en-US" dirty="0" smtClean="0">
                <a:latin typeface="David" panose="020E0502060401010101" pitchFamily="34" charset="-79"/>
                <a:cs typeface="David" panose="020E0502060401010101" pitchFamily="34" charset="-79"/>
              </a:rPr>
              <a:t>Introduction</a:t>
            </a:r>
          </a:p>
          <a:p>
            <a:pPr marL="0" indent="0" algn="l" rtl="0">
              <a:buNone/>
            </a:pPr>
            <a:r>
              <a:rPr lang="en-US" dirty="0" smtClean="0">
                <a:latin typeface="David" panose="020E0502060401010101" pitchFamily="34" charset="-79"/>
                <a:cs typeface="David" panose="020E0502060401010101" pitchFamily="34" charset="-79"/>
              </a:rPr>
              <a:t>3)     Process </a:t>
            </a:r>
            <a:r>
              <a:rPr lang="en-US" dirty="0">
                <a:latin typeface="David" panose="020E0502060401010101" pitchFamily="34" charset="-79"/>
                <a:cs typeface="David" panose="020E0502060401010101" pitchFamily="34" charset="-79"/>
              </a:rPr>
              <a:t>- General</a:t>
            </a:r>
            <a:r>
              <a:rPr lang="en-US" dirty="0" smtClean="0"/>
              <a:t> </a:t>
            </a:r>
          </a:p>
          <a:p>
            <a:pPr marL="0" indent="0" algn="l" rtl="0">
              <a:buNone/>
            </a:pPr>
            <a:r>
              <a:rPr lang="en-US" dirty="0" smtClean="0">
                <a:latin typeface="David" panose="020E0502060401010101" pitchFamily="34" charset="-79"/>
                <a:cs typeface="David" panose="020E0502060401010101" pitchFamily="34" charset="-79"/>
              </a:rPr>
              <a:t>4)     Process </a:t>
            </a:r>
            <a:r>
              <a:rPr lang="en-IL" dirty="0" smtClean="0">
                <a:latin typeface="David" panose="020E0502060401010101" pitchFamily="34" charset="-79"/>
                <a:cs typeface="David" panose="020E0502060401010101" pitchFamily="34" charset="-79"/>
              </a:rPr>
              <a:t>–</a:t>
            </a:r>
            <a:r>
              <a:rPr lang="en-US" dirty="0" smtClean="0">
                <a:latin typeface="David" panose="020E0502060401010101" pitchFamily="34" charset="-79"/>
                <a:cs typeface="David" panose="020E0502060401010101" pitchFamily="34" charset="-79"/>
              </a:rPr>
              <a:t> Model</a:t>
            </a:r>
          </a:p>
          <a:p>
            <a:pPr marL="0" indent="0" algn="l" rtl="0">
              <a:buNone/>
            </a:pPr>
            <a:r>
              <a:rPr lang="en-US" dirty="0" smtClean="0">
                <a:latin typeface="David" panose="020E0502060401010101" pitchFamily="34" charset="-79"/>
                <a:cs typeface="David" panose="020E0502060401010101" pitchFamily="34" charset="-79"/>
              </a:rPr>
              <a:t>5)     Old </a:t>
            </a:r>
            <a:r>
              <a:rPr lang="en-US" dirty="0">
                <a:latin typeface="David" panose="020E0502060401010101" pitchFamily="34" charset="-79"/>
                <a:cs typeface="David" panose="020E0502060401010101" pitchFamily="34" charset="-79"/>
              </a:rPr>
              <a:t>BANKAL </a:t>
            </a:r>
            <a:r>
              <a:rPr lang="en-US" dirty="0" smtClean="0">
                <a:latin typeface="David" panose="020E0502060401010101" pitchFamily="34" charset="-79"/>
                <a:cs typeface="David" panose="020E0502060401010101" pitchFamily="34" charset="-79"/>
              </a:rPr>
              <a:t>dataset</a:t>
            </a:r>
          </a:p>
          <a:p>
            <a:pPr marL="0" indent="0" algn="l" rtl="0">
              <a:buNone/>
            </a:pPr>
            <a:r>
              <a:rPr lang="en-US" dirty="0" smtClean="0">
                <a:latin typeface="David" panose="020E0502060401010101" pitchFamily="34" charset="-79"/>
                <a:cs typeface="David" panose="020E0502060401010101" pitchFamily="34" charset="-79"/>
              </a:rPr>
              <a:t>6)     New </a:t>
            </a:r>
            <a:r>
              <a:rPr lang="en-US" dirty="0" err="1" smtClean="0">
                <a:latin typeface="David" panose="020E0502060401010101" pitchFamily="34" charset="-79"/>
                <a:cs typeface="David" panose="020E0502060401010101" pitchFamily="34" charset="-79"/>
              </a:rPr>
              <a:t>Bankal</a:t>
            </a:r>
            <a:endParaRPr lang="en-US" dirty="0" smtClean="0">
              <a:latin typeface="David" panose="020E0502060401010101" pitchFamily="34" charset="-79"/>
              <a:cs typeface="David" panose="020E0502060401010101" pitchFamily="34" charset="-79"/>
            </a:endParaRPr>
          </a:p>
          <a:p>
            <a:pPr marL="0" indent="0" algn="l" rtl="0">
              <a:buNone/>
            </a:pPr>
            <a:r>
              <a:rPr lang="en-US" dirty="0" smtClean="0">
                <a:latin typeface="David" panose="020E0502060401010101" pitchFamily="34" charset="-79"/>
                <a:cs typeface="David" panose="020E0502060401010101" pitchFamily="34" charset="-79"/>
              </a:rPr>
              <a:t>7)    Tool preprocessing</a:t>
            </a:r>
          </a:p>
          <a:p>
            <a:pPr marL="1314450" lvl="2" indent="-514350" algn="l" rtl="0">
              <a:buAutoNum type="arabicParenR"/>
            </a:pPr>
            <a:r>
              <a:rPr lang="en-US" dirty="0">
                <a:latin typeface="David" panose="020E0502060401010101" pitchFamily="34" charset="-79"/>
                <a:cs typeface="David" panose="020E0502060401010101" pitchFamily="34" charset="-79"/>
              </a:rPr>
              <a:t>Finding either line segment is a curve</a:t>
            </a:r>
          </a:p>
          <a:p>
            <a:pPr marL="1314450" lvl="2" indent="-514350" algn="l" rtl="0">
              <a:buAutoNum type="arabicParenR"/>
            </a:pPr>
            <a:r>
              <a:rPr lang="en-US" dirty="0">
                <a:latin typeface="David" panose="020E0502060401010101" pitchFamily="34" charset="-79"/>
                <a:cs typeface="David" panose="020E0502060401010101" pitchFamily="34" charset="-79"/>
              </a:rPr>
              <a:t>Finding the order of curves relative to parcels</a:t>
            </a:r>
          </a:p>
          <a:p>
            <a:pPr marL="1314450" lvl="2" indent="-514350" algn="l" rtl="0">
              <a:buAutoNum type="arabicParenR"/>
            </a:pPr>
            <a:r>
              <a:rPr lang="en-US" dirty="0">
                <a:latin typeface="David" panose="020E0502060401010101" pitchFamily="34" charset="-79"/>
                <a:cs typeface="David" panose="020E0502060401010101" pitchFamily="34" charset="-79"/>
              </a:rPr>
              <a:t>Fix parcel vertices that doesn't keep continuing form</a:t>
            </a:r>
          </a:p>
          <a:p>
            <a:pPr marL="1314450" lvl="2" indent="-514350" algn="l" rtl="0">
              <a:buAutoNum type="arabicParenR"/>
            </a:pPr>
            <a:r>
              <a:rPr lang="en-US" dirty="0">
                <a:latin typeface="David" panose="020E0502060401010101" pitchFamily="34" charset="-79"/>
                <a:cs typeface="David" panose="020E0502060401010101" pitchFamily="34" charset="-79"/>
              </a:rPr>
              <a:t>Check the accuracy needed to match between the two </a:t>
            </a:r>
            <a:r>
              <a:rPr lang="en-US" dirty="0" smtClean="0">
                <a:latin typeface="David" panose="020E0502060401010101" pitchFamily="34" charset="-79"/>
                <a:cs typeface="David" panose="020E0502060401010101" pitchFamily="34" charset="-79"/>
              </a:rPr>
              <a:t>layer</a:t>
            </a:r>
          </a:p>
          <a:p>
            <a:pPr marL="914400" lvl="1" indent="-514350" algn="l" rtl="0">
              <a:buAutoNum type="arabicParenR"/>
            </a:pPr>
            <a:endParaRPr lang="en-US" dirty="0">
              <a:latin typeface="David" panose="020E0502060401010101" pitchFamily="34" charset="-79"/>
              <a:cs typeface="David" panose="020E0502060401010101" pitchFamily="34" charset="-79"/>
            </a:endParaRPr>
          </a:p>
          <a:p>
            <a:pPr marL="0" indent="0" algn="l" rtl="0">
              <a:buNone/>
            </a:pPr>
            <a:r>
              <a:rPr lang="en-US" dirty="0" smtClean="0">
                <a:ln w="0"/>
                <a:effectLst>
                  <a:outerShdw blurRad="38100" dist="19050" dir="2700000" algn="tl" rotWithShape="0">
                    <a:schemeClr val="dk1">
                      <a:alpha val="40000"/>
                    </a:schemeClr>
                  </a:outerShdw>
                </a:effectLst>
                <a:latin typeface="David" panose="020E0502060401010101" pitchFamily="34" charset="-79"/>
                <a:cs typeface="David" panose="020E0502060401010101" pitchFamily="34" charset="-79"/>
              </a:rPr>
              <a:t>8)     Fix Curves</a:t>
            </a:r>
          </a:p>
          <a:p>
            <a:pPr marL="0" indent="0" algn="l" rtl="0">
              <a:buNone/>
            </a:pPr>
            <a:r>
              <a:rPr lang="en-US" dirty="0" smtClean="0"/>
              <a:t>9)     Challenges </a:t>
            </a:r>
            <a:r>
              <a:rPr lang="he-IL" dirty="0" smtClean="0"/>
              <a:t> </a:t>
            </a:r>
            <a:r>
              <a:rPr lang="en-US" dirty="0"/>
              <a:t>Completed</a:t>
            </a:r>
            <a:endParaRPr lang="en-US" dirty="0">
              <a:latin typeface="David" panose="020E0502060401010101" pitchFamily="34" charset="-79"/>
              <a:cs typeface="David" panose="020E0502060401010101" pitchFamily="34" charset="-79"/>
            </a:endParaRPr>
          </a:p>
          <a:p>
            <a:pPr marL="0" indent="0" algn="l" rtl="0">
              <a:buNone/>
            </a:pPr>
            <a:r>
              <a:rPr lang="en-US" dirty="0" smtClean="0"/>
              <a:t>10)  Challenges </a:t>
            </a:r>
          </a:p>
          <a:p>
            <a:pPr marL="0" indent="0" algn="l" rtl="0">
              <a:buNone/>
            </a:pPr>
            <a:r>
              <a:rPr lang="en-US" dirty="0" smtClean="0"/>
              <a:t>11)  Tool interface</a:t>
            </a:r>
          </a:p>
          <a:p>
            <a:pPr marL="0" indent="0" algn="l" rtl="0">
              <a:buNone/>
            </a:pPr>
            <a:r>
              <a:rPr lang="en-US" dirty="0" smtClean="0"/>
              <a:t>12)  Results </a:t>
            </a:r>
            <a:r>
              <a:rPr lang="en-IL" dirty="0"/>
              <a:t>–</a:t>
            </a:r>
            <a:r>
              <a:rPr lang="en-US" dirty="0"/>
              <a:t> converted curves</a:t>
            </a:r>
            <a:r>
              <a:rPr lang="he-IL" dirty="0"/>
              <a:t> </a:t>
            </a:r>
            <a:r>
              <a:rPr lang="en-US" dirty="0"/>
              <a:t>to solve</a:t>
            </a:r>
          </a:p>
        </p:txBody>
      </p:sp>
    </p:spTree>
    <p:extLst>
      <p:ext uri="{BB962C8B-B14F-4D97-AF65-F5344CB8AC3E}">
        <p14:creationId xmlns:p14="http://schemas.microsoft.com/office/powerpoint/2010/main" val="3255106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rtl="0">
              <a:buNone/>
            </a:pPr>
            <a:r>
              <a:rPr lang="en-US" dirty="0" smtClean="0"/>
              <a:t>Around </a:t>
            </a:r>
            <a:r>
              <a:rPr lang="en-US" sz="4400" b="1" dirty="0" smtClean="0"/>
              <a:t>75%</a:t>
            </a:r>
            <a:r>
              <a:rPr lang="en-US" dirty="0" smtClean="0"/>
              <a:t> of the over all vertices deleted, with a By-product of 20% holes/overlaps with the size from: 0.001 to 0.3.</a:t>
            </a:r>
          </a:p>
          <a:p>
            <a:pPr marL="0" indent="0" algn="just" rtl="0">
              <a:buNone/>
            </a:pPr>
            <a:endParaRPr lang="en-US" dirty="0"/>
          </a:p>
          <a:p>
            <a:pPr marL="0" indent="0" algn="just" rtl="0">
              <a:buNone/>
            </a:pPr>
            <a:endParaRPr lang="en-US" dirty="0"/>
          </a:p>
        </p:txBody>
      </p:sp>
      <p:sp>
        <p:nvSpPr>
          <p:cNvPr id="4" name="Title 1"/>
          <p:cNvSpPr>
            <a:spLocks noGrp="1"/>
          </p:cNvSpPr>
          <p:nvPr>
            <p:ph type="title"/>
          </p:nvPr>
        </p:nvSpPr>
        <p:spPr/>
        <p:txBody>
          <a:bodyPr/>
          <a:lstStyle/>
          <a:p>
            <a:r>
              <a:rPr lang="en-US" dirty="0" smtClean="0"/>
              <a:t>Results </a:t>
            </a:r>
            <a:r>
              <a:rPr lang="en-IL" dirty="0" smtClean="0"/>
              <a:t>–</a:t>
            </a:r>
            <a:r>
              <a:rPr lang="en-US" dirty="0" smtClean="0"/>
              <a:t> vertices deleted</a:t>
            </a:r>
            <a:endParaRPr lang="en-US" dirty="0"/>
          </a:p>
        </p:txBody>
      </p:sp>
    </p:spTree>
    <p:extLst>
      <p:ext uri="{BB962C8B-B14F-4D97-AF65-F5344CB8AC3E}">
        <p14:creationId xmlns:p14="http://schemas.microsoft.com/office/powerpoint/2010/main" val="3024260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3708" y="1614365"/>
            <a:ext cx="4788532" cy="5009202"/>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Results </a:t>
            </a:r>
            <a:r>
              <a:rPr lang="en-IL" dirty="0" smtClean="0"/>
              <a:t>–</a:t>
            </a:r>
            <a:r>
              <a:rPr lang="en-US" dirty="0"/>
              <a:t> successfully </a:t>
            </a:r>
            <a:r>
              <a:rPr lang="en-US" dirty="0" smtClean="0"/>
              <a:t>carves insertion</a:t>
            </a:r>
            <a:endParaRPr lang="en-US" dirty="0"/>
          </a:p>
        </p:txBody>
      </p:sp>
    </p:spTree>
    <p:extLst>
      <p:ext uri="{BB962C8B-B14F-4D97-AF65-F5344CB8AC3E}">
        <p14:creationId xmlns:p14="http://schemas.microsoft.com/office/powerpoint/2010/main" val="138767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1560" y="2204864"/>
            <a:ext cx="3676675" cy="3013795"/>
          </a:xfrm>
          <a:prstGeom prst="rect">
            <a:avLst/>
          </a:prstGeom>
        </p:spPr>
      </p:pic>
      <p:sp>
        <p:nvSpPr>
          <p:cNvPr id="6" name="Title 1"/>
          <p:cNvSpPr txBox="1">
            <a:spLocks/>
          </p:cNvSpPr>
          <p:nvPr/>
        </p:nvSpPr>
        <p:spPr>
          <a:xfrm>
            <a:off x="755576" y="260648"/>
            <a:ext cx="8229600" cy="1143000"/>
          </a:xfrm>
          <a:prstGeom prst="rect">
            <a:avLst/>
          </a:prstGeom>
        </p:spPr>
        <p:txBody>
          <a:bodyPr vert="horz" lIns="91440" tIns="45720" rIns="91440" bIns="45720" rtlCol="1"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dirty="0" smtClean="0"/>
              <a:t>Results </a:t>
            </a:r>
            <a:r>
              <a:rPr lang="en-IL" dirty="0" smtClean="0"/>
              <a:t>–</a:t>
            </a:r>
            <a:r>
              <a:rPr lang="en-US" dirty="0" smtClean="0"/>
              <a:t> vertices deleted</a:t>
            </a:r>
            <a:endParaRPr lang="en-US" dirty="0"/>
          </a:p>
        </p:txBody>
      </p:sp>
      <p:pic>
        <p:nvPicPr>
          <p:cNvPr id="7" name="Picture 6"/>
          <p:cNvPicPr>
            <a:picLocks noChangeAspect="1"/>
          </p:cNvPicPr>
          <p:nvPr/>
        </p:nvPicPr>
        <p:blipFill>
          <a:blip r:embed="rId3"/>
          <a:stretch>
            <a:fillRect/>
          </a:stretch>
        </p:blipFill>
        <p:spPr>
          <a:xfrm>
            <a:off x="5148063" y="2199532"/>
            <a:ext cx="3431515" cy="3019127"/>
          </a:xfrm>
          <a:prstGeom prst="rect">
            <a:avLst/>
          </a:prstGeom>
        </p:spPr>
      </p:pic>
      <p:sp>
        <p:nvSpPr>
          <p:cNvPr id="8" name="Title 1"/>
          <p:cNvSpPr>
            <a:spLocks noGrp="1"/>
          </p:cNvSpPr>
          <p:nvPr>
            <p:ph type="title"/>
          </p:nvPr>
        </p:nvSpPr>
        <p:spPr>
          <a:xfrm>
            <a:off x="1575321" y="1485528"/>
            <a:ext cx="1749152" cy="632123"/>
          </a:xfrm>
        </p:spPr>
        <p:txBody>
          <a:bodyPr>
            <a:normAutofit fontScale="90000"/>
          </a:bodyPr>
          <a:lstStyle/>
          <a:p>
            <a:r>
              <a:rPr lang="en-US" sz="3600" dirty="0" smtClean="0">
                <a:latin typeface="David" panose="020E0502060401010101" pitchFamily="34" charset="-79"/>
                <a:cs typeface="David" panose="020E0502060401010101" pitchFamily="34" charset="-79"/>
              </a:rPr>
              <a:t>Before </a:t>
            </a:r>
            <a:endParaRPr lang="en-US" sz="3600" dirty="0">
              <a:latin typeface="David" panose="020E0502060401010101" pitchFamily="34" charset="-79"/>
              <a:cs typeface="David" panose="020E0502060401010101" pitchFamily="34" charset="-79"/>
            </a:endParaRPr>
          </a:p>
        </p:txBody>
      </p:sp>
      <p:sp>
        <p:nvSpPr>
          <p:cNvPr id="9" name="Title 1"/>
          <p:cNvSpPr txBox="1">
            <a:spLocks/>
          </p:cNvSpPr>
          <p:nvPr/>
        </p:nvSpPr>
        <p:spPr>
          <a:xfrm>
            <a:off x="5989244" y="1485553"/>
            <a:ext cx="1749152" cy="632123"/>
          </a:xfrm>
          <a:prstGeom prst="rect">
            <a:avLst/>
          </a:prstGeom>
        </p:spPr>
        <p:txBody>
          <a:bodyPr vert="horz" lIns="91440" tIns="45720" rIns="91440" bIns="45720" rtlCol="1" anchor="ctr">
            <a:normAutofit fontScale="97500"/>
          </a:bodyPr>
          <a:lstStyle>
            <a:lvl1pPr algn="ctr" defTabSz="914400" rtl="1" eaLnBrk="1" latinLnBrk="0" hangingPunct="1">
              <a:spcBef>
                <a:spcPct val="0"/>
              </a:spcBef>
              <a:buNone/>
              <a:defRPr sz="4400" kern="1200">
                <a:solidFill>
                  <a:schemeClr val="tx1"/>
                </a:solidFill>
                <a:latin typeface="+mj-lt"/>
                <a:ea typeface="+mj-ea"/>
                <a:cs typeface="+mj-cs"/>
              </a:defRPr>
            </a:lvl1pPr>
          </a:lstStyle>
          <a:p>
            <a:r>
              <a:rPr lang="en-US" sz="3600" dirty="0" smtClean="0">
                <a:latin typeface="David" panose="020E0502060401010101" pitchFamily="34" charset="-79"/>
                <a:cs typeface="David" panose="020E0502060401010101" pitchFamily="34" charset="-79"/>
              </a:rPr>
              <a:t>After </a:t>
            </a:r>
            <a:endParaRPr lang="en-US" sz="3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674534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p:txBody>
          <a:bodyPr/>
          <a:lstStyle/>
          <a:p>
            <a:pPr marL="0" indent="0" algn="just" rtl="0">
              <a:buNone/>
            </a:pPr>
            <a:r>
              <a:rPr lang="en-US" dirty="0" smtClean="0"/>
              <a:t>Now, the tool should run over the </a:t>
            </a:r>
            <a:r>
              <a:rPr lang="en-US" dirty="0"/>
              <a:t>PARCELS and </a:t>
            </a:r>
            <a:r>
              <a:rPr lang="en-US" dirty="0" smtClean="0"/>
              <a:t>ARCS dataset </a:t>
            </a:r>
            <a:r>
              <a:rPr lang="en-US" dirty="0" smtClean="0"/>
              <a:t>for </a:t>
            </a:r>
            <a:r>
              <a:rPr lang="en-US" dirty="0"/>
              <a:t>a week </a:t>
            </a:r>
            <a:r>
              <a:rPr lang="en-US" dirty="0" smtClean="0"/>
              <a:t>(approximately on </a:t>
            </a:r>
            <a:r>
              <a:rPr lang="en-US" dirty="0"/>
              <a:t>10 computers). in the meanwhile I will complete the fixing of the holes and over laps. </a:t>
            </a:r>
            <a:r>
              <a:rPr lang="en-US" dirty="0" smtClean="0"/>
              <a:t>In this </a:t>
            </a:r>
            <a:r>
              <a:rPr lang="en-US" dirty="0"/>
              <a:t>pace we can finish within a </a:t>
            </a:r>
            <a:r>
              <a:rPr lang="en-US" dirty="0" smtClean="0"/>
              <a:t>week.</a:t>
            </a:r>
            <a:endParaRPr lang="en-US" dirty="0"/>
          </a:p>
        </p:txBody>
      </p:sp>
    </p:spTree>
    <p:extLst>
      <p:ext uri="{BB962C8B-B14F-4D97-AF65-F5344CB8AC3E}">
        <p14:creationId xmlns:p14="http://schemas.microsoft.com/office/powerpoint/2010/main" val="633568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06896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827406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latin typeface="David" panose="020E0502060401010101" pitchFamily="34" charset="-79"/>
                <a:cs typeface="David" panose="020E0502060401010101" pitchFamily="34" charset="-79"/>
              </a:rPr>
              <a:t>Introduction</a:t>
            </a:r>
            <a:endParaRPr lang="en-US"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251520" y="1268760"/>
            <a:ext cx="8640960" cy="5328592"/>
          </a:xfrm>
        </p:spPr>
        <p:txBody>
          <a:bodyPr>
            <a:normAutofit/>
          </a:bodyPr>
          <a:lstStyle/>
          <a:p>
            <a:pPr marL="0" indent="0" algn="just" rtl="0">
              <a:buNone/>
            </a:pPr>
            <a:r>
              <a:rPr lang="en-US" sz="2600" dirty="0" smtClean="0">
                <a:latin typeface="David" panose="020E0502060401010101" pitchFamily="34" charset="-79"/>
                <a:cs typeface="David" panose="020E0502060401010101" pitchFamily="34" charset="-79"/>
              </a:rPr>
              <a:t>Mapi (Survey of Israel) is currently in the process to replace the data base of  the Israeli </a:t>
            </a:r>
            <a:r>
              <a:rPr lang="en-US" sz="2600" dirty="0">
                <a:latin typeface="David" panose="020E0502060401010101" pitchFamily="34" charset="-79"/>
                <a:cs typeface="David" panose="020E0502060401010101" pitchFamily="34" charset="-79"/>
              </a:rPr>
              <a:t>BANKAL (</a:t>
            </a:r>
            <a:r>
              <a:rPr lang="en-US" sz="2600" dirty="0" smtClean="0">
                <a:latin typeface="David" panose="020E0502060401010101" pitchFamily="34" charset="-79"/>
                <a:cs typeface="David" panose="020E0502060401010101" pitchFamily="34" charset="-79"/>
              </a:rPr>
              <a:t>kadaster dataset), which runs on the old engine (ArcStorm) with the newer more advanced program “ArcPro”. This will </a:t>
            </a:r>
            <a:r>
              <a:rPr lang="en-US" sz="2600" dirty="0">
                <a:latin typeface="David" panose="020E0502060401010101" pitchFamily="34" charset="-79"/>
                <a:cs typeface="David" panose="020E0502060401010101" pitchFamily="34" charset="-79"/>
              </a:rPr>
              <a:t>enable Mapi to update her data structure, use advanced tools and gains </a:t>
            </a:r>
            <a:r>
              <a:rPr lang="en-US" sz="2600" dirty="0" smtClean="0">
                <a:latin typeface="David" panose="020E0502060401010101" pitchFamily="34" charset="-79"/>
                <a:cs typeface="David" panose="020E0502060401010101" pitchFamily="34" charset="-79"/>
              </a:rPr>
              <a:t>ESRI support. </a:t>
            </a:r>
          </a:p>
          <a:p>
            <a:pPr marL="0" indent="0" algn="just" rtl="0">
              <a:buNone/>
            </a:pPr>
            <a:endParaRPr lang="en-US" sz="2600" dirty="0">
              <a:latin typeface="David" panose="020E0502060401010101" pitchFamily="34" charset="-79"/>
              <a:cs typeface="David" panose="020E0502060401010101" pitchFamily="34" charset="-79"/>
            </a:endParaRPr>
          </a:p>
          <a:p>
            <a:pPr marL="0" indent="0" algn="just" rtl="0">
              <a:buNone/>
            </a:pPr>
            <a:r>
              <a:rPr lang="en-US" sz="2600" dirty="0" smtClean="0">
                <a:latin typeface="David" panose="020E0502060401010101" pitchFamily="34" charset="-79"/>
                <a:cs typeface="David" panose="020E0502060401010101" pitchFamily="34" charset="-79"/>
              </a:rPr>
              <a:t>“Curve handling” project will try to change BANKAL data structure by replacing the “exploded vertices” with geometrical curve. The main objective for this transformation is to reduce the need of multi-vertices polygon objects to an three vertices curve object. </a:t>
            </a:r>
            <a:endParaRPr lang="en-US" sz="2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287141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343"/>
            <a:ext cx="8229600" cy="701913"/>
          </a:xfrm>
        </p:spPr>
        <p:txBody>
          <a:bodyPr>
            <a:normAutofit fontScale="90000"/>
          </a:bodyPr>
          <a:lstStyle/>
          <a:p>
            <a:r>
              <a:rPr lang="en-US" dirty="0" smtClean="0"/>
              <a:t>Curves - </a:t>
            </a:r>
            <a:r>
              <a:rPr lang="en-US" dirty="0">
                <a:latin typeface="David" panose="020E0502060401010101" pitchFamily="34" charset="-79"/>
                <a:cs typeface="David" panose="020E0502060401010101" pitchFamily="34" charset="-79"/>
              </a:rPr>
              <a:t>Introduction</a:t>
            </a:r>
            <a:r>
              <a:rPr lang="en-US" dirty="0" smtClean="0"/>
              <a:t> </a:t>
            </a:r>
            <a:endParaRPr lang="en-US" dirty="0"/>
          </a:p>
        </p:txBody>
      </p:sp>
      <p:sp>
        <p:nvSpPr>
          <p:cNvPr id="3" name="Content Placeholder 2"/>
          <p:cNvSpPr>
            <a:spLocks noGrp="1"/>
          </p:cNvSpPr>
          <p:nvPr>
            <p:ph idx="1"/>
          </p:nvPr>
        </p:nvSpPr>
        <p:spPr>
          <a:xfrm>
            <a:off x="323528" y="958255"/>
            <a:ext cx="8424936" cy="2161619"/>
          </a:xfrm>
        </p:spPr>
        <p:txBody>
          <a:bodyPr>
            <a:normAutofit/>
          </a:bodyPr>
          <a:lstStyle/>
          <a:p>
            <a:pPr marL="0" indent="0" algn="l" rtl="0">
              <a:buNone/>
            </a:pPr>
            <a:r>
              <a:rPr lang="en-US" dirty="0" smtClean="0"/>
              <a:t>Today, curves represented as </a:t>
            </a:r>
            <a:r>
              <a:rPr lang="en-US" dirty="0"/>
              <a:t>collection of </a:t>
            </a:r>
            <a:r>
              <a:rPr lang="en-US" dirty="0" smtClean="0"/>
              <a:t>points in proximity to each other (Fig. A). The objective is to convert the curves to three points geometry (Fig. B).</a:t>
            </a:r>
            <a:endParaRPr lang="en-US" dirty="0"/>
          </a:p>
        </p:txBody>
      </p:sp>
      <p:sp>
        <p:nvSpPr>
          <p:cNvPr id="4" name="Oval 3"/>
          <p:cNvSpPr/>
          <p:nvPr/>
        </p:nvSpPr>
        <p:spPr>
          <a:xfrm>
            <a:off x="6079671" y="386169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12119" y="40169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59779" y="42013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08971" y="447560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04403" y="47686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6" idx="1"/>
          </p:cNvCxnSpPr>
          <p:nvPr/>
        </p:nvCxnSpPr>
        <p:spPr>
          <a:xfrm>
            <a:off x="2256135" y="4143123"/>
            <a:ext cx="135280" cy="898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0"/>
          </p:cNvCxnSpPr>
          <p:nvPr/>
        </p:nvCxnSpPr>
        <p:spPr>
          <a:xfrm>
            <a:off x="2441331" y="4290542"/>
            <a:ext cx="175652" cy="1850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0"/>
          </p:cNvCxnSpPr>
          <p:nvPr/>
        </p:nvCxnSpPr>
        <p:spPr>
          <a:xfrm>
            <a:off x="2644775" y="4646696"/>
            <a:ext cx="67640" cy="121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604403" y="506175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0"/>
          </p:cNvCxnSpPr>
          <p:nvPr/>
        </p:nvCxnSpPr>
        <p:spPr>
          <a:xfrm>
            <a:off x="2698124" y="4892172"/>
            <a:ext cx="14291" cy="1695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361211" y="3422560"/>
            <a:ext cx="2160240" cy="244827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3" name="Rectangle 22"/>
          <p:cNvSpPr/>
          <p:nvPr/>
        </p:nvSpPr>
        <p:spPr>
          <a:xfrm>
            <a:off x="5337469" y="3419023"/>
            <a:ext cx="2160240" cy="244827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4" name="Oval 23"/>
          <p:cNvSpPr/>
          <p:nvPr/>
        </p:nvSpPr>
        <p:spPr>
          <a:xfrm>
            <a:off x="6341790" y="53869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00959" y="534358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7"/>
            <a:endCxn id="17" idx="3"/>
          </p:cNvCxnSpPr>
          <p:nvPr/>
        </p:nvCxnSpPr>
        <p:spPr>
          <a:xfrm flipV="1">
            <a:off x="2585347" y="5246143"/>
            <a:ext cx="50692" cy="1290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Freeform 32"/>
          <p:cNvSpPr/>
          <p:nvPr/>
        </p:nvSpPr>
        <p:spPr>
          <a:xfrm>
            <a:off x="6201565" y="3951229"/>
            <a:ext cx="627160" cy="1510018"/>
          </a:xfrm>
          <a:custGeom>
            <a:avLst/>
            <a:gdLst>
              <a:gd name="connsiteX0" fmla="*/ 0 w 627160"/>
              <a:gd name="connsiteY0" fmla="*/ 0 h 1510018"/>
              <a:gd name="connsiteX1" fmla="*/ 620786 w 627160"/>
              <a:gd name="connsiteY1" fmla="*/ 612396 h 1510018"/>
              <a:gd name="connsiteX2" fmla="*/ 268448 w 627160"/>
              <a:gd name="connsiteY2" fmla="*/ 1510018 h 1510018"/>
            </a:gdLst>
            <a:ahLst/>
            <a:cxnLst>
              <a:cxn ang="0">
                <a:pos x="connsiteX0" y="connsiteY0"/>
              </a:cxn>
              <a:cxn ang="0">
                <a:pos x="connsiteX1" y="connsiteY1"/>
              </a:cxn>
              <a:cxn ang="0">
                <a:pos x="connsiteX2" y="connsiteY2"/>
              </a:cxn>
            </a:cxnLst>
            <a:rect l="l" t="t" r="r" b="b"/>
            <a:pathLst>
              <a:path w="627160" h="1510018">
                <a:moveTo>
                  <a:pt x="0" y="0"/>
                </a:moveTo>
                <a:cubicBezTo>
                  <a:pt x="288022" y="180363"/>
                  <a:pt x="576045" y="360726"/>
                  <a:pt x="620786" y="612396"/>
                </a:cubicBezTo>
                <a:cubicBezTo>
                  <a:pt x="665527" y="864066"/>
                  <a:pt x="466987" y="1187042"/>
                  <a:pt x="268448" y="15100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61001" y="5982692"/>
            <a:ext cx="3260829"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[[x1,y1],[x2,y2],[x3,y3],[x4,y4]</a:t>
            </a:r>
            <a:r>
              <a:rPr lang="en-IL" dirty="0" smtClean="0">
                <a:ln w="0"/>
                <a:solidFill>
                  <a:schemeClr val="accent1"/>
                </a:solidFill>
                <a:effectLst>
                  <a:outerShdw blurRad="38100" dist="25400" dir="5400000" algn="ctr" rotWithShape="0">
                    <a:srgbClr val="6E747A">
                      <a:alpha val="43000"/>
                    </a:srgbClr>
                  </a:outerShdw>
                </a:effectLst>
              </a:rPr>
              <a:t>…</a:t>
            </a:r>
            <a:r>
              <a:rPr lang="en-US" dirty="0" smtClean="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sp>
        <p:nvSpPr>
          <p:cNvPr id="36" name="Rectangle 35"/>
          <p:cNvSpPr/>
          <p:nvPr/>
        </p:nvSpPr>
        <p:spPr>
          <a:xfrm>
            <a:off x="5412058" y="5978947"/>
            <a:ext cx="2291525"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[[x1,y1],{‘c’:[x,y],[x,y]}]</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37" name="Straight Connector 36"/>
          <p:cNvCxnSpPr/>
          <p:nvPr/>
        </p:nvCxnSpPr>
        <p:spPr>
          <a:xfrm flipH="1">
            <a:off x="1690795" y="4133777"/>
            <a:ext cx="479526" cy="6349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1"/>
          </p:cNvCxnSpPr>
          <p:nvPr/>
        </p:nvCxnSpPr>
        <p:spPr>
          <a:xfrm flipH="1" flipV="1">
            <a:off x="1688107" y="4768680"/>
            <a:ext cx="744488" cy="6065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4" idx="1"/>
          </p:cNvCxnSpPr>
          <p:nvPr/>
        </p:nvCxnSpPr>
        <p:spPr>
          <a:xfrm flipH="1" flipV="1">
            <a:off x="5600145" y="4609981"/>
            <a:ext cx="773281" cy="8085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4" idx="1"/>
          </p:cNvCxnSpPr>
          <p:nvPr/>
        </p:nvCxnSpPr>
        <p:spPr>
          <a:xfrm flipH="1" flipV="1">
            <a:off x="5597457" y="4609982"/>
            <a:ext cx="775969" cy="8085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 idx="3"/>
          </p:cNvCxnSpPr>
          <p:nvPr/>
        </p:nvCxnSpPr>
        <p:spPr>
          <a:xfrm flipH="1">
            <a:off x="5597457" y="4046086"/>
            <a:ext cx="513850" cy="5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596610" y="46606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512536" y="450406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796136" y="3041089"/>
            <a:ext cx="1242905"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B - polygon</a:t>
            </a:r>
            <a:endParaRPr lang="en-US" dirty="0">
              <a:ln w="0"/>
              <a:solidFill>
                <a:schemeClr val="accent1"/>
              </a:solidFill>
              <a:effectLst>
                <a:outerShdw blurRad="38100" dist="25400" dir="5400000" algn="ctr" rotWithShape="0">
                  <a:srgbClr val="6E747A">
                    <a:alpha val="43000"/>
                  </a:srgbClr>
                </a:outerShdw>
              </a:effectLst>
            </a:endParaRPr>
          </a:p>
        </p:txBody>
      </p:sp>
      <p:sp>
        <p:nvSpPr>
          <p:cNvPr id="55" name="Rectangle 54"/>
          <p:cNvSpPr/>
          <p:nvPr/>
        </p:nvSpPr>
        <p:spPr>
          <a:xfrm>
            <a:off x="1907704" y="3041089"/>
            <a:ext cx="1242905" cy="369332"/>
          </a:xfrm>
          <a:prstGeom prst="rect">
            <a:avLst/>
          </a:prstGeom>
        </p:spPr>
        <p:txBody>
          <a:bodyPr wrap="none">
            <a:spAutoFit/>
          </a:bodyPr>
          <a:lstStyle/>
          <a:p>
            <a:pPr algn="ctr"/>
            <a:r>
              <a:rPr lang="en-US" dirty="0" smtClean="0">
                <a:ln w="0"/>
                <a:solidFill>
                  <a:schemeClr val="accent1"/>
                </a:solidFill>
                <a:effectLst>
                  <a:outerShdw blurRad="38100" dist="25400" dir="5400000" algn="ctr" rotWithShape="0">
                    <a:srgbClr val="6E747A">
                      <a:alpha val="43000"/>
                    </a:srgbClr>
                  </a:outerShdw>
                </a:effectLst>
              </a:rPr>
              <a:t>A - polygon</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58" name="Straight Arrow Connector 57"/>
          <p:cNvCxnSpPr/>
          <p:nvPr/>
        </p:nvCxnSpPr>
        <p:spPr>
          <a:xfrm flipH="1">
            <a:off x="6557814" y="6324096"/>
            <a:ext cx="217095" cy="11165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a:off x="7236296" y="6316357"/>
            <a:ext cx="261413" cy="11939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6" name="Rectangle 65"/>
          <p:cNvSpPr/>
          <p:nvPr/>
        </p:nvSpPr>
        <p:spPr>
          <a:xfrm>
            <a:off x="6281780" y="6416429"/>
            <a:ext cx="546945" cy="276999"/>
          </a:xfrm>
          <a:prstGeom prst="rect">
            <a:avLst/>
          </a:prstGeom>
          <a:noFill/>
        </p:spPr>
        <p:txBody>
          <a:bodyPr wrap="none" lIns="91440" tIns="45720" rIns="91440" bIns="45720">
            <a:spAutoFit/>
          </a:bodyPr>
          <a:lstStyle/>
          <a:p>
            <a:pPr algn="ctr"/>
            <a:r>
              <a:rPr lang="en-US" sz="1200" dirty="0" smtClean="0">
                <a:ln w="0"/>
                <a:solidFill>
                  <a:srgbClr val="FF0000"/>
                </a:solidFill>
                <a:effectLst>
                  <a:outerShdw blurRad="38100" dist="19050" dir="2700000" algn="tl" rotWithShape="0">
                    <a:schemeClr val="dk1">
                      <a:alpha val="40000"/>
                    </a:schemeClr>
                  </a:outerShdw>
                </a:effectLst>
              </a:rPr>
              <a:t>Finish</a:t>
            </a:r>
            <a:endParaRPr lang="en-US" sz="1200" b="0" cap="none" spc="0" dirty="0">
              <a:ln w="0"/>
              <a:solidFill>
                <a:srgbClr val="FF0000"/>
              </a:solidFill>
              <a:effectLst>
                <a:outerShdw blurRad="38100" dist="19050" dir="2700000" algn="tl" rotWithShape="0">
                  <a:schemeClr val="dk1">
                    <a:alpha val="40000"/>
                  </a:schemeClr>
                </a:outerShdw>
              </a:effectLst>
            </a:endParaRPr>
          </a:p>
        </p:txBody>
      </p:sp>
      <p:sp>
        <p:nvSpPr>
          <p:cNvPr id="67" name="Rectangle 66"/>
          <p:cNvSpPr/>
          <p:nvPr/>
        </p:nvSpPr>
        <p:spPr>
          <a:xfrm>
            <a:off x="7214689" y="6420623"/>
            <a:ext cx="623890" cy="276999"/>
          </a:xfrm>
          <a:prstGeom prst="rect">
            <a:avLst/>
          </a:prstGeom>
          <a:noFill/>
        </p:spPr>
        <p:txBody>
          <a:bodyPr wrap="none" lIns="91440" tIns="45720" rIns="91440" bIns="45720">
            <a:spAutoFit/>
          </a:bodyPr>
          <a:lstStyle/>
          <a:p>
            <a:pPr algn="ctr"/>
            <a:r>
              <a:rPr lang="en-US" sz="1200" dirty="0" smtClean="0">
                <a:ln w="0"/>
                <a:solidFill>
                  <a:srgbClr val="FF0000"/>
                </a:solidFill>
                <a:effectLst>
                  <a:outerShdw blurRad="38100" dist="19050" dir="2700000" algn="tl" rotWithShape="0">
                    <a:schemeClr val="dk1">
                      <a:alpha val="40000"/>
                    </a:schemeClr>
                  </a:outerShdw>
                </a:effectLst>
              </a:rPr>
              <a:t>Middle</a:t>
            </a:r>
            <a:endParaRPr lang="en-US" sz="12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394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525963"/>
          </a:xfrm>
        </p:spPr>
        <p:txBody>
          <a:bodyPr>
            <a:normAutofit lnSpcReduction="10000"/>
          </a:bodyPr>
          <a:lstStyle/>
          <a:p>
            <a:pPr marL="0" indent="0" algn="just" rtl="0">
              <a:buNone/>
            </a:pPr>
            <a:r>
              <a:rPr lang="en-US" dirty="0" smtClean="0"/>
              <a:t>The tool is construct from two parts:</a:t>
            </a:r>
          </a:p>
          <a:p>
            <a:pPr marL="514350" indent="-514350" algn="just" rtl="0">
              <a:buAutoNum type="arabicParenR"/>
            </a:pPr>
            <a:r>
              <a:rPr lang="en-US" dirty="0" smtClean="0"/>
              <a:t>Fixing the curves </a:t>
            </a:r>
          </a:p>
          <a:p>
            <a:pPr marL="514350" indent="-514350" algn="just" rtl="0">
              <a:buAutoNum type="arabicParenR"/>
            </a:pPr>
            <a:r>
              <a:rPr lang="en-US" dirty="0" smtClean="0"/>
              <a:t>Fixing the precision </a:t>
            </a:r>
            <a:r>
              <a:rPr lang="en-US" dirty="0"/>
              <a:t>after phase </a:t>
            </a:r>
            <a:r>
              <a:rPr lang="en-US" dirty="0" smtClean="0"/>
              <a:t>1</a:t>
            </a:r>
          </a:p>
          <a:p>
            <a:pPr marL="514350" indent="-514350" algn="just" rtl="0">
              <a:buAutoNum type="arabicParenR"/>
            </a:pPr>
            <a:endParaRPr lang="en-US" dirty="0" smtClean="0"/>
          </a:p>
          <a:p>
            <a:pPr marL="0" indent="0" algn="just" rtl="0">
              <a:buNone/>
            </a:pPr>
            <a:r>
              <a:rPr lang="en-US" dirty="0" smtClean="0"/>
              <a:t>Around 20% of the curves fixing will produce a hole or an over lap with sizes from 0.001 to 0.3 centimeters. To overcome this problem, another tool will close the holes and delete the overlap based on the source layer (parcel before fixing). </a:t>
            </a:r>
            <a:endParaRPr lang="en-US" dirty="0"/>
          </a:p>
        </p:txBody>
      </p:sp>
      <p:sp>
        <p:nvSpPr>
          <p:cNvPr id="4" name="Title 1"/>
          <p:cNvSpPr>
            <a:spLocks noGrp="1"/>
          </p:cNvSpPr>
          <p:nvPr>
            <p:ph type="title"/>
          </p:nvPr>
        </p:nvSpPr>
        <p:spPr/>
        <p:txBody>
          <a:bodyPr/>
          <a:lstStyle/>
          <a:p>
            <a:r>
              <a:rPr lang="en-US" u="sng" dirty="0" smtClean="0">
                <a:latin typeface="David" panose="020E0502060401010101" pitchFamily="34" charset="-79"/>
                <a:cs typeface="David" panose="020E0502060401010101" pitchFamily="34" charset="-79"/>
              </a:rPr>
              <a:t>Process - General</a:t>
            </a:r>
            <a:endParaRPr lang="en-US" u="sng"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6013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entagon 66"/>
          <p:cNvSpPr/>
          <p:nvPr/>
        </p:nvSpPr>
        <p:spPr>
          <a:xfrm flipV="1">
            <a:off x="351478" y="2913297"/>
            <a:ext cx="899174" cy="3819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entagon 65"/>
          <p:cNvSpPr/>
          <p:nvPr/>
        </p:nvSpPr>
        <p:spPr>
          <a:xfrm flipV="1">
            <a:off x="372507" y="2035506"/>
            <a:ext cx="856243" cy="39561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157" y="169619"/>
            <a:ext cx="8229600" cy="778098"/>
          </a:xfrm>
        </p:spPr>
        <p:txBody>
          <a:bodyPr/>
          <a:lstStyle/>
          <a:p>
            <a:r>
              <a:rPr lang="en-US" u="sng" dirty="0" smtClean="0">
                <a:latin typeface="David" panose="020E0502060401010101" pitchFamily="34" charset="-79"/>
                <a:cs typeface="David" panose="020E0502060401010101" pitchFamily="34" charset="-79"/>
              </a:rPr>
              <a:t>Process - Model</a:t>
            </a:r>
            <a:endParaRPr lang="en-US" u="sng" dirty="0">
              <a:latin typeface="David" panose="020E0502060401010101" pitchFamily="34" charset="-79"/>
              <a:cs typeface="David" panose="020E0502060401010101" pitchFamily="34" charset="-79"/>
            </a:endParaRPr>
          </a:p>
        </p:txBody>
      </p:sp>
      <p:sp>
        <p:nvSpPr>
          <p:cNvPr id="6" name="Rectangle 5"/>
          <p:cNvSpPr/>
          <p:nvPr/>
        </p:nvSpPr>
        <p:spPr>
          <a:xfrm>
            <a:off x="318710" y="2066945"/>
            <a:ext cx="833178"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36461" y="2945249"/>
            <a:ext cx="830292"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Polylines</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Arrow Connector 11"/>
          <p:cNvCxnSpPr/>
          <p:nvPr/>
        </p:nvCxnSpPr>
        <p:spPr>
          <a:xfrm>
            <a:off x="1243131" y="2233580"/>
            <a:ext cx="282223" cy="52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65345" y="2922040"/>
            <a:ext cx="271099" cy="16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08826" y="1819531"/>
            <a:ext cx="2270681" cy="1491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6793" y="2086935"/>
            <a:ext cx="1625638" cy="95410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Find curves</a:t>
            </a:r>
          </a:p>
          <a:p>
            <a:pPr algn="l" rtl="0"/>
            <a:r>
              <a:rPr lang="en-US" sz="1400" dirty="0" smtClean="0">
                <a:ln w="0"/>
                <a:effectLst>
                  <a:outerShdw blurRad="38100" dist="19050" dir="2700000" algn="tl" rotWithShape="0">
                    <a:schemeClr val="dk1">
                      <a:alpha val="40000"/>
                    </a:schemeClr>
                  </a:outerShdw>
                </a:effectLst>
              </a:rPr>
              <a:t>2. Fix lines order</a:t>
            </a:r>
          </a:p>
          <a:p>
            <a:pPr algn="l"/>
            <a:r>
              <a:rPr lang="en-US" sz="1400" dirty="0" smtClean="0">
                <a:ln w="0"/>
                <a:effectLst>
                  <a:outerShdw blurRad="38100" dist="19050" dir="2700000" algn="tl" rotWithShape="0">
                    <a:schemeClr val="dk1">
                      <a:alpha val="40000"/>
                    </a:schemeClr>
                  </a:outerShdw>
                </a:effectLst>
              </a:rPr>
              <a:t>3. Fix close vertices</a:t>
            </a:r>
          </a:p>
          <a:p>
            <a:pPr algn="l" rtl="0"/>
            <a:r>
              <a:rPr lang="en-US" sz="1400" b="0" cap="none" spc="0" dirty="0" smtClean="0">
                <a:ln w="0"/>
                <a:solidFill>
                  <a:schemeClr val="tx1"/>
                </a:solidFill>
                <a:effectLst>
                  <a:outerShdw blurRad="38100" dist="19050" dir="2700000" algn="tl" rotWithShape="0">
                    <a:schemeClr val="dk1">
                      <a:alpha val="40000"/>
                    </a:schemeClr>
                  </a:outerShdw>
                </a:effectLst>
              </a:rPr>
              <a:t>4. Fix GeomKeys</a:t>
            </a:r>
          </a:p>
        </p:txBody>
      </p:sp>
      <p:cxnSp>
        <p:nvCxnSpPr>
          <p:cNvPr id="17" name="Straight Arrow Connector 16"/>
          <p:cNvCxnSpPr/>
          <p:nvPr/>
        </p:nvCxnSpPr>
        <p:spPr>
          <a:xfrm flipV="1">
            <a:off x="3727038" y="2362994"/>
            <a:ext cx="417238" cy="9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189433" y="2808055"/>
            <a:ext cx="879118" cy="564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239512" y="1978577"/>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3727038" y="2699785"/>
            <a:ext cx="417238" cy="151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63808" y="2021675"/>
            <a:ext cx="833178"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4094147" y="2837528"/>
            <a:ext cx="1056636" cy="523220"/>
          </a:xfrm>
          <a:prstGeom prst="rect">
            <a:avLst/>
          </a:prstGeom>
          <a:noFill/>
        </p:spPr>
        <p:txBody>
          <a:bodyPr wrap="none" lIns="91440" tIns="45720" rIns="91440" bIns="45720">
            <a:spAutoFit/>
          </a:bodyPr>
          <a:lstStyle/>
          <a:p>
            <a:pPr algn="ctr" rtl="0"/>
            <a:r>
              <a:rPr lang="en-US" sz="1400" dirty="0" smtClean="0">
                <a:ln w="0"/>
                <a:effectLst>
                  <a:outerShdw blurRad="38100" dist="19050" dir="2700000" algn="tl" rotWithShape="0">
                    <a:schemeClr val="dk1">
                      <a:alpha val="40000"/>
                    </a:schemeClr>
                  </a:outerShdw>
                </a:effectLst>
              </a:rPr>
              <a:t>Polylines</a:t>
            </a:r>
          </a:p>
          <a:p>
            <a:pPr algn="ctr" rtl="0"/>
            <a:r>
              <a:rPr lang="en-US" sz="1400" dirty="0" smtClean="0">
                <a:ln w="0"/>
                <a:effectLst>
                  <a:outerShdw blurRad="38100" dist="19050" dir="2700000" algn="tl" rotWithShape="0">
                    <a:schemeClr val="dk1">
                      <a:alpha val="40000"/>
                    </a:schemeClr>
                  </a:outerShdw>
                </a:effectLst>
              </a:rPr>
              <a:t>With curves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34" name="Oval 33"/>
          <p:cNvSpPr/>
          <p:nvPr/>
        </p:nvSpPr>
        <p:spPr>
          <a:xfrm>
            <a:off x="5578635" y="2032403"/>
            <a:ext cx="1635737" cy="1197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181773" y="2163364"/>
            <a:ext cx="343065" cy="398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150783" y="2837528"/>
            <a:ext cx="374055" cy="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566918" y="2374722"/>
            <a:ext cx="1606274" cy="523220"/>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Rebuild polygons</a:t>
            </a:r>
          </a:p>
          <a:p>
            <a:pPr algn="l" rtl="0"/>
            <a:r>
              <a:rPr lang="en-US" sz="1400" dirty="0" smtClean="0">
                <a:ln w="0"/>
                <a:effectLst>
                  <a:outerShdw blurRad="38100" dist="19050" dir="2700000" algn="tl" rotWithShape="0">
                    <a:schemeClr val="dk1">
                      <a:alpha val="40000"/>
                    </a:schemeClr>
                  </a:outerShdw>
                </a:effectLst>
              </a:rPr>
              <a:t>2. Checking</a:t>
            </a:r>
            <a:endParaRPr lang="en-US" sz="1400" b="0" cap="none" spc="0" dirty="0" smtClean="0">
              <a:ln w="0"/>
              <a:solidFill>
                <a:schemeClr val="tx1"/>
              </a:solidFill>
              <a:effectLst>
                <a:outerShdw blurRad="38100" dist="19050" dir="2700000" algn="tl" rotWithShape="0">
                  <a:schemeClr val="dk1">
                    <a:alpha val="40000"/>
                  </a:schemeClr>
                </a:outerShdw>
              </a:effectLst>
            </a:endParaRPr>
          </a:p>
        </p:txBody>
      </p:sp>
      <p:cxnSp>
        <p:nvCxnSpPr>
          <p:cNvPr id="47" name="Straight Arrow Connector 46"/>
          <p:cNvCxnSpPr/>
          <p:nvPr/>
        </p:nvCxnSpPr>
        <p:spPr>
          <a:xfrm flipV="1">
            <a:off x="7257979" y="2348152"/>
            <a:ext cx="460449" cy="18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263452" y="2697760"/>
            <a:ext cx="454976" cy="41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234164" y="2851039"/>
            <a:ext cx="385803" cy="26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857766" y="2086935"/>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857766" y="2565267"/>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857766" y="3045029"/>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880736" y="2123341"/>
            <a:ext cx="833178"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8" name="Rectangle 57"/>
          <p:cNvSpPr/>
          <p:nvPr/>
        </p:nvSpPr>
        <p:spPr>
          <a:xfrm>
            <a:off x="7882181" y="2585203"/>
            <a:ext cx="830292"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Polylines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59" name="Rectangle 58"/>
          <p:cNvSpPr/>
          <p:nvPr/>
        </p:nvSpPr>
        <p:spPr>
          <a:xfrm>
            <a:off x="7921231" y="3075927"/>
            <a:ext cx="752194"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Reports</a:t>
            </a:r>
            <a:endParaRPr lang="en-US" sz="1400" b="0" cap="none" spc="0" dirty="0">
              <a:ln w="0"/>
              <a:solidFill>
                <a:schemeClr val="tx1"/>
              </a:solidFill>
              <a:effectLst>
                <a:outerShdw blurRad="38100" dist="19050" dir="2700000" algn="tl" rotWithShape="0">
                  <a:schemeClr val="dk1">
                    <a:alpha val="40000"/>
                  </a:schemeClr>
                </a:outerShdw>
              </a:effectLst>
            </a:endParaRPr>
          </a:p>
        </p:txBody>
      </p:sp>
      <p:pic>
        <p:nvPicPr>
          <p:cNvPr id="70" name="Picture 69"/>
          <p:cNvPicPr>
            <a:picLocks noChangeAspect="1"/>
          </p:cNvPicPr>
          <p:nvPr/>
        </p:nvPicPr>
        <p:blipFill>
          <a:blip r:embed="rId2"/>
          <a:stretch>
            <a:fillRect/>
          </a:stretch>
        </p:blipFill>
        <p:spPr>
          <a:xfrm>
            <a:off x="7853652" y="294605"/>
            <a:ext cx="819773" cy="1142155"/>
          </a:xfrm>
          <a:prstGeom prst="rect">
            <a:avLst/>
          </a:prstGeom>
        </p:spPr>
      </p:pic>
      <p:sp>
        <p:nvSpPr>
          <p:cNvPr id="71" name="Rectangle 70"/>
          <p:cNvSpPr/>
          <p:nvPr/>
        </p:nvSpPr>
        <p:spPr>
          <a:xfrm>
            <a:off x="179512" y="1128983"/>
            <a:ext cx="1743041" cy="30777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1 - Fix Curves process</a:t>
            </a:r>
            <a:endParaRPr lang="en-US" sz="1400" b="0" cap="none" spc="0" dirty="0" smtClean="0">
              <a:ln w="0"/>
              <a:solidFill>
                <a:schemeClr val="tx1"/>
              </a:solidFill>
              <a:effectLst>
                <a:outerShdw blurRad="38100" dist="19050" dir="2700000" algn="tl" rotWithShape="0">
                  <a:schemeClr val="dk1">
                    <a:alpha val="40000"/>
                  </a:schemeClr>
                </a:outerShdw>
              </a:effectLst>
            </a:endParaRPr>
          </a:p>
        </p:txBody>
      </p:sp>
      <p:sp>
        <p:nvSpPr>
          <p:cNvPr id="72" name="Rectangle 71"/>
          <p:cNvSpPr/>
          <p:nvPr/>
        </p:nvSpPr>
        <p:spPr>
          <a:xfrm>
            <a:off x="152450" y="4161994"/>
            <a:ext cx="1950727" cy="307777"/>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2 - Fix precision process </a:t>
            </a:r>
            <a:endParaRPr lang="en-US" sz="1400" b="0" cap="none" spc="0" dirty="0" smtClean="0">
              <a:ln w="0"/>
              <a:solidFill>
                <a:schemeClr val="tx1"/>
              </a:solidFill>
              <a:effectLst>
                <a:outerShdw blurRad="38100" dist="19050" dir="2700000" algn="tl" rotWithShape="0">
                  <a:schemeClr val="dk1">
                    <a:alpha val="40000"/>
                  </a:schemeClr>
                </a:outerShdw>
              </a:effectLst>
            </a:endParaRPr>
          </a:p>
        </p:txBody>
      </p:sp>
      <p:sp>
        <p:nvSpPr>
          <p:cNvPr id="73" name="Pentagon 72"/>
          <p:cNvSpPr/>
          <p:nvPr/>
        </p:nvSpPr>
        <p:spPr>
          <a:xfrm flipV="1">
            <a:off x="335901" y="4645347"/>
            <a:ext cx="1125487" cy="5538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77118" y="4660677"/>
            <a:ext cx="762645" cy="523220"/>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a:t>
            </a:r>
          </a:p>
          <a:p>
            <a:pPr algn="ctr"/>
            <a:r>
              <a:rPr lang="en-US" sz="1400" dirty="0" smtClean="0">
                <a:ln w="0"/>
                <a:effectLst>
                  <a:outerShdw blurRad="38100" dist="19050" dir="2700000" algn="tl" rotWithShape="0">
                    <a:schemeClr val="dk1">
                      <a:alpha val="40000"/>
                    </a:schemeClr>
                  </a:outerShdw>
                </a:effectLst>
              </a:rPr>
              <a:t>source</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75" name="Pentagon 74"/>
          <p:cNvSpPr/>
          <p:nvPr/>
        </p:nvSpPr>
        <p:spPr>
          <a:xfrm flipV="1">
            <a:off x="335901" y="5351089"/>
            <a:ext cx="1125487" cy="5538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09399" y="5335759"/>
            <a:ext cx="1003800" cy="523220"/>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a:t>
            </a:r>
          </a:p>
          <a:p>
            <a:pPr algn="ctr"/>
            <a:r>
              <a:rPr lang="en-US" sz="1400" dirty="0" smtClean="0">
                <a:ln w="0"/>
                <a:effectLst>
                  <a:outerShdw blurRad="38100" dist="19050" dir="2700000" algn="tl" rotWithShape="0">
                    <a:schemeClr val="dk1">
                      <a:alpha val="40000"/>
                    </a:schemeClr>
                  </a:outerShdw>
                </a:effectLst>
              </a:rPr>
              <a:t>Curve fixed</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77" name="Straight Arrow Connector 76"/>
          <p:cNvCxnSpPr/>
          <p:nvPr/>
        </p:nvCxnSpPr>
        <p:spPr>
          <a:xfrm>
            <a:off x="1498292" y="4926060"/>
            <a:ext cx="473439" cy="273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Pentagon 77"/>
          <p:cNvSpPr/>
          <p:nvPr/>
        </p:nvSpPr>
        <p:spPr>
          <a:xfrm flipV="1">
            <a:off x="345445" y="6020455"/>
            <a:ext cx="1115944" cy="3819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335901" y="6057528"/>
            <a:ext cx="830292"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Polylines</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81" name="Straight Arrow Connector 80"/>
          <p:cNvCxnSpPr/>
          <p:nvPr/>
        </p:nvCxnSpPr>
        <p:spPr>
          <a:xfrm>
            <a:off x="1498292" y="5628029"/>
            <a:ext cx="3785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498292" y="6056832"/>
            <a:ext cx="378589" cy="13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1916810" y="5073386"/>
            <a:ext cx="1991857" cy="1052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007635" y="5296781"/>
            <a:ext cx="1834861" cy="523220"/>
          </a:xfrm>
          <a:prstGeom prst="rect">
            <a:avLst/>
          </a:prstGeom>
          <a:noFill/>
        </p:spPr>
        <p:txBody>
          <a:bodyPr wrap="non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 Check Holes, overlap</a:t>
            </a:r>
          </a:p>
          <a:p>
            <a:pPr algn="l" rtl="0"/>
            <a:r>
              <a:rPr lang="en-US" sz="1400" dirty="0" smtClean="0">
                <a:ln w="0"/>
                <a:effectLst>
                  <a:outerShdw blurRad="38100" dist="19050" dir="2700000" algn="tl" rotWithShape="0">
                    <a:schemeClr val="dk1">
                      <a:alpha val="40000"/>
                    </a:schemeClr>
                  </a:outerShdw>
                </a:effectLst>
              </a:rPr>
              <a:t>* Extract curves</a:t>
            </a:r>
          </a:p>
        </p:txBody>
      </p:sp>
      <p:cxnSp>
        <p:nvCxnSpPr>
          <p:cNvPr id="88" name="Straight Arrow Connector 87"/>
          <p:cNvCxnSpPr/>
          <p:nvPr/>
        </p:nvCxnSpPr>
        <p:spPr>
          <a:xfrm flipV="1">
            <a:off x="3738931" y="5307942"/>
            <a:ext cx="446321" cy="267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3726869" y="5563769"/>
            <a:ext cx="482423" cy="26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266250" y="5156331"/>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266250" y="5753018"/>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312624" y="5197190"/>
            <a:ext cx="837209" cy="307777"/>
          </a:xfrm>
          <a:prstGeom prst="rect">
            <a:avLst/>
          </a:prstGeom>
          <a:noFill/>
        </p:spPr>
        <p:txBody>
          <a:bodyPr wrap="squar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96" name="Rectangle 95"/>
          <p:cNvSpPr/>
          <p:nvPr/>
        </p:nvSpPr>
        <p:spPr>
          <a:xfrm>
            <a:off x="4282621" y="5759488"/>
            <a:ext cx="1050950" cy="307777"/>
          </a:xfrm>
          <a:prstGeom prst="rect">
            <a:avLst/>
          </a:prstGeom>
          <a:noFill/>
        </p:spPr>
        <p:txBody>
          <a:bodyPr wrap="square" lIns="91440" tIns="45720" rIns="91440" bIns="45720">
            <a:spAutoFit/>
          </a:bodyPr>
          <a:lstStyle/>
          <a:p>
            <a:pPr lvl="1" algn="ctr"/>
            <a:r>
              <a:rPr lang="en-US" sz="1400" dirty="0" smtClean="0">
                <a:ln w="0"/>
                <a:effectLst>
                  <a:outerShdw blurRad="38100" dist="19050" dir="2700000" algn="tl" rotWithShape="0">
                    <a:schemeClr val="dk1">
                      <a:alpha val="40000"/>
                    </a:schemeClr>
                  </a:outerShdw>
                </a:effectLst>
              </a:rPr>
              <a:t>Gaps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98" name="Oval 97"/>
          <p:cNvSpPr/>
          <p:nvPr/>
        </p:nvSpPr>
        <p:spPr>
          <a:xfrm>
            <a:off x="5554970" y="5144984"/>
            <a:ext cx="1897350" cy="978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p:nvPr/>
        </p:nvCxnSpPr>
        <p:spPr>
          <a:xfrm>
            <a:off x="5190432" y="5296032"/>
            <a:ext cx="257784" cy="24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202326" y="5731028"/>
            <a:ext cx="257784" cy="17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547763" y="5441751"/>
            <a:ext cx="2035576" cy="523220"/>
          </a:xfrm>
          <a:prstGeom prst="rect">
            <a:avLst/>
          </a:prstGeom>
          <a:noFill/>
        </p:spPr>
        <p:txBody>
          <a:bodyPr wrap="square" lIns="91440" tIns="45720" rIns="91440" bIns="45720">
            <a:spAutoFit/>
          </a:bodyPr>
          <a:lstStyle/>
          <a:p>
            <a:pPr algn="l" rtl="0"/>
            <a:r>
              <a:rPr lang="en-US" sz="1400" dirty="0" smtClean="0">
                <a:ln w="0"/>
                <a:effectLst>
                  <a:outerShdw blurRad="38100" dist="19050" dir="2700000" algn="tl" rotWithShape="0">
                    <a:schemeClr val="dk1">
                      <a:alpha val="40000"/>
                    </a:schemeClr>
                  </a:outerShdw>
                </a:effectLst>
              </a:rPr>
              <a:t>* Check Holes, overlap</a:t>
            </a:r>
          </a:p>
          <a:p>
            <a:pPr algn="l" rtl="0"/>
            <a:r>
              <a:rPr lang="en-US" sz="1400" dirty="0" smtClean="0">
                <a:ln w="0"/>
                <a:effectLst>
                  <a:outerShdw blurRad="38100" dist="19050" dir="2700000" algn="tl" rotWithShape="0">
                    <a:schemeClr val="dk1">
                      <a:alpha val="40000"/>
                    </a:schemeClr>
                  </a:outerShdw>
                </a:effectLst>
              </a:rPr>
              <a:t>* Extract curves</a:t>
            </a:r>
          </a:p>
        </p:txBody>
      </p:sp>
      <p:cxnSp>
        <p:nvCxnSpPr>
          <p:cNvPr id="104" name="Straight Arrow Connector 103"/>
          <p:cNvCxnSpPr/>
          <p:nvPr/>
        </p:nvCxnSpPr>
        <p:spPr>
          <a:xfrm flipV="1">
            <a:off x="7445226" y="5335759"/>
            <a:ext cx="349774" cy="105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7861171" y="5119210"/>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884141" y="5114928"/>
            <a:ext cx="833178"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Polygons</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09" name="Rectangle 108"/>
          <p:cNvSpPr/>
          <p:nvPr/>
        </p:nvSpPr>
        <p:spPr>
          <a:xfrm>
            <a:off x="7859726" y="5666246"/>
            <a:ext cx="879118" cy="36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884141" y="5686182"/>
            <a:ext cx="830292" cy="307777"/>
          </a:xfrm>
          <a:prstGeom prst="rect">
            <a:avLst/>
          </a:prstGeom>
          <a:noFill/>
        </p:spPr>
        <p:txBody>
          <a:bodyPr wrap="none" lIns="91440" tIns="45720" rIns="91440" bIns="45720">
            <a:spAutoFit/>
          </a:bodyPr>
          <a:lstStyle/>
          <a:p>
            <a:pPr algn="ctr"/>
            <a:r>
              <a:rPr lang="en-US" sz="1400" dirty="0" smtClean="0">
                <a:ln w="0"/>
                <a:effectLst>
                  <a:outerShdw blurRad="38100" dist="19050" dir="2700000" algn="tl" rotWithShape="0">
                    <a:schemeClr val="dk1">
                      <a:alpha val="40000"/>
                    </a:schemeClr>
                  </a:outerShdw>
                </a:effectLst>
              </a:rPr>
              <a:t>Polylines</a:t>
            </a:r>
            <a:endParaRPr lang="en-US" sz="1400" b="0" cap="none" spc="0" dirty="0">
              <a:ln w="0"/>
              <a:solidFill>
                <a:schemeClr val="tx1"/>
              </a:solidFill>
              <a:effectLst>
                <a:outerShdw blurRad="38100" dist="19050" dir="2700000" algn="tl" rotWithShape="0">
                  <a:schemeClr val="dk1">
                    <a:alpha val="40000"/>
                  </a:schemeClr>
                </a:outerShdw>
              </a:effectLst>
            </a:endParaRPr>
          </a:p>
        </p:txBody>
      </p:sp>
      <p:cxnSp>
        <p:nvCxnSpPr>
          <p:cNvPr id="112" name="Straight Arrow Connector 111"/>
          <p:cNvCxnSpPr>
            <a:endCxn id="109" idx="1"/>
          </p:cNvCxnSpPr>
          <p:nvPr/>
        </p:nvCxnSpPr>
        <p:spPr>
          <a:xfrm>
            <a:off x="7454964" y="5719242"/>
            <a:ext cx="404762" cy="13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21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466"/>
            <a:ext cx="8229600" cy="1143000"/>
          </a:xfrm>
        </p:spPr>
        <p:txBody>
          <a:bodyPr/>
          <a:lstStyle/>
          <a:p>
            <a:r>
              <a:rPr lang="en-US" dirty="0" smtClean="0">
                <a:latin typeface="David" panose="020E0502060401010101" pitchFamily="34" charset="-79"/>
                <a:cs typeface="David" panose="020E0502060401010101" pitchFamily="34" charset="-79"/>
              </a:rPr>
              <a:t>Input - Old BANKAL dataset</a:t>
            </a:r>
            <a:endParaRPr lang="en-US"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a:xfrm>
            <a:off x="457200" y="1417638"/>
            <a:ext cx="8229600" cy="4708525"/>
          </a:xfrm>
        </p:spPr>
        <p:txBody>
          <a:bodyPr/>
          <a:lstStyle/>
          <a:p>
            <a:pPr marL="800100" lvl="2" indent="0" algn="l" rtl="0">
              <a:buNone/>
            </a:pPr>
            <a:r>
              <a:rPr lang="en-US" dirty="0" smtClean="0"/>
              <a:t>Polygon                                                         Polyline</a:t>
            </a:r>
          </a:p>
        </p:txBody>
      </p:sp>
      <p:pic>
        <p:nvPicPr>
          <p:cNvPr id="6" name="Picture 5"/>
          <p:cNvPicPr>
            <a:picLocks noChangeAspect="1"/>
          </p:cNvPicPr>
          <p:nvPr/>
        </p:nvPicPr>
        <p:blipFill>
          <a:blip r:embed="rId2"/>
          <a:stretch>
            <a:fillRect/>
          </a:stretch>
        </p:blipFill>
        <p:spPr>
          <a:xfrm>
            <a:off x="611560" y="2702982"/>
            <a:ext cx="3312368" cy="3662008"/>
          </a:xfrm>
          <a:prstGeom prst="rect">
            <a:avLst/>
          </a:prstGeom>
        </p:spPr>
      </p:pic>
      <p:pic>
        <p:nvPicPr>
          <p:cNvPr id="7" name="Picture 6"/>
          <p:cNvPicPr>
            <a:picLocks noChangeAspect="1"/>
          </p:cNvPicPr>
          <p:nvPr/>
        </p:nvPicPr>
        <p:blipFill>
          <a:blip r:embed="rId3"/>
          <a:stretch>
            <a:fillRect/>
          </a:stretch>
        </p:blipFill>
        <p:spPr>
          <a:xfrm>
            <a:off x="4644008" y="2702982"/>
            <a:ext cx="3558280" cy="3662008"/>
          </a:xfrm>
          <a:prstGeom prst="rect">
            <a:avLst/>
          </a:prstGeom>
        </p:spPr>
      </p:pic>
      <p:sp>
        <p:nvSpPr>
          <p:cNvPr id="8" name="Oval 7"/>
          <p:cNvSpPr/>
          <p:nvPr/>
        </p:nvSpPr>
        <p:spPr>
          <a:xfrm rot="830394">
            <a:off x="1169687" y="2450974"/>
            <a:ext cx="2808312" cy="1224136"/>
          </a:xfrm>
          <a:prstGeom prst="ellipse">
            <a:avLst/>
          </a:prstGeom>
          <a:noFill/>
          <a:ln w="63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Oval 8"/>
          <p:cNvSpPr/>
          <p:nvPr/>
        </p:nvSpPr>
        <p:spPr>
          <a:xfrm rot="830394">
            <a:off x="5324879" y="2450973"/>
            <a:ext cx="1740230" cy="1224136"/>
          </a:xfrm>
          <a:prstGeom prst="ellipse">
            <a:avLst/>
          </a:prstGeom>
          <a:noFill/>
          <a:ln w="63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Arrow Connector 10"/>
          <p:cNvCxnSpPr/>
          <p:nvPr/>
        </p:nvCxnSpPr>
        <p:spPr>
          <a:xfrm flipV="1">
            <a:off x="3347864" y="2260602"/>
            <a:ext cx="504056" cy="44238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2998968" y="1905102"/>
            <a:ext cx="2729722" cy="338554"/>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Object as collection of vertices</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p:cNvCxnSpPr/>
          <p:nvPr/>
        </p:nvCxnSpPr>
        <p:spPr>
          <a:xfrm flipH="1" flipV="1">
            <a:off x="4972000" y="2267944"/>
            <a:ext cx="464096" cy="43503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547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27" y="188640"/>
            <a:ext cx="8229600" cy="864096"/>
          </a:xfrm>
        </p:spPr>
        <p:txBody>
          <a:bodyPr/>
          <a:lstStyle/>
          <a:p>
            <a:r>
              <a:rPr lang="en-US" dirty="0" smtClean="0">
                <a:latin typeface="David" panose="020E0502060401010101" pitchFamily="34" charset="-79"/>
                <a:cs typeface="David" panose="020E0502060401010101" pitchFamily="34" charset="-79"/>
              </a:rPr>
              <a:t>Out put - New </a:t>
            </a:r>
            <a:r>
              <a:rPr lang="en-US" dirty="0" err="1" smtClean="0">
                <a:latin typeface="David" panose="020E0502060401010101" pitchFamily="34" charset="-79"/>
                <a:cs typeface="David" panose="020E0502060401010101" pitchFamily="34" charset="-79"/>
              </a:rPr>
              <a:t>Bankal</a:t>
            </a:r>
            <a:endParaRPr lang="en-US" dirty="0">
              <a:latin typeface="David" panose="020E0502060401010101" pitchFamily="34" charset="-79"/>
              <a:cs typeface="David" panose="020E0502060401010101" pitchFamily="34" charset="-79"/>
            </a:endParaRPr>
          </a:p>
        </p:txBody>
      </p:sp>
      <p:pic>
        <p:nvPicPr>
          <p:cNvPr id="4" name="Picture 3"/>
          <p:cNvPicPr>
            <a:picLocks noChangeAspect="1"/>
          </p:cNvPicPr>
          <p:nvPr/>
        </p:nvPicPr>
        <p:blipFill>
          <a:blip r:embed="rId2"/>
          <a:stretch>
            <a:fillRect/>
          </a:stretch>
        </p:blipFill>
        <p:spPr>
          <a:xfrm>
            <a:off x="2771800" y="1700808"/>
            <a:ext cx="3744416" cy="4392488"/>
          </a:xfrm>
          <a:prstGeom prst="rect">
            <a:avLst/>
          </a:prstGeom>
        </p:spPr>
      </p:pic>
      <p:sp>
        <p:nvSpPr>
          <p:cNvPr id="6" name="Oval 5"/>
          <p:cNvSpPr/>
          <p:nvPr/>
        </p:nvSpPr>
        <p:spPr>
          <a:xfrm rot="830394">
            <a:off x="3226882" y="1674251"/>
            <a:ext cx="3538825" cy="1224136"/>
          </a:xfrm>
          <a:prstGeom prst="ellipse">
            <a:avLst/>
          </a:prstGeom>
          <a:noFill/>
          <a:ln w="63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p:cNvSpPr/>
          <p:nvPr/>
        </p:nvSpPr>
        <p:spPr>
          <a:xfrm>
            <a:off x="683568" y="2348880"/>
            <a:ext cx="1685193" cy="584775"/>
          </a:xfrm>
          <a:prstGeom prst="rect">
            <a:avLst/>
          </a:prstGeom>
          <a:noFill/>
        </p:spPr>
        <p:txBody>
          <a:bodyPr wrap="squar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polygon as geometric </a:t>
            </a:r>
            <a:r>
              <a:rPr lang="en-US" sz="1600" dirty="0">
                <a:ln w="0"/>
                <a:effectLst>
                  <a:outerShdw blurRad="38100" dist="19050" dir="2700000" algn="tl" rotWithShape="0">
                    <a:schemeClr val="dk1">
                      <a:alpha val="40000"/>
                    </a:schemeClr>
                  </a:outerShdw>
                </a:effectLst>
              </a:rPr>
              <a:t>Curve</a:t>
            </a:r>
            <a:endParaRPr 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8" name="Straight Arrow Connector 7"/>
          <p:cNvCxnSpPr/>
          <p:nvPr/>
        </p:nvCxnSpPr>
        <p:spPr>
          <a:xfrm flipV="1">
            <a:off x="2055352" y="2094675"/>
            <a:ext cx="1076487" cy="4528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8977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David" panose="020E0502060401010101" pitchFamily="34" charset="-79"/>
                <a:cs typeface="David" panose="020E0502060401010101" pitchFamily="34" charset="-79"/>
              </a:rPr>
              <a:t>Tool preprocessing</a:t>
            </a:r>
            <a:endParaRPr lang="en-US" dirty="0">
              <a:latin typeface="David" panose="020E0502060401010101" pitchFamily="34" charset="-79"/>
              <a:cs typeface="David" panose="020E0502060401010101" pitchFamily="34" charset="-79"/>
            </a:endParaRPr>
          </a:p>
        </p:txBody>
      </p:sp>
      <p:sp>
        <p:nvSpPr>
          <p:cNvPr id="3" name="Content Placeholder 2"/>
          <p:cNvSpPr>
            <a:spLocks noGrp="1"/>
          </p:cNvSpPr>
          <p:nvPr>
            <p:ph idx="1"/>
          </p:nvPr>
        </p:nvSpPr>
        <p:spPr/>
        <p:txBody>
          <a:bodyPr>
            <a:normAutofit/>
          </a:bodyPr>
          <a:lstStyle/>
          <a:p>
            <a:pPr marL="0" indent="0" algn="just" rtl="0">
              <a:buNone/>
            </a:pPr>
            <a:r>
              <a:rPr lang="en-US" sz="2800" dirty="0" smtClean="0">
                <a:latin typeface="David" panose="020E0502060401010101" pitchFamily="34" charset="-79"/>
                <a:cs typeface="David" panose="020E0502060401010101" pitchFamily="34" charset="-79"/>
              </a:rPr>
              <a:t>Before implement the tool ability to insert the curves to the parcel from the line segments, preprocesses of the polygon and lines array need to be either fixed or monitored, the stages are as follows:</a:t>
            </a:r>
          </a:p>
          <a:p>
            <a:pPr marL="514350" indent="-514350" algn="just" rtl="0">
              <a:buAutoNum type="arabicParenR"/>
            </a:pPr>
            <a:r>
              <a:rPr lang="en-US" sz="2800" dirty="0" smtClean="0">
                <a:latin typeface="David" panose="020E0502060401010101" pitchFamily="34" charset="-79"/>
                <a:cs typeface="David" panose="020E0502060401010101" pitchFamily="34" charset="-79"/>
              </a:rPr>
              <a:t>Finding either line segment is a curve</a:t>
            </a:r>
          </a:p>
          <a:p>
            <a:pPr marL="514350" indent="-514350" algn="just" rtl="0">
              <a:buAutoNum type="arabicParenR"/>
            </a:pPr>
            <a:r>
              <a:rPr lang="en-US" sz="2800" dirty="0" smtClean="0">
                <a:latin typeface="David" panose="020E0502060401010101" pitchFamily="34" charset="-79"/>
                <a:cs typeface="David" panose="020E0502060401010101" pitchFamily="34" charset="-79"/>
              </a:rPr>
              <a:t>Finding the order of curves relative to parcels</a:t>
            </a:r>
          </a:p>
          <a:p>
            <a:pPr marL="514350" indent="-514350" algn="just" rtl="0">
              <a:buAutoNum type="arabicParenR"/>
            </a:pPr>
            <a:r>
              <a:rPr lang="en-US" sz="2800" dirty="0" smtClean="0">
                <a:latin typeface="David" panose="020E0502060401010101" pitchFamily="34" charset="-79"/>
                <a:cs typeface="David" panose="020E0502060401010101" pitchFamily="34" charset="-79"/>
              </a:rPr>
              <a:t>Fix parcel vertices </a:t>
            </a:r>
            <a:r>
              <a:rPr lang="en-US" sz="2800" dirty="0">
                <a:latin typeface="David" panose="020E0502060401010101" pitchFamily="34" charset="-79"/>
                <a:cs typeface="David" panose="020E0502060401010101" pitchFamily="34" charset="-79"/>
              </a:rPr>
              <a:t>that </a:t>
            </a:r>
            <a:r>
              <a:rPr lang="en-US" sz="2800" dirty="0" smtClean="0">
                <a:latin typeface="David" panose="020E0502060401010101" pitchFamily="34" charset="-79"/>
                <a:cs typeface="David" panose="020E0502060401010101" pitchFamily="34" charset="-79"/>
              </a:rPr>
              <a:t>doesn't keep continuing </a:t>
            </a:r>
            <a:r>
              <a:rPr lang="en-US" sz="2800" dirty="0">
                <a:latin typeface="David" panose="020E0502060401010101" pitchFamily="34" charset="-79"/>
                <a:cs typeface="David" panose="020E0502060401010101" pitchFamily="34" charset="-79"/>
              </a:rPr>
              <a:t>form</a:t>
            </a:r>
          </a:p>
          <a:p>
            <a:pPr marL="514350" indent="-514350" algn="just" rtl="0">
              <a:buAutoNum type="arabicParenR"/>
            </a:pPr>
            <a:r>
              <a:rPr lang="en-US" sz="2800" dirty="0" smtClean="0">
                <a:latin typeface="David" panose="020E0502060401010101" pitchFamily="34" charset="-79"/>
                <a:cs typeface="David" panose="020E0502060401010101" pitchFamily="34" charset="-79"/>
              </a:rPr>
              <a:t>Check the accuracy needed to match between the two layer</a:t>
            </a:r>
            <a:endParaRPr lang="en-US" sz="2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81022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9057</TotalTime>
  <Words>1160</Words>
  <Application>Microsoft Office PowerPoint</Application>
  <PresentationFormat>On-screen Show (4:3)</PresentationFormat>
  <Paragraphs>204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David</vt:lpstr>
      <vt:lpstr>Tahoma</vt:lpstr>
      <vt:lpstr>Times New Roman</vt:lpstr>
      <vt:lpstr>ערכת נושא Office</vt:lpstr>
      <vt:lpstr>PowerPoint Presentation</vt:lpstr>
      <vt:lpstr>Table of Contents</vt:lpstr>
      <vt:lpstr>Introduction</vt:lpstr>
      <vt:lpstr>Curves - Introduction </vt:lpstr>
      <vt:lpstr>Process - General</vt:lpstr>
      <vt:lpstr>Process - Model</vt:lpstr>
      <vt:lpstr>Input - Old BANKAL dataset</vt:lpstr>
      <vt:lpstr>Out put - New Bankal</vt:lpstr>
      <vt:lpstr>Tool preprocessing</vt:lpstr>
      <vt:lpstr>PowerPoint Presentation</vt:lpstr>
      <vt:lpstr>PowerPoint Presentation</vt:lpstr>
      <vt:lpstr>PowerPoint Presentation</vt:lpstr>
      <vt:lpstr>PowerPoint Presentation</vt:lpstr>
      <vt:lpstr>PowerPoint Presentation</vt:lpstr>
      <vt:lpstr> Challenges  Completed</vt:lpstr>
      <vt:lpstr> Challenges  to solve</vt:lpstr>
      <vt:lpstr>Tool interface</vt:lpstr>
      <vt:lpstr>Tool structure</vt:lpstr>
      <vt:lpstr>Results – converted curves</vt:lpstr>
      <vt:lpstr>Results – vertices deleted</vt:lpstr>
      <vt:lpstr>Results – successfully carves insertion</vt:lpstr>
      <vt:lpstr>Before </vt:lpstr>
      <vt:lpstr>What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לאה עזרא (פנימי)</dc:creator>
  <cp:lastModifiedBy>Administrator</cp:lastModifiedBy>
  <cp:revision>868</cp:revision>
  <dcterms:created xsi:type="dcterms:W3CDTF">2018-04-11T12:40:22Z</dcterms:created>
  <dcterms:modified xsi:type="dcterms:W3CDTF">2022-02-04T09:55:27Z</dcterms:modified>
</cp:coreProperties>
</file>