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32074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68777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41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71268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5862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739654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80926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405560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36207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376320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9858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3A4C0-7356-4FFC-8B13-EA4B210D2981}"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33548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3A4C0-7356-4FFC-8B13-EA4B210D2981}"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85021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3A4C0-7356-4FFC-8B13-EA4B210D2981}"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414070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46283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177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E3A4C0-7356-4FFC-8B13-EA4B210D2981}"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A31EE4-A737-450C-9077-72351E9EA4DD}" type="slidenum">
              <a:rPr lang="en-IN" smtClean="0"/>
              <a:t>‹#›</a:t>
            </a:fld>
            <a:endParaRPr lang="en-IN"/>
          </a:p>
        </p:txBody>
      </p:sp>
    </p:spTree>
    <p:extLst>
      <p:ext uri="{BB962C8B-B14F-4D97-AF65-F5344CB8AC3E}">
        <p14:creationId xmlns:p14="http://schemas.microsoft.com/office/powerpoint/2010/main" val="424728110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0B4B-4CAF-114D-F39C-E408425B70B9}"/>
              </a:ext>
            </a:extLst>
          </p:cNvPr>
          <p:cNvSpPr>
            <a:spLocks noGrp="1"/>
          </p:cNvSpPr>
          <p:nvPr>
            <p:ph type="title"/>
          </p:nvPr>
        </p:nvSpPr>
        <p:spPr>
          <a:xfrm>
            <a:off x="4775200" y="2184082"/>
            <a:ext cx="6350000" cy="2489835"/>
          </a:xfrm>
        </p:spPr>
        <p:txBody>
          <a:bodyPr/>
          <a:lstStyle/>
          <a:p>
            <a:r>
              <a:rPr lang="en-IN" sz="4500" b="1" dirty="0"/>
              <a:t>MAPIKA SRI K</a:t>
            </a:r>
            <a:br>
              <a:rPr lang="en-IN" sz="4500" b="1" dirty="0"/>
            </a:br>
            <a:r>
              <a:rPr lang="en-IN" sz="3800" dirty="0"/>
              <a:t>Final Project</a:t>
            </a:r>
          </a:p>
        </p:txBody>
      </p:sp>
    </p:spTree>
    <p:extLst>
      <p:ext uri="{BB962C8B-B14F-4D97-AF65-F5344CB8AC3E}">
        <p14:creationId xmlns:p14="http://schemas.microsoft.com/office/powerpoint/2010/main" val="209124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AD13-9BEF-0B33-0B0D-72A69B0612AB}"/>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14182D42-ACF0-CCFD-A364-AB515C048DA9}"/>
              </a:ext>
            </a:extLst>
          </p:cNvPr>
          <p:cNvSpPr>
            <a:spLocks noGrp="1"/>
          </p:cNvSpPr>
          <p:nvPr>
            <p:ph idx="1"/>
          </p:nvPr>
        </p:nvSpPr>
        <p:spPr/>
        <p:txBody>
          <a:bodyPr>
            <a:normAutofit/>
          </a:bodyPr>
          <a:lstStyle/>
          <a:p>
            <a:pPr marL="0" indent="0">
              <a:buNone/>
            </a:pPr>
            <a:r>
              <a:rPr lang="en-US" sz="3200" i="0" dirty="0">
                <a:solidFill>
                  <a:schemeClr val="tx1"/>
                </a:solidFill>
                <a:effectLst/>
                <a:latin typeface="Arial" panose="020B0604020202020204" pitchFamily="34" charset="0"/>
              </a:rPr>
              <a:t>The goal of this Problem Solution is the identification of the presence of diseased leaves and healthy leaves present in the plant leaves. Also it is concluded that even thought the disease leaf is present among the healthy leaf , the clear detection of defected leaf is performed.</a:t>
            </a:r>
            <a:endParaRPr lang="en-IN" sz="3200" dirty="0">
              <a:solidFill>
                <a:schemeClr val="tx1"/>
              </a:solidFill>
            </a:endParaRPr>
          </a:p>
        </p:txBody>
      </p:sp>
    </p:spTree>
    <p:extLst>
      <p:ext uri="{BB962C8B-B14F-4D97-AF65-F5344CB8AC3E}">
        <p14:creationId xmlns:p14="http://schemas.microsoft.com/office/powerpoint/2010/main" val="194969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1F7-9E2A-5ED5-735A-88177D48CB8B}"/>
              </a:ext>
            </a:extLst>
          </p:cNvPr>
          <p:cNvSpPr>
            <a:spLocks noGrp="1"/>
          </p:cNvSpPr>
          <p:nvPr>
            <p:ph type="title"/>
          </p:nvPr>
        </p:nvSpPr>
        <p:spPr/>
        <p:txBody>
          <a:bodyPr/>
          <a:lstStyle/>
          <a:p>
            <a:r>
              <a:rPr lang="en-IN" b="1" dirty="0"/>
              <a:t>PROJECT TITLE</a:t>
            </a:r>
          </a:p>
        </p:txBody>
      </p:sp>
      <p:sp>
        <p:nvSpPr>
          <p:cNvPr id="3" name="Content Placeholder 2">
            <a:extLst>
              <a:ext uri="{FF2B5EF4-FFF2-40B4-BE49-F238E27FC236}">
                <a16:creationId xmlns:a16="http://schemas.microsoft.com/office/drawing/2014/main" id="{87511A5D-2F6E-6A59-874C-6AE730E1FCBF}"/>
              </a:ext>
            </a:extLst>
          </p:cNvPr>
          <p:cNvSpPr>
            <a:spLocks noGrp="1"/>
          </p:cNvSpPr>
          <p:nvPr>
            <p:ph idx="1"/>
          </p:nvPr>
        </p:nvSpPr>
        <p:spPr/>
        <p:txBody>
          <a:bodyPr>
            <a:normAutofit fontScale="92500" lnSpcReduction="20000"/>
          </a:bodyPr>
          <a:lstStyle/>
          <a:p>
            <a:pPr marL="0" indent="0">
              <a:buNone/>
            </a:pPr>
            <a:r>
              <a:rPr lang="en-IN" sz="8000" dirty="0">
                <a:solidFill>
                  <a:schemeClr val="tx1"/>
                </a:solidFill>
              </a:rPr>
              <a:t>Healthy Leaf vs Disease Leaf Detection using Deep Learning</a:t>
            </a:r>
          </a:p>
        </p:txBody>
      </p:sp>
    </p:spTree>
    <p:extLst>
      <p:ext uri="{BB962C8B-B14F-4D97-AF65-F5344CB8AC3E}">
        <p14:creationId xmlns:p14="http://schemas.microsoft.com/office/powerpoint/2010/main" val="248154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52E7-3A18-7334-DDE6-ED5BE741CC4D}"/>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1DD0F77C-CDFD-D8B5-AAEB-55F2FD04A52A}"/>
              </a:ext>
            </a:extLst>
          </p:cNvPr>
          <p:cNvSpPr>
            <a:spLocks noGrp="1"/>
          </p:cNvSpPr>
          <p:nvPr>
            <p:ph idx="1"/>
          </p:nvPr>
        </p:nvSpPr>
        <p:spPr/>
        <p:txBody>
          <a:bodyPr>
            <a:normAutofit/>
          </a:bodyPr>
          <a:lstStyle/>
          <a:p>
            <a:pPr algn="l"/>
            <a:r>
              <a:rPr lang="en-US" sz="3400" b="0" i="0" dirty="0">
                <a:solidFill>
                  <a:schemeClr val="tx1"/>
                </a:solidFill>
                <a:effectLst/>
                <a:latin typeface="Google Sans"/>
              </a:rPr>
              <a:t>Deep Convolutional Neural Network is utilized in this study to identify infected and healthy leaves. The CNN model is designed to suit both healthy and sick leaves; photos are used to train the model, and the output is determined by the input leaf.</a:t>
            </a:r>
            <a:endParaRPr lang="en-US" sz="3400" b="0" i="0" dirty="0">
              <a:solidFill>
                <a:schemeClr val="tx1"/>
              </a:solidFill>
              <a:effectLst/>
              <a:latin typeface="arial" panose="020B0604020202020204" pitchFamily="34" charset="0"/>
            </a:endParaRPr>
          </a:p>
          <a:p>
            <a:pPr marL="0" indent="0">
              <a:buNone/>
            </a:pPr>
            <a:endParaRPr lang="en-IN" sz="3200" dirty="0">
              <a:solidFill>
                <a:schemeClr val="tx1"/>
              </a:solidFill>
            </a:endParaRPr>
          </a:p>
        </p:txBody>
      </p:sp>
    </p:spTree>
    <p:extLst>
      <p:ext uri="{BB962C8B-B14F-4D97-AF65-F5344CB8AC3E}">
        <p14:creationId xmlns:p14="http://schemas.microsoft.com/office/powerpoint/2010/main" val="234512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1DA8-DEFD-EA22-DF9C-78F3C620DB40}"/>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92123EBD-192D-8B8B-803B-F658BF3F2550}"/>
              </a:ext>
            </a:extLst>
          </p:cNvPr>
          <p:cNvSpPr>
            <a:spLocks noGrp="1"/>
          </p:cNvSpPr>
          <p:nvPr>
            <p:ph idx="1"/>
          </p:nvPr>
        </p:nvSpPr>
        <p:spPr/>
        <p:txBody>
          <a:bodyPr>
            <a:normAutofit/>
          </a:bodyPr>
          <a:lstStyle/>
          <a:p>
            <a:pPr marL="0" indent="0">
              <a:buNone/>
            </a:pPr>
            <a:r>
              <a:rPr lang="en-US" sz="4000" b="0" i="0" dirty="0">
                <a:solidFill>
                  <a:schemeClr val="tx1"/>
                </a:solidFill>
                <a:effectLst/>
                <a:latin typeface="Inter"/>
              </a:rPr>
              <a:t>Leaf/Plant diseases are a major threat to Plant growth, but their rapid identification remains difficult in many parts of the world due to the lack of the necessary infrastructure. To overcome that CNN is being used for the problem.</a:t>
            </a:r>
            <a:endParaRPr lang="en-IN" sz="4000" dirty="0">
              <a:solidFill>
                <a:schemeClr val="tx1"/>
              </a:solidFill>
            </a:endParaRPr>
          </a:p>
        </p:txBody>
      </p:sp>
    </p:spTree>
    <p:extLst>
      <p:ext uri="{BB962C8B-B14F-4D97-AF65-F5344CB8AC3E}">
        <p14:creationId xmlns:p14="http://schemas.microsoft.com/office/powerpoint/2010/main" val="10794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B765-F23E-A298-5D7C-E22408A451C7}"/>
              </a:ext>
            </a:extLst>
          </p:cNvPr>
          <p:cNvSpPr>
            <a:spLocks noGrp="1"/>
          </p:cNvSpPr>
          <p:nvPr>
            <p:ph type="title"/>
          </p:nvPr>
        </p:nvSpPr>
        <p:spPr/>
        <p:txBody>
          <a:bodyPr/>
          <a:lstStyle/>
          <a:p>
            <a:r>
              <a:rPr lang="en-IN" b="1" dirty="0"/>
              <a:t>PROJECT OVERVIEW</a:t>
            </a:r>
          </a:p>
        </p:txBody>
      </p:sp>
      <p:sp>
        <p:nvSpPr>
          <p:cNvPr id="3" name="Content Placeholder 2">
            <a:extLst>
              <a:ext uri="{FF2B5EF4-FFF2-40B4-BE49-F238E27FC236}">
                <a16:creationId xmlns:a16="http://schemas.microsoft.com/office/drawing/2014/main" id="{1F4FC85B-1124-3AD9-38E2-1948A74A679E}"/>
              </a:ext>
            </a:extLst>
          </p:cNvPr>
          <p:cNvSpPr>
            <a:spLocks noGrp="1"/>
          </p:cNvSpPr>
          <p:nvPr>
            <p:ph idx="1"/>
          </p:nvPr>
        </p:nvSpPr>
        <p:spPr/>
        <p:txBody>
          <a:bodyPr>
            <a:normAutofit fontScale="92500" lnSpcReduction="20000"/>
          </a:bodyPr>
          <a:lstStyle/>
          <a:p>
            <a:pPr marL="0" indent="0" algn="l" fontAlgn="base">
              <a:buNone/>
            </a:pPr>
            <a:r>
              <a:rPr lang="en-US" sz="3000" b="0" i="0" dirty="0">
                <a:solidFill>
                  <a:schemeClr val="tx1"/>
                </a:solidFill>
                <a:effectLst/>
                <a:latin typeface="Inter"/>
              </a:rPr>
              <a:t>This Project dataset is beneficial for developing methods for plant identification, plant classification, plant growth monitoring, leave disease diagnosis, etc.</a:t>
            </a:r>
          </a:p>
          <a:p>
            <a:pPr marL="0" indent="0" algn="l" fontAlgn="base">
              <a:buNone/>
            </a:pPr>
            <a:r>
              <a:rPr lang="en-US" sz="3000" b="0" i="0" dirty="0">
                <a:solidFill>
                  <a:schemeClr val="tx1"/>
                </a:solidFill>
                <a:effectLst/>
                <a:latin typeface="Inter"/>
              </a:rPr>
              <a:t>Leaf/Plant diseases are a major threat to Plant growth, but their rapid identification remains difficult in many parts of the world due to the lack of the necessary infrastructure. The combination of increasing global smartphone penetration and recent advances in computer vision made possible by deep learning has paved the way for smartphone-assisted disease diagnosis.</a:t>
            </a:r>
          </a:p>
          <a:p>
            <a:pPr marL="0" indent="0">
              <a:buNone/>
            </a:pPr>
            <a:endParaRPr lang="en-IN" dirty="0"/>
          </a:p>
        </p:txBody>
      </p:sp>
    </p:spTree>
    <p:extLst>
      <p:ext uri="{BB962C8B-B14F-4D97-AF65-F5344CB8AC3E}">
        <p14:creationId xmlns:p14="http://schemas.microsoft.com/office/powerpoint/2010/main" val="306578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264D-0673-5D1D-07C0-653C6F498E82}"/>
              </a:ext>
            </a:extLst>
          </p:cNvPr>
          <p:cNvSpPr>
            <a:spLocks noGrp="1"/>
          </p:cNvSpPr>
          <p:nvPr>
            <p:ph type="title"/>
          </p:nvPr>
        </p:nvSpPr>
        <p:spPr/>
        <p:txBody>
          <a:bodyPr/>
          <a:lstStyle/>
          <a:p>
            <a:r>
              <a:rPr lang="en-IN" b="1" dirty="0"/>
              <a:t>WHO ARE THE END USERS?</a:t>
            </a:r>
          </a:p>
        </p:txBody>
      </p:sp>
      <p:sp>
        <p:nvSpPr>
          <p:cNvPr id="3" name="Content Placeholder 2">
            <a:extLst>
              <a:ext uri="{FF2B5EF4-FFF2-40B4-BE49-F238E27FC236}">
                <a16:creationId xmlns:a16="http://schemas.microsoft.com/office/drawing/2014/main" id="{3F02A19C-2E3E-6CD4-E5EF-3F211E4DF023}"/>
              </a:ext>
            </a:extLst>
          </p:cNvPr>
          <p:cNvSpPr>
            <a:spLocks noGrp="1"/>
          </p:cNvSpPr>
          <p:nvPr>
            <p:ph idx="1"/>
          </p:nvPr>
        </p:nvSpPr>
        <p:spPr/>
        <p:txBody>
          <a:bodyPr>
            <a:noAutofit/>
          </a:bodyPr>
          <a:lstStyle/>
          <a:p>
            <a:r>
              <a:rPr lang="en-US" sz="3200" dirty="0">
                <a:solidFill>
                  <a:schemeClr val="tx1"/>
                </a:solidFill>
                <a:latin typeface="Google Sans"/>
              </a:rPr>
              <a:t>Ayurvedic,</a:t>
            </a:r>
          </a:p>
          <a:p>
            <a:r>
              <a:rPr lang="en-US" sz="3200" dirty="0">
                <a:solidFill>
                  <a:schemeClr val="tx1"/>
                </a:solidFill>
                <a:latin typeface="Google Sans"/>
              </a:rPr>
              <a:t>Herbal medicine Doctors,</a:t>
            </a:r>
          </a:p>
          <a:p>
            <a:r>
              <a:rPr lang="en-US" sz="3200" dirty="0">
                <a:solidFill>
                  <a:schemeClr val="tx1"/>
                </a:solidFill>
                <a:latin typeface="Google Sans"/>
              </a:rPr>
              <a:t>B</a:t>
            </a:r>
            <a:r>
              <a:rPr lang="en-US" sz="3200" b="0" i="0" dirty="0">
                <a:solidFill>
                  <a:schemeClr val="tx1"/>
                </a:solidFill>
                <a:effectLst/>
                <a:latin typeface="Google Sans"/>
              </a:rPr>
              <a:t>otanist, </a:t>
            </a:r>
          </a:p>
          <a:p>
            <a:r>
              <a:rPr lang="en-US" sz="3200" b="0" i="0" dirty="0">
                <a:solidFill>
                  <a:schemeClr val="tx1"/>
                </a:solidFill>
                <a:effectLst/>
                <a:latin typeface="Google Sans"/>
              </a:rPr>
              <a:t>Plant scientist or phytologist,</a:t>
            </a:r>
          </a:p>
          <a:p>
            <a:r>
              <a:rPr lang="en-US" sz="3200" b="0" i="0" dirty="0">
                <a:solidFill>
                  <a:schemeClr val="tx1"/>
                </a:solidFill>
                <a:effectLst/>
                <a:latin typeface="Google Sans"/>
              </a:rPr>
              <a:t> </a:t>
            </a:r>
            <a:r>
              <a:rPr lang="en-US" sz="3200" b="0" i="0" dirty="0">
                <a:solidFill>
                  <a:schemeClr val="tx1"/>
                </a:solidFill>
                <a:effectLst/>
                <a:latin typeface="Inter"/>
              </a:rPr>
              <a:t>Nursery Owners,</a:t>
            </a:r>
            <a:r>
              <a:rPr lang="en-IN" sz="3200" b="0" i="0" dirty="0">
                <a:solidFill>
                  <a:schemeClr val="tx1"/>
                </a:solidFill>
                <a:effectLst/>
                <a:latin typeface="Google Sans"/>
              </a:rPr>
              <a:t> </a:t>
            </a:r>
          </a:p>
          <a:p>
            <a:r>
              <a:rPr lang="en-IN" sz="3200" dirty="0" err="1">
                <a:solidFill>
                  <a:schemeClr val="tx1"/>
                </a:solidFill>
                <a:latin typeface="Google Sans"/>
              </a:rPr>
              <a:t>A</a:t>
            </a:r>
            <a:r>
              <a:rPr lang="en-IN" sz="3200" b="0" i="0" dirty="0" err="1">
                <a:solidFill>
                  <a:schemeClr val="tx1"/>
                </a:solidFill>
                <a:effectLst/>
                <a:latin typeface="Google Sans"/>
              </a:rPr>
              <a:t>nthophiles</a:t>
            </a:r>
            <a:r>
              <a:rPr lang="en-IN" sz="3200" b="0" i="0" dirty="0">
                <a:solidFill>
                  <a:schemeClr val="tx1"/>
                </a:solidFill>
                <a:effectLst/>
                <a:latin typeface="Google Sans"/>
              </a:rPr>
              <a:t> people</a:t>
            </a:r>
            <a:r>
              <a:rPr lang="en-IN" sz="3200" dirty="0">
                <a:solidFill>
                  <a:schemeClr val="tx1"/>
                </a:solidFill>
                <a:latin typeface="Google Sans"/>
              </a:rPr>
              <a:t>,</a:t>
            </a:r>
          </a:p>
          <a:p>
            <a:r>
              <a:rPr lang="en-US" sz="3200" b="0" i="0" dirty="0">
                <a:solidFill>
                  <a:schemeClr val="tx1"/>
                </a:solidFill>
                <a:effectLst/>
                <a:latin typeface="Inter"/>
              </a:rPr>
              <a:t>Farmers etc.. who grow plants/crops suffer from several diseases of that plants.</a:t>
            </a:r>
            <a:endParaRPr lang="en-IN" sz="3200" dirty="0">
              <a:solidFill>
                <a:schemeClr val="tx1"/>
              </a:solidFill>
            </a:endParaRPr>
          </a:p>
        </p:txBody>
      </p:sp>
    </p:spTree>
    <p:extLst>
      <p:ext uri="{BB962C8B-B14F-4D97-AF65-F5344CB8AC3E}">
        <p14:creationId xmlns:p14="http://schemas.microsoft.com/office/powerpoint/2010/main" val="121992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066E-55A1-C716-6DAC-11AC27569F5A}"/>
              </a:ext>
            </a:extLst>
          </p:cNvPr>
          <p:cNvSpPr>
            <a:spLocks noGrp="1"/>
          </p:cNvSpPr>
          <p:nvPr>
            <p:ph type="title"/>
          </p:nvPr>
        </p:nvSpPr>
        <p:spPr/>
        <p:txBody>
          <a:bodyPr/>
          <a:lstStyle/>
          <a:p>
            <a:r>
              <a:rPr lang="en-IN" b="1" dirty="0"/>
              <a:t>YOUR SOLUTION AND ITS VALUE PREPOSITION</a:t>
            </a:r>
          </a:p>
        </p:txBody>
      </p:sp>
      <p:sp>
        <p:nvSpPr>
          <p:cNvPr id="3" name="Content Placeholder 2">
            <a:extLst>
              <a:ext uri="{FF2B5EF4-FFF2-40B4-BE49-F238E27FC236}">
                <a16:creationId xmlns:a16="http://schemas.microsoft.com/office/drawing/2014/main" id="{6AE3D2C0-C9F0-FB0D-F112-8C4CB4DE268D}"/>
              </a:ext>
            </a:extLst>
          </p:cNvPr>
          <p:cNvSpPr>
            <a:spLocks noGrp="1"/>
          </p:cNvSpPr>
          <p:nvPr>
            <p:ph idx="1"/>
          </p:nvPr>
        </p:nvSpPr>
        <p:spPr/>
        <p:txBody>
          <a:bodyPr>
            <a:noAutofit/>
          </a:bodyPr>
          <a:lstStyle/>
          <a:p>
            <a:pPr marL="0" indent="0">
              <a:buNone/>
            </a:pPr>
            <a:r>
              <a:rPr lang="en-US" sz="2500" b="0" i="0" dirty="0">
                <a:solidFill>
                  <a:schemeClr val="tx1"/>
                </a:solidFill>
                <a:effectLst/>
                <a:latin typeface="Inter"/>
              </a:rPr>
              <a:t>Using </a:t>
            </a:r>
            <a:r>
              <a:rPr lang="en-US" sz="2500" b="1" i="0" dirty="0">
                <a:solidFill>
                  <a:schemeClr val="tx1"/>
                </a:solidFill>
                <a:effectLst/>
                <a:latin typeface="Inter"/>
              </a:rPr>
              <a:t>Deep Learning for Image-Based Plant Disease Detection</a:t>
            </a:r>
          </a:p>
          <a:p>
            <a:pPr marL="0" indent="0">
              <a:buNone/>
            </a:pPr>
            <a:r>
              <a:rPr lang="en-US" sz="2500" b="0" i="0" dirty="0">
                <a:solidFill>
                  <a:schemeClr val="tx1"/>
                </a:solidFill>
                <a:effectLst/>
                <a:latin typeface="Inter"/>
              </a:rPr>
              <a:t> The diseases Early Blight and Late Blight are the most frequent. Early blight is caused by fungus and late blight is caused by specific micro-organisms and if farmers detect this disease early and apply appropriate treatment then it can save a lot of waste and prevent economical loss. The treatments for early blight and late blight are a little different so it’s important that you accurately identify what kind of disease is there in that plant. For </a:t>
            </a:r>
            <a:r>
              <a:rPr lang="en-US" sz="2500" b="0" i="0" dirty="0" err="1">
                <a:solidFill>
                  <a:schemeClr val="tx1"/>
                </a:solidFill>
                <a:effectLst/>
                <a:latin typeface="Inter"/>
              </a:rPr>
              <a:t>that,we</a:t>
            </a:r>
            <a:r>
              <a:rPr lang="en-US" sz="2500" b="0" i="0" dirty="0">
                <a:solidFill>
                  <a:schemeClr val="tx1"/>
                </a:solidFill>
                <a:effectLst/>
                <a:latin typeface="Inter"/>
              </a:rPr>
              <a:t> are going to use </a:t>
            </a:r>
            <a:r>
              <a:rPr lang="en-US" sz="2500" b="1" i="0" dirty="0">
                <a:solidFill>
                  <a:schemeClr val="tx1"/>
                </a:solidFill>
                <a:effectLst/>
                <a:latin typeface="Inter"/>
              </a:rPr>
              <a:t>Convolutional Neural Network – Deep Learning </a:t>
            </a:r>
            <a:r>
              <a:rPr lang="en-US" sz="2500" b="0" i="0" dirty="0">
                <a:solidFill>
                  <a:schemeClr val="tx1"/>
                </a:solidFill>
                <a:effectLst/>
                <a:latin typeface="Inter"/>
              </a:rPr>
              <a:t>to diagnose plant diseases.</a:t>
            </a:r>
            <a:endParaRPr lang="en-IN" sz="2500" dirty="0">
              <a:solidFill>
                <a:schemeClr val="tx1"/>
              </a:solidFill>
            </a:endParaRPr>
          </a:p>
        </p:txBody>
      </p:sp>
    </p:spTree>
    <p:extLst>
      <p:ext uri="{BB962C8B-B14F-4D97-AF65-F5344CB8AC3E}">
        <p14:creationId xmlns:p14="http://schemas.microsoft.com/office/powerpoint/2010/main" val="328794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9F12-0A80-22F2-D9E5-FD39C128B162}"/>
              </a:ext>
            </a:extLst>
          </p:cNvPr>
          <p:cNvSpPr>
            <a:spLocks noGrp="1"/>
          </p:cNvSpPr>
          <p:nvPr>
            <p:ph type="title"/>
          </p:nvPr>
        </p:nvSpPr>
        <p:spPr/>
        <p:txBody>
          <a:bodyPr/>
          <a:lstStyle/>
          <a:p>
            <a:r>
              <a:rPr lang="en-IN" b="1" dirty="0"/>
              <a:t>THE WOW IN YOUR SOLUTION</a:t>
            </a:r>
          </a:p>
        </p:txBody>
      </p:sp>
      <p:sp>
        <p:nvSpPr>
          <p:cNvPr id="3" name="Content Placeholder 2">
            <a:extLst>
              <a:ext uri="{FF2B5EF4-FFF2-40B4-BE49-F238E27FC236}">
                <a16:creationId xmlns:a16="http://schemas.microsoft.com/office/drawing/2014/main" id="{14040B01-6DAD-EC2B-5653-2662EEDF24D7}"/>
              </a:ext>
            </a:extLst>
          </p:cNvPr>
          <p:cNvSpPr>
            <a:spLocks noGrp="1"/>
          </p:cNvSpPr>
          <p:nvPr>
            <p:ph idx="1"/>
          </p:nvPr>
        </p:nvSpPr>
        <p:spPr/>
        <p:txBody>
          <a:bodyPr>
            <a:normAutofit fontScale="92500"/>
          </a:bodyPr>
          <a:lstStyle/>
          <a:p>
            <a:r>
              <a:rPr lang="en-US" sz="3200" dirty="0">
                <a:solidFill>
                  <a:schemeClr val="tx1"/>
                </a:solidFill>
                <a:latin typeface="Google Sans"/>
              </a:rPr>
              <a:t>The main WOW in my solution could be the reduction of dimensions of the leaf /Plant Images.</a:t>
            </a:r>
            <a:endParaRPr lang="en-US" sz="3200" b="0" i="0" dirty="0">
              <a:solidFill>
                <a:schemeClr val="tx1"/>
              </a:solidFill>
              <a:effectLst/>
              <a:latin typeface="Google Sans"/>
            </a:endParaRPr>
          </a:p>
          <a:p>
            <a:pPr marL="0" indent="0">
              <a:buNone/>
            </a:pPr>
            <a:r>
              <a:rPr lang="en-US" sz="3200" b="0" i="0" dirty="0">
                <a:solidFill>
                  <a:schemeClr val="tx1"/>
                </a:solidFill>
                <a:effectLst/>
                <a:latin typeface="Google Sans"/>
              </a:rPr>
              <a:t>After reducing the dimensionality of leaf images, the output of the Encoder Network of CAE, (i.e., compressed domain representations of leaf images) is used as input to the CNN. With the help of CNN, the input leaf image has been classified as either a diseased leaf or a healthy leaf.</a:t>
            </a:r>
            <a:endParaRPr lang="en-IN" sz="3200" dirty="0">
              <a:solidFill>
                <a:schemeClr val="tx1"/>
              </a:solidFill>
            </a:endParaRPr>
          </a:p>
        </p:txBody>
      </p:sp>
    </p:spTree>
    <p:extLst>
      <p:ext uri="{BB962C8B-B14F-4D97-AF65-F5344CB8AC3E}">
        <p14:creationId xmlns:p14="http://schemas.microsoft.com/office/powerpoint/2010/main" val="227850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018E-FE08-3AB0-AB52-FAD9276999BE}"/>
              </a:ext>
            </a:extLst>
          </p:cNvPr>
          <p:cNvSpPr>
            <a:spLocks noGrp="1"/>
          </p:cNvSpPr>
          <p:nvPr>
            <p:ph type="title"/>
          </p:nvPr>
        </p:nvSpPr>
        <p:spPr/>
        <p:txBody>
          <a:bodyPr/>
          <a:lstStyle/>
          <a:p>
            <a:r>
              <a:rPr lang="en-IN" b="1" dirty="0"/>
              <a:t>MODELLING</a:t>
            </a:r>
          </a:p>
        </p:txBody>
      </p:sp>
      <p:sp>
        <p:nvSpPr>
          <p:cNvPr id="3" name="Content Placeholder 2">
            <a:extLst>
              <a:ext uri="{FF2B5EF4-FFF2-40B4-BE49-F238E27FC236}">
                <a16:creationId xmlns:a16="http://schemas.microsoft.com/office/drawing/2014/main" id="{6DE1B2BE-97FC-30B7-AA57-3ABF72EC543F}"/>
              </a:ext>
            </a:extLst>
          </p:cNvPr>
          <p:cNvSpPr>
            <a:spLocks noGrp="1"/>
          </p:cNvSpPr>
          <p:nvPr>
            <p:ph idx="1"/>
          </p:nvPr>
        </p:nvSpPr>
        <p:spPr>
          <a:xfrm>
            <a:off x="677334" y="1544321"/>
            <a:ext cx="8596668" cy="4497042"/>
          </a:xfrm>
        </p:spPr>
        <p:txBody>
          <a:bodyPr>
            <a:normAutofit fontScale="77500" lnSpcReduction="20000"/>
          </a:bodyPr>
          <a:lstStyle/>
          <a:p>
            <a:pPr marL="0" indent="0" algn="l">
              <a:buNone/>
            </a:pPr>
            <a:r>
              <a:rPr lang="en-US" sz="3500" b="0" i="0" dirty="0">
                <a:solidFill>
                  <a:schemeClr val="tx1"/>
                </a:solidFill>
                <a:effectLst/>
                <a:latin typeface="Google Sans"/>
              </a:rPr>
              <a:t>Modelling is done in this project using CNN training and modelling by followed steps,</a:t>
            </a:r>
          </a:p>
          <a:p>
            <a:pPr algn="l">
              <a:buFont typeface="+mj-lt"/>
              <a:buAutoNum type="arabicPeriod"/>
            </a:pPr>
            <a:r>
              <a:rPr lang="en-US" sz="3500" b="0" i="0" dirty="0">
                <a:solidFill>
                  <a:schemeClr val="tx1"/>
                </a:solidFill>
                <a:effectLst/>
                <a:latin typeface="Google Sans"/>
              </a:rPr>
              <a:t>Initially, Import TensorFlow.</a:t>
            </a:r>
          </a:p>
          <a:p>
            <a:pPr algn="l">
              <a:buFont typeface="+mj-lt"/>
              <a:buAutoNum type="arabicPeriod"/>
            </a:pPr>
            <a:r>
              <a:rPr lang="en-US" sz="3500" dirty="0">
                <a:solidFill>
                  <a:schemeClr val="tx1"/>
                </a:solidFill>
                <a:latin typeface="Google Sans"/>
              </a:rPr>
              <a:t>t</a:t>
            </a:r>
            <a:r>
              <a:rPr lang="en-US" sz="3500" b="0" i="0" dirty="0">
                <a:solidFill>
                  <a:schemeClr val="tx1"/>
                </a:solidFill>
                <a:effectLst/>
                <a:latin typeface="Google Sans"/>
              </a:rPr>
              <a:t>hen, Download and prepare your dataset.</a:t>
            </a:r>
          </a:p>
          <a:p>
            <a:pPr algn="l">
              <a:buFont typeface="+mj-lt"/>
              <a:buAutoNum type="arabicPeriod"/>
            </a:pPr>
            <a:r>
              <a:rPr lang="en-US" sz="3500" dirty="0">
                <a:solidFill>
                  <a:schemeClr val="tx1"/>
                </a:solidFill>
                <a:latin typeface="Google Sans"/>
              </a:rPr>
              <a:t>t</a:t>
            </a:r>
            <a:r>
              <a:rPr lang="en-US" sz="3500" b="0" i="0" dirty="0">
                <a:solidFill>
                  <a:schemeClr val="tx1"/>
                </a:solidFill>
                <a:effectLst/>
                <a:latin typeface="Google Sans"/>
              </a:rPr>
              <a:t>hen, Verify the data.</a:t>
            </a:r>
          </a:p>
          <a:p>
            <a:pPr algn="l">
              <a:buFont typeface="+mj-lt"/>
              <a:buAutoNum type="arabicPeriod"/>
            </a:pPr>
            <a:r>
              <a:rPr lang="en-US" sz="3500" b="0" i="0" dirty="0">
                <a:solidFill>
                  <a:schemeClr val="tx1"/>
                </a:solidFill>
                <a:effectLst/>
                <a:latin typeface="Google Sans"/>
              </a:rPr>
              <a:t>Followed by, Create the convolutional base.</a:t>
            </a:r>
          </a:p>
          <a:p>
            <a:pPr algn="l">
              <a:buFont typeface="+mj-lt"/>
              <a:buAutoNum type="arabicPeriod"/>
            </a:pPr>
            <a:r>
              <a:rPr lang="en-US" sz="3500" dirty="0">
                <a:solidFill>
                  <a:schemeClr val="tx1"/>
                </a:solidFill>
                <a:latin typeface="Google Sans"/>
              </a:rPr>
              <a:t>t</a:t>
            </a:r>
            <a:r>
              <a:rPr lang="en-US" sz="3500" b="0" i="0" dirty="0">
                <a:solidFill>
                  <a:schemeClr val="tx1"/>
                </a:solidFill>
                <a:effectLst/>
                <a:latin typeface="Google Sans"/>
              </a:rPr>
              <a:t>hen, Add Dense layers on top.</a:t>
            </a:r>
          </a:p>
          <a:p>
            <a:pPr algn="l">
              <a:buFont typeface="+mj-lt"/>
              <a:buAutoNum type="arabicPeriod"/>
            </a:pPr>
            <a:r>
              <a:rPr lang="en-US" sz="3500" dirty="0">
                <a:solidFill>
                  <a:schemeClr val="tx1"/>
                </a:solidFill>
                <a:latin typeface="Google Sans"/>
              </a:rPr>
              <a:t>t</a:t>
            </a:r>
            <a:r>
              <a:rPr lang="en-US" sz="3500" b="0" i="0" dirty="0">
                <a:solidFill>
                  <a:schemeClr val="tx1"/>
                </a:solidFill>
                <a:effectLst/>
                <a:latin typeface="Google Sans"/>
              </a:rPr>
              <a:t>hen, Compile and train the model.</a:t>
            </a:r>
          </a:p>
          <a:p>
            <a:pPr algn="l">
              <a:buFont typeface="+mj-lt"/>
              <a:buAutoNum type="arabicPeriod"/>
            </a:pPr>
            <a:r>
              <a:rPr lang="en-US" sz="3500" b="0" i="0" dirty="0">
                <a:solidFill>
                  <a:schemeClr val="tx1"/>
                </a:solidFill>
                <a:effectLst/>
                <a:latin typeface="Google Sans"/>
              </a:rPr>
              <a:t>Finally, Evaluate the model.</a:t>
            </a:r>
          </a:p>
          <a:p>
            <a:pPr marL="0" indent="0" algn="l">
              <a:buNone/>
            </a:pPr>
            <a:r>
              <a:rPr lang="en-US" sz="3500" dirty="0">
                <a:solidFill>
                  <a:schemeClr val="tx1"/>
                </a:solidFill>
                <a:latin typeface="Google Sans"/>
              </a:rPr>
              <a:t>Thus , CNN modelling and training is performed.</a:t>
            </a:r>
            <a:endParaRPr lang="en-US" sz="3500" b="0" i="0" dirty="0">
              <a:solidFill>
                <a:schemeClr val="tx1"/>
              </a:solidFill>
              <a:effectLst/>
              <a:latin typeface="Google Sans"/>
            </a:endParaRPr>
          </a:p>
          <a:p>
            <a:pPr marL="0" indent="0">
              <a:buNone/>
            </a:pPr>
            <a:endParaRPr lang="en-IN" dirty="0"/>
          </a:p>
        </p:txBody>
      </p:sp>
    </p:spTree>
    <p:extLst>
      <p:ext uri="{BB962C8B-B14F-4D97-AF65-F5344CB8AC3E}">
        <p14:creationId xmlns:p14="http://schemas.microsoft.com/office/powerpoint/2010/main" val="430948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TotalTime>
  <Words>562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Google Sans</vt:lpstr>
      <vt:lpstr>Inter</vt:lpstr>
      <vt:lpstr>Trebuchet MS</vt:lpstr>
      <vt:lpstr>Wingdings 3</vt:lpstr>
      <vt:lpstr>Facet</vt:lpstr>
      <vt:lpstr>MAPIKA SRI K Final Project</vt:lpstr>
      <vt:lpstr>PROJECT TITLE</vt:lpstr>
      <vt:lpstr>AGENDA</vt:lpstr>
      <vt:lpstr>PROBLEM STATEMENT</vt:lpstr>
      <vt:lpstr>PROJECT OVERVIEW</vt:lpstr>
      <vt:lpstr>WHO ARE THE END USERS?</vt:lpstr>
      <vt:lpstr>YOUR SOLUTION AND ITS VALUE PREPOSITION</vt:lpstr>
      <vt:lpstr>THE WOW IN YOUR 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MAPIKA SRI K Final Project</dc:title>
  <dc:creator>MAPIKASRI KIRUBAKARAN</dc:creator>
  <cp:lastModifiedBy>MAPIKASRI KIRUBAKARAN</cp:lastModifiedBy>
  <cp:revision>11</cp:revision>
  <dcterms:created xsi:type="dcterms:W3CDTF">2024-03-29T17:15:09Z</dcterms:created>
  <dcterms:modified xsi:type="dcterms:W3CDTF">2024-03-30T03:45:12Z</dcterms:modified>
</cp:coreProperties>
</file>