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68" r:id="rId3"/>
    <p:sldId id="26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8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4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СИСТЕМЫ ВЫБОРОЧНОГО ШИФРОВАНИЯ ПОЛЬЗОВАТЕЛЬСКИХ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6511-100503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Коган Артур Эдуардович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2019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026" name="Рисунок 8">
            <a:extLst>
              <a:ext uri="{FF2B5EF4-FFF2-40B4-BE49-F238E27FC236}">
                <a16:creationId xmlns:a16="http://schemas.microsoft.com/office/drawing/2014/main" id="{766676D6-0B90-4CF9-B32B-FD632ED2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8725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0">
            <a:extLst>
              <a:ext uri="{FF2B5EF4-FFF2-40B4-BE49-F238E27FC236}">
                <a16:creationId xmlns:a16="http://schemas.microsoft.com/office/drawing/2014/main" id="{801BC881-6B44-495A-8E84-28A5DF9F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8514"/>
            <a:ext cx="4524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612692" y="1228725"/>
            <a:ext cx="5513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добавления в приложение нового собеседника нужно сделать следующее:</a:t>
            </a:r>
            <a:endParaRPr lang="en-US" dirty="0"/>
          </a:p>
          <a:p>
            <a:endParaRPr lang="ru-RU" dirty="0">
              <a:latin typeface="Elektra Text Pro" panose="02000503030000020004"/>
            </a:endParaRPr>
          </a:p>
          <a:p>
            <a:pPr indent="447675"/>
            <a:r>
              <a:rPr lang="ru-RU" dirty="0">
                <a:latin typeface="Elektra Text Pro" panose="02000503030000020004"/>
              </a:rPr>
              <a:t>1) Нажать </a:t>
            </a:r>
            <a:r>
              <a:rPr lang="ru-RU" dirty="0" err="1">
                <a:latin typeface="Elektra Text Pro" panose="02000503030000020004"/>
              </a:rPr>
              <a:t>Alt+N</a:t>
            </a:r>
            <a:r>
              <a:rPr lang="ru-RU" dirty="0">
                <a:latin typeface="Elektra Text Pro" panose="02000503030000020004"/>
              </a:rPr>
              <a:t> для вызова формы добавления нового собеседника.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2) Заполнить поля имени и ключа собеседника.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3) Нажать OK.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4) Проверить, что на главном окне приложения указан верный текущий собеседник.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78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1040734"/>
            <a:ext cx="5252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корректной работы шифрования и дешифрования выполним следующие шаги:</a:t>
            </a:r>
            <a:endParaRPr lang="en-US" dirty="0">
              <a:latin typeface="Elektra Text Pro" panose="02000503030000020004"/>
            </a:endParaRPr>
          </a:p>
          <a:p>
            <a:pPr indent="447675"/>
            <a:endParaRPr lang="ru-RU" dirty="0">
              <a:latin typeface="Elektra Text Pro" panose="02000503030000020004"/>
            </a:endParaRPr>
          </a:p>
          <a:p>
            <a:pPr indent="447675"/>
            <a:r>
              <a:rPr lang="ru-RU" dirty="0">
                <a:latin typeface="Elektra Text Pro" panose="02000503030000020004"/>
              </a:rPr>
              <a:t>1) Открыть текстовый редактор.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2) Набрать любое проверочное сообщение.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3) Выделить сообщение.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4) Нажать </a:t>
            </a:r>
            <a:r>
              <a:rPr lang="ru-RU" dirty="0" err="1">
                <a:latin typeface="Elektra Text Pro" panose="02000503030000020004"/>
              </a:rPr>
              <a:t>Alt+E</a:t>
            </a:r>
            <a:r>
              <a:rPr lang="ru-RU" dirty="0">
                <a:latin typeface="Elektra Text Pro" panose="02000503030000020004"/>
              </a:rPr>
              <a:t> для шифрования сообщения.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5) Выделить полученный </a:t>
            </a:r>
            <a:r>
              <a:rPr lang="ru-RU" dirty="0" err="1">
                <a:latin typeface="Elektra Text Pro" panose="02000503030000020004"/>
              </a:rPr>
              <a:t>шифротекст</a:t>
            </a:r>
            <a:r>
              <a:rPr lang="ru-RU" dirty="0">
                <a:latin typeface="Elektra Text Pro" panose="02000503030000020004"/>
              </a:rPr>
              <a:t>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6) Нажать </a:t>
            </a:r>
            <a:r>
              <a:rPr lang="ru-RU" dirty="0" err="1">
                <a:latin typeface="Elektra Text Pro" panose="02000503030000020004"/>
              </a:rPr>
              <a:t>Alt+D</a:t>
            </a:r>
            <a:r>
              <a:rPr lang="ru-RU" dirty="0">
                <a:latin typeface="Elektra Text Pro" panose="02000503030000020004"/>
              </a:rPr>
              <a:t> для дешифрования выделенного текста.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7) Проверить, что на главном окне приложения отображается верное сообщение.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8CA63A-7FFC-441E-86CD-4571D6CDE9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5073" y="1040734"/>
            <a:ext cx="5940425" cy="9169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59488A-7546-4B40-8D6E-7ECB84AAB4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5073" y="2336422"/>
            <a:ext cx="5940425" cy="9169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9B446-CA6F-4139-82F7-1706249E57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35073" y="3632110"/>
            <a:ext cx="4524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1040734"/>
            <a:ext cx="5252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того, что нельзя дешифровать сообщение другим ключом, добавим в приложении ещё одного собеседника по алгоритму, описанному в предыдущем пункте.</a:t>
            </a:r>
            <a:endParaRPr lang="en-US" dirty="0"/>
          </a:p>
          <a:p>
            <a:pPr indent="447675"/>
            <a:endParaRPr lang="en-US" dirty="0"/>
          </a:p>
          <a:p>
            <a:pPr indent="447675"/>
            <a:r>
              <a:rPr lang="ru-RU" dirty="0">
                <a:latin typeface="Elektra Text Pro" panose="02000503030000020004"/>
              </a:rPr>
              <a:t>Дешифруем сообщение, полученное ранее сообщение с использованием ключа нового собеседника. Для этого выделяем сообщение и нажимаем </a:t>
            </a:r>
            <a:r>
              <a:rPr lang="en-US" dirty="0"/>
              <a:t>Alt</a:t>
            </a:r>
            <a:r>
              <a:rPr lang="ru-RU" dirty="0">
                <a:latin typeface="Elektra Text Pro" panose="02000503030000020004"/>
              </a:rPr>
              <a:t>+</a:t>
            </a:r>
            <a:r>
              <a:rPr lang="en-US" dirty="0"/>
              <a:t>D</a:t>
            </a:r>
            <a:r>
              <a:rPr lang="ru-RU" dirty="0">
                <a:latin typeface="Elektra Text Pro" panose="02000503030000020004"/>
              </a:rPr>
              <a:t>. На главном окне приложения мы видим несвязный набор символов, что свидетельствует о том, что не получилось дешифровать сообщение с помощью ключа, отличного от того, которым шифровали сообщение.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59488A-7546-4B40-8D6E-7ECB84AAB4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5073" y="2705922"/>
            <a:ext cx="5940425" cy="9169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1D9D7C-680A-45DF-8219-998A3F1A5C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35073" y="1040734"/>
            <a:ext cx="2952750" cy="1543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784C5B-3AEC-42D8-9BD8-3DCDE98FB8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35073" y="3745000"/>
            <a:ext cx="5305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6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корректности работы при передаче сообщений через мессенджеры будем использовать «</a:t>
            </a:r>
            <a:r>
              <a:rPr lang="ru-RU" dirty="0" err="1">
                <a:latin typeface="Elektra Text Pro" panose="02000503030000020004"/>
              </a:rPr>
              <a:t>Telegram</a:t>
            </a:r>
            <a:r>
              <a:rPr lang="ru-RU" dirty="0">
                <a:latin typeface="Elektra Text Pro" panose="02000503030000020004"/>
              </a:rPr>
              <a:t>», как один из распространенных и ежедневно используемых. Наш собеседник отправляет нам фразу: «Отправленное через «</a:t>
            </a:r>
            <a:r>
              <a:rPr lang="ru-RU" dirty="0" err="1">
                <a:latin typeface="Elektra Text Pro" panose="02000503030000020004"/>
              </a:rPr>
              <a:t>Telegram</a:t>
            </a:r>
            <a:r>
              <a:rPr lang="ru-RU" dirty="0">
                <a:latin typeface="Elektra Text Pro" panose="02000503030000020004"/>
              </a:rPr>
              <a:t>» сообщение корректно дешифровано», предварительно зашифровав его с помощью разработанного приложения. Результаты шифрования можно увидеть на следующем рисунке. Все предыдущие сообщения чата в </a:t>
            </a:r>
            <a:r>
              <a:rPr lang="ru-RU" dirty="0" err="1">
                <a:latin typeface="Elektra Text Pro" panose="02000503030000020004"/>
              </a:rPr>
              <a:t>Telegram</a:t>
            </a:r>
            <a:r>
              <a:rPr lang="ru-RU" dirty="0">
                <a:latin typeface="Elektra Text Pro" panose="02000503030000020004"/>
              </a:rPr>
              <a:t> скрыты.</a:t>
            </a:r>
          </a:p>
          <a:p>
            <a:pPr indent="447675"/>
            <a:r>
              <a:rPr lang="ru-RU" dirty="0"/>
              <a:t>Дешифруем полученное сообщение с помощью следующих действий:</a:t>
            </a:r>
          </a:p>
          <a:p>
            <a:pPr indent="447675"/>
            <a:r>
              <a:rPr lang="ru-RU" dirty="0"/>
              <a:t>1) Выделить полученное сообщение.</a:t>
            </a:r>
          </a:p>
          <a:p>
            <a:pPr indent="447675"/>
            <a:r>
              <a:rPr lang="ru-RU" dirty="0"/>
              <a:t>2) Скопировать выделенный текст, нажав </a:t>
            </a:r>
            <a:r>
              <a:rPr lang="ru-RU" dirty="0" err="1"/>
              <a:t>Ctrl+C</a:t>
            </a:r>
            <a:r>
              <a:rPr lang="ru-RU" dirty="0"/>
              <a:t>.</a:t>
            </a:r>
          </a:p>
          <a:p>
            <a:pPr indent="447675"/>
            <a:r>
              <a:rPr lang="ru-RU" dirty="0"/>
              <a:t>3) Нажать </a:t>
            </a:r>
            <a:r>
              <a:rPr lang="ru-RU" dirty="0" err="1"/>
              <a:t>Alt+Shift+D</a:t>
            </a:r>
            <a:r>
              <a:rPr lang="ru-RU" dirty="0"/>
              <a:t> для дешифрования теста, находящегося в буфере обмена.</a:t>
            </a:r>
          </a:p>
          <a:p>
            <a:pPr indent="447675"/>
            <a:r>
              <a:rPr lang="ru-RU" dirty="0"/>
              <a:t>4) Прочитать полученное сообщение в главном окне приложения.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F1A320-F88E-4BD2-B058-A22E11567F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1616" y="950194"/>
            <a:ext cx="2482596" cy="33996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28F797-A33D-481D-A120-4BBE68ECEA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71616" y="4349860"/>
            <a:ext cx="5257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работы при использовании переписки через электронную почту, попросим собеседника отправить на личный электронный адрес фразу: «Передаю привет по E-</a:t>
            </a:r>
            <a:r>
              <a:rPr lang="ru-RU" dirty="0" err="1">
                <a:latin typeface="Elektra Text Pro" panose="02000503030000020004"/>
              </a:rPr>
              <a:t>Mail</a:t>
            </a:r>
            <a:r>
              <a:rPr lang="ru-RU" dirty="0">
                <a:latin typeface="Elektra Text Pro" panose="02000503030000020004"/>
              </a:rPr>
              <a:t>», предварительно её зашифровав.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В примере письма показано, что необязательно всё сообщение должно быть зашифровано. Можно посылать смешанные сообщения, состоящие как из зашифрованного, так и из обычного текста. Также, мы можем посылать в одном сообщении несколько отдельных шифрованных фраз. Главное оповестить собеседника о том, как именно отличать разные сообщения друг от друга, например каждую шифрованную фразу начинать с новой строки.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D6386-DDF6-4ADA-8570-31067344C5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954022"/>
            <a:ext cx="4571226" cy="28379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EED7AB-141A-442E-B320-5055488A05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4000415"/>
            <a:ext cx="5257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Проверим работу приложения, если сообщение будет переслано через сервис сообщений социальной сети </a:t>
            </a:r>
            <a:r>
              <a:rPr lang="en-US" dirty="0"/>
              <a:t>VK</a:t>
            </a:r>
            <a:r>
              <a:rPr lang="ru-RU" dirty="0">
                <a:latin typeface="Elektra Text Pro" panose="02000503030000020004"/>
              </a:rPr>
              <a:t>. Данная социальная сеть является одной из самых популярных для общения в интернете. Контрольной фразой будет: «Представляешь, это работает даже в социальных сетях!».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CD76B5-6B19-4951-B253-6FA5869A34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954022"/>
            <a:ext cx="4571226" cy="28379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57BC88-E9C5-4EC3-99B2-AB4DCAE0ED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4018028"/>
            <a:ext cx="5514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878" y="1166842"/>
            <a:ext cx="11146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 pitchFamily="50" charset="-52"/>
              </a:rPr>
              <a:t>Проанализировав существующие решения в области шифрования передаваемых данных мы пришли к выводу, что они не являются универсальными и не каждое их них легко в настройке и эксплуатации, в связи с чем была проведена разработка собственного инструмента шифрования выборочных данных, способного работать как с разными приложениями обмена данными, так и на разных устройствах.</a:t>
            </a:r>
          </a:p>
          <a:p>
            <a:pPr indent="447675"/>
            <a:endParaRPr lang="ru-RU" dirty="0">
              <a:latin typeface="Elektra Text Pro" panose="02000503030000020004" pitchFamily="50" charset="-52"/>
            </a:endParaRPr>
          </a:p>
          <a:p>
            <a:pPr indent="447675"/>
            <a:r>
              <a:rPr lang="ru-RU" dirty="0">
                <a:latin typeface="Elektra Text Pro" panose="02000503030000020004" pitchFamily="50" charset="-52"/>
              </a:rPr>
              <a:t>Целью проектирования архитектуры и разработки приложения являлось решение вопросов удобства использования и универсальности, которая заключается в возможности использования с любой программой передачи текстовых данных. Модульная архитектура позволят использовать приложение не только в операционной системе </a:t>
            </a:r>
            <a:r>
              <a:rPr lang="ru-RU" dirty="0" err="1">
                <a:latin typeface="Elektra Text Pro" panose="02000503030000020004" pitchFamily="50" charset="-52"/>
              </a:rPr>
              <a:t>Windows</a:t>
            </a:r>
            <a:r>
              <a:rPr lang="ru-RU" dirty="0">
                <a:latin typeface="Elektra Text Pro" panose="02000503030000020004" pitchFamily="50" charset="-52"/>
              </a:rPr>
              <a:t>. При реализации использовались современные алгоритмы шифрования и генерации ключей, такие как AES и Argon2. Была учтена особенность бинарных данных быть воспринятыми как специальные символы и реализовано дополнительное кодирование Base64, что является одним из признаков универсальности, то есть мы не зависим от формы представления данных, а именно, работаем с широко доступным текстовым видом представления и передачи данных.</a:t>
            </a:r>
          </a:p>
          <a:p>
            <a:pPr indent="447675"/>
            <a:endParaRPr lang="ru-RU" dirty="0">
              <a:latin typeface="Elektra Text Pro" panose="02000503030000020004" pitchFamily="50" charset="-52"/>
            </a:endParaRPr>
          </a:p>
          <a:p>
            <a:pPr indent="447675"/>
            <a:r>
              <a:rPr lang="ru-RU" dirty="0">
                <a:latin typeface="Elektra Text Pro" panose="02000503030000020004" pitchFamily="50" charset="-52"/>
              </a:rPr>
              <a:t>В ходе выполнения работы были выполнены все поставленные задачи и достигнута цель работы, приложение реализовано и корректно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197616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804" y="301532"/>
            <a:ext cx="1118586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0305" y="982176"/>
            <a:ext cx="84113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Elektra Text Pro" panose="02000503030000020004" pitchFamily="50" charset="-52"/>
              </a:rPr>
              <a:t>Цель:</a:t>
            </a:r>
            <a:r>
              <a:rPr lang="ru-RU" sz="2400" dirty="0">
                <a:latin typeface="Elektra Text Pro" panose="02000503030000020004" pitchFamily="50" charset="-52"/>
              </a:rPr>
              <a:t> разработка удобного инструмента шифрования фрагмента текста, который пользователь выделил в стороннем приложении.</a:t>
            </a:r>
          </a:p>
          <a:p>
            <a:endParaRPr lang="ru-RU" sz="2400" dirty="0">
              <a:latin typeface="Elektra Text Pro" panose="02000503030000020004" pitchFamily="50" charset="-52"/>
            </a:endParaRPr>
          </a:p>
          <a:p>
            <a:r>
              <a:rPr lang="ru-RU" sz="2400" b="1" dirty="0">
                <a:latin typeface="Elektra Text Pro" panose="02000503030000020004" pitchFamily="50" charset="-52"/>
              </a:rPr>
              <a:t>Задачи: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данных.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Разработка архитектуры и пользовательского интерфейса приложения.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Реализация приложения выборочного шифрования пользовательских данных.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1462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599" y="301532"/>
            <a:ext cx="1135989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48" y="1016128"/>
            <a:ext cx="2381250" cy="2381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7825DE-14DA-4773-A7B6-3D97AC4E1E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49" y="1273304"/>
            <a:ext cx="4045855" cy="21240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D491A-895C-4B2A-92A3-056622156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47" y="3999818"/>
            <a:ext cx="3782290" cy="18468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0C9025-857D-4A10-917A-D7929F8F0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61" y="962891"/>
            <a:ext cx="2192097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214" y="1351508"/>
            <a:ext cx="111895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2400" dirty="0">
                <a:latin typeface="Elektra Text Pro" panose="02000503030000020004" pitchFamily="50" charset="-52"/>
              </a:rPr>
              <a:t>В современном мире для передачи данных в зашифрованном виде могут использоваться как готовые программные решения, так и разработанные пользователем для себя с помощью одного из языков программирования.</a:t>
            </a:r>
          </a:p>
          <a:p>
            <a:pPr indent="447675" algn="just"/>
            <a:r>
              <a:rPr lang="ru-RU" sz="2400" dirty="0">
                <a:latin typeface="Elektra Text Pro" panose="02000503030000020004" pitchFamily="50" charset="-52"/>
              </a:rPr>
              <a:t>Для обмена сообщениями по сети интернет могут быть использованы разные средства: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E-</a:t>
            </a:r>
            <a:r>
              <a:rPr lang="ru-RU" sz="2400" dirty="0" err="1">
                <a:latin typeface="Elektra Text Pro" panose="02000503030000020004" pitchFamily="50" charset="-52"/>
              </a:rPr>
              <a:t>Mail</a:t>
            </a:r>
            <a:r>
              <a:rPr lang="ru-RU" sz="2400" dirty="0">
                <a:latin typeface="Elektra Text Pro" panose="02000503030000020004" pitchFamily="50" charset="-52"/>
              </a:rPr>
              <a:t>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Социальные сети.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Мессенджеры.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Клиенты и веб-версии различных чатов.</a:t>
            </a:r>
          </a:p>
          <a:p>
            <a:pPr indent="447675" algn="just"/>
            <a:endParaRPr lang="ru-RU" sz="2400" dirty="0">
              <a:latin typeface="Elektra Text Pro" panose="02000503030000020004" pitchFamily="50" charset="-52"/>
            </a:endParaRPr>
          </a:p>
          <a:p>
            <a:endParaRPr lang="en-US" sz="2400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15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214" y="1351508"/>
            <a:ext cx="111895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Вкратце, рассмотрим существующие решения:</a:t>
            </a:r>
          </a:p>
          <a:p>
            <a:pPr marL="447675" algn="just"/>
            <a:r>
              <a:rPr lang="en-US" dirty="0">
                <a:latin typeface="Elektra Text Pro" panose="02000503030000020004" pitchFamily="50" charset="-52"/>
              </a:rPr>
              <a:t>1) </a:t>
            </a:r>
            <a:r>
              <a:rPr lang="en-US" b="1" dirty="0" err="1">
                <a:latin typeface="Elektra Text Pro" panose="02000503030000020004" pitchFamily="50" charset="-52"/>
              </a:rPr>
              <a:t>ProtonMail</a:t>
            </a:r>
            <a:endParaRPr lang="en-US" b="1" dirty="0">
              <a:latin typeface="Elektra Text Pro" panose="02000503030000020004" pitchFamily="50" charset="-52"/>
            </a:endParaRPr>
          </a:p>
          <a:p>
            <a:pPr marL="630238" indent="357188" algn="just"/>
            <a:r>
              <a:rPr lang="ru-RU" sz="1600" dirty="0">
                <a:latin typeface="Elektra Text Pro" panose="02000503030000020004"/>
              </a:rPr>
              <a:t>Особенностями безопасности </a:t>
            </a:r>
            <a:r>
              <a:rPr lang="ru-RU" sz="1600" dirty="0" err="1">
                <a:latin typeface="Elektra Text Pro" panose="02000503030000020004"/>
              </a:rPr>
              <a:t>ProtonMail</a:t>
            </a:r>
            <a:r>
              <a:rPr lang="ru-RU" sz="1600" dirty="0">
                <a:latin typeface="Elektra Text Pro" panose="02000503030000020004"/>
              </a:rPr>
              <a:t> [2] являются:</a:t>
            </a:r>
            <a:endParaRPr lang="en-US" sz="1600" dirty="0">
              <a:latin typeface="Elektra Text Pro" panose="02000503030000020004" pitchFamily="50" charset="-52"/>
            </a:endParaRPr>
          </a:p>
          <a:p>
            <a:pPr marL="987425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Открытый исходный код алгоритмов шифрования</a:t>
            </a:r>
            <a:r>
              <a:rPr lang="en-US" sz="1600" dirty="0">
                <a:latin typeface="Elektra Text Pro" panose="02000503030000020004" pitchFamily="50" charset="-52"/>
              </a:rPr>
              <a:t>.</a:t>
            </a:r>
          </a:p>
          <a:p>
            <a:pPr marL="987425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Отсутствие возможности доступа к пользовательским данным на сервере.</a:t>
            </a:r>
            <a:endParaRPr lang="en-US" sz="1600" dirty="0"/>
          </a:p>
          <a:p>
            <a:pPr marL="987425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Сквозное шифрование</a:t>
            </a:r>
            <a:r>
              <a:rPr lang="en-US" sz="1600" dirty="0">
                <a:latin typeface="Elektra Text Pro" panose="02000503030000020004"/>
              </a:rPr>
              <a:t>.</a:t>
            </a:r>
            <a:endParaRPr lang="ru-RU" sz="1600" dirty="0">
              <a:latin typeface="Elektra Text Pro" panose="02000503030000020004"/>
            </a:endParaRPr>
          </a:p>
          <a:p>
            <a:pPr marL="630238" indent="357188" algn="just"/>
            <a:r>
              <a:rPr lang="ru-RU" sz="1600" dirty="0" err="1">
                <a:latin typeface="Elektra Text Pro" panose="02000503030000020004"/>
              </a:rPr>
              <a:t>ProtonMail</a:t>
            </a:r>
            <a:r>
              <a:rPr lang="ru-RU" sz="1600" dirty="0">
                <a:latin typeface="Elektra Text Pro" panose="02000503030000020004"/>
              </a:rPr>
              <a:t> может использоваться на любых устройствах, но для работы с ним необходимо зарегистрироваться и получить адрес электронный почты.</a:t>
            </a:r>
            <a:endParaRPr lang="en-US" sz="1600" dirty="0">
              <a:latin typeface="Elektra Text Pro" panose="02000503030000020004"/>
            </a:endParaRPr>
          </a:p>
          <a:p>
            <a:pPr marL="630238" indent="357188" algn="just"/>
            <a:endParaRPr lang="en-US" dirty="0">
              <a:latin typeface="Elektra Text Pro" panose="02000503030000020004" pitchFamily="50" charset="-52"/>
            </a:endParaRPr>
          </a:p>
          <a:p>
            <a:pPr marL="447675" algn="just"/>
            <a:r>
              <a:rPr lang="en-US" dirty="0">
                <a:latin typeface="Elektra Text Pro" panose="02000503030000020004" pitchFamily="50" charset="-52"/>
              </a:rPr>
              <a:t>2) </a:t>
            </a:r>
            <a:r>
              <a:rPr lang="en-US" b="1" dirty="0">
                <a:latin typeface="Elektra Text Pro" panose="02000503030000020004" pitchFamily="50" charset="-52"/>
              </a:rPr>
              <a:t>Delta Chat</a:t>
            </a:r>
          </a:p>
          <a:p>
            <a:pPr marL="630238" indent="357188" algn="just"/>
            <a:r>
              <a:rPr lang="ru-RU" sz="1600" dirty="0">
                <a:latin typeface="Elektra Text Pro" panose="02000503030000020004" pitchFamily="50" charset="-52"/>
              </a:rPr>
              <a:t>Основными отличительными чертами являются:</a:t>
            </a:r>
          </a:p>
          <a:p>
            <a:pPr marL="987425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Лицензия GPLv3, принципы разработки открытого исходного кода, применение стандартов при разработке.</a:t>
            </a:r>
          </a:p>
          <a:p>
            <a:pPr marL="987425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Применение алгоритма сквозного шифрования </a:t>
            </a:r>
            <a:r>
              <a:rPr lang="ru-RU" sz="1600" dirty="0" err="1">
                <a:latin typeface="Elektra Text Pro" panose="02000503030000020004" pitchFamily="50" charset="-52"/>
              </a:rPr>
              <a:t>Autocrypt</a:t>
            </a:r>
            <a:r>
              <a:rPr lang="ru-RU" sz="1600" dirty="0">
                <a:latin typeface="Elektra Text Pro" panose="02000503030000020004" pitchFamily="50" charset="-52"/>
              </a:rPr>
              <a:t>.</a:t>
            </a:r>
            <a:endParaRPr lang="en-US" sz="1600" dirty="0">
              <a:latin typeface="Elektra Text Pro" panose="02000503030000020004" pitchFamily="50" charset="-52"/>
            </a:endParaRPr>
          </a:p>
          <a:p>
            <a:pPr marL="987425" algn="just">
              <a:buFont typeface="Symbol" panose="05050102010706020507" pitchFamily="18" charset="2"/>
              <a:buChar char=""/>
            </a:pPr>
            <a:r>
              <a:rPr lang="ru-RU" sz="1600" dirty="0" err="1">
                <a:latin typeface="Elektra Text Pro" panose="02000503030000020004" pitchFamily="50" charset="-52"/>
              </a:rPr>
              <a:t>Push</a:t>
            </a:r>
            <a:r>
              <a:rPr lang="ru-RU" sz="1600" dirty="0">
                <a:latin typeface="Elektra Text Pro" panose="02000503030000020004" pitchFamily="50" charset="-52"/>
              </a:rPr>
              <a:t>-IMAP уведомления на протяжении всего жизненного цикла письма.</a:t>
            </a:r>
          </a:p>
          <a:p>
            <a:pPr marL="987425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Возможность общаться с человеком без установленного </a:t>
            </a:r>
            <a:r>
              <a:rPr lang="ru-RU" sz="1600" dirty="0" err="1">
                <a:latin typeface="Elektra Text Pro" panose="02000503030000020004" pitchFamily="50" charset="-52"/>
              </a:rPr>
              <a:t>Delta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Chat</a:t>
            </a:r>
            <a:r>
              <a:rPr lang="ru-RU" sz="1600" dirty="0">
                <a:latin typeface="Elektra Text Pro" panose="02000503030000020004" pitchFamily="50" charset="-52"/>
              </a:rPr>
              <a:t>.</a:t>
            </a:r>
          </a:p>
          <a:p>
            <a:pPr marL="630238" indent="357188" algn="just"/>
            <a:r>
              <a:rPr lang="ru-RU" sz="1600" dirty="0">
                <a:latin typeface="Elektra Text Pro" panose="02000503030000020004" pitchFamily="50" charset="-52"/>
              </a:rPr>
              <a:t>Для </a:t>
            </a:r>
            <a:r>
              <a:rPr lang="ru-RU" sz="1600" dirty="0" err="1">
                <a:latin typeface="Elektra Text Pro" panose="02000503030000020004" pitchFamily="50" charset="-52"/>
              </a:rPr>
              <a:t>Delta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Chat</a:t>
            </a:r>
            <a:r>
              <a:rPr lang="ru-RU" sz="1600" dirty="0">
                <a:latin typeface="Elektra Text Pro" panose="02000503030000020004" pitchFamily="50" charset="-52"/>
              </a:rPr>
              <a:t> не нужно заводить новый адрес электронной почты, но он работает с использованием E-</a:t>
            </a:r>
            <a:r>
              <a:rPr lang="ru-RU" sz="1600" dirty="0" err="1">
                <a:latin typeface="Elektra Text Pro" panose="02000503030000020004" pitchFamily="50" charset="-52"/>
              </a:rPr>
              <a:t>Mail</a:t>
            </a:r>
            <a:r>
              <a:rPr lang="ru-RU" sz="1600" dirty="0">
                <a:latin typeface="Elektra Text Pro" panose="02000503030000020004" pitchFamily="50" charset="-52"/>
              </a:rPr>
              <a:t>.</a:t>
            </a:r>
            <a:endParaRPr lang="en-US" sz="1600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252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214" y="1751617"/>
            <a:ext cx="111895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algn="just"/>
            <a:r>
              <a:rPr lang="en-US" dirty="0">
                <a:latin typeface="Elektra Text Pro" panose="02000503030000020004" pitchFamily="50" charset="-52"/>
              </a:rPr>
              <a:t>3) </a:t>
            </a:r>
            <a:r>
              <a:rPr lang="en-US" b="1" dirty="0">
                <a:latin typeface="Elektra Text Pro" panose="02000503030000020004" pitchFamily="50" charset="-52"/>
              </a:rPr>
              <a:t>PGP</a:t>
            </a:r>
          </a:p>
          <a:p>
            <a:pPr marL="630238" indent="357188" algn="just"/>
            <a:r>
              <a:rPr lang="ru-RU" sz="1600" dirty="0">
                <a:latin typeface="Elektra Text Pro" panose="02000503030000020004" pitchFamily="50" charset="-52"/>
              </a:rPr>
              <a:t>Шифрование PGP [4] осуществляется последовательно хешированием,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сжатием данных, шифрованием с симметричным ключом, и, наконец,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шифрованием с открытым ключом. Для корректной работы создаётся ключевая пара: открытый и закрытый ключ. Открытый ключ используется для шифрования и проверки цифровой подписи. Закрытый ключ — для декодирования и создания цифровой подписи.</a:t>
            </a:r>
          </a:p>
          <a:p>
            <a:pPr marL="630238" indent="357188" algn="just"/>
            <a:r>
              <a:rPr lang="ru-RU" sz="1600" dirty="0">
                <a:latin typeface="Elektra Text Pro" panose="02000503030000020004" pitchFamily="50" charset="-52"/>
              </a:rPr>
              <a:t>Но PGP неудобно дешифровать и остается проблема хранения долговременных ключей.</a:t>
            </a:r>
            <a:endParaRPr lang="en-US" sz="1600" dirty="0">
              <a:latin typeface="Elektra Text Pro" panose="02000503030000020004" pitchFamily="50" charset="-52"/>
            </a:endParaRPr>
          </a:p>
          <a:p>
            <a:pPr marL="630238" indent="357188" algn="just"/>
            <a:endParaRPr lang="en-US" sz="1600" dirty="0">
              <a:latin typeface="Elektra Text Pro" panose="02000503030000020004" pitchFamily="50" charset="-52"/>
            </a:endParaRPr>
          </a:p>
          <a:p>
            <a:pPr marL="447675" algn="just"/>
            <a:r>
              <a:rPr lang="en-US" dirty="0">
                <a:latin typeface="Elektra Text Pro" panose="02000503030000020004" pitchFamily="50" charset="-52"/>
              </a:rPr>
              <a:t>4) </a:t>
            </a:r>
            <a:r>
              <a:rPr lang="en-US" b="1" dirty="0" err="1">
                <a:latin typeface="Elektra Text Pro" panose="02000503030000020004" pitchFamily="50" charset="-52"/>
              </a:rPr>
              <a:t>ZeroTier</a:t>
            </a:r>
            <a:r>
              <a:rPr lang="en-US" b="1" dirty="0">
                <a:latin typeface="Elektra Text Pro" panose="02000503030000020004" pitchFamily="50" charset="-52"/>
              </a:rPr>
              <a:t> One</a:t>
            </a:r>
            <a:endParaRPr lang="ru-RU" b="1" dirty="0">
              <a:latin typeface="Elektra Text Pro" panose="02000503030000020004" pitchFamily="50" charset="-52"/>
            </a:endParaRPr>
          </a:p>
          <a:p>
            <a:pPr marL="630238" indent="357188" algn="just"/>
            <a:r>
              <a:rPr lang="en-US" sz="1600" dirty="0" err="1">
                <a:latin typeface="Elektra Text Pro" panose="02000503030000020004" pitchFamily="50" charset="-52"/>
              </a:rPr>
              <a:t>ZeroTier</a:t>
            </a:r>
            <a:r>
              <a:rPr lang="en-US" sz="1600" dirty="0">
                <a:latin typeface="Elektra Text Pro" panose="02000503030000020004" pitchFamily="50" charset="-52"/>
              </a:rPr>
              <a:t> One – </a:t>
            </a:r>
            <a:r>
              <a:rPr lang="ru-RU" sz="1600" dirty="0">
                <a:latin typeface="Elektra Text Pro" panose="02000503030000020004" pitchFamily="50" charset="-52"/>
              </a:rPr>
              <a:t>это программный продукт с открытым исходным кодом, который устанавливает одноранговые VPN-соединения (P2PVPN) между устройствами</a:t>
            </a:r>
            <a:r>
              <a:rPr lang="en-US" sz="1600" dirty="0">
                <a:latin typeface="Elektra Text Pro" panose="02000503030000020004" pitchFamily="50" charset="-52"/>
              </a:rPr>
              <a:t>.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ZeroTier</a:t>
            </a:r>
            <a:r>
              <a:rPr lang="ru-RU" sz="1600" dirty="0">
                <a:latin typeface="Elektra Text Pro" panose="02000503030000020004" pitchFamily="50" charset="-52"/>
              </a:rPr>
              <a:t> может быть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определен как </a:t>
            </a:r>
            <a:r>
              <a:rPr lang="ru-RU" sz="1600" dirty="0" err="1">
                <a:latin typeface="Elektra Text Pro" panose="02000503030000020004" pitchFamily="50" charset="-52"/>
              </a:rPr>
              <a:t>Social</a:t>
            </a:r>
            <a:r>
              <a:rPr lang="ru-RU" sz="1600" dirty="0">
                <a:latin typeface="Elektra Text Pro" panose="02000503030000020004" pitchFamily="50" charset="-52"/>
              </a:rPr>
              <a:t> VPN или F2F (</a:t>
            </a:r>
            <a:r>
              <a:rPr lang="ru-RU" sz="1600" dirty="0" err="1">
                <a:latin typeface="Elektra Text Pro" panose="02000503030000020004" pitchFamily="50" charset="-52"/>
              </a:rPr>
              <a:t>Friend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to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Friend</a:t>
            </a:r>
            <a:r>
              <a:rPr lang="ru-RU" sz="1600" dirty="0">
                <a:latin typeface="Elektra Text Pro" panose="02000503030000020004" pitchFamily="50" charset="-52"/>
              </a:rPr>
              <a:t>), но может быть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использован для виртуальной частной сети компаний.</a:t>
            </a:r>
            <a:endParaRPr lang="en-US" sz="1600" dirty="0">
              <a:latin typeface="Elektra Text Pro" panose="02000503030000020004" pitchFamily="50" charset="-52"/>
            </a:endParaRPr>
          </a:p>
          <a:p>
            <a:pPr marL="630238" indent="357188" algn="just"/>
            <a:r>
              <a:rPr lang="ru-RU" sz="1600" dirty="0">
                <a:latin typeface="Elektra Text Pro" panose="02000503030000020004" pitchFamily="50" charset="-52"/>
              </a:rPr>
              <a:t>Но также, как и VPN, </a:t>
            </a:r>
            <a:r>
              <a:rPr lang="ru-RU" sz="1600" dirty="0" err="1">
                <a:latin typeface="Elektra Text Pro" panose="02000503030000020004" pitchFamily="50" charset="-52"/>
              </a:rPr>
              <a:t>ZeroTier</a:t>
            </a:r>
            <a:r>
              <a:rPr lang="ru-RU" sz="1600" dirty="0">
                <a:latin typeface="Elektra Text Pro" panose="02000503030000020004" pitchFamily="50" charset="-52"/>
              </a:rPr>
              <a:t> </a:t>
            </a:r>
            <a:r>
              <a:rPr lang="ru-RU" sz="1600" dirty="0" err="1">
                <a:latin typeface="Elektra Text Pro" panose="02000503030000020004" pitchFamily="50" charset="-52"/>
              </a:rPr>
              <a:t>One</a:t>
            </a:r>
            <a:r>
              <a:rPr lang="ru-RU" sz="1600" dirty="0">
                <a:latin typeface="Elektra Text Pro" panose="02000503030000020004" pitchFamily="50" charset="-52"/>
              </a:rPr>
              <a:t> использует VPN-туннель и для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защищенного общения необходимы программы работающие по локальной</a:t>
            </a:r>
            <a:r>
              <a:rPr lang="en-US" sz="1600" dirty="0">
                <a:latin typeface="Elektra Text Pro" panose="02000503030000020004" pitchFamily="50" charset="-52"/>
              </a:rPr>
              <a:t> </a:t>
            </a:r>
            <a:r>
              <a:rPr lang="ru-RU" sz="1600" dirty="0">
                <a:latin typeface="Elektra Text Pro" panose="02000503030000020004" pitchFamily="50" charset="-52"/>
              </a:rPr>
              <a:t>сети.</a:t>
            </a:r>
          </a:p>
        </p:txBody>
      </p:sp>
    </p:spTree>
    <p:extLst>
      <p:ext uri="{BB962C8B-B14F-4D97-AF65-F5344CB8AC3E}">
        <p14:creationId xmlns:p14="http://schemas.microsoft.com/office/powerpoint/2010/main" val="31004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архитектуры и пользовательского интерфейса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214" y="1028343"/>
            <a:ext cx="55947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Работу приложения кратко можно описать следующим образом:</a:t>
            </a: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1) Обработка нажатия горячей клавиши.</a:t>
            </a: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2) Предобработка данных.</a:t>
            </a: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3) Шифрование/дешифрование.</a:t>
            </a: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4) Постобработка данных.</a:t>
            </a:r>
          </a:p>
          <a:p>
            <a:pPr indent="447675" algn="just"/>
            <a:endParaRPr lang="ru-RU" dirty="0">
              <a:latin typeface="Elektra Text Pro" panose="02000503030000020004" pitchFamily="50" charset="-52"/>
            </a:endParaRP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Программа предусматривает сохранение «контактной книги» пользователя, чтобы не было необходимости вводить ключи собеседников при каждом запуске программы. Добавление и смена собеседника возможна как с помощью горячих клавиш, так и через меню главного окна программы.</a:t>
            </a:r>
          </a:p>
          <a:p>
            <a:pPr indent="447675" algn="just"/>
            <a:endParaRPr lang="ru-RU" dirty="0">
              <a:latin typeface="Elektra Text Pro" panose="02000503030000020004" pitchFamily="50" charset="-52"/>
            </a:endParaRP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На главном окне располагается информация о текущем собеседнике и место под текст, получаемый дешифровкой полученных от собеседника сообщений.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9D3A41-6B74-4305-B763-7213023091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0712" y="1028343"/>
            <a:ext cx="5341557" cy="2512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FE73CC-67FB-4F7F-91E8-C26C0AB040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59307" y="3730979"/>
            <a:ext cx="2184366" cy="20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архитектуры и пользовательского интерфейса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0712" y="1931661"/>
            <a:ext cx="5594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При проектировании программы были выделены следующие модули: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dirty="0">
                <a:latin typeface="Elektra Text Pro" panose="02000503030000020004" pitchFamily="50" charset="-52"/>
              </a:rPr>
              <a:t>Модуль взаимодействия с ОС.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dirty="0">
                <a:latin typeface="Elektra Text Pro" panose="02000503030000020004" pitchFamily="50" charset="-52"/>
              </a:rPr>
              <a:t>Модуль преобразования данных.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dirty="0">
                <a:latin typeface="Elektra Text Pro" panose="02000503030000020004" pitchFamily="50" charset="-52"/>
              </a:rPr>
              <a:t>Криптографический модуль.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dirty="0">
                <a:latin typeface="Elektra Text Pro" panose="02000503030000020004" pitchFamily="50" charset="-52"/>
              </a:rPr>
              <a:t>Модуль работы с собеседниками.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dirty="0">
                <a:latin typeface="Elektra Text Pro" panose="02000503030000020004" pitchFamily="50" charset="-52"/>
              </a:rPr>
              <a:t>Модуль графической подсистемы.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171F66-F793-4016-8AA9-F493051F38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15" y="1931661"/>
            <a:ext cx="4671874" cy="31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Реализация приложения выборочного шифрования пользовательских данных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4D0433-8E8C-42E3-AA62-09CF73F597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5" y="953009"/>
            <a:ext cx="1362076" cy="4414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B15774-093D-46F2-A207-4F8660E245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926826"/>
            <a:ext cx="1362075" cy="5068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1F516-D0A9-491A-9493-04FDDB3F2CF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89" y="877736"/>
            <a:ext cx="1490723" cy="44665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7C67B6-08B9-4116-A519-21DCB93889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47" y="917682"/>
            <a:ext cx="1362075" cy="4466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DEA92C-1566-4502-954D-8A8146896EE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6" y="2603491"/>
            <a:ext cx="4399708" cy="1060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34F39B-3BB7-4C2A-A622-14A98FD3E7E2}"/>
                  </a:ext>
                </a:extLst>
              </p:cNvPr>
              <p:cNvSpPr txBox="1"/>
              <p:nvPr/>
            </p:nvSpPr>
            <p:spPr>
              <a:xfrm>
                <a:off x="4782339" y="4122098"/>
                <a:ext cx="262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𝐴𝑟𝑔𝑜𝑛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34F39B-3BB7-4C2A-A622-14A98FD3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39" y="4122098"/>
                <a:ext cx="2627322" cy="276999"/>
              </a:xfrm>
              <a:prstGeom prst="rect">
                <a:avLst/>
              </a:prstGeom>
              <a:blipFill>
                <a:blip r:embed="rId8"/>
                <a:stretch>
                  <a:fillRect l="-1860" t="-2174" r="-3256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F8377B-2611-43FF-97B4-36A627FFC6A4}"/>
                  </a:ext>
                </a:extLst>
              </p:cNvPr>
              <p:cNvSpPr txBox="1"/>
              <p:nvPr/>
            </p:nvSpPr>
            <p:spPr>
              <a:xfrm>
                <a:off x="5031415" y="4606073"/>
                <a:ext cx="2129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С=(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𝑁</m:t>
                          </m:r>
                        </m:e>
                        <m:sub>
                          <m:r>
                            <a:rPr lang="en-US" i="1"/>
                            <m:t>𝑜𝑛𝑐𝑒</m:t>
                          </m:r>
                        </m:sub>
                      </m:sSub>
                      <m:r>
                        <a:rPr lang="en-US" i="1"/>
                        <m:t> ||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𝐸</m:t>
                          </m:r>
                        </m:e>
                        <m:sub>
                          <m:r>
                            <a:rPr lang="en-US" i="1"/>
                            <m:t>𝑆𝐾</m:t>
                          </m:r>
                        </m:sub>
                      </m:sSub>
                      <m:r>
                        <a:rPr lang="en-US" i="1"/>
                        <m:t>(</m:t>
                      </m:r>
                      <m:r>
                        <a:rPr lang="en-US" i="1"/>
                        <m:t>𝑃</m:t>
                      </m:r>
                      <m:r>
                        <a:rPr lang="en-US" i="1"/>
                        <m:t>)</m:t>
                      </m:r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F8377B-2611-43FF-97B4-36A627FF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15" y="4606073"/>
                <a:ext cx="2129173" cy="276999"/>
              </a:xfrm>
              <a:prstGeom prst="rect">
                <a:avLst/>
              </a:prstGeom>
              <a:blipFill>
                <a:blip r:embed="rId9"/>
                <a:stretch>
                  <a:fillRect l="-2000" t="-4444" r="-3429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B392DE-5B3B-4470-A444-8B9D9763754E}"/>
                  </a:ext>
                </a:extLst>
              </p:cNvPr>
              <p:cNvSpPr txBox="1"/>
              <p:nvPr/>
            </p:nvSpPr>
            <p:spPr>
              <a:xfrm>
                <a:off x="5490834" y="5090048"/>
                <a:ext cx="1210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𝐷</m:t>
                          </m:r>
                        </m:e>
                        <m:sub>
                          <m:r>
                            <a:rPr lang="ru-RU" i="1"/>
                            <m:t>𝑆𝐾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𝐶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B392DE-5B3B-4470-A444-8B9D97637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34" y="5090048"/>
                <a:ext cx="1210331" cy="276999"/>
              </a:xfrm>
              <a:prstGeom prst="rect">
                <a:avLst/>
              </a:prstGeom>
              <a:blipFill>
                <a:blip r:embed="rId10"/>
                <a:stretch>
                  <a:fillRect l="-4545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79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1265</Words>
  <Application>Microsoft Office PowerPoint</Application>
  <PresentationFormat>Широкоэкранный</PresentationFormat>
  <Paragraphs>121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Elektra Medium Pro</vt:lpstr>
      <vt:lpstr>Elektra Text Pro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Mapkn3</cp:lastModifiedBy>
  <cp:revision>64</cp:revision>
  <dcterms:created xsi:type="dcterms:W3CDTF">2016-03-09T10:31:39Z</dcterms:created>
  <dcterms:modified xsi:type="dcterms:W3CDTF">2019-06-08T21:37:15Z</dcterms:modified>
</cp:coreProperties>
</file>