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68" r:id="rId3"/>
    <p:sldId id="279" r:id="rId4"/>
    <p:sldId id="280" r:id="rId5"/>
    <p:sldId id="282" r:id="rId6"/>
    <p:sldId id="291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78" r:id="rId15"/>
    <p:sldId id="267" r:id="rId16"/>
  </p:sldIdLst>
  <p:sldSz cx="12192000" cy="6858000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xanchelavederiver" initials="x" lastIdx="3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pPr/>
              <a:t>13.06.2019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4785-CD3D-49F1-8506-8C84BD3F7F79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9A3A3-4D56-4A73-B1A1-C9F54A7F7317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2F22-D0D7-4427-AF59-1ABD4B6D993A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6F98-2125-4E5C-99C9-3E773EA51EFA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B249-E773-4A28-9241-0C612D36FE9B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5939B-CF28-4074-8BF0-B511A350971E}" type="datetime1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2E02-2EFB-4213-AECE-1E268B645D5A}" type="datetime1">
              <a:rPr lang="ru-RU" smtClean="0"/>
              <a:t>13.06.2019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DCFE-FB28-4B70-B314-14783B2D10A7}" type="datetime1">
              <a:rPr lang="ru-RU" smtClean="0"/>
              <a:t>13.06.2019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A72F0-B48A-424A-B1C6-AAB520D8800D}" type="datetime1">
              <a:rPr lang="ru-RU" smtClean="0"/>
              <a:t>13.06.2019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3243-E181-4E9E-92EA-FA93EBEF11DE}" type="datetime1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71A3-790B-4137-87D2-F1C770317841}" type="datetime1">
              <a:rPr lang="ru-RU" smtClean="0"/>
              <a:t>13.06.2019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D161A-C635-4B72-AE6C-6E40F3372520}" type="datetime1">
              <a:rPr lang="ru-RU" smtClean="0"/>
              <a:t>13.06.2019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3025424"/>
            <a:ext cx="3831772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РАЗРАБОТКА СИСТЕМЫ ВЫБОРОЧНОГО ШИФРОВАНИЯ ПОЛЬЗОВАТЕЛЬСКИХ 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9501" y="4897743"/>
            <a:ext cx="3846286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 группы 6511-100503</a:t>
            </a:r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D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Коган Артур Эдуардович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 2019</a:t>
            </a: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Проверка работоспособности и корректности работы разработанного приложения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32931"/>
                <a:ext cx="469107" cy="5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prstClr val="white"/>
                  </a:solidFill>
                  <a:latin typeface="Elektra Medium Pro" panose="02000803000000020004" pitchFamily="50" charset="-5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32931"/>
                <a:ext cx="469107" cy="523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582878" y="1040734"/>
            <a:ext cx="52521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Для проверки того, что нельзя дешифровать сообщение другим ключом, добавим в приложении ещё одного собеседника</a:t>
            </a:r>
            <a:r>
              <a:rPr lang="en-US" dirty="0">
                <a:latin typeface="Elektra Text Pro" panose="02000503030000020004"/>
              </a:rPr>
              <a:t>:</a:t>
            </a:r>
          </a:p>
          <a:p>
            <a:pPr indent="447675"/>
            <a:r>
              <a:rPr lang="ru-RU" dirty="0"/>
              <a:t>1) Нажать </a:t>
            </a:r>
            <a:r>
              <a:rPr lang="ru-RU" dirty="0" err="1"/>
              <a:t>Alt+N</a:t>
            </a:r>
            <a:r>
              <a:rPr lang="ru-RU" dirty="0"/>
              <a:t> для вызова формы добавления нового собеседника.</a:t>
            </a:r>
          </a:p>
          <a:p>
            <a:pPr indent="447675"/>
            <a:r>
              <a:rPr lang="ru-RU" dirty="0"/>
              <a:t>2) Заполнить поля имени и ключа собеседника.</a:t>
            </a:r>
          </a:p>
          <a:p>
            <a:pPr indent="447675"/>
            <a:r>
              <a:rPr lang="ru-RU" dirty="0"/>
              <a:t>3) Нажать OK.</a:t>
            </a:r>
          </a:p>
          <a:p>
            <a:pPr indent="447675"/>
            <a:r>
              <a:rPr lang="ru-RU" dirty="0"/>
              <a:t>4) Проверить, что на главном окне приложения указан новый собеседник.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Дешифруем полученное ранее сообщение с использованием ключа нового собеседника.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5) Выделить </a:t>
            </a:r>
            <a:r>
              <a:rPr lang="ru-RU" dirty="0" err="1">
                <a:latin typeface="Elektra Text Pro" panose="02000503030000020004"/>
              </a:rPr>
              <a:t>шифротекст</a:t>
            </a:r>
            <a:r>
              <a:rPr lang="ru-RU" dirty="0">
                <a:latin typeface="Elektra Text Pro" panose="02000503030000020004"/>
              </a:rPr>
              <a:t>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6) Нажать </a:t>
            </a:r>
            <a:r>
              <a:rPr lang="ru-RU" dirty="0" err="1">
                <a:latin typeface="Elektra Text Pro" panose="02000503030000020004"/>
              </a:rPr>
              <a:t>Alt+D</a:t>
            </a:r>
            <a:r>
              <a:rPr lang="ru-RU" dirty="0">
                <a:latin typeface="Elektra Text Pro" panose="02000503030000020004"/>
              </a:rPr>
              <a:t> для дешифрования.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7) Проверить, что на главном окне приложения отображается несвязный набор символов.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59488A-7546-4B40-8D6E-7ECB84AAB4D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5073" y="2705922"/>
            <a:ext cx="5940425" cy="9169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1D9D7C-680A-45DF-8219-998A3F1A5C6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5073" y="1040734"/>
            <a:ext cx="2952750" cy="15430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784C5B-3AEC-42D8-9BD8-3DCDE98FB88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35073" y="3745000"/>
            <a:ext cx="53054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69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Проверка работоспособности при работе с мессенджерами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42075"/>
                <a:ext cx="469107" cy="5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prstClr val="white"/>
                  </a:solidFill>
                  <a:latin typeface="Elektra Medium Pro" panose="02000803000000020004" pitchFamily="50" charset="-5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42075"/>
                <a:ext cx="469107" cy="523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582878" y="954022"/>
            <a:ext cx="5513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Наш собеседник отправляет нам фразу: «Отправленное через </a:t>
            </a:r>
            <a:r>
              <a:rPr lang="ru-RU" dirty="0" err="1">
                <a:latin typeface="Elektra Text Pro" panose="02000503030000020004"/>
              </a:rPr>
              <a:t>Telegram</a:t>
            </a:r>
            <a:r>
              <a:rPr lang="ru-RU" dirty="0">
                <a:latin typeface="Elektra Text Pro" panose="02000503030000020004"/>
              </a:rPr>
              <a:t> сообщение корректно дешифровано», предварительно зашифровав его с помощью разработанного приложения.</a:t>
            </a:r>
          </a:p>
          <a:p>
            <a:pPr indent="447675"/>
            <a:r>
              <a:rPr lang="ru-RU" dirty="0"/>
              <a:t>Дешифруем полученное сообщение с помощью следующих действий:</a:t>
            </a:r>
          </a:p>
          <a:p>
            <a:pPr indent="447675"/>
            <a:r>
              <a:rPr lang="ru-RU" dirty="0"/>
              <a:t>1) Выделить полученное сообщение.</a:t>
            </a:r>
          </a:p>
          <a:p>
            <a:pPr indent="447675"/>
            <a:r>
              <a:rPr lang="ru-RU" dirty="0"/>
              <a:t>2) Скопировать выделенный текст, нажав </a:t>
            </a:r>
            <a:r>
              <a:rPr lang="ru-RU" dirty="0" err="1"/>
              <a:t>Ctrl+C</a:t>
            </a:r>
            <a:r>
              <a:rPr lang="ru-RU" dirty="0"/>
              <a:t>.</a:t>
            </a:r>
          </a:p>
          <a:p>
            <a:pPr indent="447675"/>
            <a:r>
              <a:rPr lang="ru-RU" dirty="0"/>
              <a:t>3) Нажать </a:t>
            </a:r>
            <a:r>
              <a:rPr lang="ru-RU" dirty="0" err="1"/>
              <a:t>Alt+Shift+D</a:t>
            </a:r>
            <a:r>
              <a:rPr lang="ru-RU" dirty="0"/>
              <a:t> для дешифрования теста, находящегося в буфере обмена.</a:t>
            </a:r>
          </a:p>
          <a:p>
            <a:pPr indent="447675"/>
            <a:r>
              <a:rPr lang="ru-RU" dirty="0"/>
              <a:t>4) Прочитать полученное сообщение в главном окне приложения.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F1A320-F88E-4BD2-B058-A22E11567F3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1616" y="950194"/>
            <a:ext cx="2482596" cy="33996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28F797-A33D-481D-A120-4BBE68ECEA1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71616" y="4349860"/>
            <a:ext cx="5257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2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Проверка работоспособности при работе с электронной почтой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32931"/>
                <a:ext cx="469107" cy="5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prstClr val="white"/>
                  </a:solidFill>
                  <a:latin typeface="Elektra Medium Pro" panose="02000803000000020004" pitchFamily="50" charset="-5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32931"/>
                <a:ext cx="469107" cy="523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582878" y="954022"/>
            <a:ext cx="55131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Попросим собеседника отправить на личный электронный адрес фразу: «Передаю привет по E-</a:t>
            </a:r>
            <a:r>
              <a:rPr lang="ru-RU" dirty="0" err="1">
                <a:latin typeface="Elektra Text Pro" panose="02000503030000020004"/>
              </a:rPr>
              <a:t>Mail</a:t>
            </a:r>
            <a:r>
              <a:rPr lang="ru-RU" dirty="0">
                <a:latin typeface="Elektra Text Pro" panose="02000503030000020004"/>
              </a:rPr>
              <a:t>», предварительно её зашифровав.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Дешифруем аналогичным образом, как описано на предыдущем слайде.</a:t>
            </a:r>
          </a:p>
          <a:p>
            <a:pPr indent="447675"/>
            <a:endParaRPr lang="ru-RU" dirty="0">
              <a:latin typeface="Elektra Text Pro" panose="02000503030000020004"/>
            </a:endParaRPr>
          </a:p>
          <a:p>
            <a:pPr indent="447675"/>
            <a:r>
              <a:rPr lang="ru-RU" dirty="0">
                <a:latin typeface="Elektra Text Pro" panose="02000503030000020004"/>
              </a:rPr>
              <a:t>В примере письма показано, что необязательно всё сообщение должно быть зашифровано. Можно посылать смешанные сообщения, состоящие как из зашифрованного, так и из обычного текста. Также, мы можем посылать в одном сообщении несколько отдельных шифрованных фраз. Главное оповестить собеседника о том, как именно отличать разные сообщения друг от друга, например каждую шифрованную фразу начинать с новой строки.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1D6386-DDF6-4ADA-8570-31067344C5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954022"/>
            <a:ext cx="4571226" cy="28379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EED7AB-141A-442E-B320-5055488A05E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0" y="4000415"/>
            <a:ext cx="52578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Проверка работоспособности при работе с социальными сетями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32931"/>
                <a:ext cx="469107" cy="52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prstClr val="white"/>
                  </a:solidFill>
                  <a:latin typeface="Elektra Medium Pro" panose="02000803000000020004" pitchFamily="50" charset="-5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32931"/>
                <a:ext cx="469107" cy="52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582878" y="954022"/>
            <a:ext cx="55131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Контрольной фразой будет: «Представляешь, это работает даже в социальных сетях!».</a:t>
            </a:r>
          </a:p>
          <a:p>
            <a:pPr indent="447675"/>
            <a:r>
              <a:rPr lang="ru-RU" dirty="0"/>
              <a:t>Дешифруем сообщение по следующему алгоритму:</a:t>
            </a:r>
          </a:p>
          <a:p>
            <a:pPr indent="447675"/>
            <a:r>
              <a:rPr lang="ru-RU" dirty="0"/>
              <a:t>1) Выделить полученное сообщение.</a:t>
            </a:r>
          </a:p>
          <a:p>
            <a:pPr indent="447675"/>
            <a:r>
              <a:rPr lang="ru-RU" dirty="0"/>
              <a:t>2) Скопировать выделенный текст, нажав </a:t>
            </a:r>
            <a:r>
              <a:rPr lang="ru-RU" dirty="0" err="1"/>
              <a:t>Ctrl+C</a:t>
            </a:r>
            <a:r>
              <a:rPr lang="ru-RU" dirty="0"/>
              <a:t>.</a:t>
            </a:r>
          </a:p>
          <a:p>
            <a:pPr indent="447675"/>
            <a:r>
              <a:rPr lang="ru-RU" dirty="0"/>
              <a:t>3) Нажать </a:t>
            </a:r>
            <a:r>
              <a:rPr lang="ru-RU" dirty="0" err="1"/>
              <a:t>Alt+Shift+D</a:t>
            </a:r>
            <a:r>
              <a:rPr lang="ru-RU" dirty="0"/>
              <a:t> для дешифрования теста, находящегося в буфере обмена.</a:t>
            </a:r>
          </a:p>
          <a:p>
            <a:pPr indent="447675"/>
            <a:r>
              <a:rPr lang="ru-RU" dirty="0"/>
              <a:t>4) Прочитать полученное сообщение в главном окне приложения.</a:t>
            </a:r>
          </a:p>
          <a:p>
            <a:pPr indent="447675"/>
            <a:endParaRPr lang="ru-RU" dirty="0">
              <a:latin typeface="Elektra Text Pro" panose="02000503030000020004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CD76B5-6B19-4951-B253-6FA5869A345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954022"/>
            <a:ext cx="4571226" cy="28379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57BC88-E9C5-4EC3-99B2-AB4DCAE0EDF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0" y="4018028"/>
            <a:ext cx="55149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7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ЗАКЛЮЧЕНИЕ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42075"/>
                <a:ext cx="469107" cy="52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prstClr val="white"/>
                  </a:solidFill>
                  <a:latin typeface="Elektra Medium Pro" panose="02000803000000020004" pitchFamily="50" charset="-5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42075"/>
                <a:ext cx="469107" cy="5230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2878" y="1166842"/>
            <a:ext cx="111462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Проведённый обзор существующих решений в области шифрования передаваемых данных показал отсутствие универсальности и трудность в настройке и эксплуатации. В связи с этим был разработан собственный инструмент шифрования выборочных данных, способный работать с разными приложениями.</a:t>
            </a:r>
          </a:p>
          <a:p>
            <a:pPr indent="447675" algn="just"/>
            <a:endParaRPr lang="ru-RU" dirty="0">
              <a:latin typeface="Elektra Text Pro" panose="02000503030000020004" pitchFamily="50" charset="-52"/>
            </a:endParaRPr>
          </a:p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Цель работы заключалась в разработке простого в эксплуатации, настраиваемого и универсального приложения, обеспечивающего безопасность выбираемых пользователем данных, передаваемых по разным каналам связи. Универсальность разработанного приложения заключается в возможности защищать данные при передаче с помощью любого средства связи, такого как электронная почта или мессенджер, вне зависимости от наличия в них встроенных средств защиты.</a:t>
            </a:r>
          </a:p>
          <a:p>
            <a:pPr indent="447675" algn="just"/>
            <a:endParaRPr lang="ru-RU" dirty="0">
              <a:latin typeface="Elektra Text Pro" panose="02000503030000020004" pitchFamily="50" charset="-52"/>
            </a:endParaRPr>
          </a:p>
          <a:p>
            <a:pPr indent="447675" algn="just"/>
            <a:r>
              <a:rPr lang="ru-RU" dirty="0">
                <a:latin typeface="Elektra Text Pro" panose="02000503030000020004" pitchFamily="50" charset="-52"/>
              </a:rPr>
              <a:t>Модульная архитектура упрощает разработку и, в случае необходимости, позволяет переносить приложение на другие платформы. При реализации использовались современные алгоритмы шифрования и генерации ключей, такие как AES и Argon2. Была учтена особенность бинарных данных быть воспринятыми как специальные символы и реализовано дополнительное кодирование Base64. Данная процедура является одним из признаков универсальности, так как позволяет не зависеть от формы представления данных, а работать только с широко распространенным текстовым видом представления и передачи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976160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7734" y="2613399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БЛАГОДАРЮ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94804" y="301532"/>
            <a:ext cx="1118586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ЦЕЛИ И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064240" y="6232931"/>
                <a:ext cx="649223" cy="52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Elektra Medium Pro" panose="020008030000000200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0" y="6232931"/>
                <a:ext cx="649223" cy="52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890305" y="982176"/>
            <a:ext cx="841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Elektra Text Pro" panose="02000503030000020004" pitchFamily="50" charset="-52"/>
              </a:rPr>
              <a:t>Цель:</a:t>
            </a:r>
            <a:r>
              <a:rPr lang="ru-RU" sz="2400" dirty="0">
                <a:latin typeface="Elektra Text Pro" panose="02000503030000020004" pitchFamily="50" charset="-52"/>
              </a:rPr>
              <a:t> разработка инструмента шифрования фрагмента текста, выбираемого пользователем.</a:t>
            </a:r>
          </a:p>
          <a:p>
            <a:pPr algn="just"/>
            <a:endParaRPr lang="ru-RU" sz="2400" dirty="0">
              <a:latin typeface="Elektra Text Pro" panose="02000503030000020004" pitchFamily="50" charset="-52"/>
            </a:endParaRPr>
          </a:p>
          <a:p>
            <a:pPr algn="just"/>
            <a:r>
              <a:rPr lang="ru-RU" sz="2400" b="1" dirty="0">
                <a:latin typeface="Elektra Text Pro" panose="02000503030000020004" pitchFamily="50" charset="-52"/>
              </a:rPr>
              <a:t>Задачи: 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Анализ существующих сторонних решений по шифрованию передаваемых пользовательских данных.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Разработка архитектуры и пользовательского интерфейса приложения.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Реализация приложения выборочного шифрования пользовательских данных.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Elektra Text Pro" panose="02000503030000020004" pitchFamily="50" charset="-52"/>
              </a:rPr>
              <a:t>Проверка функциональных возможностей и корректности работы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14624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Анализ существующих решений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32931"/>
                <a:ext cx="469107" cy="52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Elektra Medium Pro" panose="020008030000000200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32931"/>
                <a:ext cx="469107" cy="52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1214" y="1351508"/>
            <a:ext cx="111895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 algn="just"/>
            <a:r>
              <a:rPr lang="ru-RU" sz="2400" dirty="0">
                <a:latin typeface="Elektra Text Pro" panose="02000503030000020004" pitchFamily="50" charset="-52"/>
              </a:rPr>
              <a:t>В современном мире для передачи данных в зашифрованном виде могут использоваться как готовые программные решения, так и разработанные пользователем для себя:</a:t>
            </a: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sz="2400" b="1" dirty="0">
                <a:latin typeface="Elektra Text Pro" panose="02000503030000020004" pitchFamily="50" charset="-52"/>
              </a:rPr>
              <a:t>E-</a:t>
            </a:r>
            <a:r>
              <a:rPr lang="ru-RU" sz="2400" b="1" dirty="0" err="1">
                <a:latin typeface="Elektra Text Pro" panose="02000503030000020004" pitchFamily="50" charset="-52"/>
              </a:rPr>
              <a:t>Mail</a:t>
            </a:r>
            <a:r>
              <a:rPr lang="ru-RU" sz="2400" b="1" dirty="0">
                <a:latin typeface="Elektra Text Pro" panose="02000503030000020004" pitchFamily="50" charset="-52"/>
              </a:rPr>
              <a:t>.</a:t>
            </a:r>
          </a:p>
          <a:p>
            <a:pPr marL="631825" algn="just"/>
            <a:r>
              <a:rPr lang="en-US" sz="2400" dirty="0" err="1">
                <a:latin typeface="Elektra Text Pro" panose="02000503030000020004" pitchFamily="50" charset="-52"/>
              </a:rPr>
              <a:t>GMail</a:t>
            </a:r>
            <a:r>
              <a:rPr lang="en-US" sz="2400" dirty="0">
                <a:latin typeface="Elektra Text Pro" panose="02000503030000020004" pitchFamily="50" charset="-52"/>
              </a:rPr>
              <a:t>, </a:t>
            </a:r>
            <a:r>
              <a:rPr lang="en-US" sz="2400" dirty="0" err="1">
                <a:latin typeface="Elektra Text Pro" panose="02000503030000020004" pitchFamily="50" charset="-52"/>
              </a:rPr>
              <a:t>Mail.Ru</a:t>
            </a:r>
            <a:r>
              <a:rPr lang="en-US" sz="2400" dirty="0">
                <a:latin typeface="Elektra Text Pro" panose="02000503030000020004" pitchFamily="50" charset="-52"/>
              </a:rPr>
              <a:t>, </a:t>
            </a:r>
            <a:r>
              <a:rPr lang="en-US" sz="2400" dirty="0" err="1">
                <a:latin typeface="Elektra Text Pro" panose="02000503030000020004" pitchFamily="50" charset="-52"/>
              </a:rPr>
              <a:t>Yandex.Mail</a:t>
            </a:r>
            <a:r>
              <a:rPr lang="en-US" sz="2400" dirty="0">
                <a:latin typeface="Elektra Text Pro" panose="02000503030000020004" pitchFamily="50" charset="-52"/>
              </a:rPr>
              <a:t>, </a:t>
            </a:r>
            <a:r>
              <a:rPr lang="en-US" sz="2400" dirty="0" err="1">
                <a:latin typeface="Elektra Text Pro" panose="02000503030000020004" pitchFamily="50" charset="-52"/>
              </a:rPr>
              <a:t>Outlook.Com</a:t>
            </a:r>
            <a:r>
              <a:rPr lang="en-US" sz="2400" dirty="0">
                <a:latin typeface="Elektra Text Pro" panose="02000503030000020004" pitchFamily="50" charset="-52"/>
              </a:rPr>
              <a:t>, </a:t>
            </a:r>
            <a:r>
              <a:rPr lang="en-US" sz="2400" dirty="0" err="1">
                <a:latin typeface="Elektra Text Pro" panose="02000503030000020004" pitchFamily="50" charset="-52"/>
              </a:rPr>
              <a:t>ProtonMail</a:t>
            </a:r>
            <a:r>
              <a:rPr lang="en-US" sz="2400" dirty="0">
                <a:latin typeface="Elektra Text Pro" panose="02000503030000020004" pitchFamily="50" charset="-52"/>
              </a:rPr>
              <a:t>, iCloud Mail, …</a:t>
            </a:r>
            <a:endParaRPr lang="ru-RU" sz="2400" dirty="0">
              <a:latin typeface="Elektra Text Pro" panose="02000503030000020004" pitchFamily="50" charset="-52"/>
            </a:endParaRP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sz="2400" b="1" dirty="0">
                <a:latin typeface="Elektra Text Pro" panose="02000503030000020004" pitchFamily="50" charset="-52"/>
              </a:rPr>
              <a:t>Социальные сети.</a:t>
            </a:r>
            <a:endParaRPr lang="en-US" sz="2400" b="1" dirty="0">
              <a:latin typeface="Elektra Text Pro" panose="02000503030000020004" pitchFamily="50" charset="-52"/>
            </a:endParaRPr>
          </a:p>
          <a:p>
            <a:pPr marL="631825" algn="just"/>
            <a:r>
              <a:rPr lang="en-US" sz="2400" dirty="0">
                <a:latin typeface="Elektra Text Pro" panose="02000503030000020004" pitchFamily="50" charset="-52"/>
              </a:rPr>
              <a:t>VK, Facebook, LinkedIn, Twitter, Instagram, Tumblr, …</a:t>
            </a: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sz="2400" b="1" dirty="0">
                <a:latin typeface="Elektra Text Pro" panose="02000503030000020004" pitchFamily="50" charset="-52"/>
              </a:rPr>
              <a:t>Мессенджеры.</a:t>
            </a:r>
            <a:endParaRPr lang="en-US" sz="2400" b="1" dirty="0">
              <a:latin typeface="Elektra Text Pro" panose="02000503030000020004" pitchFamily="50" charset="-52"/>
            </a:endParaRPr>
          </a:p>
          <a:p>
            <a:pPr marL="631825" algn="just"/>
            <a:r>
              <a:rPr lang="en-US" sz="2400" dirty="0">
                <a:latin typeface="Elektra Text Pro" panose="02000503030000020004" pitchFamily="50" charset="-52"/>
              </a:rPr>
              <a:t>WhatsApp, Viber, Telegram, ICQ, </a:t>
            </a:r>
            <a:r>
              <a:rPr lang="en-US" sz="2400" dirty="0" err="1">
                <a:latin typeface="Elektra Text Pro" panose="02000503030000020004" pitchFamily="50" charset="-52"/>
              </a:rPr>
              <a:t>qip</a:t>
            </a:r>
            <a:r>
              <a:rPr lang="en-US" sz="2400" dirty="0">
                <a:latin typeface="Elektra Text Pro" panose="02000503030000020004" pitchFamily="50" charset="-52"/>
              </a:rPr>
              <a:t>, …</a:t>
            </a:r>
            <a:endParaRPr lang="ru-RU" sz="2400" dirty="0">
              <a:latin typeface="Elektra Text Pro" panose="02000503030000020004" pitchFamily="50" charset="-52"/>
            </a:endParaRPr>
          </a:p>
          <a:p>
            <a:pPr marL="447675" algn="just">
              <a:buFont typeface="Symbol" panose="05050102010706020507" pitchFamily="18" charset="2"/>
              <a:buChar char="-"/>
            </a:pPr>
            <a:r>
              <a:rPr lang="ru-RU" sz="2400" b="1" dirty="0">
                <a:latin typeface="Elektra Text Pro" panose="02000503030000020004" pitchFamily="50" charset="-52"/>
              </a:rPr>
              <a:t>Клиенты и веб-версии различных чатов.</a:t>
            </a:r>
            <a:endParaRPr lang="en-US" sz="2400" b="1" dirty="0">
              <a:latin typeface="Elektra Text Pro" panose="02000503030000020004" pitchFamily="50" charset="-52"/>
            </a:endParaRPr>
          </a:p>
          <a:p>
            <a:pPr marL="631825" algn="just"/>
            <a:r>
              <a:rPr lang="en-US" sz="2400" dirty="0">
                <a:latin typeface="Elektra Text Pro" panose="02000503030000020004" pitchFamily="50" charset="-52"/>
              </a:rPr>
              <a:t>Skype, Telegram, Viber, …</a:t>
            </a:r>
            <a:endParaRPr lang="ru-RU" sz="2400" dirty="0">
              <a:latin typeface="Elektra Text Pro" panose="02000503030000020004" pitchFamily="50" charset="-52"/>
            </a:endParaRPr>
          </a:p>
          <a:p>
            <a:pPr indent="447675" algn="just"/>
            <a:endParaRPr lang="ru-RU" sz="2400" dirty="0">
              <a:latin typeface="Elektra Text Pro" panose="02000503030000020004" pitchFamily="50" charset="-52"/>
            </a:endParaRPr>
          </a:p>
          <a:p>
            <a:endParaRPr lang="en-US" sz="2400" dirty="0"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0150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Наиболее развитые приложения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42075"/>
                <a:ext cx="469107" cy="52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prstClr val="white"/>
                  </a:solidFill>
                  <a:latin typeface="Elektra Medium Pro" panose="020008030000000200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42075"/>
                <a:ext cx="469107" cy="522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1214" y="1477242"/>
            <a:ext cx="55947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en-US" sz="1600" dirty="0">
                <a:latin typeface="Elektra Text Pro" panose="02000503030000020004" pitchFamily="50" charset="-52"/>
              </a:rPr>
              <a:t>1) </a:t>
            </a:r>
            <a:r>
              <a:rPr lang="en-US" sz="1600" b="1" dirty="0" err="1">
                <a:latin typeface="Elektra Text Pro" panose="02000503030000020004" pitchFamily="50" charset="-52"/>
              </a:rPr>
              <a:t>ProtonMail</a:t>
            </a:r>
            <a:endParaRPr lang="en-US" sz="1600" b="1" dirty="0">
              <a:latin typeface="Elektra Text Pro" panose="02000503030000020004" pitchFamily="50" charset="-52"/>
            </a:endParaRPr>
          </a:p>
          <a:p>
            <a:pPr indent="357188" algn="just"/>
            <a:r>
              <a:rPr lang="ru-RU" sz="1600" u="sng" dirty="0">
                <a:latin typeface="Elektra Text Pro" panose="02000503030000020004"/>
              </a:rPr>
              <a:t>Особенности:</a:t>
            </a:r>
            <a:endParaRPr lang="en-US" sz="1600" u="sng" dirty="0">
              <a:latin typeface="Elektra Text Pro" panose="02000503030000020004" pitchFamily="50" charset="-52"/>
            </a:endParaRPr>
          </a:p>
          <a:p>
            <a:pPr marL="442913" algn="just">
              <a:buFont typeface="Symbol" panose="05050102010706020507" pitchFamily="18" charset="2"/>
              <a:buChar char="-"/>
            </a:pPr>
            <a:r>
              <a:rPr lang="ru-RU" sz="1600" dirty="0">
                <a:latin typeface="Elektra Text Pro" panose="02000503030000020004"/>
              </a:rPr>
              <a:t>Шифрование, основанное на открытом исходном коде</a:t>
            </a:r>
            <a:r>
              <a:rPr lang="en-US" sz="1600" dirty="0">
                <a:latin typeface="Elektra Text Pro" panose="02000503030000020004" pitchFamily="50" charset="-52"/>
              </a:rPr>
              <a:t>.</a:t>
            </a:r>
          </a:p>
          <a:p>
            <a:pPr marL="442913" algn="just">
              <a:buFont typeface="Symbol" panose="05050102010706020507" pitchFamily="18" charset="2"/>
              <a:buChar char="-"/>
            </a:pPr>
            <a:r>
              <a:rPr lang="ru-RU" sz="1600" dirty="0">
                <a:latin typeface="Elektra Text Pro" panose="02000503030000020004"/>
              </a:rPr>
              <a:t>Нулевой доступ к данным пользователя.</a:t>
            </a:r>
            <a:endParaRPr lang="en-US" sz="1600" dirty="0"/>
          </a:p>
          <a:p>
            <a:pPr marL="442913" algn="just">
              <a:buFont typeface="Symbol" panose="05050102010706020507" pitchFamily="18" charset="2"/>
              <a:buChar char="-"/>
            </a:pPr>
            <a:r>
              <a:rPr lang="ru-RU" sz="1600" dirty="0">
                <a:latin typeface="Elektra Text Pro" panose="02000503030000020004"/>
              </a:rPr>
              <a:t>Сквозное шифрование</a:t>
            </a:r>
            <a:r>
              <a:rPr lang="en-US" sz="1600" dirty="0">
                <a:latin typeface="Elektra Text Pro" panose="02000503030000020004"/>
              </a:rPr>
              <a:t>.</a:t>
            </a:r>
            <a:endParaRPr lang="ru-RU" sz="1600" dirty="0">
              <a:latin typeface="Elektra Text Pro" panose="02000503030000020004"/>
            </a:endParaRPr>
          </a:p>
          <a:p>
            <a:pPr marL="442913" algn="just"/>
            <a:r>
              <a:rPr lang="ru-RU" sz="1600" u="sng" dirty="0">
                <a:latin typeface="Elektra Text Pro" panose="02000503030000020004"/>
              </a:rPr>
              <a:t>Недостатки:</a:t>
            </a:r>
          </a:p>
          <a:p>
            <a:pPr marL="447675" indent="-4763" algn="just">
              <a:buFont typeface="Symbol" panose="05050102010706020507" pitchFamily="18" charset="2"/>
              <a:buChar char="-"/>
            </a:pPr>
            <a:r>
              <a:rPr lang="ru-RU" sz="1600" dirty="0">
                <a:latin typeface="Elektra Text Pro" panose="02000503030000020004"/>
              </a:rPr>
              <a:t>Необходима регистрация для начала использования.</a:t>
            </a:r>
          </a:p>
          <a:p>
            <a:pPr indent="357188" algn="just"/>
            <a:endParaRPr lang="en-US" sz="1600" dirty="0">
              <a:latin typeface="Elektra Text Pro" panose="02000503030000020004" pitchFamily="50" charset="-52"/>
            </a:endParaRPr>
          </a:p>
          <a:p>
            <a:pPr indent="357188" algn="just"/>
            <a:r>
              <a:rPr lang="en-US" sz="1600" dirty="0">
                <a:latin typeface="Elektra Text Pro" panose="02000503030000020004" pitchFamily="50" charset="-52"/>
              </a:rPr>
              <a:t>3) </a:t>
            </a:r>
            <a:r>
              <a:rPr lang="en-US" sz="1600" b="1" dirty="0">
                <a:latin typeface="Elektra Text Pro" panose="02000503030000020004" pitchFamily="50" charset="-52"/>
              </a:rPr>
              <a:t>PGP</a:t>
            </a:r>
          </a:p>
          <a:p>
            <a:pPr indent="357188" algn="just">
              <a:tabLst>
                <a:tab pos="0" algn="l"/>
              </a:tabLst>
            </a:pPr>
            <a:r>
              <a:rPr lang="ru-RU" sz="1600" u="sng" dirty="0">
                <a:latin typeface="Elektra Text Pro" panose="02000503030000020004"/>
              </a:rPr>
              <a:t>Особенности:</a:t>
            </a:r>
          </a:p>
          <a:p>
            <a:pPr marL="447675" algn="just"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ru-RU" sz="1600" dirty="0">
                <a:latin typeface="Elektra Text Pro" panose="02000503030000020004"/>
              </a:rPr>
              <a:t>Использование ключевой пары.</a:t>
            </a:r>
          </a:p>
          <a:p>
            <a:pPr marL="447675" algn="just"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ru-RU" sz="1600" dirty="0">
                <a:latin typeface="Elektra Text Pro" panose="02000503030000020004"/>
              </a:rPr>
              <a:t>Цифровая подпись.</a:t>
            </a:r>
          </a:p>
          <a:p>
            <a:pPr marL="447675" algn="just"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ru-RU" sz="1600" dirty="0">
                <a:latin typeface="Elektra Text Pro" panose="02000503030000020004"/>
              </a:rPr>
              <a:t>Хеширование.</a:t>
            </a:r>
          </a:p>
          <a:p>
            <a:pPr marL="447675" algn="just">
              <a:buFont typeface="Symbol" panose="05050102010706020507" pitchFamily="18" charset="2"/>
              <a:buChar char="-"/>
              <a:tabLst>
                <a:tab pos="0" algn="l"/>
              </a:tabLst>
            </a:pPr>
            <a:r>
              <a:rPr lang="ru-RU" sz="1600" dirty="0">
                <a:latin typeface="Elektra Text Pro" panose="02000503030000020004"/>
              </a:rPr>
              <a:t>Сжатие данных.</a:t>
            </a:r>
            <a:endParaRPr lang="en-US" sz="1600" dirty="0">
              <a:latin typeface="Elektra Text Pro" panose="02000503030000020004"/>
            </a:endParaRPr>
          </a:p>
          <a:p>
            <a:pPr marL="447675" algn="just">
              <a:tabLst>
                <a:tab pos="0" algn="l"/>
              </a:tabLst>
            </a:pPr>
            <a:r>
              <a:rPr lang="ru-RU" sz="1600" u="sng" dirty="0">
                <a:latin typeface="Elektra Text Pro" panose="02000503030000020004"/>
              </a:rPr>
              <a:t>Недостатки:</a:t>
            </a:r>
            <a:endParaRPr lang="en-US" sz="1600" u="sng" dirty="0">
              <a:latin typeface="Elektra Text Pro" panose="02000503030000020004"/>
            </a:endParaRPr>
          </a:p>
          <a:p>
            <a:pPr marL="447675" algn="just">
              <a:buFont typeface="Symbol" panose="05050102010706020507" pitchFamily="18" charset="2"/>
              <a:buChar char=""/>
              <a:tabLst>
                <a:tab pos="0" algn="l"/>
              </a:tabLst>
            </a:pPr>
            <a:r>
              <a:rPr lang="ru-RU" sz="1600" dirty="0">
                <a:latin typeface="Elektra Text Pro" panose="02000503030000020004"/>
              </a:rPr>
              <a:t>Проблема хранения долговременных ключей.</a:t>
            </a:r>
            <a:endParaRPr lang="en-US" sz="1600" dirty="0">
              <a:latin typeface="Elektra Text Pro" panose="02000503030000020004" pitchFamily="50" charset="-5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FB446-5250-4A2B-BE69-DA6115A447D3}"/>
              </a:ext>
            </a:extLst>
          </p:cNvPr>
          <p:cNvSpPr txBox="1"/>
          <p:nvPr/>
        </p:nvSpPr>
        <p:spPr>
          <a:xfrm>
            <a:off x="6096000" y="1477242"/>
            <a:ext cx="55947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57188" algn="just"/>
            <a:r>
              <a:rPr lang="ru-RU" sz="1600" dirty="0">
                <a:latin typeface="Elektra Text Pro" panose="02000503030000020004" pitchFamily="50" charset="-52"/>
              </a:rPr>
              <a:t>2) </a:t>
            </a:r>
            <a:r>
              <a:rPr lang="ru-RU" sz="1600" b="1" dirty="0" err="1">
                <a:latin typeface="Elektra Text Pro" panose="02000503030000020004" pitchFamily="50" charset="-52"/>
              </a:rPr>
              <a:t>Delta</a:t>
            </a:r>
            <a:r>
              <a:rPr lang="ru-RU" sz="1600" b="1" dirty="0">
                <a:latin typeface="Elektra Text Pro" panose="02000503030000020004" pitchFamily="50" charset="-52"/>
              </a:rPr>
              <a:t> </a:t>
            </a:r>
            <a:r>
              <a:rPr lang="ru-RU" sz="1600" b="1" dirty="0" err="1">
                <a:latin typeface="Elektra Text Pro" panose="02000503030000020004" pitchFamily="50" charset="-52"/>
              </a:rPr>
              <a:t>Chat</a:t>
            </a:r>
            <a:endParaRPr lang="ru-RU" sz="1600" b="1" dirty="0">
              <a:latin typeface="Elektra Text Pro" panose="02000503030000020004" pitchFamily="50" charset="-52"/>
            </a:endParaRPr>
          </a:p>
          <a:p>
            <a:pPr indent="357188" algn="just"/>
            <a:r>
              <a:rPr lang="ru-RU" sz="1600" u="sng" dirty="0">
                <a:latin typeface="Elektra Text Pro" panose="02000503030000020004" pitchFamily="50" charset="-52"/>
              </a:rPr>
              <a:t>Особенности:</a:t>
            </a:r>
          </a:p>
          <a:p>
            <a:pPr marL="442913" algn="just">
              <a:buFont typeface="Symbol" panose="05050102010706020507" pitchFamily="18" charset="2"/>
              <a:buChar char="-"/>
            </a:pPr>
            <a:r>
              <a:rPr lang="ru-RU" sz="1600" dirty="0">
                <a:latin typeface="Elektra Text Pro" panose="02000503030000020004" pitchFamily="50" charset="-52"/>
              </a:rPr>
              <a:t>Лицензия GPLv3.</a:t>
            </a:r>
          </a:p>
          <a:p>
            <a:pPr marL="442913" algn="just">
              <a:buFont typeface="Symbol" panose="05050102010706020507" pitchFamily="18" charset="2"/>
              <a:buChar char="-"/>
            </a:pPr>
            <a:r>
              <a:rPr lang="ru-RU" sz="1600" dirty="0" err="1">
                <a:latin typeface="Elektra Text Pro" panose="02000503030000020004" pitchFamily="50" charset="-52"/>
              </a:rPr>
              <a:t>Autocrypt</a:t>
            </a:r>
            <a:r>
              <a:rPr lang="ru-RU" sz="1600" dirty="0">
                <a:latin typeface="Elektra Text Pro" panose="02000503030000020004" pitchFamily="50" charset="-52"/>
              </a:rPr>
              <a:t>.</a:t>
            </a:r>
          </a:p>
          <a:p>
            <a:pPr marL="442913" algn="just">
              <a:buFont typeface="Symbol" panose="05050102010706020507" pitchFamily="18" charset="2"/>
              <a:buChar char="-"/>
            </a:pPr>
            <a:r>
              <a:rPr lang="ru-RU" sz="1600" dirty="0" err="1">
                <a:latin typeface="Elektra Text Pro" panose="02000503030000020004" pitchFamily="50" charset="-52"/>
              </a:rPr>
              <a:t>Push</a:t>
            </a:r>
            <a:r>
              <a:rPr lang="ru-RU" sz="1600" dirty="0">
                <a:latin typeface="Elektra Text Pro" panose="02000503030000020004" pitchFamily="50" charset="-52"/>
              </a:rPr>
              <a:t>-IMAP уведомления. </a:t>
            </a:r>
            <a:endParaRPr lang="en-US" sz="1600" dirty="0">
              <a:latin typeface="Elektra Text Pro" panose="02000503030000020004" pitchFamily="50" charset="-52"/>
            </a:endParaRPr>
          </a:p>
          <a:p>
            <a:pPr marL="442913" algn="just"/>
            <a:r>
              <a:rPr lang="ru-RU" sz="1600" u="sng" dirty="0">
                <a:latin typeface="Elektra Text Pro" panose="02000503030000020004" pitchFamily="50" charset="-52"/>
              </a:rPr>
              <a:t>Недостатки:</a:t>
            </a:r>
          </a:p>
          <a:p>
            <a:pPr marL="447675" indent="-4763" algn="just">
              <a:buFont typeface="Symbol" panose="05050102010706020507" pitchFamily="18" charset="2"/>
              <a:buChar char=""/>
            </a:pPr>
            <a:r>
              <a:rPr lang="ru-RU" sz="1600" dirty="0">
                <a:latin typeface="Elektra Text Pro" panose="02000503030000020004" pitchFamily="50" charset="-52"/>
              </a:rPr>
              <a:t>Использование </a:t>
            </a:r>
            <a:r>
              <a:rPr lang="en-US" sz="1600" dirty="0">
                <a:latin typeface="Elektra Text Pro" panose="02000503030000020004" pitchFamily="50" charset="-52"/>
              </a:rPr>
              <a:t>E-Mail </a:t>
            </a:r>
            <a:r>
              <a:rPr lang="ru-RU" sz="1600" dirty="0">
                <a:latin typeface="Elektra Text Pro" panose="02000503030000020004" pitchFamily="50" charset="-52"/>
              </a:rPr>
              <a:t>серверов</a:t>
            </a:r>
            <a:r>
              <a:rPr lang="en-US" sz="1600" dirty="0">
                <a:latin typeface="Elektra Text Pro" panose="02000503030000020004" pitchFamily="50" charset="-52"/>
              </a:rPr>
              <a:t>.</a:t>
            </a:r>
          </a:p>
          <a:p>
            <a:pPr marL="442912" algn="just"/>
            <a:endParaRPr lang="en-US" sz="1600" dirty="0">
              <a:latin typeface="Elektra Text Pro" panose="02000503030000020004" pitchFamily="50" charset="-52"/>
            </a:endParaRPr>
          </a:p>
          <a:p>
            <a:pPr marL="442912" algn="just"/>
            <a:r>
              <a:rPr lang="en-US" sz="1600" dirty="0">
                <a:latin typeface="Elektra Text Pro" panose="02000503030000020004" pitchFamily="50" charset="-52"/>
              </a:rPr>
              <a:t>4) </a:t>
            </a:r>
            <a:r>
              <a:rPr lang="en-US" sz="1600" b="1" dirty="0" err="1">
                <a:latin typeface="Elektra Text Pro" panose="02000503030000020004" pitchFamily="50" charset="-52"/>
              </a:rPr>
              <a:t>ZeroTier</a:t>
            </a:r>
            <a:r>
              <a:rPr lang="en-US" sz="1600" b="1" dirty="0">
                <a:latin typeface="Elektra Text Pro" panose="02000503030000020004" pitchFamily="50" charset="-52"/>
              </a:rPr>
              <a:t> One</a:t>
            </a:r>
            <a:endParaRPr lang="ru-RU" sz="1600" b="1" dirty="0">
              <a:latin typeface="Elektra Text Pro" panose="02000503030000020004" pitchFamily="50" charset="-52"/>
            </a:endParaRPr>
          </a:p>
          <a:p>
            <a:pPr marL="447675" algn="just"/>
            <a:r>
              <a:rPr lang="ru-RU" sz="1600" u="sng" dirty="0">
                <a:latin typeface="Elektra Text Pro" panose="02000503030000020004" pitchFamily="50" charset="-52"/>
              </a:rPr>
              <a:t>Особенности:</a:t>
            </a:r>
          </a:p>
          <a:p>
            <a:pPr marL="447675" algn="just">
              <a:buFont typeface="Symbol" panose="05050102010706020507" pitchFamily="18" charset="2"/>
              <a:buChar char=""/>
            </a:pPr>
            <a:r>
              <a:rPr lang="ru-RU" sz="1600" dirty="0">
                <a:latin typeface="Elektra Text Pro" panose="02000503030000020004" pitchFamily="50" charset="-52"/>
              </a:rPr>
              <a:t>Открытый исходный код.</a:t>
            </a:r>
          </a:p>
          <a:p>
            <a:pPr marL="447675" algn="just">
              <a:buFont typeface="Symbol" panose="05050102010706020507" pitchFamily="18" charset="2"/>
              <a:buChar char=""/>
            </a:pPr>
            <a:r>
              <a:rPr lang="en-US" sz="1600" dirty="0">
                <a:latin typeface="Elektra Text Pro" panose="02000503030000020004" pitchFamily="50" charset="-52"/>
              </a:rPr>
              <a:t>P2PVPN.</a:t>
            </a:r>
          </a:p>
          <a:p>
            <a:pPr marL="447675" algn="just"/>
            <a:r>
              <a:rPr lang="ru-RU" sz="1600" u="sng" dirty="0">
                <a:latin typeface="Elektra Text Pro" panose="02000503030000020004" pitchFamily="50" charset="-52"/>
              </a:rPr>
              <a:t>Недостатки:</a:t>
            </a:r>
          </a:p>
          <a:p>
            <a:pPr marL="447675" algn="just">
              <a:buFont typeface="Symbol" panose="05050102010706020507" pitchFamily="18" charset="2"/>
              <a:buChar char=""/>
            </a:pPr>
            <a:r>
              <a:rPr lang="ru-RU" sz="1600" dirty="0">
                <a:latin typeface="Elektra Text Pro" panose="02000503030000020004" pitchFamily="50" charset="-52"/>
              </a:rPr>
              <a:t>Не шифрует данные, посылаемые на сторонние сервера, как любая </a:t>
            </a:r>
            <a:r>
              <a:rPr lang="en-US" sz="1600" dirty="0">
                <a:latin typeface="Elektra Text Pro" panose="02000503030000020004" pitchFamily="50" charset="-52"/>
              </a:rPr>
              <a:t>VPN.</a:t>
            </a:r>
            <a:endParaRPr lang="ru-RU" sz="1600" dirty="0"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42524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Разработка архитектуры и пользовательского интерфейса приложения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32931"/>
                <a:ext cx="469107" cy="529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Elektra Medium Pro" panose="020008030000000200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32931"/>
                <a:ext cx="469107" cy="5291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0391" y="1785018"/>
            <a:ext cx="55947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just"/>
            <a:r>
              <a:rPr lang="ru-RU" dirty="0">
                <a:latin typeface="Elektra Text Pro" panose="02000503030000020004" pitchFamily="50" charset="-52"/>
              </a:rPr>
              <a:t>Возможности:</a:t>
            </a:r>
          </a:p>
          <a:p>
            <a:pPr marL="442913" algn="just">
              <a:buFont typeface="Symbol" panose="05050102010706020507" pitchFamily="18" charset="2"/>
              <a:buChar char=""/>
            </a:pPr>
            <a:r>
              <a:rPr lang="ru-RU" dirty="0">
                <a:latin typeface="Elektra Text Pro" panose="02000503030000020004" pitchFamily="50" charset="-52"/>
              </a:rPr>
              <a:t> Шифрование / дешифрование.</a:t>
            </a:r>
          </a:p>
          <a:p>
            <a:pPr marL="442913" algn="just">
              <a:buFont typeface="Symbol" panose="05050102010706020507" pitchFamily="18" charset="2"/>
              <a:buChar char=""/>
            </a:pPr>
            <a:r>
              <a:rPr lang="ru-RU" dirty="0">
                <a:latin typeface="Elektra Text Pro" panose="02000503030000020004" pitchFamily="50" charset="-52"/>
              </a:rPr>
              <a:t> Горячие клавиши.</a:t>
            </a:r>
          </a:p>
          <a:p>
            <a:pPr marL="442913" algn="just">
              <a:buFont typeface="Symbol" panose="05050102010706020507" pitchFamily="18" charset="2"/>
              <a:buChar char=""/>
            </a:pPr>
            <a:r>
              <a:rPr lang="ru-RU" dirty="0">
                <a:latin typeface="Elektra Text Pro" panose="02000503030000020004" pitchFamily="50" charset="-52"/>
              </a:rPr>
              <a:t> Управление собеседниками.</a:t>
            </a:r>
          </a:p>
          <a:p>
            <a:pPr marL="442913" algn="just">
              <a:buFont typeface="Symbol" panose="05050102010706020507" pitchFamily="18" charset="2"/>
              <a:buChar char=""/>
            </a:pPr>
            <a:r>
              <a:rPr lang="ru-RU" dirty="0">
                <a:latin typeface="Elektra Text Pro" panose="02000503030000020004" pitchFamily="50" charset="-52"/>
              </a:rPr>
              <a:t> «Контактная книга», многопользовательский режим.</a:t>
            </a:r>
            <a:endParaRPr lang="en-US" dirty="0">
              <a:latin typeface="Elektra Text Pro" panose="02000503030000020004" pitchFamily="50" charset="-52"/>
            </a:endParaRPr>
          </a:p>
          <a:p>
            <a:pPr indent="442913" algn="just"/>
            <a:endParaRPr lang="ru-RU" dirty="0">
              <a:latin typeface="Elektra Text Pro" panose="02000503030000020004" pitchFamily="50" charset="-52"/>
            </a:endParaRPr>
          </a:p>
          <a:p>
            <a:pPr indent="442913" algn="just"/>
            <a:r>
              <a:rPr lang="ru-RU" dirty="0">
                <a:latin typeface="Elektra Text Pro" panose="02000503030000020004" pitchFamily="50" charset="-52"/>
              </a:rPr>
              <a:t>Краткое описание работы приложения:</a:t>
            </a:r>
          </a:p>
          <a:p>
            <a:pPr marL="442913" algn="just"/>
            <a:r>
              <a:rPr lang="ru-RU" dirty="0">
                <a:latin typeface="Elektra Text Pro" panose="02000503030000020004" pitchFamily="50" charset="-52"/>
              </a:rPr>
              <a:t>1) Обработка нажатия горячей клавиши.</a:t>
            </a:r>
          </a:p>
          <a:p>
            <a:pPr marL="442913" algn="just"/>
            <a:r>
              <a:rPr lang="ru-RU" dirty="0">
                <a:latin typeface="Elektra Text Pro" panose="02000503030000020004" pitchFamily="50" charset="-52"/>
              </a:rPr>
              <a:t>2) Предобработка данных.</a:t>
            </a:r>
          </a:p>
          <a:p>
            <a:pPr marL="442913" algn="just"/>
            <a:r>
              <a:rPr lang="ru-RU" dirty="0">
                <a:latin typeface="Elektra Text Pro" panose="02000503030000020004" pitchFamily="50" charset="-52"/>
              </a:rPr>
              <a:t>3) Шифрование/дешифрование.</a:t>
            </a:r>
          </a:p>
          <a:p>
            <a:pPr marL="442913" algn="just"/>
            <a:r>
              <a:rPr lang="ru-RU" dirty="0">
                <a:latin typeface="Elektra Text Pro" panose="02000503030000020004" pitchFamily="50" charset="-52"/>
              </a:rPr>
              <a:t>4) Постобработка данных.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EE45B6-1248-47DB-80A0-9D89B8E9891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177" y="1785018"/>
            <a:ext cx="3212599" cy="22291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9D2172-1529-457A-AF3C-737693FCF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460" y="1785018"/>
            <a:ext cx="17526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9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Аргументация сделанного выбора используемых средств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32931"/>
                <a:ext cx="469107" cy="52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Elektra Medium Pro" panose="02000803000000020004" pitchFamily="50" charset="-5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32931"/>
                <a:ext cx="469107" cy="52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43570" y="1231021"/>
            <a:ext cx="11274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2913" algn="just"/>
            <a:r>
              <a:rPr lang="ru-RU" b="1" dirty="0">
                <a:latin typeface="Elektra Text Pro" panose="02000503030000020004" pitchFamily="50" charset="-52"/>
              </a:rPr>
              <a:t>Алгоритм шифрования</a:t>
            </a:r>
            <a:r>
              <a:rPr lang="en-US" b="1" dirty="0">
                <a:latin typeface="Elektra Text Pro" panose="02000503030000020004" pitchFamily="50" charset="-52"/>
              </a:rPr>
              <a:t>:</a:t>
            </a:r>
            <a:r>
              <a:rPr lang="ru-RU" b="1" dirty="0">
                <a:latin typeface="Elektra Text Pro" panose="02000503030000020004" pitchFamily="50" charset="-52"/>
              </a:rPr>
              <a:t> </a:t>
            </a:r>
            <a:r>
              <a:rPr lang="en-US" u="sng" dirty="0">
                <a:latin typeface="Elektra Text Pro" panose="02000503030000020004" pitchFamily="50" charset="-52"/>
              </a:rPr>
              <a:t>AES</a:t>
            </a:r>
            <a:r>
              <a:rPr lang="ru-RU" dirty="0">
                <a:latin typeface="Elektra Text Pro" panose="02000503030000020004" pitchFamily="50" charset="-52"/>
              </a:rPr>
              <a:t>. Является стандартом, хорошо изучен и распространен повсеместно.</a:t>
            </a:r>
          </a:p>
          <a:p>
            <a:pPr indent="442913" algn="just"/>
            <a:endParaRPr lang="ru-RU" dirty="0">
              <a:latin typeface="Elektra Text Pro" panose="02000503030000020004" pitchFamily="50" charset="-52"/>
            </a:endParaRPr>
          </a:p>
          <a:p>
            <a:pPr indent="442913" algn="just"/>
            <a:r>
              <a:rPr lang="ru-RU" b="1" dirty="0">
                <a:latin typeface="Elektra Text Pro" panose="02000503030000020004" pitchFamily="50" charset="-52"/>
              </a:rPr>
              <a:t>Ключ шифрования: </a:t>
            </a:r>
            <a:r>
              <a:rPr lang="ru-RU" u="sng" dirty="0">
                <a:latin typeface="Elektra Text Pro" panose="02000503030000020004" pitchFamily="50" charset="-52"/>
              </a:rPr>
              <a:t>сеансовый</a:t>
            </a:r>
            <a:r>
              <a:rPr lang="ru-RU" dirty="0">
                <a:latin typeface="Elektra Text Pro" panose="02000503030000020004" pitchFamily="50" charset="-52"/>
              </a:rPr>
              <a:t>. Наличие большого объема данных, зашифрованных одним и тем же ключом, дает возможность подобрать этот ключ шифрования, например статистическим методом.</a:t>
            </a:r>
          </a:p>
          <a:p>
            <a:pPr indent="442913" algn="just"/>
            <a:endParaRPr lang="ru-RU" dirty="0">
              <a:latin typeface="Elektra Text Pro" panose="02000503030000020004" pitchFamily="50" charset="-52"/>
            </a:endParaRPr>
          </a:p>
          <a:p>
            <a:pPr indent="442913" algn="just"/>
            <a:r>
              <a:rPr lang="ru-RU" b="1" dirty="0">
                <a:latin typeface="Elektra Text Pro" panose="02000503030000020004" pitchFamily="50" charset="-52"/>
              </a:rPr>
              <a:t>Генерация сеансового ключа: </a:t>
            </a:r>
            <a:r>
              <a:rPr lang="en-US" u="sng" dirty="0">
                <a:latin typeface="Elektra Text Pro" panose="02000503030000020004" pitchFamily="50" charset="-52"/>
              </a:rPr>
              <a:t>Argon2</a:t>
            </a:r>
            <a:r>
              <a:rPr lang="en-US" dirty="0">
                <a:latin typeface="Elektra Text Pro" panose="02000503030000020004" pitchFamily="50" charset="-52"/>
              </a:rPr>
              <a:t>. </a:t>
            </a:r>
            <a:r>
              <a:rPr lang="ru-RU" dirty="0">
                <a:latin typeface="Elektra Text Pro" panose="02000503030000020004" pitchFamily="50" charset="-52"/>
              </a:rPr>
              <a:t>Является</a:t>
            </a:r>
            <a:r>
              <a:rPr lang="en-US" dirty="0">
                <a:latin typeface="Elektra Text Pro" panose="02000503030000020004" pitchFamily="50" charset="-52"/>
              </a:rPr>
              <a:t> </a:t>
            </a:r>
            <a:r>
              <a:rPr lang="ru-RU" dirty="0">
                <a:latin typeface="Elektra Text Pro" panose="02000503030000020004" pitchFamily="50" charset="-52"/>
              </a:rPr>
              <a:t>победителем конкурса </a:t>
            </a:r>
            <a:r>
              <a:rPr lang="ru-RU" dirty="0" err="1">
                <a:latin typeface="Elektra Text Pro" panose="02000503030000020004" pitchFamily="50" charset="-52"/>
              </a:rPr>
              <a:t>Password</a:t>
            </a:r>
            <a:r>
              <a:rPr lang="ru-RU" dirty="0">
                <a:latin typeface="Elektra Text Pro" panose="02000503030000020004" pitchFamily="50" charset="-52"/>
              </a:rPr>
              <a:t> </a:t>
            </a:r>
            <a:r>
              <a:rPr lang="ru-RU" dirty="0" err="1">
                <a:latin typeface="Elektra Text Pro" panose="02000503030000020004" pitchFamily="50" charset="-52"/>
              </a:rPr>
              <a:t>Hashing</a:t>
            </a:r>
            <a:r>
              <a:rPr lang="ru-RU" dirty="0">
                <a:latin typeface="Elektra Text Pro" panose="02000503030000020004" pitchFamily="50" charset="-52"/>
              </a:rPr>
              <a:t> </a:t>
            </a:r>
            <a:r>
              <a:rPr lang="ru-RU" dirty="0" err="1">
                <a:latin typeface="Elektra Text Pro" panose="02000503030000020004" pitchFamily="50" charset="-52"/>
              </a:rPr>
              <a:t>Competition</a:t>
            </a:r>
            <a:r>
              <a:rPr lang="ru-RU" dirty="0">
                <a:latin typeface="Elektra Text Pro" panose="02000503030000020004" pitchFamily="50" charset="-52"/>
              </a:rPr>
              <a:t>. Функция Argon2 способна контролировать затрачиваемое на хеширование</a:t>
            </a:r>
            <a:r>
              <a:rPr lang="en-US" dirty="0">
                <a:latin typeface="Elektra Text Pro" panose="02000503030000020004" pitchFamily="50" charset="-52"/>
              </a:rPr>
              <a:t> </a:t>
            </a:r>
            <a:r>
              <a:rPr lang="ru-RU" dirty="0">
                <a:latin typeface="Elektra Text Pro" panose="02000503030000020004" pitchFamily="50" charset="-52"/>
              </a:rPr>
              <a:t>время и память и делает атаки полного перебора бессмысленными. Данная функция распространена повсеместно, и имеются реализации с открытым исходным кодом. Для генерации сеансового ключа используется долговременный ключ и «одноразовое» случайное значение </a:t>
            </a:r>
            <a:r>
              <a:rPr lang="en-US" dirty="0">
                <a:latin typeface="Elektra Text Pro" panose="02000503030000020004" pitchFamily="50" charset="-52"/>
              </a:rPr>
              <a:t>Nonce. Nonce </a:t>
            </a:r>
            <a:r>
              <a:rPr lang="ru-RU" dirty="0">
                <a:latin typeface="Elektra Text Pro" panose="02000503030000020004" pitchFamily="50" charset="-52"/>
              </a:rPr>
              <a:t>передается вместе с зашифрованным сообщением.</a:t>
            </a:r>
          </a:p>
          <a:p>
            <a:pPr indent="442913" algn="just"/>
            <a:endParaRPr lang="ru-RU" dirty="0">
              <a:latin typeface="Elektra Text Pro" panose="02000503030000020004" pitchFamily="50" charset="-52"/>
            </a:endParaRPr>
          </a:p>
          <a:p>
            <a:pPr indent="442913" algn="just"/>
            <a:r>
              <a:rPr lang="ru-RU" b="1" dirty="0">
                <a:latin typeface="Elektra Text Pro" panose="02000503030000020004" pitchFamily="50" charset="-52"/>
              </a:rPr>
              <a:t>Хранение долговременного ключа: </a:t>
            </a:r>
            <a:r>
              <a:rPr lang="ru-RU" u="sng" dirty="0">
                <a:latin typeface="Elektra Text Pro" panose="02000503030000020004" pitchFamily="50" charset="-52"/>
              </a:rPr>
              <a:t>зашифрованный файл</a:t>
            </a:r>
            <a:r>
              <a:rPr lang="ru-RU" dirty="0">
                <a:latin typeface="Elektra Text Pro" panose="02000503030000020004" pitchFamily="50" charset="-52"/>
              </a:rPr>
              <a:t>. При запуске приложения запрашиваем пароль пользователя и дешифруем им файл. В файле хранятся долговременные ключи каждого из собеседников.</a:t>
            </a:r>
          </a:p>
          <a:p>
            <a:pPr indent="442913" algn="just"/>
            <a:endParaRPr lang="ru-RU" dirty="0">
              <a:latin typeface="Elektra Text Pro" panose="02000503030000020004" pitchFamily="50" charset="-52"/>
            </a:endParaRPr>
          </a:p>
          <a:p>
            <a:pPr indent="442913" algn="just"/>
            <a:r>
              <a:rPr lang="ru-RU" b="1" dirty="0">
                <a:latin typeface="Elektra Text Pro" panose="02000503030000020004" pitchFamily="50" charset="-52"/>
              </a:rPr>
              <a:t>Универсальность: </a:t>
            </a:r>
            <a:r>
              <a:rPr lang="ru-RU" dirty="0">
                <a:latin typeface="Elektra Text Pro" panose="02000503030000020004" pitchFamily="50" charset="-52"/>
              </a:rPr>
              <a:t>Для корректной передачи и отображения в любом приложении, зашифрованный текст кодируется с помощью </a:t>
            </a:r>
            <a:r>
              <a:rPr lang="en-US" u="sng" dirty="0">
                <a:latin typeface="Elektra Text Pro" panose="02000503030000020004" pitchFamily="50" charset="-52"/>
              </a:rPr>
              <a:t>Base64</a:t>
            </a:r>
            <a:r>
              <a:rPr lang="en-US" dirty="0">
                <a:latin typeface="Elektra Text Pro" panose="02000503030000020004" pitchFamily="50" charset="-52"/>
              </a:rPr>
              <a:t>.</a:t>
            </a:r>
            <a:endParaRPr lang="ru-RU" b="1" u="sng" dirty="0"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359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Описание процедур шифрования и дешифрования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42075"/>
                <a:ext cx="469107" cy="521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  <a:latin typeface="Elektra Medium Pro" panose="02000803000000020004" pitchFamily="50" charset="-5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42075"/>
                <a:ext cx="469107" cy="521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4D0433-8E8C-42E3-AA62-09CF73F5973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35" y="1282954"/>
            <a:ext cx="1362076" cy="44142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B15774-093D-46F2-A207-4F8660E2454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6" y="1256771"/>
            <a:ext cx="1362075" cy="50685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C1F516-D0A9-491A-9493-04FDDB3F2CF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889" y="1207681"/>
            <a:ext cx="1490723" cy="44665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7C67B6-08B9-4116-A519-21DCB938898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647" y="1247627"/>
            <a:ext cx="1362075" cy="44666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DEA92C-1566-4502-954D-8A8146896EE7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45" y="4345581"/>
            <a:ext cx="4399708" cy="1060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F5BA38-C05E-4263-B0AB-3A2E5025703F}"/>
              </a:ext>
            </a:extLst>
          </p:cNvPr>
          <p:cNvSpPr txBox="1"/>
          <p:nvPr/>
        </p:nvSpPr>
        <p:spPr>
          <a:xfrm>
            <a:off x="585926" y="754157"/>
            <a:ext cx="136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Elektra Text Pro" panose="02000503030000020004"/>
              </a:rPr>
              <a:t>Алгоритм шифрования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C9FA0E-8A83-4CEA-9283-46F16D6F3C7E}"/>
              </a:ext>
            </a:extLst>
          </p:cNvPr>
          <p:cNvSpPr txBox="1"/>
          <p:nvPr/>
        </p:nvSpPr>
        <p:spPr>
          <a:xfrm>
            <a:off x="2246329" y="754157"/>
            <a:ext cx="136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Elektra Text Pro" panose="02000503030000020004"/>
              </a:rPr>
              <a:t>Шифрование данных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7E5C02-C6BF-4FD7-A106-8C939C953586}"/>
              </a:ext>
            </a:extLst>
          </p:cNvPr>
          <p:cNvSpPr txBox="1"/>
          <p:nvPr/>
        </p:nvSpPr>
        <p:spPr>
          <a:xfrm>
            <a:off x="8653213" y="721501"/>
            <a:ext cx="136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Elektra Text Pro" panose="02000503030000020004"/>
              </a:rPr>
              <a:t>Алгоритм дешифрования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26331-AC48-45F4-B397-CE8E0C1B08CE}"/>
              </a:ext>
            </a:extLst>
          </p:cNvPr>
          <p:cNvSpPr txBox="1"/>
          <p:nvPr/>
        </p:nvSpPr>
        <p:spPr>
          <a:xfrm>
            <a:off x="10345204" y="729188"/>
            <a:ext cx="141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Elektra Text Pro" panose="02000503030000020004"/>
              </a:rPr>
              <a:t>Дешифрование данных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2D2E08-824A-4792-A4D8-2581EB86A971}"/>
              </a:ext>
            </a:extLst>
          </p:cNvPr>
          <p:cNvSpPr txBox="1"/>
          <p:nvPr/>
        </p:nvSpPr>
        <p:spPr>
          <a:xfrm>
            <a:off x="3695762" y="3976249"/>
            <a:ext cx="496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Elektra Text Pro" panose="02000503030000020004"/>
              </a:rPr>
              <a:t>Пример отправляемых данных:</a:t>
            </a:r>
            <a:endParaRPr lang="en-US" dirty="0">
              <a:latin typeface="Elektra Text Pro" panose="020005030300000200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F55755-834C-457B-8F95-6996A010596E}"/>
              </a:ext>
            </a:extLst>
          </p:cNvPr>
          <p:cNvSpPr txBox="1"/>
          <p:nvPr/>
        </p:nvSpPr>
        <p:spPr>
          <a:xfrm>
            <a:off x="5911703" y="31862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296D02-9637-4EAC-8F99-A5327948E26F}"/>
                  </a:ext>
                </a:extLst>
              </p:cNvPr>
              <p:cNvSpPr txBox="1"/>
              <p:nvPr/>
            </p:nvSpPr>
            <p:spPr>
              <a:xfrm>
                <a:off x="3617097" y="2494232"/>
                <a:ext cx="49698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Elektra Text Pro" panose="02000503030000020004"/>
                  </a:rPr>
                  <a:t>Используемый алгоритм шифрования: </a:t>
                </a:r>
                <a:r>
                  <a:rPr lang="en-US" dirty="0">
                    <a:latin typeface="Elektra Text Pro" panose="02000503030000020004"/>
                  </a:rPr>
                  <a:t>AES-128</a:t>
                </a:r>
                <a:endParaRPr lang="ru-RU" dirty="0">
                  <a:latin typeface="Elektra Text Pro" panose="020005030300000200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𝐴𝑟𝑔𝑜𝑛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𝑜𝑛𝑐𝑒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С=(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𝑜𝑛𝑐𝑒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||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𝑆𝐾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𝑆𝐾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Elektra Text Pro" panose="02000503030000020004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296D02-9637-4EAC-8F99-A5327948E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097" y="2494232"/>
                <a:ext cx="4969899" cy="1200329"/>
              </a:xfrm>
              <a:prstGeom prst="rect">
                <a:avLst/>
              </a:prstGeom>
              <a:blipFill>
                <a:blip r:embed="rId9"/>
                <a:stretch>
                  <a:fillRect l="-980" t="-2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37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Добавление нового собеседника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32931"/>
                <a:ext cx="469107" cy="52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prstClr val="white"/>
                  </a:solidFill>
                  <a:latin typeface="Elektra Medium Pro" panose="02000803000000020004" pitchFamily="50" charset="-5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32931"/>
                <a:ext cx="469107" cy="52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Рисунок 8">
            <a:extLst>
              <a:ext uri="{FF2B5EF4-FFF2-40B4-BE49-F238E27FC236}">
                <a16:creationId xmlns:a16="http://schemas.microsoft.com/office/drawing/2014/main" id="{766676D6-0B90-4CF9-B32B-FD632ED2C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28725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10">
            <a:extLst>
              <a:ext uri="{FF2B5EF4-FFF2-40B4-BE49-F238E27FC236}">
                <a16:creationId xmlns:a16="http://schemas.microsoft.com/office/drawing/2014/main" id="{801BC881-6B44-495A-8E84-28A5DF9FA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38514"/>
            <a:ext cx="45243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585926" y="1228725"/>
            <a:ext cx="5513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Для добавления в приложение нового собеседника нужно сделать следующее:</a:t>
            </a:r>
            <a:endParaRPr lang="en-US" dirty="0"/>
          </a:p>
          <a:p>
            <a:endParaRPr lang="ru-RU" dirty="0">
              <a:latin typeface="Elektra Text Pro" panose="02000503030000020004"/>
            </a:endParaRPr>
          </a:p>
          <a:p>
            <a:pPr indent="447675"/>
            <a:r>
              <a:rPr lang="ru-RU" dirty="0">
                <a:latin typeface="Elektra Text Pro" panose="02000503030000020004"/>
              </a:rPr>
              <a:t>1) Нажать </a:t>
            </a:r>
            <a:r>
              <a:rPr lang="ru-RU" dirty="0" err="1">
                <a:latin typeface="Elektra Text Pro" panose="02000503030000020004"/>
              </a:rPr>
              <a:t>Alt+N</a:t>
            </a:r>
            <a:r>
              <a:rPr lang="ru-RU" dirty="0">
                <a:latin typeface="Elektra Text Pro" panose="02000503030000020004"/>
              </a:rPr>
              <a:t> для вызова формы добавления нового собеседника.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2) Заполнить поля имени и ключа собеседника.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3) Нажать OK.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4) Проверить, что на главном окне приложения указан верный текущий собеседник.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78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5926" y="292654"/>
            <a:ext cx="11189572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Проверка работоспособности и корректности работы разработанного приложения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155673" y="6232931"/>
                <a:ext cx="469107" cy="523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ru-RU" sz="240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u-RU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ru-RU" sz="2400" dirty="0">
                  <a:solidFill>
                    <a:prstClr val="white"/>
                  </a:solidFill>
                  <a:latin typeface="Elektra Medium Pro" panose="02000803000000020004" pitchFamily="50" charset="-52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5673" y="6232931"/>
                <a:ext cx="469107" cy="523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5973A38-282E-4715-9BC2-A42EC668C090}"/>
              </a:ext>
            </a:extLst>
          </p:cNvPr>
          <p:cNvSpPr txBox="1"/>
          <p:nvPr/>
        </p:nvSpPr>
        <p:spPr>
          <a:xfrm>
            <a:off x="582878" y="1040734"/>
            <a:ext cx="52521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/>
            <a:r>
              <a:rPr lang="ru-RU" dirty="0">
                <a:latin typeface="Elektra Text Pro" panose="02000503030000020004"/>
              </a:rPr>
              <a:t>Для проверки корректной работы шифрования и дешифрования выполним следующие шаги:</a:t>
            </a:r>
            <a:endParaRPr lang="en-US" dirty="0">
              <a:latin typeface="Elektra Text Pro" panose="02000503030000020004"/>
            </a:endParaRPr>
          </a:p>
          <a:p>
            <a:pPr indent="447675"/>
            <a:endParaRPr lang="ru-RU" dirty="0">
              <a:latin typeface="Elektra Text Pro" panose="02000503030000020004"/>
            </a:endParaRPr>
          </a:p>
          <a:p>
            <a:pPr indent="447675"/>
            <a:r>
              <a:rPr lang="ru-RU" dirty="0">
                <a:latin typeface="Elektra Text Pro" panose="02000503030000020004"/>
              </a:rPr>
              <a:t>1) Открыть текстовый редактор.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2) Набрать любое проверочное сообщение.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3) Выделить сообщение.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4) Нажать </a:t>
            </a:r>
            <a:r>
              <a:rPr lang="ru-RU" dirty="0" err="1">
                <a:latin typeface="Elektra Text Pro" panose="02000503030000020004"/>
              </a:rPr>
              <a:t>Alt+E</a:t>
            </a:r>
            <a:r>
              <a:rPr lang="ru-RU" dirty="0">
                <a:latin typeface="Elektra Text Pro" panose="02000503030000020004"/>
              </a:rPr>
              <a:t> для шифрования сообщения.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5) Выделить полученный </a:t>
            </a:r>
            <a:r>
              <a:rPr lang="ru-RU" dirty="0" err="1">
                <a:latin typeface="Elektra Text Pro" panose="02000503030000020004"/>
              </a:rPr>
              <a:t>шифротекст</a:t>
            </a:r>
            <a:r>
              <a:rPr lang="ru-RU" dirty="0">
                <a:latin typeface="Elektra Text Pro" panose="02000503030000020004"/>
              </a:rPr>
              <a:t>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6) Нажать </a:t>
            </a:r>
            <a:r>
              <a:rPr lang="ru-RU" dirty="0" err="1">
                <a:latin typeface="Elektra Text Pro" panose="02000503030000020004"/>
              </a:rPr>
              <a:t>Alt+D</a:t>
            </a:r>
            <a:r>
              <a:rPr lang="ru-RU" dirty="0">
                <a:latin typeface="Elektra Text Pro" panose="02000503030000020004"/>
              </a:rPr>
              <a:t> для дешифрования выделенного текста.</a:t>
            </a:r>
          </a:p>
          <a:p>
            <a:pPr indent="447675"/>
            <a:r>
              <a:rPr lang="ru-RU" dirty="0">
                <a:latin typeface="Elektra Text Pro" panose="02000503030000020004"/>
              </a:rPr>
              <a:t>7) Проверить, что на главном окне приложения отображается верное сообщение.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8CA63A-7FFC-441E-86CD-4571D6CDE96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5073" y="1040734"/>
            <a:ext cx="5940425" cy="9169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359488A-7546-4B40-8D6E-7ECB84AAB4D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5073" y="2336422"/>
            <a:ext cx="5940425" cy="9169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3A9B446-CA6F-4139-82F7-1706249E57C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35073" y="3632110"/>
            <a:ext cx="45243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41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1783</TotalTime>
  <Words>1193</Words>
  <Application>Microsoft Office PowerPoint</Application>
  <PresentationFormat>Широкоэкранный</PresentationFormat>
  <Paragraphs>152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Elektra Medium Pro</vt:lpstr>
      <vt:lpstr>Elektra Text Pro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Mapkn3</cp:lastModifiedBy>
  <cp:revision>132</cp:revision>
  <cp:lastPrinted>2019-06-13T18:04:56Z</cp:lastPrinted>
  <dcterms:created xsi:type="dcterms:W3CDTF">2016-03-09T10:31:39Z</dcterms:created>
  <dcterms:modified xsi:type="dcterms:W3CDTF">2019-06-13T18:10:30Z</dcterms:modified>
</cp:coreProperties>
</file>