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/>
          <p:nvPr>
            <p:ph type="body" sz="quarter" idx="13"/>
          </p:nvPr>
        </p:nvSpPr>
        <p:spPr>
          <a:xfrm>
            <a:off x="1270000" y="6362700"/>
            <a:ext cx="104648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94" name="「在此輸入名言語錄。」"/>
          <p:cNvSpPr txBox="1"/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大標題文字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大標題文字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影像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影像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Web Programming 第一次報告"/>
          <p:cNvSpPr txBox="1"/>
          <p:nvPr>
            <p:ph type="title"/>
          </p:nvPr>
        </p:nvSpPr>
        <p:spPr>
          <a:xfrm>
            <a:off x="952500" y="695192"/>
            <a:ext cx="11099800" cy="2120901"/>
          </a:xfrm>
          <a:prstGeom prst="rect">
            <a:avLst/>
          </a:prstGeom>
        </p:spPr>
        <p:txBody>
          <a:bodyPr/>
          <a:lstStyle/>
          <a:p>
            <a:pPr lvl="1" algn="l" defTabSz="479044">
              <a:defRPr sz="6150"/>
            </a:pPr>
            <a:r>
              <a:t>Web Programming</a:t>
            </a:r>
            <a:br/>
            <a:r>
              <a:rPr>
                <a:latin typeface="Helvetica"/>
                <a:ea typeface="Helvetica"/>
                <a:cs typeface="Helvetica"/>
                <a:sym typeface="Helvetica"/>
              </a:rPr>
              <a:t>第一次報告</a:t>
            </a:r>
          </a:p>
        </p:txBody>
      </p:sp>
      <p:sp>
        <p:nvSpPr>
          <p:cNvPr id="120" name="線條"/>
          <p:cNvSpPr/>
          <p:nvPr/>
        </p:nvSpPr>
        <p:spPr>
          <a:xfrm>
            <a:off x="952500" y="3149176"/>
            <a:ext cx="110998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1" name="專題題目：部落・故鄉…"/>
          <p:cNvSpPr txBox="1"/>
          <p:nvPr/>
        </p:nvSpPr>
        <p:spPr>
          <a:xfrm>
            <a:off x="952500" y="3656753"/>
            <a:ext cx="11099800" cy="4808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4200"/>
              </a:spcBef>
              <a:defRPr i="1"/>
            </a:pPr>
            <a:r>
              <a:t>專題題目：部落・故鄉</a:t>
            </a:r>
          </a:p>
          <a:p>
            <a:pPr algn="l">
              <a:spcBef>
                <a:spcPts val="4200"/>
              </a:spcBef>
              <a:defRPr i="1"/>
            </a:pPr>
            <a:r>
              <a:rPr sz="3600"/>
              <a:t>組長</a:t>
            </a:r>
          </a:p>
          <a:p>
            <a:pPr lvl="7" indent="1066800" algn="l">
              <a:defRPr sz="3000"/>
            </a:pPr>
            <a:r>
              <a:t>黃威愷 D0683215</a:t>
            </a:r>
          </a:p>
          <a:p>
            <a:pPr lvl="5" indent="355600" algn="l"/>
            <a:r>
              <a:t> </a:t>
            </a:r>
            <a:r>
              <a:rPr sz="3600"/>
              <a:t>組員</a:t>
            </a:r>
          </a:p>
          <a:p>
            <a:pPr lvl="7" indent="1066800" algn="l"/>
            <a:r>
              <a:rPr sz="3000"/>
              <a:t>林洧彥 D0641932</a:t>
            </a:r>
            <a:endParaRPr sz="3000"/>
          </a:p>
          <a:p>
            <a:pPr lvl="7" indent="1066800" algn="l"/>
            <a:r>
              <a:rPr sz="3000"/>
              <a:t>巫逸哲 D0618990</a:t>
            </a:r>
            <a:endParaRPr sz="3000"/>
          </a:p>
          <a:p>
            <a:pPr lvl="7" indent="1066800" algn="l"/>
            <a:r>
              <a:rPr sz="3000"/>
              <a:t>莊鎮維 D0641771</a:t>
            </a:r>
            <a:endParaRPr sz="30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原住民文化介紹"/>
          <p:cNvSpPr txBox="1"/>
          <p:nvPr>
            <p:ph type="title"/>
          </p:nvPr>
        </p:nvSpPr>
        <p:spPr>
          <a:xfrm>
            <a:off x="952500" y="341797"/>
            <a:ext cx="11099800" cy="138008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原住民文化介紹</a:t>
            </a:r>
          </a:p>
        </p:txBody>
      </p:sp>
      <p:sp>
        <p:nvSpPr>
          <p:cNvPr id="155" name="線條"/>
          <p:cNvSpPr/>
          <p:nvPr/>
        </p:nvSpPr>
        <p:spPr>
          <a:xfrm>
            <a:off x="952500" y="1770805"/>
            <a:ext cx="110998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pic>
        <p:nvPicPr>
          <p:cNvPr id="156" name="messageImage_1540178554724.jpg" descr="messageImage_154017855472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3834" y="2027751"/>
            <a:ext cx="5677132" cy="7425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原住民手工藝品"/>
          <p:cNvSpPr txBox="1"/>
          <p:nvPr>
            <p:ph type="title"/>
          </p:nvPr>
        </p:nvSpPr>
        <p:spPr>
          <a:xfrm>
            <a:off x="952500" y="341797"/>
            <a:ext cx="11099800" cy="138008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原住民手工藝品</a:t>
            </a:r>
          </a:p>
        </p:txBody>
      </p:sp>
      <p:sp>
        <p:nvSpPr>
          <p:cNvPr id="159" name="線條"/>
          <p:cNvSpPr/>
          <p:nvPr/>
        </p:nvSpPr>
        <p:spPr>
          <a:xfrm>
            <a:off x="952500" y="1770805"/>
            <a:ext cx="110998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pic>
        <p:nvPicPr>
          <p:cNvPr id="160" name="完成.png" descr="完成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6050" y="2146300"/>
            <a:ext cx="10172700" cy="718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原住民圓夢計畫板"/>
          <p:cNvSpPr txBox="1"/>
          <p:nvPr>
            <p:ph type="title"/>
          </p:nvPr>
        </p:nvSpPr>
        <p:spPr>
          <a:xfrm>
            <a:off x="952500" y="341797"/>
            <a:ext cx="11099800" cy="138008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原住民圓夢計畫板</a:t>
            </a:r>
          </a:p>
        </p:txBody>
      </p:sp>
      <p:sp>
        <p:nvSpPr>
          <p:cNvPr id="163" name="線條"/>
          <p:cNvSpPr/>
          <p:nvPr/>
        </p:nvSpPr>
        <p:spPr>
          <a:xfrm>
            <a:off x="952500" y="1770805"/>
            <a:ext cx="110998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pic>
        <p:nvPicPr>
          <p:cNvPr id="164" name="圓夢計畫版.png" descr="圓夢計畫版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7233" y="2221035"/>
            <a:ext cx="7930334" cy="7038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Use Case Dia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Case Diagram</a:t>
            </a:r>
            <a:r>
              <a: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Use Case Diagram"/>
          <p:cNvSpPr txBox="1"/>
          <p:nvPr>
            <p:ph type="title"/>
          </p:nvPr>
        </p:nvSpPr>
        <p:spPr>
          <a:xfrm>
            <a:off x="952500" y="341797"/>
            <a:ext cx="11099800" cy="1380081"/>
          </a:xfrm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Use Case Diagram</a:t>
            </a:r>
            <a:r>
              <a: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69" name="線條"/>
          <p:cNvSpPr/>
          <p:nvPr/>
        </p:nvSpPr>
        <p:spPr>
          <a:xfrm>
            <a:off x="952500" y="1770805"/>
            <a:ext cx="110998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pic>
        <p:nvPicPr>
          <p:cNvPr id="170" name="想不到組名QQ_使用者案例圖.pdf" descr="想不到組名QQ_使用者案例圖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8842" y="1933679"/>
            <a:ext cx="6387116" cy="7613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網站理念 IDEA"/>
          <p:cNvSpPr txBox="1"/>
          <p:nvPr>
            <p:ph type="title"/>
          </p:nvPr>
        </p:nvSpPr>
        <p:spPr>
          <a:xfrm>
            <a:off x="952500" y="783159"/>
            <a:ext cx="11099800" cy="1380082"/>
          </a:xfrm>
          <a:prstGeom prst="rect">
            <a:avLst/>
          </a:prstGeom>
        </p:spPr>
        <p:txBody>
          <a:bodyPr/>
          <a:lstStyle>
            <a:lvl1pPr algn="l">
              <a:defRPr sz="6000"/>
            </a:lvl1pPr>
          </a:lstStyle>
          <a:p>
            <a:pPr/>
            <a:r>
              <a:t>網站理念 IDEA</a:t>
            </a:r>
          </a:p>
        </p:txBody>
      </p:sp>
      <p:sp>
        <p:nvSpPr>
          <p:cNvPr id="124" name="線條"/>
          <p:cNvSpPr/>
          <p:nvPr/>
        </p:nvSpPr>
        <p:spPr>
          <a:xfrm>
            <a:off x="952500" y="2622737"/>
            <a:ext cx="110998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5" name="為什麼想做這個網站…"/>
          <p:cNvSpPr txBox="1"/>
          <p:nvPr/>
        </p:nvSpPr>
        <p:spPr>
          <a:xfrm>
            <a:off x="952500" y="3082235"/>
            <a:ext cx="11099800" cy="5316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50000"/>
              </a:lnSpc>
              <a:defRPr sz="3400"/>
            </a:pPr>
            <a:r>
              <a:t>為什麼想做這個網站</a:t>
            </a:r>
          </a:p>
          <a:p>
            <a:pPr indent="393700" algn="l">
              <a:defRPr sz="3000"/>
            </a:pPr>
            <a:r>
              <a:t>當今社會對於原住民，除了透過課本所學，通常並無更多的了解，身為臺灣的一份子，理當對原住民有更多的認識。</a:t>
            </a:r>
          </a:p>
          <a:p>
            <a:pPr indent="393700" algn="l">
              <a:defRPr sz="3000"/>
            </a:pPr>
          </a:p>
          <a:p>
            <a:pPr indent="381000" algn="l">
              <a:defRPr sz="3000"/>
            </a:pPr>
            <a:r>
              <a:t>而且也可以透過這個網站為原住民族群盡一份力。</a:t>
            </a:r>
          </a:p>
          <a:p>
            <a:pPr algn="l">
              <a:defRPr sz="3200"/>
            </a:pPr>
          </a:p>
          <a:p>
            <a:pPr algn="l">
              <a:lnSpc>
                <a:spcPct val="150000"/>
              </a:lnSpc>
              <a:defRPr sz="3400"/>
            </a:pPr>
            <a:r>
              <a:t>傳遞什麼樣的內容</a:t>
            </a:r>
          </a:p>
          <a:p>
            <a:pPr indent="393700" algn="l">
              <a:defRPr sz="3000"/>
            </a:pPr>
            <a:r>
              <a:t>原住民的基本介紹、文化以及當今他(她)們所遇到的問題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主要功能 Main Function"/>
          <p:cNvSpPr txBox="1"/>
          <p:nvPr>
            <p:ph type="title"/>
          </p:nvPr>
        </p:nvSpPr>
        <p:spPr>
          <a:xfrm>
            <a:off x="952500" y="783159"/>
            <a:ext cx="11099800" cy="1380082"/>
          </a:xfrm>
          <a:prstGeom prst="rect">
            <a:avLst/>
          </a:prstGeom>
        </p:spPr>
        <p:txBody>
          <a:bodyPr/>
          <a:lstStyle>
            <a:lvl1pPr algn="l">
              <a:defRPr sz="6000"/>
            </a:lvl1pPr>
          </a:lstStyle>
          <a:p>
            <a:pPr/>
            <a:r>
              <a:t>主要功能 Main Function</a:t>
            </a:r>
          </a:p>
        </p:txBody>
      </p:sp>
      <p:sp>
        <p:nvSpPr>
          <p:cNvPr id="128" name="線條"/>
          <p:cNvSpPr/>
          <p:nvPr/>
        </p:nvSpPr>
        <p:spPr>
          <a:xfrm>
            <a:off x="952500" y="2622737"/>
            <a:ext cx="110998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9" name="原住民16族基本介紹…"/>
          <p:cNvSpPr txBox="1"/>
          <p:nvPr/>
        </p:nvSpPr>
        <p:spPr>
          <a:xfrm>
            <a:off x="952500" y="3082235"/>
            <a:ext cx="11099800" cy="4991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marL="842210" indent="-385010" algn="l">
              <a:lnSpc>
                <a:spcPct val="150000"/>
              </a:lnSpc>
              <a:buSzPct val="75000"/>
              <a:buChar char="•"/>
              <a:defRPr sz="3200"/>
            </a:pPr>
            <a:r>
              <a:t>原住民16族基本介紹</a:t>
            </a:r>
          </a:p>
          <a:p>
            <a:pPr lvl="1" marL="842210" indent="-385010" algn="l">
              <a:lnSpc>
                <a:spcPct val="150000"/>
              </a:lnSpc>
              <a:buSzPct val="75000"/>
              <a:buChar char="•"/>
              <a:defRPr sz="3200"/>
            </a:pPr>
            <a:r>
              <a:t>原住民議題</a:t>
            </a:r>
          </a:p>
          <a:p>
            <a:pPr lvl="1" marL="842210" indent="-385010" algn="l">
              <a:lnSpc>
                <a:spcPct val="150000"/>
              </a:lnSpc>
              <a:buSzPct val="75000"/>
              <a:buChar char="•"/>
              <a:defRPr sz="3200"/>
            </a:pPr>
            <a:r>
              <a:t>原住民文化介紹</a:t>
            </a:r>
          </a:p>
          <a:p>
            <a:pPr lvl="1" marL="842210" indent="-385010" algn="l">
              <a:lnSpc>
                <a:spcPct val="150000"/>
              </a:lnSpc>
              <a:buSzPct val="75000"/>
              <a:buChar char="•"/>
              <a:defRPr sz="3200"/>
            </a:pPr>
            <a:r>
              <a:t>原住民手工藝品</a:t>
            </a:r>
          </a:p>
          <a:p>
            <a:pPr lvl="1" marL="842210" indent="-385010" algn="l">
              <a:lnSpc>
                <a:spcPct val="150000"/>
              </a:lnSpc>
              <a:buSzPct val="75000"/>
              <a:buChar char="•"/>
              <a:defRPr sz="3200"/>
            </a:pPr>
            <a:r>
              <a:t>原住民圓夢計畫版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預期使用者 User"/>
          <p:cNvSpPr txBox="1"/>
          <p:nvPr>
            <p:ph type="title"/>
          </p:nvPr>
        </p:nvSpPr>
        <p:spPr>
          <a:xfrm>
            <a:off x="952500" y="783159"/>
            <a:ext cx="11099800" cy="1380082"/>
          </a:xfrm>
          <a:prstGeom prst="rect">
            <a:avLst/>
          </a:prstGeom>
        </p:spPr>
        <p:txBody>
          <a:bodyPr/>
          <a:lstStyle>
            <a:lvl1pPr algn="l">
              <a:defRPr sz="6000"/>
            </a:lvl1pPr>
          </a:lstStyle>
          <a:p>
            <a:pPr/>
            <a:r>
              <a:t>預期使用者 User</a:t>
            </a:r>
          </a:p>
        </p:txBody>
      </p:sp>
      <p:sp>
        <p:nvSpPr>
          <p:cNvPr id="132" name="線條"/>
          <p:cNvSpPr/>
          <p:nvPr/>
        </p:nvSpPr>
        <p:spPr>
          <a:xfrm>
            <a:off x="952500" y="2622737"/>
            <a:ext cx="110998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3" name="想暸解原住民文化、議題的民眾，以及一些相關的教育者可以使用這項資源做教學用途"/>
          <p:cNvSpPr txBox="1"/>
          <p:nvPr/>
        </p:nvSpPr>
        <p:spPr>
          <a:xfrm>
            <a:off x="952500" y="3082235"/>
            <a:ext cx="11099800" cy="4991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5" algn="l">
              <a:lnSpc>
                <a:spcPct val="150000"/>
              </a:lnSpc>
              <a:defRPr sz="3200"/>
            </a:pPr>
          </a:p>
          <a:p>
            <a:pPr lvl="5" algn="l">
              <a:lnSpc>
                <a:spcPct val="150000"/>
              </a:lnSpc>
              <a:defRPr sz="3200"/>
            </a:pPr>
            <a:r>
              <a:t>想暸解原住民文化、議題的民眾，以及一些相關的教育者可以使用這項資源做教學用途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如何吸引使用者"/>
          <p:cNvSpPr txBox="1"/>
          <p:nvPr>
            <p:ph type="title"/>
          </p:nvPr>
        </p:nvSpPr>
        <p:spPr>
          <a:xfrm>
            <a:off x="952500" y="783159"/>
            <a:ext cx="11099800" cy="1380082"/>
          </a:xfrm>
          <a:prstGeom prst="rect">
            <a:avLst/>
          </a:prstGeom>
        </p:spPr>
        <p:txBody>
          <a:bodyPr/>
          <a:lstStyle>
            <a:lvl1pPr algn="l">
              <a:defRPr sz="6000"/>
            </a:lvl1pPr>
          </a:lstStyle>
          <a:p>
            <a:pPr/>
            <a:r>
              <a:t>如何吸引使用者</a:t>
            </a:r>
          </a:p>
        </p:txBody>
      </p:sp>
      <p:sp>
        <p:nvSpPr>
          <p:cNvPr id="136" name="線條"/>
          <p:cNvSpPr/>
          <p:nvPr/>
        </p:nvSpPr>
        <p:spPr>
          <a:xfrm>
            <a:off x="952500" y="2622737"/>
            <a:ext cx="110998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7" name="透過良好的ＵＩ設計…"/>
          <p:cNvSpPr txBox="1"/>
          <p:nvPr/>
        </p:nvSpPr>
        <p:spPr>
          <a:xfrm>
            <a:off x="952500" y="3082235"/>
            <a:ext cx="11099800" cy="4991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marL="842210" indent="-385010" algn="l">
              <a:lnSpc>
                <a:spcPct val="200000"/>
              </a:lnSpc>
              <a:buSzPct val="75000"/>
              <a:buChar char="•"/>
              <a:defRPr sz="3000"/>
            </a:pPr>
            <a:r>
              <a:t>透過良好的ＵＩ設計</a:t>
            </a:r>
          </a:p>
          <a:p>
            <a:pPr lvl="1" marL="842210" indent="-385010" algn="l">
              <a:lnSpc>
                <a:spcPct val="200000"/>
              </a:lnSpc>
              <a:buSzPct val="75000"/>
              <a:buChar char="•"/>
              <a:defRPr sz="3000"/>
            </a:pPr>
            <a:r>
              <a:t>透過發傳單</a:t>
            </a:r>
          </a:p>
          <a:p>
            <a:pPr lvl="1" marL="842210" indent="-385010" algn="l">
              <a:lnSpc>
                <a:spcPct val="200000"/>
              </a:lnSpc>
              <a:buSzPct val="75000"/>
              <a:buChar char="•"/>
              <a:defRPr sz="3000"/>
            </a:pPr>
            <a:r>
              <a:t>透過上傳Youtube影片</a:t>
            </a:r>
          </a:p>
          <a:p>
            <a:pPr lvl="1" marL="842210" indent="-385010" algn="l">
              <a:lnSpc>
                <a:spcPct val="200000"/>
              </a:lnSpc>
              <a:buSzPct val="75000"/>
              <a:buChar char="•"/>
              <a:defRPr sz="3000"/>
            </a:pPr>
            <a:r>
              <a:t>透過相關人士幫忙宣傳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與其他類似網站的差異"/>
          <p:cNvSpPr txBox="1"/>
          <p:nvPr>
            <p:ph type="title"/>
          </p:nvPr>
        </p:nvSpPr>
        <p:spPr>
          <a:xfrm>
            <a:off x="952500" y="783159"/>
            <a:ext cx="11099800" cy="1380082"/>
          </a:xfrm>
          <a:prstGeom prst="rect">
            <a:avLst/>
          </a:prstGeom>
        </p:spPr>
        <p:txBody>
          <a:bodyPr/>
          <a:lstStyle>
            <a:lvl1pPr algn="l">
              <a:defRPr sz="6000"/>
            </a:lvl1pPr>
          </a:lstStyle>
          <a:p>
            <a:pPr/>
            <a:r>
              <a:t>與其他類似網站的差異</a:t>
            </a:r>
          </a:p>
        </p:txBody>
      </p:sp>
      <p:sp>
        <p:nvSpPr>
          <p:cNvPr id="140" name="線條"/>
          <p:cNvSpPr/>
          <p:nvPr/>
        </p:nvSpPr>
        <p:spPr>
          <a:xfrm>
            <a:off x="952500" y="2622737"/>
            <a:ext cx="110998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graphicFrame>
        <p:nvGraphicFramePr>
          <p:cNvPr id="141" name="表格"/>
          <p:cNvGraphicFramePr/>
          <p:nvPr/>
        </p:nvGraphicFramePr>
        <p:xfrm>
          <a:off x="1270000" y="3082235"/>
          <a:ext cx="10477500" cy="5715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{2708684C-4D16-4618-839F-0558EEFCDFE6}</a:tableStyleId>
              </a:tblPr>
              <a:tblGrid>
                <a:gridCol w="1744133"/>
                <a:gridCol w="1744133"/>
                <a:gridCol w="1744133"/>
                <a:gridCol w="1744133"/>
                <a:gridCol w="1744133"/>
                <a:gridCol w="1744133"/>
              </a:tblGrid>
              <a:tr h="1425575">
                <a:tc>
                  <a:txBody>
                    <a:bodyPr/>
                    <a:lstStyle/>
                    <a:p>
                      <a:pPr defTabSz="914400">
                        <a:defRPr sz="39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16族簡介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議題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文化介紹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手工藝品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圓夢計畫版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425575">
                <a:tc>
                  <a:txBody>
                    <a:bodyPr/>
                    <a:lstStyle/>
                    <a:p>
                      <a:pPr defTabSz="457200">
                        <a:lnSpc>
                          <a:spcPts val="10100"/>
                        </a:lnSpc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rgbClr val="FFFFFF"/>
                          </a:solidFill>
                          <a:sym typeface="Helvetica"/>
                        </a:rPr>
                        <a:t>ours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</a:rPr>
                        <a:t>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</a:rPr>
                        <a:t>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</a:rPr>
                        <a:t>Ｏ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</a:rPr>
                        <a:t>Ｏ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</a:rPr>
                        <a:t>Ｏ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425575"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sym typeface="Helvetica"/>
                        </a:rPr>
                        <a:t>原住民委員會介紹網站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</a:rPr>
                        <a:t>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</a:rPr>
                        <a:t>Ｏ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</a:rPr>
                        <a:t>Ｏ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</a:rPr>
                        <a:t>Ｘ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425575">
                <a:tc>
                  <a:txBody>
                    <a:bodyPr/>
                    <a:lstStyle/>
                    <a:p>
                      <a:pPr defTabSz="12700">
                        <a:lnSpc>
                          <a:spcPts val="5300"/>
                        </a:lnSpc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sym typeface="Helvetica"/>
                        </a:rPr>
                        <a:t>台灣原住民族資訊資源網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</a:rPr>
                        <a:t>Ｏ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</a:rPr>
                        <a:t>Ｏ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</a:rPr>
                        <a:t>Ｘ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</a:rPr>
                        <a:t>Ｘ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</a:rPr>
                        <a:t>Ｘ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UI Desig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pPr/>
            <a:r>
              <a:t>UI Design</a:t>
            </a:r>
          </a:p>
        </p:txBody>
      </p:sp>
      <p:sp>
        <p:nvSpPr>
          <p:cNvPr id="144" name="網頁設計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網頁設計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原住民16族基本介紹"/>
          <p:cNvSpPr txBox="1"/>
          <p:nvPr>
            <p:ph type="title"/>
          </p:nvPr>
        </p:nvSpPr>
        <p:spPr>
          <a:xfrm>
            <a:off x="952500" y="341797"/>
            <a:ext cx="11099800" cy="138008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原住民16族基本介紹</a:t>
            </a:r>
          </a:p>
        </p:txBody>
      </p:sp>
      <p:sp>
        <p:nvSpPr>
          <p:cNvPr id="147" name="線條"/>
          <p:cNvSpPr/>
          <p:nvPr/>
        </p:nvSpPr>
        <p:spPr>
          <a:xfrm>
            <a:off x="952500" y="1770805"/>
            <a:ext cx="110998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pic>
        <p:nvPicPr>
          <p:cNvPr id="148" name="Home.jpg" descr="Home.jpg"/>
          <p:cNvPicPr>
            <a:picLocks noChangeAspect="1"/>
          </p:cNvPicPr>
          <p:nvPr/>
        </p:nvPicPr>
        <p:blipFill>
          <a:blip r:embed="rId2">
            <a:extLst/>
          </a:blip>
          <a:srcRect l="0" t="7052" r="0" b="0"/>
          <a:stretch>
            <a:fillRect/>
          </a:stretch>
        </p:blipFill>
        <p:spPr>
          <a:xfrm>
            <a:off x="3653432" y="2024062"/>
            <a:ext cx="5697921" cy="74327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原住民議題"/>
          <p:cNvSpPr txBox="1"/>
          <p:nvPr>
            <p:ph type="title"/>
          </p:nvPr>
        </p:nvSpPr>
        <p:spPr>
          <a:xfrm>
            <a:off x="952500" y="341797"/>
            <a:ext cx="11099800" cy="138008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原住民議題</a:t>
            </a:r>
          </a:p>
        </p:txBody>
      </p:sp>
      <p:sp>
        <p:nvSpPr>
          <p:cNvPr id="151" name="線條"/>
          <p:cNvSpPr/>
          <p:nvPr/>
        </p:nvSpPr>
        <p:spPr>
          <a:xfrm>
            <a:off x="952500" y="1770805"/>
            <a:ext cx="110998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pic>
        <p:nvPicPr>
          <p:cNvPr id="152" name="議題.png" descr="議題.png"/>
          <p:cNvPicPr>
            <a:picLocks noChangeAspect="1"/>
          </p:cNvPicPr>
          <p:nvPr/>
        </p:nvPicPr>
        <p:blipFill>
          <a:blip r:embed="rId2">
            <a:extLst/>
          </a:blip>
          <a:srcRect l="391" t="5497" r="391" b="15813"/>
          <a:stretch>
            <a:fillRect/>
          </a:stretch>
        </p:blipFill>
        <p:spPr>
          <a:xfrm>
            <a:off x="3273028" y="2111176"/>
            <a:ext cx="6458821" cy="72584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