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2" r:id="rId1"/>
    <p:sldMasterId id="2147483759" r:id="rId2"/>
    <p:sldMasterId id="2147483769" r:id="rId3"/>
    <p:sldMasterId id="2147483779" r:id="rId4"/>
    <p:sldMasterId id="2147483789" r:id="rId5"/>
    <p:sldMasterId id="2147483799" r:id="rId6"/>
    <p:sldMasterId id="2147483827" r:id="rId7"/>
  </p:sldMasterIdLst>
  <p:notesMasterIdLst>
    <p:notesMasterId r:id="rId19"/>
  </p:notesMasterIdLst>
  <p:sldIdLst>
    <p:sldId id="277" r:id="rId8"/>
    <p:sldId id="281" r:id="rId9"/>
    <p:sldId id="338" r:id="rId10"/>
    <p:sldId id="341" r:id="rId11"/>
    <p:sldId id="337" r:id="rId12"/>
    <p:sldId id="339" r:id="rId13"/>
    <p:sldId id="340" r:id="rId14"/>
    <p:sldId id="342" r:id="rId15"/>
    <p:sldId id="343" r:id="rId16"/>
    <p:sldId id="344" r:id="rId17"/>
    <p:sldId id="28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3F"/>
    <a:srgbClr val="DD005F"/>
    <a:srgbClr val="CE9D00"/>
    <a:srgbClr val="00C2E2"/>
    <a:srgbClr val="ED037C"/>
    <a:srgbClr val="7C98AE"/>
    <a:srgbClr val="3989C9"/>
    <a:srgbClr val="0AAD88"/>
    <a:srgbClr val="3F246E"/>
    <a:srgbClr val="62C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7"/>
    <p:restoredTop sz="50000" autoAdjust="0"/>
  </p:normalViewPr>
  <p:slideViewPr>
    <p:cSldViewPr>
      <p:cViewPr varScale="1">
        <p:scale>
          <a:sx n="128" d="100"/>
          <a:sy n="128" d="100"/>
        </p:scale>
        <p:origin x="8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6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ngmichael/Desktop/uni/GradSchool/MMA/datathon/faceoff_top_player_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ngmichael/Desktop/uni/GradSchool/MMA/datathon/faceoff_top_player_sta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ngmichael/Desktop/uni/GradSchool/MMA/datathon/faceoff_top_player_s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ngmichael/Desktop/uni/GradSchool/MMA/datathon/faceoff_top_player_s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ngmichael/Desktop/uni/GradSchool/MMA/datathon/faceoff_top_player_s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ngmichael/Desktop/uni/GradSchool/MMA/datathon/faceoff_top_player_s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ngmichael/Desktop/uni/GradSchool/MMA/datathon/faceoff_top_player_s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ngmichael/Desktop/uni/GradSchool/MMA/datathon/faceoff_top_player_s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ngmichael/Desktop/uni/GradSchool/MMA/datathon/faceoff_top_player_s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Faceoff Win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Faceoff Win Percentage</c:v>
                </c:pt>
                <c:pt idx="1">
                  <c:v>23.08%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54-E941-B2BE-95977AEFA3B4}"/>
              </c:ext>
            </c:extLst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54-E941-B2BE-95977AEFA3B4}"/>
              </c:ext>
            </c:extLst>
          </c:dPt>
          <c:dPt>
            <c:idx val="2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54-E941-B2BE-95977AEFA3B4}"/>
              </c:ext>
            </c:extLst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A54-E941-B2BE-95977AEFA3B4}"/>
              </c:ext>
            </c:extLst>
          </c:dPt>
          <c:dPt>
            <c:idx val="2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54-E941-B2BE-95977AEFA3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Sheet1!$A$3:$A$25</c:f>
              <c:strCache>
                <c:ptCount val="23"/>
                <c:pt idx="0">
                  <c:v> Neve Van Pelt</c:v>
                </c:pt>
                <c:pt idx="1">
                  <c:v> Mackenzie Lancaster</c:v>
                </c:pt>
                <c:pt idx="2">
                  <c:v> Emily Janiga</c:v>
                </c:pt>
                <c:pt idx="3">
                  <c:v> Haylea Schmid</c:v>
                </c:pt>
                <c:pt idx="4">
                  <c:v> Jordan Juron</c:v>
                </c:pt>
                <c:pt idx="5">
                  <c:v> Jonna Curtis</c:v>
                </c:pt>
                <c:pt idx="6">
                  <c:v> Stephanie Anderson</c:v>
                </c:pt>
                <c:pt idx="7">
                  <c:v> Kelly Babstock</c:v>
                </c:pt>
                <c:pt idx="8">
                  <c:v> Cassidy MacPherson</c:v>
                </c:pt>
                <c:pt idx="9">
                  <c:v> Natalie Marcuzzi</c:v>
                </c:pt>
                <c:pt idx="10">
                  <c:v> Kayla Friesen</c:v>
                </c:pt>
                <c:pt idx="11">
                  <c:v> Sarah Schwenzfeier</c:v>
                </c:pt>
                <c:pt idx="12">
                  <c:v> Mikyla Grant-Mentis</c:v>
                </c:pt>
                <c:pt idx="13">
                  <c:v> Carlee Turner</c:v>
                </c:pt>
                <c:pt idx="14">
                  <c:v> Emma Vlasic</c:v>
                </c:pt>
                <c:pt idx="15">
                  <c:v> Kendall Cornine</c:v>
                </c:pt>
                <c:pt idx="16">
                  <c:v> Breanne Wilson-Bennett</c:v>
                </c:pt>
                <c:pt idx="17">
                  <c:v> Lexie Laing</c:v>
                </c:pt>
                <c:pt idx="18">
                  <c:v> Cailey Hutchison</c:v>
                </c:pt>
                <c:pt idx="19">
                  <c:v> Shiann Darkangelo</c:v>
                </c:pt>
                <c:pt idx="20">
                  <c:v> Taytum Clairmont</c:v>
                </c:pt>
                <c:pt idx="21">
                  <c:v> Tereza Vanisova</c:v>
                </c:pt>
                <c:pt idx="22">
                  <c:v>﻿Jillian Dempsey</c:v>
                </c:pt>
              </c:strCache>
            </c:strRef>
          </c:cat>
          <c:val>
            <c:numRef>
              <c:f>Sheet1!$B$3:$B$25</c:f>
              <c:numCache>
                <c:formatCode>0.00%</c:formatCode>
                <c:ptCount val="23"/>
                <c:pt idx="0">
                  <c:v>0.31707317073170699</c:v>
                </c:pt>
                <c:pt idx="1">
                  <c:v>0.32142857142857101</c:v>
                </c:pt>
                <c:pt idx="2">
                  <c:v>0.32692307692307598</c:v>
                </c:pt>
                <c:pt idx="3">
                  <c:v>0.39285714285714202</c:v>
                </c:pt>
                <c:pt idx="4">
                  <c:v>0.40163934426229497</c:v>
                </c:pt>
                <c:pt idx="5">
                  <c:v>0.41935483870967699</c:v>
                </c:pt>
                <c:pt idx="6">
                  <c:v>0.422222222222222</c:v>
                </c:pt>
                <c:pt idx="7">
                  <c:v>0.43636363636363601</c:v>
                </c:pt>
                <c:pt idx="8">
                  <c:v>0.43678160919540199</c:v>
                </c:pt>
                <c:pt idx="9">
                  <c:v>0.46428571428571402</c:v>
                </c:pt>
                <c:pt idx="10">
                  <c:v>0.50819672131147497</c:v>
                </c:pt>
                <c:pt idx="11">
                  <c:v>0.52083333333333304</c:v>
                </c:pt>
                <c:pt idx="12">
                  <c:v>0.54285714285714204</c:v>
                </c:pt>
                <c:pt idx="13">
                  <c:v>0.55172413793103403</c:v>
                </c:pt>
                <c:pt idx="14">
                  <c:v>0.57692307692307598</c:v>
                </c:pt>
                <c:pt idx="15">
                  <c:v>0.57692307692307598</c:v>
                </c:pt>
                <c:pt idx="16">
                  <c:v>0.58441558441558406</c:v>
                </c:pt>
                <c:pt idx="17">
                  <c:v>0.58510638297872297</c:v>
                </c:pt>
                <c:pt idx="18">
                  <c:v>0.62068965517241304</c:v>
                </c:pt>
                <c:pt idx="19">
                  <c:v>0.63200000000000001</c:v>
                </c:pt>
                <c:pt idx="20">
                  <c:v>0.64285714285714202</c:v>
                </c:pt>
                <c:pt idx="21">
                  <c:v>0.662337662337662</c:v>
                </c:pt>
                <c:pt idx="22">
                  <c:v>0.72199999999999998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54-E941-B2BE-95977AEFA3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86571664"/>
        <c:axId val="1351204096"/>
      </c:barChart>
      <c:catAx>
        <c:axId val="1386571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204096"/>
        <c:crosses val="autoZero"/>
        <c:auto val="1"/>
        <c:lblAlgn val="ctr"/>
        <c:lblOffset val="100"/>
        <c:noMultiLvlLbl val="0"/>
      </c:catAx>
      <c:valAx>
        <c:axId val="135120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57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Players Faceoff Stats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897010595773974E-2"/>
          <c:y val="0.10671953775562228"/>
          <c:w val="0.85817062136175981"/>
          <c:h val="0.699711323854302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Total!$B$1</c:f>
              <c:strCache>
                <c:ptCount val="1"/>
                <c:pt idx="0">
                  <c:v>Home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Total!$A$2:$A$6</c:f>
              <c:strCache>
                <c:ptCount val="5"/>
                <c:pt idx="0">
                  <c:v>﻿Jillian Dempsey</c:v>
                </c:pt>
                <c:pt idx="1">
                  <c:v>Tereza Vanisova</c:v>
                </c:pt>
                <c:pt idx="2">
                  <c:v>Shiann Darkangelo</c:v>
                </c:pt>
                <c:pt idx="3">
                  <c:v>Cailey Hutchison</c:v>
                </c:pt>
                <c:pt idx="4">
                  <c:v>Taytum Clairmont</c:v>
                </c:pt>
              </c:strCache>
            </c:strRef>
          </c:cat>
          <c:val>
            <c:numRef>
              <c:f>Total!$B$2:$B$6</c:f>
              <c:numCache>
                <c:formatCode>General</c:formatCode>
                <c:ptCount val="5"/>
                <c:pt idx="0">
                  <c:v>33</c:v>
                </c:pt>
                <c:pt idx="1">
                  <c:v>21</c:v>
                </c:pt>
                <c:pt idx="2">
                  <c:v>82</c:v>
                </c:pt>
                <c:pt idx="3">
                  <c:v>22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A-9441-8EC3-11FEAB68BDC2}"/>
            </c:ext>
          </c:extLst>
        </c:ser>
        <c:ser>
          <c:idx val="1"/>
          <c:order val="1"/>
          <c:tx>
            <c:strRef>
              <c:f>Total!$C$1</c:f>
              <c:strCache>
                <c:ptCount val="1"/>
                <c:pt idx="0">
                  <c:v>Away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Total!$A$2:$A$6</c:f>
              <c:strCache>
                <c:ptCount val="5"/>
                <c:pt idx="0">
                  <c:v>﻿Jillian Dempsey</c:v>
                </c:pt>
                <c:pt idx="1">
                  <c:v>Tereza Vanisova</c:v>
                </c:pt>
                <c:pt idx="2">
                  <c:v>Shiann Darkangelo</c:v>
                </c:pt>
                <c:pt idx="3">
                  <c:v>Cailey Hutchison</c:v>
                </c:pt>
                <c:pt idx="4">
                  <c:v>Taytum Clairmont</c:v>
                </c:pt>
              </c:strCache>
            </c:strRef>
          </c:cat>
          <c:val>
            <c:numRef>
              <c:f>Total!$C$2:$C$6</c:f>
              <c:numCache>
                <c:formatCode>General</c:formatCode>
                <c:ptCount val="5"/>
                <c:pt idx="0">
                  <c:v>64</c:v>
                </c:pt>
                <c:pt idx="1">
                  <c:v>56</c:v>
                </c:pt>
                <c:pt idx="2">
                  <c:v>43</c:v>
                </c:pt>
                <c:pt idx="3">
                  <c:v>7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A-9441-8EC3-11FEAB68BD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100"/>
        <c:axId val="1263152399"/>
        <c:axId val="1209450303"/>
      </c:barChart>
      <c:catAx>
        <c:axId val="1263152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450303"/>
        <c:crosses val="autoZero"/>
        <c:auto val="1"/>
        <c:lblAlgn val="ctr"/>
        <c:lblOffset val="100"/>
        <c:noMultiLvlLbl val="0"/>
      </c:catAx>
      <c:valAx>
        <c:axId val="1209450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Faceoff Played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15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﻿Jillian Dempsey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Home/</a:t>
            </a:r>
            <a:r>
              <a:rPr lang="en-US" baseline="0"/>
              <a:t> Aways Faceoff Win Percentage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Total!$A$2</c:f>
              <c:strCache>
                <c:ptCount val="1"/>
                <c:pt idx="0">
                  <c:v>﻿Jillian Dempsey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F6-9946-AE35-BE36A47C6E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Total!$D$1:$E$1</c:f>
              <c:strCache>
                <c:ptCount val="2"/>
                <c:pt idx="0">
                  <c:v>Home Win Percentage</c:v>
                </c:pt>
                <c:pt idx="1">
                  <c:v>Away Win Percentage</c:v>
                </c:pt>
              </c:strCache>
            </c:strRef>
          </c:cat>
          <c:val>
            <c:numRef>
              <c:f>Total!$D$2:$E$2</c:f>
              <c:numCache>
                <c:formatCode>0.00%</c:formatCode>
                <c:ptCount val="2"/>
                <c:pt idx="0">
                  <c:v>0.6278195488721805</c:v>
                </c:pt>
                <c:pt idx="1">
                  <c:v>0.76698448610213332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F6-9946-AE35-BE36A47C6EE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</c:dLbls>
        <c:gapWidth val="219"/>
        <c:overlap val="-27"/>
        <c:axId val="811634927"/>
        <c:axId val="811636575"/>
      </c:barChart>
      <c:catAx>
        <c:axId val="81163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36575"/>
        <c:crosses val="autoZero"/>
        <c:auto val="1"/>
        <c:lblAlgn val="ctr"/>
        <c:lblOffset val="100"/>
        <c:noMultiLvlLbl val="0"/>
      </c:catAx>
      <c:valAx>
        <c:axId val="81163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3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baseline="0">
                <a:effectLst/>
              </a:rPr>
              <a:t>Tereza Vanisova</a:t>
            </a:r>
            <a:endParaRPr lang="en-CA" sz="1400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Home/</a:t>
            </a:r>
            <a:r>
              <a:rPr lang="en-US" sz="1400" baseline="0"/>
              <a:t> Aways Faceoff Win Percentage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Tereza!$K$2</c:f>
              <c:strCache>
                <c:ptCount val="1"/>
                <c:pt idx="0">
                  <c:v>Tereza Vanisova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69-9841-9522-BD6FC92E9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Tereza!$L$1:$M$1</c:f>
              <c:strCache>
                <c:ptCount val="2"/>
                <c:pt idx="0">
                  <c:v>Home Win Percentage</c:v>
                </c:pt>
                <c:pt idx="1">
                  <c:v>Away Win Percentage</c:v>
                </c:pt>
              </c:strCache>
            </c:strRef>
          </c:cat>
          <c:val>
            <c:numRef>
              <c:f>Tereza!$L$2:$M$2</c:f>
              <c:numCache>
                <c:formatCode>0.00%</c:formatCode>
                <c:ptCount val="2"/>
                <c:pt idx="0">
                  <c:v>0.66818181818181821</c:v>
                </c:pt>
                <c:pt idx="1">
                  <c:v>0.66727272727272724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69-9841-9522-BD6FC92E9E5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</c:dLbls>
        <c:gapWidth val="219"/>
        <c:overlap val="-27"/>
        <c:axId val="811634927"/>
        <c:axId val="811636575"/>
      </c:barChart>
      <c:catAx>
        <c:axId val="81163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36575"/>
        <c:crosses val="autoZero"/>
        <c:auto val="1"/>
        <c:lblAlgn val="ctr"/>
        <c:lblOffset val="100"/>
        <c:noMultiLvlLbl val="0"/>
      </c:catAx>
      <c:valAx>
        <c:axId val="811636575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3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baseline="0">
                <a:effectLst/>
              </a:rPr>
              <a:t>Shiann Darkangelo</a:t>
            </a:r>
            <a:endParaRPr lang="en-CA" sz="1400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Home/</a:t>
            </a:r>
            <a:r>
              <a:rPr lang="en-US" sz="1400" baseline="0"/>
              <a:t> Aways Faceoff Win Percentage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Shiann!$I$5</c:f>
              <c:strCache>
                <c:ptCount val="1"/>
                <c:pt idx="0">
                  <c:v>Shiann Darkangelo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8F-B448-A512-3A600A0A97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Shiann!$J$4:$K$4</c:f>
              <c:strCache>
                <c:ptCount val="2"/>
                <c:pt idx="0">
                  <c:v>Home Win Percentage</c:v>
                </c:pt>
                <c:pt idx="1">
                  <c:v>Away Win Percentage</c:v>
                </c:pt>
              </c:strCache>
            </c:strRef>
          </c:cat>
          <c:val>
            <c:numRef>
              <c:f>Shiann!$J$5:$K$5</c:f>
              <c:numCache>
                <c:formatCode>0.00%</c:formatCode>
                <c:ptCount val="2"/>
                <c:pt idx="0">
                  <c:v>0.62519063180827894</c:v>
                </c:pt>
                <c:pt idx="1">
                  <c:v>0.61732456140350878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8F-B448-A512-3A600A0A970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</c:dLbls>
        <c:gapWidth val="219"/>
        <c:overlap val="-27"/>
        <c:axId val="811634927"/>
        <c:axId val="811636575"/>
      </c:barChart>
      <c:catAx>
        <c:axId val="81163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36575"/>
        <c:crosses val="autoZero"/>
        <c:auto val="1"/>
        <c:lblAlgn val="ctr"/>
        <c:lblOffset val="100"/>
        <c:noMultiLvlLbl val="0"/>
      </c:catAx>
      <c:valAx>
        <c:axId val="811636575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3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CA" b="1" dirty="0">
                <a:effectLst/>
              </a:rPr>
              <a:t>Jillian Dempsey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CA" baseline="0" dirty="0">
                <a:effectLst/>
              </a:rPr>
              <a:t>Faceoff Played and Faceoff Off Win Percentage</a:t>
            </a:r>
            <a:endParaRPr lang="en-CA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Jillian!$A$4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Jillian!$B$1:$G$1</c:f>
              <c:strCache>
                <c:ptCount val="6"/>
                <c:pt idx="0">
                  <c:v>Game 1
Away</c:v>
                </c:pt>
                <c:pt idx="1">
                  <c:v>Game 2
Home</c:v>
                </c:pt>
                <c:pt idx="2">
                  <c:v>Game 3
Away</c:v>
                </c:pt>
                <c:pt idx="3">
                  <c:v>Game 4
Away</c:v>
                </c:pt>
                <c:pt idx="4">
                  <c:v>Game 5
Home</c:v>
                </c:pt>
                <c:pt idx="5">
                  <c:v>Game 6
Away</c:v>
                </c:pt>
              </c:strCache>
            </c:strRef>
          </c:cat>
          <c:val>
            <c:numRef>
              <c:f>Jillian!$B$4:$G$4</c:f>
              <c:numCache>
                <c:formatCode>General</c:formatCode>
                <c:ptCount val="6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13</c:v>
                </c:pt>
                <c:pt idx="4">
                  <c:v>14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8-1E44-B630-D6D1E250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6543359"/>
        <c:axId val="1246545999"/>
      </c:barChart>
      <c:lineChart>
        <c:grouping val="standard"/>
        <c:varyColors val="0"/>
        <c:ser>
          <c:idx val="3"/>
          <c:order val="1"/>
          <c:tx>
            <c:strRef>
              <c:f>Jillian!$A$5</c:f>
              <c:strCache>
                <c:ptCount val="1"/>
                <c:pt idx="0">
                  <c:v>Win Percentage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Jillian!$B$1:$G$1</c:f>
              <c:strCache>
                <c:ptCount val="6"/>
                <c:pt idx="0">
                  <c:v>Game 1
Away</c:v>
                </c:pt>
                <c:pt idx="1">
                  <c:v>Game 2
Home</c:v>
                </c:pt>
                <c:pt idx="2">
                  <c:v>Game 3
Away</c:v>
                </c:pt>
                <c:pt idx="3">
                  <c:v>Game 4
Away</c:v>
                </c:pt>
                <c:pt idx="4">
                  <c:v>Game 5
Home</c:v>
                </c:pt>
                <c:pt idx="5">
                  <c:v>Game 6
Away</c:v>
                </c:pt>
              </c:strCache>
            </c:strRef>
          </c:cat>
          <c:val>
            <c:numRef>
              <c:f>Jillian!$B$5:$G$5</c:f>
              <c:numCache>
                <c:formatCode>0.00%</c:formatCode>
                <c:ptCount val="6"/>
                <c:pt idx="0">
                  <c:v>0.8</c:v>
                </c:pt>
                <c:pt idx="1">
                  <c:v>0.68421052631578949</c:v>
                </c:pt>
                <c:pt idx="2">
                  <c:v>0.6470588235294118</c:v>
                </c:pt>
                <c:pt idx="3">
                  <c:v>0.69230769230769229</c:v>
                </c:pt>
                <c:pt idx="4">
                  <c:v>0.5714285714285714</c:v>
                </c:pt>
                <c:pt idx="5">
                  <c:v>0.9285714285714286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08-1E44-B630-D6D1E250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741999"/>
        <c:axId val="766672271"/>
      </c:lineChart>
      <c:catAx>
        <c:axId val="1246543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545999"/>
        <c:crosses val="autoZero"/>
        <c:auto val="1"/>
        <c:lblAlgn val="ctr"/>
        <c:lblOffset val="100"/>
        <c:noMultiLvlLbl val="0"/>
      </c:catAx>
      <c:valAx>
        <c:axId val="1246545999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Faceoff</a:t>
                </a:r>
              </a:p>
            </c:rich>
          </c:tx>
          <c:layout>
            <c:manualLayout>
              <c:xMode val="edge"/>
              <c:yMode val="edge"/>
              <c:x val="1.0362694300518135E-2"/>
              <c:y val="0.37145528296566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543359"/>
        <c:crosses val="autoZero"/>
        <c:crossBetween val="between"/>
      </c:valAx>
      <c:valAx>
        <c:axId val="76667227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Faceoff</a:t>
                </a:r>
                <a:r>
                  <a:rPr lang="en-US" baseline="0"/>
                  <a:t> Win Percentage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741999"/>
        <c:crosses val="max"/>
        <c:crossBetween val="between"/>
      </c:valAx>
      <c:catAx>
        <c:axId val="766741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66722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CA" b="1" dirty="0">
                <a:effectLst/>
              </a:rPr>
              <a:t>Tereza </a:t>
            </a:r>
            <a:r>
              <a:rPr lang="en-CA" b="1" dirty="0" err="1">
                <a:effectLst/>
              </a:rPr>
              <a:t>Vanisova</a:t>
            </a:r>
            <a:endParaRPr lang="en-CA" b="1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CA" baseline="0" dirty="0">
                <a:effectLst/>
              </a:rPr>
              <a:t>Faceoff Played and Faceoff Off Win Percentage</a:t>
            </a:r>
            <a:endParaRPr lang="en-CA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Tereza!$A$4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Tereza!$B$1:$H$1</c:f>
              <c:strCache>
                <c:ptCount val="7"/>
                <c:pt idx="0">
                  <c:v>Game 1
Away</c:v>
                </c:pt>
                <c:pt idx="1">
                  <c:v>Game 2
Home</c:v>
                </c:pt>
                <c:pt idx="2">
                  <c:v>Game 3
Away</c:v>
                </c:pt>
                <c:pt idx="3">
                  <c:v>Game 4
Away</c:v>
                </c:pt>
                <c:pt idx="4">
                  <c:v>Game 5
Away</c:v>
                </c:pt>
                <c:pt idx="5">
                  <c:v>Game 6
Home</c:v>
                </c:pt>
                <c:pt idx="6">
                  <c:v>Game 7
Away</c:v>
                </c:pt>
              </c:strCache>
            </c:strRef>
          </c:cat>
          <c:val>
            <c:numRef>
              <c:f>Tereza!$B$4:$H$4</c:f>
              <c:numCache>
                <c:formatCode>General</c:formatCode>
                <c:ptCount val="7"/>
                <c:pt idx="0">
                  <c:v>11</c:v>
                </c:pt>
                <c:pt idx="1">
                  <c:v>11</c:v>
                </c:pt>
                <c:pt idx="2">
                  <c:v>12</c:v>
                </c:pt>
                <c:pt idx="3">
                  <c:v>15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84-DA45-A099-2A1C29887B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46543359"/>
        <c:axId val="1246545999"/>
      </c:barChart>
      <c:lineChart>
        <c:grouping val="standard"/>
        <c:varyColors val="0"/>
        <c:ser>
          <c:idx val="1"/>
          <c:order val="1"/>
          <c:tx>
            <c:strRef>
              <c:f>Tereza!$A$5</c:f>
              <c:strCache>
                <c:ptCount val="1"/>
                <c:pt idx="0">
                  <c:v>Win Percentage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 cap="rnd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Tereza!$B$1:$H$1</c:f>
              <c:strCache>
                <c:ptCount val="7"/>
                <c:pt idx="0">
                  <c:v>Game 1
Away</c:v>
                </c:pt>
                <c:pt idx="1">
                  <c:v>Game 2
Home</c:v>
                </c:pt>
                <c:pt idx="2">
                  <c:v>Game 3
Away</c:v>
                </c:pt>
                <c:pt idx="3">
                  <c:v>Game 4
Away</c:v>
                </c:pt>
                <c:pt idx="4">
                  <c:v>Game 5
Away</c:v>
                </c:pt>
                <c:pt idx="5">
                  <c:v>Game 6
Home</c:v>
                </c:pt>
                <c:pt idx="6">
                  <c:v>Game 7
Away</c:v>
                </c:pt>
              </c:strCache>
            </c:strRef>
          </c:cat>
          <c:val>
            <c:numRef>
              <c:f>Tereza!$B$5:$H$5</c:f>
              <c:numCache>
                <c:formatCode>0.00%</c:formatCode>
                <c:ptCount val="7"/>
                <c:pt idx="0">
                  <c:v>0.63636363636363635</c:v>
                </c:pt>
                <c:pt idx="1">
                  <c:v>0.63636363636363635</c:v>
                </c:pt>
                <c:pt idx="2">
                  <c:v>0.58333333333333337</c:v>
                </c:pt>
                <c:pt idx="3">
                  <c:v>0.66666666666666663</c:v>
                </c:pt>
                <c:pt idx="4">
                  <c:v>0.7</c:v>
                </c:pt>
                <c:pt idx="5">
                  <c:v>0.7</c:v>
                </c:pt>
                <c:pt idx="6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84-DA45-A099-2A1C29887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3959007"/>
        <c:axId val="763931599"/>
      </c:lineChart>
      <c:catAx>
        <c:axId val="1246543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545999"/>
        <c:crosses val="autoZero"/>
        <c:auto val="1"/>
        <c:lblAlgn val="ctr"/>
        <c:lblOffset val="100"/>
        <c:noMultiLvlLbl val="0"/>
      </c:catAx>
      <c:valAx>
        <c:axId val="1246545999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Faceoff</a:t>
                </a:r>
              </a:p>
            </c:rich>
          </c:tx>
          <c:layout>
            <c:manualLayout>
              <c:xMode val="edge"/>
              <c:yMode val="edge"/>
              <c:x val="1.0362694300518135E-2"/>
              <c:y val="0.41002277607860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543359"/>
        <c:crosses val="autoZero"/>
        <c:crossBetween val="between"/>
      </c:valAx>
      <c:valAx>
        <c:axId val="763931599"/>
        <c:scaling>
          <c:orientation val="minMax"/>
          <c:max val="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Faceoff Win Percentage</a:t>
                </a:r>
              </a:p>
            </c:rich>
          </c:tx>
          <c:layout>
            <c:manualLayout>
              <c:xMode val="edge"/>
              <c:yMode val="edge"/>
              <c:x val="0.96535364838493964"/>
              <c:y val="0.346977072080865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959007"/>
        <c:crosses val="max"/>
        <c:crossBetween val="between"/>
      </c:valAx>
      <c:catAx>
        <c:axId val="7639590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39315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CA" b="1" dirty="0">
                <a:effectLst/>
              </a:rPr>
              <a:t>Jillian Dempsey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CA" baseline="0" dirty="0">
                <a:effectLst/>
              </a:rPr>
              <a:t>Faceoff Played and Faceoff Off Win Percentage</a:t>
            </a:r>
            <a:endParaRPr lang="en-CA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Jillian!$A$4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Jillian!$B$1:$G$1</c:f>
              <c:strCache>
                <c:ptCount val="6"/>
                <c:pt idx="0">
                  <c:v>Game 1
Away</c:v>
                </c:pt>
                <c:pt idx="1">
                  <c:v>Game 2
Home</c:v>
                </c:pt>
                <c:pt idx="2">
                  <c:v>Game 3
Away</c:v>
                </c:pt>
                <c:pt idx="3">
                  <c:v>Game 4
Away</c:v>
                </c:pt>
                <c:pt idx="4">
                  <c:v>Game 5
Home</c:v>
                </c:pt>
                <c:pt idx="5">
                  <c:v>Game 6
Away</c:v>
                </c:pt>
              </c:strCache>
            </c:strRef>
          </c:cat>
          <c:val>
            <c:numRef>
              <c:f>Jillian!$B$4:$G$4</c:f>
              <c:numCache>
                <c:formatCode>General</c:formatCode>
                <c:ptCount val="6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13</c:v>
                </c:pt>
                <c:pt idx="4">
                  <c:v>14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8-1E44-B630-D6D1E250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6543359"/>
        <c:axId val="1246545999"/>
      </c:barChart>
      <c:lineChart>
        <c:grouping val="standard"/>
        <c:varyColors val="0"/>
        <c:ser>
          <c:idx val="3"/>
          <c:order val="1"/>
          <c:tx>
            <c:strRef>
              <c:f>Jillian!$A$5</c:f>
              <c:strCache>
                <c:ptCount val="1"/>
                <c:pt idx="0">
                  <c:v>Win Percentage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Jillian!$B$1:$G$1</c:f>
              <c:strCache>
                <c:ptCount val="6"/>
                <c:pt idx="0">
                  <c:v>Game 1
Away</c:v>
                </c:pt>
                <c:pt idx="1">
                  <c:v>Game 2
Home</c:v>
                </c:pt>
                <c:pt idx="2">
                  <c:v>Game 3
Away</c:v>
                </c:pt>
                <c:pt idx="3">
                  <c:v>Game 4
Away</c:v>
                </c:pt>
                <c:pt idx="4">
                  <c:v>Game 5
Home</c:v>
                </c:pt>
                <c:pt idx="5">
                  <c:v>Game 6
Away</c:v>
                </c:pt>
              </c:strCache>
            </c:strRef>
          </c:cat>
          <c:val>
            <c:numRef>
              <c:f>Jillian!$B$5:$G$5</c:f>
              <c:numCache>
                <c:formatCode>0.00%</c:formatCode>
                <c:ptCount val="6"/>
                <c:pt idx="0">
                  <c:v>0.8</c:v>
                </c:pt>
                <c:pt idx="1">
                  <c:v>0.68421052631578949</c:v>
                </c:pt>
                <c:pt idx="2">
                  <c:v>0.6470588235294118</c:v>
                </c:pt>
                <c:pt idx="3">
                  <c:v>0.69230769230769229</c:v>
                </c:pt>
                <c:pt idx="4">
                  <c:v>0.5714285714285714</c:v>
                </c:pt>
                <c:pt idx="5">
                  <c:v>0.9285714285714286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08-1E44-B630-D6D1E250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741999"/>
        <c:axId val="766672271"/>
      </c:lineChart>
      <c:catAx>
        <c:axId val="1246543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545999"/>
        <c:crosses val="autoZero"/>
        <c:auto val="1"/>
        <c:lblAlgn val="ctr"/>
        <c:lblOffset val="100"/>
        <c:noMultiLvlLbl val="0"/>
      </c:catAx>
      <c:valAx>
        <c:axId val="1246545999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Faceoff</a:t>
                </a:r>
              </a:p>
            </c:rich>
          </c:tx>
          <c:layout>
            <c:manualLayout>
              <c:xMode val="edge"/>
              <c:yMode val="edge"/>
              <c:x val="1.0362694300518135E-2"/>
              <c:y val="0.37145528296566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543359"/>
        <c:crosses val="autoZero"/>
        <c:crossBetween val="between"/>
      </c:valAx>
      <c:valAx>
        <c:axId val="76667227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Faceoff</a:t>
                </a:r>
                <a:r>
                  <a:rPr lang="en-US" baseline="0"/>
                  <a:t> Win Percentage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741999"/>
        <c:crosses val="max"/>
        <c:crossBetween val="between"/>
      </c:valAx>
      <c:catAx>
        <c:axId val="766741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66722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CA" b="1" dirty="0">
                <a:effectLst/>
              </a:rPr>
              <a:t>Shiann </a:t>
            </a:r>
            <a:r>
              <a:rPr lang="en-CA" b="1" dirty="0" err="1">
                <a:effectLst/>
              </a:rPr>
              <a:t>Darkangelo</a:t>
            </a:r>
            <a:endParaRPr lang="en-CA" b="1" baseline="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CA" baseline="0" dirty="0">
                <a:effectLst/>
              </a:rPr>
              <a:t>Faceoff Played and Faceoff Off Win Percentage</a:t>
            </a:r>
            <a:endParaRPr lang="en-CA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Shiann!$A$4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Shiann!$B$1:$G$1</c:f>
              <c:strCache>
                <c:ptCount val="6"/>
                <c:pt idx="0">
                  <c:v>Game 1
Away</c:v>
                </c:pt>
                <c:pt idx="1">
                  <c:v>Game 2
Home</c:v>
                </c:pt>
                <c:pt idx="2">
                  <c:v>Game 3
Home</c:v>
                </c:pt>
                <c:pt idx="3">
                  <c:v>Game 4
Away</c:v>
                </c:pt>
                <c:pt idx="4">
                  <c:v>Game 5
Home</c:v>
                </c:pt>
                <c:pt idx="5">
                  <c:v>Game 6
Home</c:v>
                </c:pt>
              </c:strCache>
            </c:strRef>
          </c:cat>
          <c:val>
            <c:numRef>
              <c:f>Shiann!$B$4:$G$4</c:f>
              <c:numCache>
                <c:formatCode>General</c:formatCode>
                <c:ptCount val="6"/>
                <c:pt idx="0">
                  <c:v>24</c:v>
                </c:pt>
                <c:pt idx="1">
                  <c:v>20</c:v>
                </c:pt>
                <c:pt idx="2">
                  <c:v>17</c:v>
                </c:pt>
                <c:pt idx="3">
                  <c:v>19</c:v>
                </c:pt>
                <c:pt idx="4">
                  <c:v>27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82-614F-B6D3-B117B0578B27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46543359"/>
        <c:axId val="1246545999"/>
      </c:barChart>
      <c:lineChart>
        <c:grouping val="standard"/>
        <c:varyColors val="0"/>
        <c:ser>
          <c:idx val="3"/>
          <c:order val="1"/>
          <c:tx>
            <c:strRef>
              <c:f>Shiann!$A$5</c:f>
              <c:strCache>
                <c:ptCount val="1"/>
                <c:pt idx="0">
                  <c:v>Win Percentage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 cap="rnd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Shiann!$B$1:$G$1</c:f>
              <c:strCache>
                <c:ptCount val="6"/>
                <c:pt idx="0">
                  <c:v>Game 1
Away</c:v>
                </c:pt>
                <c:pt idx="1">
                  <c:v>Game 2
Home</c:v>
                </c:pt>
                <c:pt idx="2">
                  <c:v>Game 3
Home</c:v>
                </c:pt>
                <c:pt idx="3">
                  <c:v>Game 4
Away</c:v>
                </c:pt>
                <c:pt idx="4">
                  <c:v>Game 5
Home</c:v>
                </c:pt>
                <c:pt idx="5">
                  <c:v>Game 6
Home</c:v>
                </c:pt>
              </c:strCache>
            </c:strRef>
          </c:cat>
          <c:val>
            <c:numRef>
              <c:f>Shiann!$B$5:$G$5</c:f>
              <c:numCache>
                <c:formatCode>0.00%</c:formatCode>
                <c:ptCount val="6"/>
                <c:pt idx="0">
                  <c:v>0.70833333333333337</c:v>
                </c:pt>
                <c:pt idx="1">
                  <c:v>0.65</c:v>
                </c:pt>
                <c:pt idx="2">
                  <c:v>0.6470588235294118</c:v>
                </c:pt>
                <c:pt idx="3">
                  <c:v>0.52631578947368418</c:v>
                </c:pt>
                <c:pt idx="4">
                  <c:v>0.70370370370370372</c:v>
                </c:pt>
                <c:pt idx="5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82-614F-B6D3-B117B0578B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58664319"/>
        <c:axId val="1259181135"/>
      </c:lineChart>
      <c:catAx>
        <c:axId val="1246543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545999"/>
        <c:crosses val="autoZero"/>
        <c:auto val="1"/>
        <c:lblAlgn val="ctr"/>
        <c:lblOffset val="100"/>
        <c:noMultiLvlLbl val="0"/>
      </c:catAx>
      <c:valAx>
        <c:axId val="124654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Faceoff</a:t>
                </a:r>
              </a:p>
            </c:rich>
          </c:tx>
          <c:layout>
            <c:manualLayout>
              <c:xMode val="edge"/>
              <c:yMode val="edge"/>
              <c:x val="8.1994745577482313E-3"/>
              <c:y val="0.400885981963342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543359"/>
        <c:crosses val="autoZero"/>
        <c:crossBetween val="between"/>
      </c:valAx>
      <c:valAx>
        <c:axId val="1259181135"/>
        <c:scaling>
          <c:orientation val="minMax"/>
          <c:max val="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Faceoff </a:t>
                </a:r>
                <a:r>
                  <a:rPr lang="en-US" baseline="0"/>
                  <a:t>Win Percentage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6510355894632327"/>
              <c:y val="0.334802281946161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664319"/>
        <c:crosses val="max"/>
        <c:crossBetween val="between"/>
      </c:valAx>
      <c:catAx>
        <c:axId val="12586643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59181135"/>
        <c:crosses val="autoZero"/>
        <c:auto val="1"/>
        <c:lblAlgn val="ctr"/>
        <c:lblOffset val="100"/>
        <c:tickLblSkip val="1"/>
        <c:tickMarkSkip val="1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0.92856</cdr:x>
      <cdr:y>0.17986</cdr:y>
    </cdr:from>
    <cdr:to>
      <cdr:x>0.98512</cdr:x>
      <cdr:y>0.83213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ECADA41-3FAE-5A37-1277-0DAC2ABC8A11}"/>
            </a:ext>
          </a:extLst>
        </cdr:cNvPr>
        <cdr:cNvSpPr txBox="1"/>
      </cdr:nvSpPr>
      <cdr:spPr>
        <a:xfrm xmlns:a="http://schemas.openxmlformats.org/drawingml/2006/main">
          <a:off x="10564283" y="793750"/>
          <a:ext cx="643467" cy="28786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0.91367</cdr:x>
      <cdr:y>0.11847</cdr:y>
    </cdr:from>
    <cdr:to>
      <cdr:x>0.97172</cdr:x>
      <cdr:y>0.25276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7B02D87-BB0E-6C06-89CE-EB690499DDAA}"/>
            </a:ext>
          </a:extLst>
        </cdr:cNvPr>
        <cdr:cNvSpPr txBox="1"/>
      </cdr:nvSpPr>
      <cdr:spPr>
        <a:xfrm xmlns:a="http://schemas.openxmlformats.org/drawingml/2006/main">
          <a:off x="10394950" y="522818"/>
          <a:ext cx="660400" cy="592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3A6D-A27B-464A-8085-12C2023C33A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22804-678A-4588-8318-46D4BE49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lank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6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FDDDB-F05D-2E49-9C10-4F6AB949E3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0D783E-D406-104A-8E62-287FB56CA2E9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9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lank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7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6250A-8ADF-EB4F-885B-F0CB952C15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08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6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0C2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83386-0603-CB41-B851-86821CFE5E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D61C1D-0A55-2249-AE5E-EBFB47DADBC4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54232-75E9-3849-996C-18C6731613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8248FB-0E2E-BA44-BA49-725257B11DF0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5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1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42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21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op Bar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4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5A9299-A27C-764A-89CC-15B957988E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0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6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sic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AA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EDF34-BD48-0B48-9259-D5F319867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9B4413-1374-5B4E-B988-72DF93ECD468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0C128-7ABB-1B44-A68F-ECCC4C7A0E18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7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63" y="476672"/>
            <a:ext cx="1510777" cy="24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ADDDE-045B-E44F-BDEA-08AE7E6AC4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9C1ECB-7705-6B42-B534-5DF04A5F771B}"/>
              </a:ext>
            </a:extLst>
          </p:cNvPr>
          <p:cNvSpPr/>
          <p:nvPr userDrawn="1"/>
        </p:nvSpPr>
        <p:spPr>
          <a:xfrm>
            <a:off x="10345863" y="347241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77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06571-D4B4-CB4D-AFF2-E20035196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6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66EB7-08C0-644A-A74C-686A1A5AA1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7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3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2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B554F-7E8A-C74A-8359-B581DCBE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5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5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4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8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3989C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3989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DF8EE-4A8A-B342-AC06-48D38C0820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A79E1E-4059-6D4C-B2DA-D243E675219E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1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8B75F-E14D-7A49-92B4-6B69003A7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9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B032D-8B0C-B54B-ACFB-9E5015544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CC098A-9E4A-0E46-9529-FEABB0D27F62}"/>
              </a:ext>
            </a:extLst>
          </p:cNvPr>
          <p:cNvSpPr/>
          <p:nvPr userDrawn="1"/>
        </p:nvSpPr>
        <p:spPr>
          <a:xfrm>
            <a:off x="10293069" y="6453336"/>
            <a:ext cx="1616364" cy="288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41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1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68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211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C3CA0-7D87-DF42-9A75-7DA49599E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1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DC7A54-B9D5-E94C-B605-3E018A173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1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D6717-8CF2-C142-98B8-BD746B740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4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5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FF8C3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FF8C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9AA10-999E-6D46-A415-70759D69E5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DE75FC-B753-5945-B1F8-09D61C52AB2C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8600E-CCBB-3648-941C-B98583C319F9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8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with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52607-021B-1D4D-8DD4-5426141132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1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49645-2FFB-E84C-B919-3D41018F23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45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DB5C5-BB5C-764D-A725-9C7180A5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65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51B817-36EF-5049-9172-95EB88907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4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15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05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957393-36AC-8B4D-B3A6-3AA665720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1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77F2D-DB98-EC4D-8F60-E28259F90B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asic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8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6CD72-10B3-E445-A0D6-660C3F39D0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5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6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7C98A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7C98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B2DA1-CA63-1840-B11F-5E3D5AB83A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01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7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7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76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789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CE9D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1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67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03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CE9D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- With Formal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694" r:id="rId2"/>
    <p:sldLayoutId id="2147483757" r:id="rId3"/>
    <p:sldLayoutId id="2147483815" r:id="rId4"/>
    <p:sldLayoutId id="2147483816" r:id="rId5"/>
    <p:sldLayoutId id="2147483695" r:id="rId6"/>
    <p:sldLayoutId id="2147483697" r:id="rId7"/>
    <p:sldLayoutId id="2147483700" r:id="rId8"/>
    <p:sldLayoutId id="2147483809" r:id="rId9"/>
    <p:sldLayoutId id="214748375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ED03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9D376-1FF6-5540-9794-FA2D4CE6DF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817" r:id="rId5"/>
    <p:sldLayoutId id="2147483818" r:id="rId6"/>
    <p:sldLayoutId id="2147483764" r:id="rId7"/>
    <p:sldLayoutId id="2147483765" r:id="rId8"/>
    <p:sldLayoutId id="2147483767" r:id="rId9"/>
    <p:sldLayoutId id="2147483810" r:id="rId10"/>
    <p:sldLayoutId id="214748376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C2E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3FB75-7A01-084F-9B19-C1794076EF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819" r:id="rId4"/>
    <p:sldLayoutId id="2147483820" r:id="rId5"/>
    <p:sldLayoutId id="2147483774" r:id="rId6"/>
    <p:sldLayoutId id="2147483776" r:id="rId7"/>
    <p:sldLayoutId id="2147483777" r:id="rId8"/>
    <p:sldLayoutId id="2147483811" r:id="rId9"/>
    <p:sldLayoutId id="214748377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AAD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A9EA3-F2BD-C644-9515-672553C7BD4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821" r:id="rId4"/>
    <p:sldLayoutId id="2147483822" r:id="rId5"/>
    <p:sldLayoutId id="2147483784" r:id="rId6"/>
    <p:sldLayoutId id="2147483785" r:id="rId7"/>
    <p:sldLayoutId id="2147483787" r:id="rId8"/>
    <p:sldLayoutId id="2147483812" r:id="rId9"/>
    <p:sldLayoutId id="214748378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989C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02758-ECDB-144C-8CA5-29F80110DAC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0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23" r:id="rId4"/>
    <p:sldLayoutId id="2147483824" r:id="rId5"/>
    <p:sldLayoutId id="2147483794" r:id="rId6"/>
    <p:sldLayoutId id="2147483796" r:id="rId7"/>
    <p:sldLayoutId id="2147483797" r:id="rId8"/>
    <p:sldLayoutId id="2147483813" r:id="rId9"/>
    <p:sldLayoutId id="214748379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FF8C3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25" r:id="rId5"/>
    <p:sldLayoutId id="2147483826" r:id="rId6"/>
    <p:sldLayoutId id="2147483804" r:id="rId7"/>
    <p:sldLayoutId id="2147483806" r:id="rId8"/>
    <p:sldLayoutId id="2147483807" r:id="rId9"/>
    <p:sldLayoutId id="2147483814" r:id="rId10"/>
    <p:sldLayoutId id="214748380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7C98A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5" r:id="rId7"/>
    <p:sldLayoutId id="2147483836" r:id="rId8"/>
    <p:sldLayoutId id="2147483837" r:id="rId9"/>
    <p:sldLayoutId id="214748383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CE9D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Slide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June 14, 2022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First Name and Last Name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4DC9A-3F7B-2748-B822-9F2B8EDC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726229"/>
            <a:ext cx="3384376" cy="17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Summary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82153C2-280B-52B7-D87C-BCFBF70BFDE2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401957058"/>
              </p:ext>
            </p:extLst>
          </p:nvPr>
        </p:nvGraphicFramePr>
        <p:xfrm>
          <a:off x="337344" y="1458294"/>
          <a:ext cx="11517312" cy="512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61">
                  <a:extLst>
                    <a:ext uri="{9D8B030D-6E8A-4147-A177-3AD203B41FA5}">
                      <a16:colId xmlns:a16="http://schemas.microsoft.com/office/drawing/2014/main" val="1625581999"/>
                    </a:ext>
                  </a:extLst>
                </a:gridCol>
                <a:gridCol w="3381995">
                  <a:extLst>
                    <a:ext uri="{9D8B030D-6E8A-4147-A177-3AD203B41FA5}">
                      <a16:colId xmlns:a16="http://schemas.microsoft.com/office/drawing/2014/main" val="1976349340"/>
                    </a:ext>
                  </a:extLst>
                </a:gridCol>
                <a:gridCol w="2879328">
                  <a:extLst>
                    <a:ext uri="{9D8B030D-6E8A-4147-A177-3AD203B41FA5}">
                      <a16:colId xmlns:a16="http://schemas.microsoft.com/office/drawing/2014/main" val="2751388190"/>
                    </a:ext>
                  </a:extLst>
                </a:gridCol>
                <a:gridCol w="2879328">
                  <a:extLst>
                    <a:ext uri="{9D8B030D-6E8A-4147-A177-3AD203B41FA5}">
                      <a16:colId xmlns:a16="http://schemas.microsoft.com/office/drawing/2014/main" val="10592371"/>
                    </a:ext>
                  </a:extLst>
                </a:gridCol>
              </a:tblGrid>
              <a:tr h="300532">
                <a:tc>
                  <a:txBody>
                    <a:bodyPr/>
                    <a:lstStyle/>
                    <a:p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﻿Jillian Dempsey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﻿Shiann </a:t>
                      </a:r>
                      <a:r>
                        <a:rPr lang="en-US" sz="1600" dirty="0" err="1"/>
                        <a:t>Darkangelo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﻿Tereza </a:t>
                      </a:r>
                      <a:r>
                        <a:rPr lang="en-US" sz="1600" dirty="0" err="1"/>
                        <a:t>Vanisova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30914"/>
                  </a:ext>
                </a:extLst>
              </a:tr>
              <a:tr h="4988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Faceoff Win 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(72.2%)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3rd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(63.2%)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(66.23%)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0506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# of Faceoff Plays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(97)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(125)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(77)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31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Home/ Away Faceoff win 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Higher performance in away games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(lowest: 62.78%)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Balanced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(lowest: 66.73%)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Balanced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(lowest: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61.73%)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72197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Per game Faceoff win 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Slightly higher fluctuation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(lowest: 57.14%)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Consistent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(lowest: 58.33%)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Consistent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(lowest: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73918"/>
                  </a:ext>
                </a:extLst>
              </a:tr>
              <a:tr h="60717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Per game Faceoff plays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Balanced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(lowest: 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Balanced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(lowest: 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Balanced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(lowest: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59057"/>
                  </a:ext>
                </a:extLst>
              </a:tr>
              <a:tr h="72536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Offensive Zone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Win %: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Plays %: 1</a:t>
                      </a:r>
                      <a:r>
                        <a:rPr lang="en-US" sz="1600" baseline="30000" dirty="0"/>
                        <a:t>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Win %: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Plays %: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Win %: 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Plays %: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272821"/>
                  </a:ext>
                </a:extLst>
              </a:tr>
              <a:tr h="71702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Neutral Zone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Win %: 1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Plays %: 2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Win %: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Plays %: 1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Win %: 2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Plays %: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67671"/>
                  </a:ext>
                </a:extLst>
              </a:tr>
              <a:tr h="65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Defensive Zone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Win %: 1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Plays %: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Win %: 2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Plays %: 2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Win %: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Plays %: 1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8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2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1st pick: </a:t>
            </a:r>
            <a:r>
              <a:rPr lang="en-US" sz="1400" dirty="0">
                <a:highlight>
                  <a:srgbClr val="FFFF00"/>
                </a:highlight>
              </a:rPr>
              <a:t>Jillian Dempsey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pick: </a:t>
            </a:r>
            <a:r>
              <a:rPr lang="en-US" sz="1400" dirty="0">
                <a:highlight>
                  <a:srgbClr val="FFFF00"/>
                </a:highlight>
              </a:rPr>
              <a:t>Shiann </a:t>
            </a:r>
            <a:r>
              <a:rPr lang="en-US" sz="1400" dirty="0" err="1">
                <a:highlight>
                  <a:srgbClr val="FFFF00"/>
                </a:highlight>
              </a:rPr>
              <a:t>Darkangelo</a:t>
            </a:r>
            <a:endParaRPr lang="en-US" sz="1400" dirty="0">
              <a:highlight>
                <a:srgbClr val="FFFF00"/>
              </a:highlight>
            </a:endParaRPr>
          </a:p>
          <a:p>
            <a:endParaRPr lang="en-US" sz="1400" dirty="0"/>
          </a:p>
          <a:p>
            <a:r>
              <a:rPr lang="en-US" sz="1400" dirty="0"/>
              <a:t>Benefit: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High Faceoff win percentage proven by amount of Faceoff plays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Excellent Faceoff performance in both Home &amp; Away games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Consistently perform well across all games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Jillian and Shiann together would bring a more balanced faceoff perform across all 3 zones. </a:t>
            </a:r>
          </a:p>
          <a:p>
            <a:pPr marL="1247775" lvl="2" indent="-342900"/>
            <a:r>
              <a:rPr lang="en-US" dirty="0"/>
              <a:t>Offensive: Shiann</a:t>
            </a:r>
          </a:p>
          <a:p>
            <a:pPr marL="1247775" lvl="2" indent="-342900"/>
            <a:r>
              <a:rPr lang="en-US" dirty="0"/>
              <a:t>Neutral: Shiann &amp; Jillian</a:t>
            </a:r>
          </a:p>
          <a:p>
            <a:pPr marL="1247775" lvl="2" indent="-342900"/>
            <a:r>
              <a:rPr lang="en-US" dirty="0"/>
              <a:t>Defensive: Jillian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Aspect: Highest Faceoff win percentage &amp; Number of Faceoff Plays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>
          <a:xfrm>
            <a:off x="479376" y="1932186"/>
            <a:ext cx="3915854" cy="1280790"/>
          </a:xfrm>
        </p:spPr>
        <p:txBody>
          <a:bodyPr/>
          <a:lstStyle/>
          <a:p>
            <a:r>
              <a:rPr lang="en-CA" dirty="0"/>
              <a:t>Reason: </a:t>
            </a:r>
          </a:p>
          <a:p>
            <a:pPr lvl="1"/>
            <a:r>
              <a:rPr lang="en-CA" dirty="0">
                <a:sym typeface="Wingdings" pitchFamily="2" charset="2"/>
              </a:rPr>
              <a:t>Faceoff win Percentage is a direct indicator for player’s Faceoff skill and performance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CA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CA" dirty="0">
              <a:sym typeface="Wingdings" pitchFamily="2" charset="2"/>
            </a:endParaRP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DA652A4-7E2B-E39E-49E6-9503E11B4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78452"/>
              </p:ext>
            </p:extLst>
          </p:nvPr>
        </p:nvGraphicFramePr>
        <p:xfrm>
          <a:off x="5214154" y="1932187"/>
          <a:ext cx="6638059" cy="465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38AF61BD-9C2A-3C06-1188-C940D47E18C7}"/>
              </a:ext>
            </a:extLst>
          </p:cNvPr>
          <p:cNvSpPr/>
          <p:nvPr/>
        </p:nvSpPr>
        <p:spPr>
          <a:xfrm rot="1246688">
            <a:off x="4481275" y="2645671"/>
            <a:ext cx="1073374" cy="681891"/>
          </a:xfrm>
          <a:prstGeom prst="stripedRightArrow">
            <a:avLst>
              <a:gd name="adj1" fmla="val 510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B4814873-4654-60B1-C57F-B336732408B2}"/>
              </a:ext>
            </a:extLst>
          </p:cNvPr>
          <p:cNvSpPr txBox="1">
            <a:spLocks/>
          </p:cNvSpPr>
          <p:nvPr/>
        </p:nvSpPr>
        <p:spPr>
          <a:xfrm>
            <a:off x="479376" y="3789040"/>
            <a:ext cx="3915854" cy="223224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CA" dirty="0"/>
              <a:t>Outcome:</a:t>
            </a:r>
          </a:p>
          <a:p>
            <a:pPr lvl="1"/>
            <a:r>
              <a:rPr lang="en-CA" dirty="0"/>
              <a:t>Pick the top 5 players from the chart</a:t>
            </a:r>
          </a:p>
          <a:p>
            <a:pPr lvl="2"/>
            <a:r>
              <a:rPr lang="en-CA" dirty="0"/>
              <a:t>﻿Jillian Dempsey</a:t>
            </a:r>
          </a:p>
          <a:p>
            <a:pPr lvl="2"/>
            <a:r>
              <a:rPr lang="en-CA" dirty="0"/>
              <a:t>Tereza </a:t>
            </a:r>
            <a:r>
              <a:rPr lang="en-CA" dirty="0" err="1"/>
              <a:t>Vanisova</a:t>
            </a:r>
            <a:endParaRPr lang="en-CA" dirty="0"/>
          </a:p>
          <a:p>
            <a:pPr lvl="2"/>
            <a:r>
              <a:rPr lang="en-CA" dirty="0"/>
              <a:t>Shiann </a:t>
            </a:r>
            <a:r>
              <a:rPr lang="en-CA" dirty="0" err="1"/>
              <a:t>Darkangelo</a:t>
            </a:r>
            <a:endParaRPr lang="en-CA" dirty="0"/>
          </a:p>
          <a:p>
            <a:pPr lvl="2"/>
            <a:r>
              <a:rPr lang="en-CA" dirty="0" err="1"/>
              <a:t>Cailey</a:t>
            </a:r>
            <a:r>
              <a:rPr lang="en-CA" dirty="0"/>
              <a:t> Hutchison</a:t>
            </a:r>
          </a:p>
          <a:p>
            <a:pPr lvl="2"/>
            <a:r>
              <a:rPr lang="en-CA" dirty="0" err="1"/>
              <a:t>Taytum</a:t>
            </a:r>
            <a:r>
              <a:rPr lang="en-CA" dirty="0"/>
              <a:t> Clairmont</a:t>
            </a:r>
          </a:p>
          <a:p>
            <a:endParaRPr lang="en-CA" dirty="0"/>
          </a:p>
          <a:p>
            <a:pPr marL="457200" lvl="1" indent="0">
              <a:buFont typeface="Arial" pitchFamily="34" charset="0"/>
              <a:buNone/>
            </a:pPr>
            <a:endParaRPr lang="en-CA" dirty="0">
              <a:sym typeface="Wingdings" pitchFamily="2" charset="2"/>
            </a:endParaRPr>
          </a:p>
          <a:p>
            <a:pPr marL="457200" lvl="1" indent="0">
              <a:buFont typeface="Arial" pitchFamily="34" charset="0"/>
              <a:buNone/>
            </a:pPr>
            <a:endParaRPr lang="en-CA" dirty="0">
              <a:sym typeface="Wingdings" pitchFamily="2" charset="2"/>
            </a:endParaRPr>
          </a:p>
          <a:p>
            <a:pPr marL="457200" lvl="1" indent="0">
              <a:buFont typeface="Arial" pitchFamily="34" charset="0"/>
              <a:buNone/>
            </a:pPr>
            <a:endParaRPr lang="en-CA" dirty="0">
              <a:sym typeface="Wingdings" pitchFamily="2" charset="2"/>
            </a:endParaRPr>
          </a:p>
          <a:p>
            <a:endParaRPr lang="en-CA" dirty="0"/>
          </a:p>
          <a:p>
            <a:endParaRPr lang="en-CA" dirty="0"/>
          </a:p>
          <a:p>
            <a:pPr marL="0" indent="0">
              <a:buFont typeface="Arial" pitchFamily="34" charset="0"/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3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7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Aspect: Highest Faceoff win percentage &amp; Number of Faceoff Plays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>
          <a:xfrm>
            <a:off x="335361" y="1484784"/>
            <a:ext cx="3456384" cy="1800200"/>
          </a:xfrm>
        </p:spPr>
        <p:txBody>
          <a:bodyPr/>
          <a:lstStyle/>
          <a:p>
            <a:r>
              <a:rPr lang="en-CA" dirty="0">
                <a:sym typeface="Wingdings" pitchFamily="2" charset="2"/>
              </a:rPr>
              <a:t>Reason:</a:t>
            </a:r>
          </a:p>
          <a:p>
            <a:pPr lvl="1"/>
            <a:r>
              <a:rPr lang="en-CA" dirty="0">
                <a:sym typeface="Wingdings" pitchFamily="2" charset="2"/>
              </a:rPr>
              <a:t>Win Percentage calculated from higher number of Faceoff played would be more convincing</a:t>
            </a:r>
          </a:p>
          <a:p>
            <a:pPr lvl="1"/>
            <a:r>
              <a:rPr lang="en-CA" dirty="0">
                <a:sym typeface="Wingdings" pitchFamily="2" charset="2"/>
              </a:rPr>
              <a:t>This idea follows our common perception and statistical calculation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CE02CD-6099-1802-760A-D73192758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537899"/>
              </p:ext>
            </p:extLst>
          </p:nvPr>
        </p:nvGraphicFramePr>
        <p:xfrm>
          <a:off x="4391810" y="2384884"/>
          <a:ext cx="7012631" cy="32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5BD92FE-79E4-16A9-20EC-A0D80FC67E75}"/>
              </a:ext>
            </a:extLst>
          </p:cNvPr>
          <p:cNvSpPr/>
          <p:nvPr/>
        </p:nvSpPr>
        <p:spPr>
          <a:xfrm>
            <a:off x="4127782" y="3573016"/>
            <a:ext cx="1008112" cy="1728192"/>
          </a:xfrm>
          <a:prstGeom prst="ellipse">
            <a:avLst/>
          </a:prstGeom>
          <a:noFill/>
          <a:ln>
            <a:solidFill>
              <a:srgbClr val="DD0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AE800F2F-5D75-E73F-7A19-0882E2D34598}"/>
              </a:ext>
            </a:extLst>
          </p:cNvPr>
          <p:cNvSpPr txBox="1">
            <a:spLocks/>
          </p:cNvSpPr>
          <p:nvPr/>
        </p:nvSpPr>
        <p:spPr>
          <a:xfrm>
            <a:off x="336929" y="4293096"/>
            <a:ext cx="3456384" cy="18002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CA" dirty="0">
                <a:sym typeface="Wingdings" pitchFamily="2" charset="2"/>
              </a:rPr>
              <a:t>Outcome:</a:t>
            </a:r>
          </a:p>
          <a:p>
            <a:pPr lvl="1"/>
            <a:r>
              <a:rPr lang="en-CA" dirty="0">
                <a:sym typeface="Wingdings" pitchFamily="2" charset="2"/>
              </a:rPr>
              <a:t>Pick top 3 players:</a:t>
            </a:r>
          </a:p>
          <a:p>
            <a:pPr lvl="2"/>
            <a:r>
              <a:rPr lang="en-CA" dirty="0">
                <a:sym typeface="Wingdings" pitchFamily="2" charset="2"/>
              </a:rPr>
              <a:t>﻿Jillian Dempsey</a:t>
            </a:r>
          </a:p>
          <a:p>
            <a:pPr lvl="2"/>
            <a:r>
              <a:rPr lang="en-CA" dirty="0">
                <a:sym typeface="Wingdings" pitchFamily="2" charset="2"/>
              </a:rPr>
              <a:t>Tereza </a:t>
            </a:r>
            <a:r>
              <a:rPr lang="en-CA" dirty="0" err="1">
                <a:sym typeface="Wingdings" pitchFamily="2" charset="2"/>
              </a:rPr>
              <a:t>Vanisova</a:t>
            </a:r>
            <a:endParaRPr lang="en-CA" dirty="0">
              <a:sym typeface="Wingdings" pitchFamily="2" charset="2"/>
            </a:endParaRPr>
          </a:p>
          <a:p>
            <a:pPr lvl="2"/>
            <a:r>
              <a:rPr lang="en-CA" dirty="0">
                <a:sym typeface="Wingdings" pitchFamily="2" charset="2"/>
              </a:rPr>
              <a:t>Shiann </a:t>
            </a:r>
            <a:r>
              <a:rPr lang="en-CA" dirty="0" err="1">
                <a:sym typeface="Wingdings" pitchFamily="2" charset="2"/>
              </a:rPr>
              <a:t>Darkangelo</a:t>
            </a:r>
            <a:endParaRPr lang="en-CA" dirty="0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CA" dirty="0"/>
          </a:p>
          <a:p>
            <a:endParaRPr lang="en-CA" dirty="0"/>
          </a:p>
          <a:p>
            <a:pPr marL="0" indent="0">
              <a:buFont typeface="Arial" pitchFamily="34" charset="0"/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Aspect: Faceoff win percentage per Game &amp; Home/Away Win Percentage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23E3A-CB54-924B-ABE6-32381DD98FE3}"/>
              </a:ext>
            </a:extLst>
          </p:cNvPr>
          <p:cNvGrpSpPr/>
          <p:nvPr/>
        </p:nvGrpSpPr>
        <p:grpSpPr>
          <a:xfrm>
            <a:off x="767408" y="2420888"/>
            <a:ext cx="10764566" cy="3185316"/>
            <a:chOff x="0" y="1929211"/>
            <a:chExt cx="12193094" cy="387605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800196D-2DBE-0C42-8B8D-DAEAFA6ABE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0223285"/>
                </p:ext>
              </p:extLst>
            </p:nvPr>
          </p:nvGraphicFramePr>
          <p:xfrm>
            <a:off x="0" y="1929211"/>
            <a:ext cx="3926200" cy="38760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1F19D0A-CB7F-0140-A5A3-236076297A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0979616"/>
                </p:ext>
              </p:extLst>
            </p:nvPr>
          </p:nvGraphicFramePr>
          <p:xfrm>
            <a:off x="3924306" y="1929211"/>
            <a:ext cx="4043902" cy="38760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3B9790B3-B8A4-4740-8037-FE86B722CE1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310342"/>
                </p:ext>
              </p:extLst>
            </p:nvPr>
          </p:nvGraphicFramePr>
          <p:xfrm>
            <a:off x="7968208" y="1929211"/>
            <a:ext cx="4224886" cy="38760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4B11189D-8533-BE51-58B7-555FF9304FDE}"/>
              </a:ext>
            </a:extLst>
          </p:cNvPr>
          <p:cNvSpPr txBox="1">
            <a:spLocks/>
          </p:cNvSpPr>
          <p:nvPr/>
        </p:nvSpPr>
        <p:spPr>
          <a:xfrm>
            <a:off x="196580" y="1497164"/>
            <a:ext cx="11516853" cy="63569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Reason:</a:t>
            </a:r>
          </a:p>
          <a:p>
            <a:pPr lvl="1"/>
            <a:r>
              <a:rPr lang="en-US" dirty="0"/>
              <a:t>Some player might perform differently in Home and Away Game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4E10E-98F3-5291-E756-48C0721F4ED5}"/>
              </a:ext>
            </a:extLst>
          </p:cNvPr>
          <p:cNvSpPr txBox="1"/>
          <p:nvPr/>
        </p:nvSpPr>
        <p:spPr>
          <a:xfrm>
            <a:off x="949234" y="2673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F945FAA-D7C5-7C8B-2C55-FEAF9CEBE4C7}"/>
              </a:ext>
            </a:extLst>
          </p:cNvPr>
          <p:cNvSpPr txBox="1">
            <a:spLocks/>
          </p:cNvSpPr>
          <p:nvPr/>
        </p:nvSpPr>
        <p:spPr>
          <a:xfrm>
            <a:off x="196580" y="2132856"/>
            <a:ext cx="11516853" cy="106194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Outcome:</a:t>
            </a:r>
          </a:p>
          <a:p>
            <a:pPr lvl="1"/>
            <a:r>
              <a:rPr lang="en-US" dirty="0"/>
              <a:t>All 3 players perform well in both Home and Away game (Faceoff win &gt;60%)</a:t>
            </a:r>
          </a:p>
          <a:p>
            <a:pPr lvl="1"/>
            <a:r>
              <a:rPr lang="en-US" dirty="0"/>
              <a:t>Jillian perform exceptionally well in Away games.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0104 0.13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Aspect: Faceoff win percentage per Game &amp; Home/Away Win Percentage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E37388-42AF-4DFE-93C5-9F0E9AA04BE3}"/>
              </a:ext>
            </a:extLst>
          </p:cNvPr>
          <p:cNvGrpSpPr/>
          <p:nvPr/>
        </p:nvGrpSpPr>
        <p:grpSpPr>
          <a:xfrm>
            <a:off x="910800" y="2700000"/>
            <a:ext cx="10440000" cy="3420000"/>
            <a:chOff x="335361" y="1370111"/>
            <a:chExt cx="11856639" cy="4315212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AE23AB41-7191-A040-8B0E-E49E3D031F1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4102470"/>
                </p:ext>
              </p:extLst>
            </p:nvPr>
          </p:nvGraphicFramePr>
          <p:xfrm>
            <a:off x="335361" y="1370112"/>
            <a:ext cx="5976664" cy="43152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D5AA5BB0-7093-9047-A118-F9812EF16AC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002338"/>
                </p:ext>
              </p:extLst>
            </p:nvPr>
          </p:nvGraphicFramePr>
          <p:xfrm>
            <a:off x="6312025" y="1370111"/>
            <a:ext cx="5879975" cy="43152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6A5C910-611F-ECC1-3E12-0B7DB5DED12B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8" y="4464000"/>
              <a:ext cx="11809312" cy="0"/>
            </a:xfrm>
            <a:prstGeom prst="line">
              <a:avLst/>
            </a:prstGeom>
            <a:ln w="19050">
              <a:solidFill>
                <a:srgbClr val="FF8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5E4B0C3D-1A80-DDAD-74F7-9881ECBBD28B}"/>
              </a:ext>
            </a:extLst>
          </p:cNvPr>
          <p:cNvSpPr txBox="1">
            <a:spLocks/>
          </p:cNvSpPr>
          <p:nvPr/>
        </p:nvSpPr>
        <p:spPr>
          <a:xfrm>
            <a:off x="196580" y="1497164"/>
            <a:ext cx="11516853" cy="63569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Reason:</a:t>
            </a:r>
          </a:p>
          <a:p>
            <a:pPr lvl="1"/>
            <a:r>
              <a:rPr lang="en-US" dirty="0"/>
              <a:t>Some player might have an inconsistent performance, such as only perform well in a few games.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Aspect: Faceoff win percentage per Game &amp; Home/Away Win Percentage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23608F-A998-8A3C-6D79-EA099AE19D4E}"/>
              </a:ext>
            </a:extLst>
          </p:cNvPr>
          <p:cNvGrpSpPr/>
          <p:nvPr/>
        </p:nvGrpSpPr>
        <p:grpSpPr>
          <a:xfrm>
            <a:off x="910800" y="2700000"/>
            <a:ext cx="10440000" cy="3420000"/>
            <a:chOff x="263352" y="1370111"/>
            <a:chExt cx="11926083" cy="4315212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AE23AB41-7191-A040-8B0E-E49E3D031F1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52030540"/>
                </p:ext>
              </p:extLst>
            </p:nvPr>
          </p:nvGraphicFramePr>
          <p:xfrm>
            <a:off x="341905" y="1370112"/>
            <a:ext cx="5976664" cy="43152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FA12DBD8-7E48-F442-AEF9-E210124C58C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5359339"/>
                </p:ext>
              </p:extLst>
            </p:nvPr>
          </p:nvGraphicFramePr>
          <p:xfrm>
            <a:off x="6318571" y="1370111"/>
            <a:ext cx="5870864" cy="43152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6A5C910-611F-ECC1-3E12-0B7DB5DED12B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4464000"/>
              <a:ext cx="11809312" cy="0"/>
            </a:xfrm>
            <a:prstGeom prst="line">
              <a:avLst/>
            </a:prstGeom>
            <a:ln w="19050">
              <a:solidFill>
                <a:srgbClr val="FF8C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F915EB29-28CD-A0E4-90A1-9268B02873BE}"/>
              </a:ext>
            </a:extLst>
          </p:cNvPr>
          <p:cNvSpPr txBox="1">
            <a:spLocks/>
          </p:cNvSpPr>
          <p:nvPr/>
        </p:nvSpPr>
        <p:spPr>
          <a:xfrm>
            <a:off x="196580" y="1497163"/>
            <a:ext cx="11516853" cy="100083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Outcome:</a:t>
            </a:r>
          </a:p>
          <a:p>
            <a:pPr lvl="1"/>
            <a:r>
              <a:rPr lang="en-US" dirty="0">
                <a:sym typeface="Wingdings" pitchFamily="2" charset="2"/>
              </a:rPr>
              <a:t>All 3 players have relatively consistent Faceoff win percentage (At lease 50% in each Game)</a:t>
            </a:r>
          </a:p>
          <a:p>
            <a:pPr lvl="1"/>
            <a:r>
              <a:rPr lang="en-US" dirty="0">
                <a:sym typeface="Wingdings" pitchFamily="2" charset="2"/>
              </a:rPr>
              <a:t>However, since Tereza has less Faceoff plays per game, we would temporally pick Jillian &amp; Shiann over her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Aspect: Faceoff Plays Percentage &amp; Win Percentage in different zones</a:t>
            </a:r>
          </a:p>
        </p:txBody>
      </p:sp>
      <p:pic>
        <p:nvPicPr>
          <p:cNvPr id="14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D8938F85-32A6-A2AA-19A0-26A7A4C04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2186"/>
            <a:ext cx="8172576" cy="3851236"/>
          </a:xfrm>
          <a:prstGeom prst="rect">
            <a:avLst/>
          </a:prstGeom>
        </p:spPr>
      </p:pic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AA40362C-085C-BA3D-FC80-E6BFE61B91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52494" y="1556792"/>
            <a:ext cx="3960440" cy="1584176"/>
          </a:xfrm>
        </p:spPr>
        <p:txBody>
          <a:bodyPr/>
          <a:lstStyle/>
          <a:p>
            <a:r>
              <a:rPr lang="en-US" dirty="0"/>
              <a:t>Reason:</a:t>
            </a:r>
          </a:p>
          <a:p>
            <a:pPr lvl="1"/>
            <a:r>
              <a:rPr lang="en-US" dirty="0"/>
              <a:t>Player might have different faceoff performance across different zone. </a:t>
            </a:r>
          </a:p>
          <a:p>
            <a:pPr lvl="1"/>
            <a:r>
              <a:rPr lang="en-US" dirty="0"/>
              <a:t>Using this analysis would help us identifying each player’s strongest faceoff zone.</a:t>
            </a:r>
          </a:p>
        </p:txBody>
      </p:sp>
      <p:sp>
        <p:nvSpPr>
          <p:cNvPr id="23" name="Content Placeholder 20">
            <a:extLst>
              <a:ext uri="{FF2B5EF4-FFF2-40B4-BE49-F238E27FC236}">
                <a16:creationId xmlns:a16="http://schemas.microsoft.com/office/drawing/2014/main" id="{2DA304A4-6098-39BD-5B31-901065EC6F4E}"/>
              </a:ext>
            </a:extLst>
          </p:cNvPr>
          <p:cNvSpPr txBox="1">
            <a:spLocks/>
          </p:cNvSpPr>
          <p:nvPr/>
        </p:nvSpPr>
        <p:spPr>
          <a:xfrm>
            <a:off x="8172576" y="3140968"/>
            <a:ext cx="3960440" cy="18002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Outcome (Jillian): </a:t>
            </a:r>
          </a:p>
          <a:p>
            <a:pPr lvl="1"/>
            <a:r>
              <a:rPr lang="en-US" dirty="0"/>
              <a:t>Outstanding in the Offensive &amp; Neutral Zone</a:t>
            </a:r>
          </a:p>
          <a:p>
            <a:pPr lvl="1"/>
            <a:r>
              <a:rPr lang="en-US" dirty="0"/>
              <a:t>50% of total faceoff plays took place in Offensive zone </a:t>
            </a:r>
            <a:r>
              <a:rPr lang="en-US" dirty="0">
                <a:sym typeface="Wingdings" pitchFamily="2" charset="2"/>
              </a:rPr>
              <a:t> Comfortable to play in offensive zone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Relatively balanced in the Defensive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Aspect: Faceoff Plays Percentage &amp; Win Percentage in different zones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AA40362C-085C-BA3D-FC80-E6BFE61B91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72000" y="3139200"/>
            <a:ext cx="3960440" cy="1368152"/>
          </a:xfrm>
        </p:spPr>
        <p:txBody>
          <a:bodyPr/>
          <a:lstStyle/>
          <a:p>
            <a:r>
              <a:rPr lang="en-US" dirty="0"/>
              <a:t>Outcome (Shiann):</a:t>
            </a:r>
          </a:p>
          <a:p>
            <a:pPr lvl="1"/>
            <a:r>
              <a:rPr lang="en-US" dirty="0"/>
              <a:t>Exceptional in offensive zone</a:t>
            </a:r>
          </a:p>
          <a:p>
            <a:pPr lvl="1"/>
            <a:r>
              <a:rPr lang="en-US" dirty="0"/>
              <a:t>Balanced in both Neutral &amp; Defensive zone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1CBD235-6654-F69B-634F-1D80A004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642"/>
            <a:ext cx="8172000" cy="38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0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Picking 2 Top Faceoff Player (3 Aspects Strategy)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Aspect: Faceoff Plays Percentage &amp; Win Percentage in different zones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456E1F8-1A8E-34E0-7F8C-3E899DD8783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" y="1909621"/>
            <a:ext cx="8172000" cy="3860005"/>
          </a:xfrm>
        </p:spPr>
      </p:pic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E9316406-B991-A439-AC77-A69BB52CF9A8}"/>
              </a:ext>
            </a:extLst>
          </p:cNvPr>
          <p:cNvSpPr txBox="1">
            <a:spLocks/>
          </p:cNvSpPr>
          <p:nvPr/>
        </p:nvSpPr>
        <p:spPr>
          <a:xfrm>
            <a:off x="8172000" y="3139200"/>
            <a:ext cx="3960440" cy="187220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Outcome (Tereza):</a:t>
            </a:r>
          </a:p>
          <a:p>
            <a:pPr lvl="1"/>
            <a:r>
              <a:rPr lang="en-US" dirty="0"/>
              <a:t>Exceptional in both Offensive &amp; Neutral  zone</a:t>
            </a:r>
          </a:p>
          <a:p>
            <a:pPr lvl="1"/>
            <a:r>
              <a:rPr lang="en-US" dirty="0"/>
              <a:t>Weak in Defensive zone</a:t>
            </a:r>
          </a:p>
        </p:txBody>
      </p:sp>
    </p:spTree>
    <p:extLst>
      <p:ext uri="{BB962C8B-B14F-4D97-AF65-F5344CB8AC3E}">
        <p14:creationId xmlns:p14="http://schemas.microsoft.com/office/powerpoint/2010/main" val="3207602075"/>
      </p:ext>
    </p:extLst>
  </p:cSld>
  <p:clrMapOvr>
    <a:masterClrMapping/>
  </p:clrMapOvr>
</p:sld>
</file>

<file path=ppt/theme/theme1.xml><?xml version="1.0" encoding="utf-8"?>
<a:theme xmlns:a="http://schemas.openxmlformats.org/drawingml/2006/main" name="Rotman Pi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tman Cy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tman Dark Te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otman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otman 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otman 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otman G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818</Words>
  <Application>Microsoft Macintosh PowerPoint</Application>
  <PresentationFormat>Widescreen</PresentationFormat>
  <Paragraphs>172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Arial</vt:lpstr>
      <vt:lpstr>Calibri Light</vt:lpstr>
      <vt:lpstr>Rotman Pink</vt:lpstr>
      <vt:lpstr>Rotman Cyan</vt:lpstr>
      <vt:lpstr>Rotman Dark Teal</vt:lpstr>
      <vt:lpstr>Rotman Blue</vt:lpstr>
      <vt:lpstr>Rotman Orange</vt:lpstr>
      <vt:lpstr>Rotman Grey</vt:lpstr>
      <vt:lpstr>Rotman Gold</vt:lpstr>
      <vt:lpstr>Slide Title</vt:lpstr>
      <vt:lpstr>Picking 2 Top Faceoff Player (3 Aspects Strategy)</vt:lpstr>
      <vt:lpstr>Picking 2 Top Faceoff Player (3 Aspects Strategy)</vt:lpstr>
      <vt:lpstr>Picking 2 Top Faceoff Player (3 Aspects Strategy)</vt:lpstr>
      <vt:lpstr>Picking 2 Top Faceoff Player (3 Aspects Strategy)</vt:lpstr>
      <vt:lpstr>Picking 2 Top Faceoff Player (3 Aspects Strategy)</vt:lpstr>
      <vt:lpstr>Picking 2 Top Faceoff Player (3 Aspects Strategy)</vt:lpstr>
      <vt:lpstr>Picking 2 Top Faceoff Player (3 Aspects Strategy)</vt:lpstr>
      <vt:lpstr>Picking 2 Top Faceoff Player (3 Aspects Strategy)</vt:lpstr>
      <vt:lpstr>Picking 2 Top Faceoff Player (3 Aspects Strategy)</vt:lpstr>
      <vt:lpstr>Picking 2 Top Faceoff Player (3 Aspects Strategy)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Huber</dc:creator>
  <cp:lastModifiedBy>Michael Rong</cp:lastModifiedBy>
  <cp:revision>165</cp:revision>
  <dcterms:created xsi:type="dcterms:W3CDTF">2013-07-26T14:57:40Z</dcterms:created>
  <dcterms:modified xsi:type="dcterms:W3CDTF">2022-06-14T19:45:15Z</dcterms:modified>
</cp:coreProperties>
</file>