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41" r:id="rId2"/>
    <p:sldId id="344" r:id="rId3"/>
    <p:sldId id="342" r:id="rId4"/>
    <p:sldId id="34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333F50"/>
    <a:srgbClr val="FFFF66"/>
    <a:srgbClr val="FF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6379" autoAdjust="0"/>
  </p:normalViewPr>
  <p:slideViewPr>
    <p:cSldViewPr snapToGrid="0">
      <p:cViewPr varScale="1">
        <p:scale>
          <a:sx n="86" d="100"/>
          <a:sy n="86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6C0B-23A2-4A59-9D60-9831B49AEA8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BA669-4F8E-4F03-A896-7590565AA7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3D8C-4A2E-42E3-B375-644094F52D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7349-3A31-4B0D-9A37-3A40FA6CE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/>
          <p:nvPr/>
        </p:nvSpPr>
        <p:spPr>
          <a:xfrm>
            <a:off x="0" y="-26987"/>
            <a:ext cx="9144000" cy="863600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 sz="48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622299" y="96838"/>
            <a:ext cx="813490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创新点一：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基于双通道递归神经网络的噪声分离技术</a:t>
            </a:r>
          </a:p>
        </p:txBody>
      </p:sp>
      <p:cxnSp>
        <p:nvCxnSpPr>
          <p:cNvPr id="13" name="直接连接符 19"/>
          <p:cNvCxnSpPr/>
          <p:nvPr/>
        </p:nvCxnSpPr>
        <p:spPr>
          <a:xfrm flipH="1">
            <a:off x="449263" y="-25400"/>
            <a:ext cx="1587" cy="84137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20"/>
          <p:cNvCxnSpPr/>
          <p:nvPr/>
        </p:nvCxnSpPr>
        <p:spPr>
          <a:xfrm flipH="1">
            <a:off x="511175" y="-26987"/>
            <a:ext cx="1588" cy="554037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30"/>
          <p:cNvCxnSpPr/>
          <p:nvPr/>
        </p:nvCxnSpPr>
        <p:spPr>
          <a:xfrm>
            <a:off x="576263" y="-26987"/>
            <a:ext cx="0" cy="29845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圆角矩形 70"/>
          <p:cNvSpPr/>
          <p:nvPr/>
        </p:nvSpPr>
        <p:spPr>
          <a:xfrm>
            <a:off x="418029" y="1054800"/>
            <a:ext cx="8307943" cy="2236736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06161" y="960438"/>
            <a:ext cx="1602208" cy="354012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关键问题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4873842" y="1997606"/>
            <a:ext cx="440570" cy="541609"/>
          </a:xfrm>
          <a:prstGeom prst="rightArrow">
            <a:avLst>
              <a:gd name="adj1" fmla="val 41270"/>
              <a:gd name="adj2" fmla="val 2808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451600" y="6496770"/>
            <a:ext cx="2057400" cy="365125"/>
          </a:xfrm>
        </p:spPr>
        <p:txBody>
          <a:bodyPr vert="horz" lIns="91440" tIns="45720" rIns="91440" bIns="45720" rtlCol="0" anchor="ctr"/>
          <a:lstStyle/>
          <a:p>
            <a:pPr fontAlgn="auto">
              <a:defRPr/>
            </a:pPr>
            <a:fld id="{782909D5-DA67-4F6E-9C01-90C1A6A65E53}" type="slidenum">
              <a:rPr lang="zh-CN" altLang="en-US" strike="noStrike" noProof="1">
                <a:latin typeface="+mn-lt"/>
                <a:ea typeface="+mn-ea"/>
                <a:cs typeface="+mn-cs"/>
              </a:rPr>
              <a:t>1</a:t>
            </a:fld>
            <a:endParaRPr lang="zh-CN" altLang="en-US" strike="noStrike" noProof="1"/>
          </a:p>
        </p:txBody>
      </p:sp>
      <p:sp>
        <p:nvSpPr>
          <p:cNvPr id="27" name="日期占位符 1"/>
          <p:cNvSpPr>
            <a:spLocks noGrp="1"/>
          </p:cNvSpPr>
          <p:nvPr>
            <p:ph type="dt" sz="half" idx="10"/>
          </p:nvPr>
        </p:nvSpPr>
        <p:spPr>
          <a:xfrm>
            <a:off x="622300" y="6496770"/>
            <a:ext cx="2057400" cy="365125"/>
          </a:xfrm>
        </p:spPr>
        <p:txBody>
          <a:bodyPr vert="horz" lIns="91440" tIns="45720" rIns="91440" bIns="45720" rtlCol="0" anchor="ctr"/>
          <a:lstStyle/>
          <a:p>
            <a:pPr fontAlgn="auto"/>
            <a:fld id="{AE9AB7F7-17C0-7441-9577-B424DC2F5E7E}" type="datetime1">
              <a:rPr kumimoji="1" lang="zh-CN" altLang="en-US" strike="noStrike" noProof="1" smtClean="0">
                <a:latin typeface="+mn-lt"/>
                <a:ea typeface="+mn-ea"/>
                <a:cs typeface="+mn-cs"/>
              </a:rPr>
              <a:t>2023/12/21</a:t>
            </a:fld>
            <a:endParaRPr kumimoji="1" lang="zh-CN" altLang="en-US" strike="noStrike" noProof="1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0" y="6471251"/>
            <a:ext cx="914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/>
          <a:lstStyle/>
          <a:p>
            <a:pPr fontAlgn="auto">
              <a:defRPr/>
            </a:pPr>
            <a:endParaRPr lang="zh-CN" altLang="en-US" b="1" strike="noStrike" noProof="1">
              <a:ln>
                <a:solidFill>
                  <a:srgbClr val="003399"/>
                </a:solidFill>
              </a:ln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17277" y="1470200"/>
            <a:ext cx="4056321" cy="1596423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45" lvl="1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海洋环境噪声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来源复杂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60045" lvl="1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海洋环境中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色噪声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干扰性强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60045" lvl="1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水声信号传播途中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衰减与弱化</a:t>
            </a:r>
          </a:p>
        </p:txBody>
      </p:sp>
      <p:sp>
        <p:nvSpPr>
          <p:cNvPr id="2" name="圆角矩形 78"/>
          <p:cNvSpPr/>
          <p:nvPr/>
        </p:nvSpPr>
        <p:spPr>
          <a:xfrm>
            <a:off x="5361305" y="1470660"/>
            <a:ext cx="3147695" cy="1607820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45" lvl="1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噪声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频率和强度变化大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60045" lvl="1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对海洋噪声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鲁棒性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不足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60045" lvl="1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信噪比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随传播距离增加而降低</a:t>
            </a: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3530423"/>
            <a:ext cx="2726199" cy="207698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03783" y="5727694"/>
            <a:ext cx="25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(b)Strong interfering Colored Noise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 rotWithShape="1">
          <a:blip r:embed="rId3"/>
          <a:srcRect l="17747"/>
          <a:stretch>
            <a:fillRect/>
          </a:stretch>
        </p:blipFill>
        <p:spPr>
          <a:xfrm>
            <a:off x="6515735" y="3655060"/>
            <a:ext cx="2411095" cy="183261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4"/>
          <a:srcRect l="8238" t="15403"/>
          <a:stretch>
            <a:fillRect/>
          </a:stretch>
        </p:blipFill>
        <p:spPr>
          <a:xfrm>
            <a:off x="436880" y="3530600"/>
            <a:ext cx="2932430" cy="2038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717550" y="5706745"/>
            <a:ext cx="25120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(a) Complex Sources of Marine Noise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451600" y="5706745"/>
            <a:ext cx="25641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(c) Decreasing signal-to noise ratios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/>
          <p:nvPr/>
        </p:nvSpPr>
        <p:spPr>
          <a:xfrm>
            <a:off x="0" y="-26987"/>
            <a:ext cx="9144000" cy="863600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 sz="48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622299" y="96838"/>
            <a:ext cx="835201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创新点一：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基于双通道递归神经网络的噪声分离技术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9"/>
          <p:cNvCxnSpPr/>
          <p:nvPr/>
        </p:nvCxnSpPr>
        <p:spPr>
          <a:xfrm flipH="1">
            <a:off x="449263" y="-25400"/>
            <a:ext cx="1587" cy="84137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20"/>
          <p:cNvCxnSpPr/>
          <p:nvPr/>
        </p:nvCxnSpPr>
        <p:spPr>
          <a:xfrm flipH="1">
            <a:off x="511175" y="-26987"/>
            <a:ext cx="1588" cy="554037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30"/>
          <p:cNvCxnSpPr/>
          <p:nvPr/>
        </p:nvCxnSpPr>
        <p:spPr>
          <a:xfrm>
            <a:off x="576263" y="-26987"/>
            <a:ext cx="0" cy="29845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圆角矩形 82"/>
              <p:cNvSpPr/>
              <p:nvPr/>
            </p:nvSpPr>
            <p:spPr>
              <a:xfrm>
                <a:off x="453727" y="1053905"/>
                <a:ext cx="8307705" cy="3080385"/>
              </a:xfrm>
              <a:prstGeom prst="roundRect">
                <a:avLst>
                  <a:gd name="adj" fmla="val 425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SG" altLang="en-US" sz="1400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𝑼</m:t>
                      </m:r>
                      <m:r>
                        <a:rPr lang="en-US" altLang="zh-SG" sz="1400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’</m:t>
                      </m:r>
                      <m:r>
                        <a:rPr lang="zh-SG" altLang="en-US" sz="1400" baseline="-25000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𝑏</m:t>
                      </m:r>
                    </m:oMath>
                  </m:oMathPara>
                </a14:m>
                <a:endParaRPr lang="en-US" altLang="zh-CN" sz="1400" b="1" dirty="0"/>
              </a:p>
            </p:txBody>
          </p:sp>
        </mc:Choice>
        <mc:Fallback xmlns="">
          <p:sp>
            <p:nvSpPr>
              <p:cNvPr id="83" name="圆角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7" y="1053905"/>
                <a:ext cx="8307705" cy="3080385"/>
              </a:xfrm>
              <a:prstGeom prst="roundRect">
                <a:avLst>
                  <a:gd name="adj" fmla="val 4250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圆角矩形 83"/>
          <p:cNvSpPr/>
          <p:nvPr/>
        </p:nvSpPr>
        <p:spPr>
          <a:xfrm>
            <a:off x="706161" y="961200"/>
            <a:ext cx="1602000" cy="354012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解决方案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706161" y="2236647"/>
            <a:ext cx="1837944" cy="366703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双向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RNN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706120" y="2696845"/>
            <a:ext cx="1837690" cy="417195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全连接层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706161" y="3219806"/>
            <a:ext cx="1837944" cy="355984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层归一化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706161" y="1371069"/>
            <a:ext cx="7731677" cy="806510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4385"/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2035" y="3258594"/>
            <a:ext cx="298265" cy="281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73090" y="2423056"/>
            <a:ext cx="28149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673159" y="2920175"/>
            <a:ext cx="28149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692373" y="3372101"/>
            <a:ext cx="28149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451600" y="6496770"/>
            <a:ext cx="2057400" cy="365125"/>
          </a:xfrm>
        </p:spPr>
        <p:txBody>
          <a:bodyPr vert="horz" lIns="91440" tIns="45720" rIns="91440" bIns="45720" rtlCol="0" anchor="ctr"/>
          <a:lstStyle/>
          <a:p>
            <a:pPr fontAlgn="auto">
              <a:defRPr/>
            </a:pPr>
            <a:fld id="{782909D5-DA67-4F6E-9C01-90C1A6A65E53}" type="slidenum">
              <a:rPr lang="zh-CN" altLang="en-US" strike="noStrike" noProof="1">
                <a:latin typeface="+mn-lt"/>
                <a:ea typeface="+mn-ea"/>
                <a:cs typeface="+mn-cs"/>
              </a:rPr>
              <a:t>2</a:t>
            </a:fld>
            <a:endParaRPr lang="zh-CN" altLang="en-US" strike="noStrike" noProof="1"/>
          </a:p>
        </p:txBody>
      </p:sp>
      <p:sp>
        <p:nvSpPr>
          <p:cNvPr id="87" name="日期占位符 1"/>
          <p:cNvSpPr>
            <a:spLocks noGrp="1"/>
          </p:cNvSpPr>
          <p:nvPr>
            <p:ph type="dt" sz="half" idx="10"/>
          </p:nvPr>
        </p:nvSpPr>
        <p:spPr>
          <a:xfrm>
            <a:off x="622300" y="6496770"/>
            <a:ext cx="2057400" cy="365125"/>
          </a:xfrm>
        </p:spPr>
        <p:txBody>
          <a:bodyPr vert="horz" lIns="91440" tIns="45720" rIns="91440" bIns="45720" rtlCol="0" anchor="ctr"/>
          <a:lstStyle/>
          <a:p>
            <a:pPr fontAlgn="auto"/>
            <a:fld id="{AE9AB7F7-17C0-7441-9577-B424DC2F5E7E}" type="datetime1">
              <a:rPr kumimoji="1" lang="zh-CN" altLang="en-US" strike="noStrike" noProof="1" smtClean="0">
                <a:latin typeface="+mn-lt"/>
                <a:ea typeface="+mn-ea"/>
                <a:cs typeface="+mn-cs"/>
              </a:rPr>
              <a:t>2023/12/21</a:t>
            </a:fld>
            <a:endParaRPr kumimoji="1" lang="zh-CN" altLang="en-US" strike="noStrike" noProof="1"/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0" y="6471251"/>
            <a:ext cx="914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/>
          <a:lstStyle/>
          <a:p>
            <a:pPr fontAlgn="auto">
              <a:defRPr/>
            </a:pPr>
            <a:endParaRPr lang="zh-CN" altLang="en-US" b="1" strike="noStrike" noProof="1">
              <a:ln>
                <a:solidFill>
                  <a:srgbClr val="003399"/>
                </a:solidFill>
              </a:ln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3258185" y="2278957"/>
                <a:ext cx="3284855" cy="33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SG" altLang="en-US" sz="1600" i="1" dirty="0" smtClean="0">
                          <a:latin typeface="Cambria Math" panose="02040503050406030204" pitchFamily="18" charset="0"/>
                          <a:sym typeface="+mn-ea"/>
                        </a:rPr>
                        <m:t>𝑈</m:t>
                      </m:r>
                      <m:r>
                        <a:rPr lang="zh-SG" altLang="en-US" sz="1600" i="1" baseline="-25000" dirty="0" smtClean="0">
                          <a:latin typeface="Cambria Math" panose="02040503050406030204" pitchFamily="18" charset="0"/>
                          <a:sym typeface="+mn-ea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zh-SG" altLang="en-US" sz="1600" i="1" dirty="0" smtClean="0">
                          <a:latin typeface="Cambria Math" panose="02040503050406030204" pitchFamily="18" charset="0"/>
                          <a:sym typeface="+mn-ea"/>
                        </a:rPr>
                        <m:t>𝑓</m:t>
                      </m:r>
                      <m:r>
                        <a:rPr lang="zh-SG" altLang="en-US" sz="1600" i="1" baseline="-25000" dirty="0" smtClean="0">
                          <a:latin typeface="Cambria Math" panose="02040503050406030204" pitchFamily="18" charset="0"/>
                          <a:sym typeface="+mn-ea"/>
                        </a:rPr>
                        <m:t>𝑏</m:t>
                      </m:r>
                      <m:r>
                        <a:rPr lang="en-US" altLang="zh-SG" sz="16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 </m:t>
                      </m:r>
                      <m:r>
                        <a:rPr lang="en-US" altLang="zh-SG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lang="zh-SG" altLang="en-US" sz="1600" i="1" dirty="0" smtClean="0">
                          <a:latin typeface="Cambria Math" panose="02040503050406030204" pitchFamily="18" charset="0"/>
                          <a:sym typeface="+mn-ea"/>
                        </a:rPr>
                        <m:t>𝑇</m:t>
                      </m:r>
                      <m:r>
                        <a:rPr lang="zh-SG" altLang="en-US" sz="1600" i="1" baseline="-25000" dirty="0" smtClean="0">
                          <a:latin typeface="Cambria Math" panose="02040503050406030204" pitchFamily="18" charset="0"/>
                          <a:sym typeface="+mn-ea"/>
                        </a:rPr>
                        <m:t>𝑏</m:t>
                      </m:r>
                      <m:r>
                        <a:rPr lang="zh-SG" altLang="en-US" sz="1600" i="1" dirty="0" smtClean="0"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r>
                        <a:rPr lang="en-US" altLang="zh-SG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[; , ; , </m:t>
                      </m:r>
                      <m:r>
                        <a:rPr lang="zh-SG" altLang="en-US" sz="1600" i="1" dirty="0" smtClean="0">
                          <a:latin typeface="Cambria Math" panose="02040503050406030204" pitchFamily="18" charset="0"/>
                          <a:sym typeface="+mn-ea"/>
                        </a:rPr>
                        <m:t>𝑖</m:t>
                      </m:r>
                      <m:r>
                        <a:rPr lang="en-US" altLang="zh-SG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]), </m:t>
                      </m:r>
                      <m:r>
                        <a:rPr lang="en-US" altLang="zh-SG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𝑖</m:t>
                      </m:r>
                      <m:r>
                        <a:rPr lang="en-US" altLang="zh-SG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 = 1, ..., </m:t>
                      </m:r>
                      <m:r>
                        <a:rPr lang="en-US" altLang="zh-SG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𝑆</m:t>
                      </m:r>
                      <m:r>
                        <a:rPr lang="en-US" altLang="zh-SG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]</m:t>
                      </m:r>
                    </m:oMath>
                  </m:oMathPara>
                </a14:m>
                <a:endParaRPr lang="en-US" altLang="zh-CN" sz="16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85" y="2278957"/>
                <a:ext cx="3284855" cy="337185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06161" y="1376239"/>
            <a:ext cx="78028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将较长音频输入分成较小的块，并迭代应用于块内通道和块间通道。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块内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学习局部特征，块间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学习不同块之间的联系。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在每次分块通道后都执行双向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，全连接层与层归一化以及残差连接操作。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t="17120" b="6716"/>
          <a:stretch>
            <a:fillRect/>
          </a:stretch>
        </p:blipFill>
        <p:spPr>
          <a:xfrm>
            <a:off x="966152" y="5684997"/>
            <a:ext cx="4325620" cy="726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010" y="4227830"/>
            <a:ext cx="2825757" cy="1249692"/>
          </a:xfrm>
          <a:prstGeom prst="rect">
            <a:avLst/>
          </a:prstGeom>
        </p:spPr>
      </p:pic>
      <p:sp>
        <p:nvSpPr>
          <p:cNvPr id="2" name="箭头: 下 49"/>
          <p:cNvSpPr/>
          <p:nvPr/>
        </p:nvSpPr>
        <p:spPr>
          <a:xfrm>
            <a:off x="2999740" y="5353685"/>
            <a:ext cx="258445" cy="284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717" y="4380905"/>
            <a:ext cx="1387475" cy="1791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/>
              <p:nvPr/>
            </p:nvSpPr>
            <p:spPr>
              <a:xfrm>
                <a:off x="2832100" y="2719905"/>
                <a:ext cx="4294326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SG" altLang="en-US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𝑈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’</m:t>
                      </m:r>
                      <m:r>
                        <a:rPr lang="zh-SG" altLang="en-US" sz="1600" i="1" baseline="-25000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=[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𝐺𝑈𝑏</m:t>
                      </m:r>
                      <m:r>
                        <a:rPr lang="zh-SG" altLang="en-US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 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[; , ; , </m:t>
                      </m:r>
                      <m:r>
                        <a:rPr lang="zh-SG" altLang="en-US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𝑖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]+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𝑚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, 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𝑖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 = 1, ..., 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𝑆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]</m:t>
                      </m:r>
                    </m:oMath>
                  </m:oMathPara>
                </a14:m>
                <a:endParaRPr lang="en-US" altLang="zh-SG" sz="1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00" y="2719905"/>
                <a:ext cx="4294326" cy="337185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88"/>
          <p:cNvSpPr/>
          <p:nvPr/>
        </p:nvSpPr>
        <p:spPr>
          <a:xfrm>
            <a:off x="706161" y="3649701"/>
            <a:ext cx="1837944" cy="355984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残差连接</a:t>
            </a:r>
          </a:p>
        </p:txBody>
      </p:sp>
      <p:cxnSp>
        <p:nvCxnSpPr>
          <p:cNvPr id="17" name="直接箭头连接符 50"/>
          <p:cNvCxnSpPr/>
          <p:nvPr/>
        </p:nvCxnSpPr>
        <p:spPr>
          <a:xfrm>
            <a:off x="2679673" y="3835651"/>
            <a:ext cx="28149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8"/>
              <p:cNvSpPr txBox="1"/>
              <p:nvPr/>
            </p:nvSpPr>
            <p:spPr>
              <a:xfrm>
                <a:off x="2796539" y="3665696"/>
                <a:ext cx="284443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sz="1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𝑇</m:t>
                      </m:r>
                      <m:r>
                        <a:rPr lang="en-US" altLang="zh-SG" sz="1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’</m:t>
                      </m:r>
                      <m:r>
                        <a:rPr lang="zh-SG" altLang="en-US" sz="1600" i="1" baseline="-25000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𝑇𝑏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𝐿𝑁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zh-SG" altLang="en-US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𝑈</m:t>
                      </m:r>
                      <m:r>
                        <a:rPr lang="en-US" altLang="zh-SG" sz="1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’</m:t>
                      </m:r>
                      <m:r>
                        <a:rPr lang="zh-SG" altLang="en-US" sz="1600" i="1" baseline="-25000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1" dirty="0">
                  <a:latin typeface="Times New Roman" panose="02020603050405020304" pitchFamily="18" charset="0"/>
                  <a:ea typeface="MS Mincho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39" y="3665696"/>
                <a:ext cx="2844430" cy="337185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033F90-700E-2A2D-7512-F76847081FCB}"/>
                  </a:ext>
                </a:extLst>
              </p:cNvPr>
              <p:cNvSpPr txBox="1"/>
              <p:nvPr/>
            </p:nvSpPr>
            <p:spPr>
              <a:xfrm>
                <a:off x="3292838" y="3121057"/>
                <a:ext cx="2557688" cy="505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SG" sz="1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𝐿𝑁</m:t>
                    </m:r>
                    <m:d>
                      <m:dPr>
                        <m:ctrlPr>
                          <a:rPr lang="en-US" altLang="zh-SG" sz="16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zh-SG" altLang="en-US" sz="1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𝑈</m:t>
                        </m:r>
                        <m:r>
                          <a:rPr lang="en-US" altLang="zh-SG" sz="16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′</m:t>
                        </m:r>
                        <m:r>
                          <a:rPr lang="zh-SG" altLang="en-US" sz="1600" i="1" baseline="-25000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SG" altLang="en-US" sz="1600" i="1" dirty="0">
                            <a:latin typeface="Cambria Math" panose="02040503050406030204" pitchFamily="18" charset="0"/>
                            <a:sym typeface="+mn-ea"/>
                          </a:rPr>
                          <m:t>𝑈</m:t>
                        </m:r>
                        <m:r>
                          <a:rPr lang="zh-SG" altLang="en-US" sz="1600" i="1" baseline="-25000" dirty="0">
                            <a:latin typeface="Cambria Math" panose="02040503050406030204" pitchFamily="18" charset="0"/>
                            <a:sym typeface="+mn-ea"/>
                          </a:rPr>
                          <m:t>𝑏</m:t>
                        </m:r>
                        <m:r>
                          <a:rPr lang="en-US" altLang="zh-SG" sz="16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−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sym typeface="+mn-ea"/>
                          </a:rPr>
                          <m:t>𝜇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zh-SG" altLang="en-US" sz="1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𝑈</m:t>
                        </m:r>
                        <m:r>
                          <a:rPr lang="en-US" altLang="zh-SG" sz="1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’</m:t>
                        </m:r>
                        <m:r>
                          <a:rPr lang="zh-SG" altLang="en-US" sz="1600" i="1" baseline="-25000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𝑏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SG" sz="1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zh-SG" altLang="en-US" sz="1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𝑈</m:t>
                                </m:r>
                                <m:r>
                                  <a:rPr lang="en-US" altLang="zh-SG" sz="1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′</m:t>
                                </m:r>
                                <m:r>
                                  <a:rPr lang="zh-SG" altLang="en-US" sz="1600" i="1" baseline="-25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SG" sz="1600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zh-SG" altLang="en-US" i="1"/>
                      <m:t>⊙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SG" sz="1600" i="1" dirty="0"/>
                  <a:t>+r</a:t>
                </a:r>
                <a:endParaRPr lang="zh-SG" altLang="en-US" sz="1600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033F90-700E-2A2D-7512-F76847081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38" y="3121057"/>
                <a:ext cx="2557688" cy="505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6BDFB98-2BA2-9B41-BDFD-0E78F9951CE5}"/>
              </a:ext>
            </a:extLst>
          </p:cNvPr>
          <p:cNvCxnSpPr>
            <a:cxnSpLocks/>
          </p:cNvCxnSpPr>
          <p:nvPr/>
        </p:nvCxnSpPr>
        <p:spPr>
          <a:xfrm flipH="1" flipV="1">
            <a:off x="2189608" y="5314820"/>
            <a:ext cx="642492" cy="348712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A6522E9-4BDB-7F25-C320-6FB094FEBE5F}"/>
              </a:ext>
            </a:extLst>
          </p:cNvPr>
          <p:cNvSpPr/>
          <p:nvPr/>
        </p:nvSpPr>
        <p:spPr>
          <a:xfrm>
            <a:off x="2183853" y="4380905"/>
            <a:ext cx="2118914" cy="942936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3C3DC11-8ABB-80F8-8EB2-1734A222B8B2}"/>
              </a:ext>
            </a:extLst>
          </p:cNvPr>
          <p:cNvCxnSpPr>
            <a:cxnSpLocks/>
          </p:cNvCxnSpPr>
          <p:nvPr/>
        </p:nvCxnSpPr>
        <p:spPr>
          <a:xfrm flipV="1">
            <a:off x="3459230" y="5314820"/>
            <a:ext cx="877541" cy="348712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755D8AC-8D38-1C9B-8A75-D54B6DB6E951}"/>
              </a:ext>
            </a:extLst>
          </p:cNvPr>
          <p:cNvSpPr/>
          <p:nvPr/>
        </p:nvSpPr>
        <p:spPr>
          <a:xfrm>
            <a:off x="2813835" y="5670034"/>
            <a:ext cx="645395" cy="3331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31">
            <a:extLst>
              <a:ext uri="{FF2B5EF4-FFF2-40B4-BE49-F238E27FC236}">
                <a16:creationId xmlns:a16="http://schemas.microsoft.com/office/drawing/2014/main" id="{CA2ABC91-5893-85E5-0590-EDB0899A987B}"/>
              </a:ext>
            </a:extLst>
          </p:cNvPr>
          <p:cNvSpPr/>
          <p:nvPr/>
        </p:nvSpPr>
        <p:spPr>
          <a:xfrm>
            <a:off x="796072" y="4259083"/>
            <a:ext cx="4699206" cy="2152354"/>
          </a:xfrm>
          <a:prstGeom prst="roundRect">
            <a:avLst>
              <a:gd name="adj" fmla="val 7636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E6CC5D7-F2FB-49CC-D2E7-02B797B1E00E}"/>
              </a:ext>
            </a:extLst>
          </p:cNvPr>
          <p:cNvCxnSpPr>
            <a:cxnSpLocks/>
          </p:cNvCxnSpPr>
          <p:nvPr/>
        </p:nvCxnSpPr>
        <p:spPr>
          <a:xfrm>
            <a:off x="3920767" y="4972040"/>
            <a:ext cx="2524950" cy="1175667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FA9B08E-E5CD-7F58-9110-2F37B92134CC}"/>
              </a:ext>
            </a:extLst>
          </p:cNvPr>
          <p:cNvCxnSpPr>
            <a:cxnSpLocks/>
          </p:cNvCxnSpPr>
          <p:nvPr/>
        </p:nvCxnSpPr>
        <p:spPr>
          <a:xfrm flipV="1">
            <a:off x="3938568" y="4427507"/>
            <a:ext cx="2507149" cy="94635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  <p:bldP spid="86" grpId="0" bldLvl="0" animBg="1"/>
      <p:bldP spid="89" grpId="0" bldLvl="0" animBg="1"/>
      <p:bldP spid="97" grpId="0" bldLvl="0" animBg="1"/>
      <p:bldP spid="79" grpId="0"/>
      <p:bldP spid="11" grpId="0"/>
      <p:bldP spid="2" grpId="0" animBg="1"/>
      <p:bldP spid="4" grpId="0"/>
      <p:bldP spid="8" grpId="0" bldLvl="0" animBg="1"/>
      <p:bldP spid="19" grpId="0"/>
      <p:bldP spid="9" grpId="0"/>
      <p:bldP spid="21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圆角矩形 82"/>
              <p:cNvSpPr/>
              <p:nvPr/>
            </p:nvSpPr>
            <p:spPr>
              <a:xfrm>
                <a:off x="417830" y="1116965"/>
                <a:ext cx="3996055" cy="5281930"/>
              </a:xfrm>
              <a:prstGeom prst="roundRect">
                <a:avLst>
                  <a:gd name="adj" fmla="val 425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altLang="zh-CN" sz="1400" b="1" dirty="0"/>
              </a:p>
            </p:txBody>
          </p:sp>
        </mc:Choice>
        <mc:Fallback xmlns="">
          <p:sp>
            <p:nvSpPr>
              <p:cNvPr id="83" name="圆角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0" y="1116965"/>
                <a:ext cx="3996055" cy="5281930"/>
              </a:xfrm>
              <a:prstGeom prst="roundRect">
                <a:avLst>
                  <a:gd name="adj" fmla="val 4250"/>
                </a:avLst>
              </a:prstGeom>
              <a:blipFill rotWithShape="1">
                <a:blip r:embed="rId2"/>
                <a:stretch>
                  <a:fillRect l="-652" t="-493" r="-1970" b="-1491"/>
                </a:stretch>
              </a:blipFill>
              <a:ln w="1905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3"/>
          <p:cNvSpPr txBox="1"/>
          <p:nvPr/>
        </p:nvSpPr>
        <p:spPr>
          <a:xfrm>
            <a:off x="0" y="-26987"/>
            <a:ext cx="9144000" cy="863600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 sz="48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622299" y="96838"/>
            <a:ext cx="830317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创新点一：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基于双通道递归神经网络的噪声分离技术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9"/>
          <p:cNvCxnSpPr/>
          <p:nvPr/>
        </p:nvCxnSpPr>
        <p:spPr>
          <a:xfrm flipH="1">
            <a:off x="449263" y="-25400"/>
            <a:ext cx="1587" cy="84137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20"/>
          <p:cNvCxnSpPr/>
          <p:nvPr/>
        </p:nvCxnSpPr>
        <p:spPr>
          <a:xfrm flipH="1">
            <a:off x="511175" y="-26987"/>
            <a:ext cx="1588" cy="554037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30"/>
          <p:cNvCxnSpPr/>
          <p:nvPr/>
        </p:nvCxnSpPr>
        <p:spPr>
          <a:xfrm>
            <a:off x="576263" y="-26987"/>
            <a:ext cx="0" cy="29845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圆角矩形 18"/>
          <p:cNvSpPr/>
          <p:nvPr/>
        </p:nvSpPr>
        <p:spPr>
          <a:xfrm>
            <a:off x="706161" y="949206"/>
            <a:ext cx="1602000" cy="376476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技术路线</a:t>
            </a:r>
          </a:p>
        </p:txBody>
      </p:sp>
      <p:sp>
        <p:nvSpPr>
          <p:cNvPr id="52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451600" y="6496770"/>
            <a:ext cx="2057400" cy="365125"/>
          </a:xfrm>
        </p:spPr>
        <p:txBody>
          <a:bodyPr vert="horz" lIns="91440" tIns="45720" rIns="91440" bIns="45720" rtlCol="0" anchor="ctr"/>
          <a:lstStyle/>
          <a:p>
            <a:pPr fontAlgn="auto">
              <a:defRPr/>
            </a:pPr>
            <a:fld id="{782909D5-DA67-4F6E-9C01-90C1A6A65E53}" type="slidenum">
              <a:rPr lang="zh-CN" altLang="en-US" strike="noStrike" noProof="1">
                <a:latin typeface="+mn-lt"/>
                <a:ea typeface="+mn-ea"/>
                <a:cs typeface="+mn-cs"/>
              </a:rPr>
              <a:t>3</a:t>
            </a:fld>
            <a:endParaRPr lang="zh-CN" altLang="en-US" strike="noStrike" noProof="1"/>
          </a:p>
        </p:txBody>
      </p:sp>
      <p:sp>
        <p:nvSpPr>
          <p:cNvPr id="53" name="日期占位符 1"/>
          <p:cNvSpPr>
            <a:spLocks noGrp="1"/>
          </p:cNvSpPr>
          <p:nvPr>
            <p:ph type="dt" sz="half" idx="10"/>
          </p:nvPr>
        </p:nvSpPr>
        <p:spPr>
          <a:xfrm>
            <a:off x="622300" y="6496770"/>
            <a:ext cx="2057400" cy="365125"/>
          </a:xfrm>
        </p:spPr>
        <p:txBody>
          <a:bodyPr vert="horz" lIns="91440" tIns="45720" rIns="91440" bIns="45720" rtlCol="0" anchor="ctr"/>
          <a:lstStyle/>
          <a:p>
            <a:pPr fontAlgn="auto"/>
            <a:fld id="{AE9AB7F7-17C0-7441-9577-B424DC2F5E7E}" type="datetime1">
              <a:rPr kumimoji="1" lang="zh-CN" altLang="en-US" strike="noStrike" noProof="1" smtClean="0">
                <a:latin typeface="+mn-lt"/>
                <a:ea typeface="+mn-ea"/>
                <a:cs typeface="+mn-cs"/>
              </a:rPr>
              <a:t>2023/12/21</a:t>
            </a:fld>
            <a:endParaRPr kumimoji="1" lang="zh-CN" altLang="en-US" strike="noStrike" noProof="1"/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0" y="6471251"/>
            <a:ext cx="914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/>
          <a:lstStyle/>
          <a:p>
            <a:pPr fontAlgn="auto">
              <a:defRPr/>
            </a:pPr>
            <a:endParaRPr lang="zh-CN" altLang="en-US" b="1" strike="noStrike" noProof="1">
              <a:ln>
                <a:solidFill>
                  <a:srgbClr val="003399"/>
                </a:solidFill>
              </a:ln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5154930" y="1201420"/>
            <a:ext cx="3624580" cy="4866640"/>
            <a:chOff x="2690499" y="2634665"/>
            <a:chExt cx="2651348" cy="3889779"/>
          </a:xfrm>
        </p:grpSpPr>
        <p:grpSp>
          <p:nvGrpSpPr>
            <p:cNvPr id="86" name="组合 85"/>
            <p:cNvGrpSpPr/>
            <p:nvPr/>
          </p:nvGrpSpPr>
          <p:grpSpPr>
            <a:xfrm>
              <a:off x="2690499" y="2634665"/>
              <a:ext cx="2651348" cy="3889779"/>
              <a:chOff x="2690499" y="2634665"/>
              <a:chExt cx="2651348" cy="3889779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690499" y="2634665"/>
                <a:ext cx="2640741" cy="42328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对输入序列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𝐖 ∈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𝐿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是特征维度，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𝐿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采样数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𝐖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分成长度为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和每一跳大小为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𝑃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的块</a:t>
                </a:r>
                <a:endParaRPr lang="zh-CN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701106" y="3359431"/>
                <a:ext cx="2640741" cy="40907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𝐖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中除了首尾之外，每个样本点都出现了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/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𝑃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次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生成了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𝑆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个大小相等的块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𝑫∈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s = 1,⋯,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𝑆</a:t>
                </a:r>
                <a:endParaRPr lang="zh-CN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01106" y="4698319"/>
                <a:ext cx="2630133" cy="54408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将张量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𝑻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输入连续的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𝐵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DPRNN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块，</a:t>
                </a:r>
                <a:endParaRPr lang="en-US" altLang="zh-CN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 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 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DPRNN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块 记为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𝑻</a:t>
                </a:r>
                <a:r>
                  <a:rPr lang="zh-SG" altLang="en-US" sz="11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𝒃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∈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𝑆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𝑏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= 1, ⋯ ,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𝐵</a:t>
                </a:r>
                <a:r>
                  <a:rPr lang="zh-CN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en-US" altLang="zh-CN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最终得到形状不变的张量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𝑻</a:t>
                </a:r>
                <a:r>
                  <a:rPr lang="en-US" altLang="zh-CN" sz="1100" b="1" i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B+1</a:t>
                </a:r>
                <a:endParaRPr lang="zh-SG" altLang="en-US" sz="1100" b="1" i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zh-CN" altLang="en-US" sz="1100" dirty="0">
                  <a:solidFill>
                    <a:schemeClr val="dk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00938" y="6123996"/>
                <a:ext cx="2640741" cy="4004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DPRNN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输出的最后一个块记为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𝑻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B+</a:t>
                </a:r>
                <a:r>
                  <a:rPr lang="en-US" altLang="zh-SG" sz="11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∈ 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𝑆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将输出的张量块拆分，重新拼接成输出序列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𝑸∈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𝐿</a:t>
                </a:r>
                <a:endParaRPr lang="zh-CN" altLang="en-US" sz="1100" dirty="0">
                  <a:solidFill>
                    <a:schemeClr val="dk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箭头: 下 26"/>
              <p:cNvSpPr/>
              <p:nvPr/>
            </p:nvSpPr>
            <p:spPr>
              <a:xfrm>
                <a:off x="3935071" y="3104312"/>
                <a:ext cx="162269" cy="2053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箭头: 下 45"/>
              <p:cNvSpPr/>
              <p:nvPr/>
            </p:nvSpPr>
            <p:spPr>
              <a:xfrm>
                <a:off x="3935067" y="3797687"/>
                <a:ext cx="162269" cy="2053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箭头: 下 48"/>
              <p:cNvSpPr/>
              <p:nvPr/>
            </p:nvSpPr>
            <p:spPr>
              <a:xfrm>
                <a:off x="3934681" y="4465124"/>
                <a:ext cx="162269" cy="2053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箭头: 下 49"/>
              <p:cNvSpPr/>
              <p:nvPr/>
            </p:nvSpPr>
            <p:spPr>
              <a:xfrm>
                <a:off x="3935067" y="5891596"/>
                <a:ext cx="162269" cy="2053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690499" y="4042990"/>
              <a:ext cx="2640890" cy="38077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所有块拼接在一起，形成一个三维张量</a:t>
              </a:r>
              <a:r>
                <a: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 </a:t>
              </a: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SG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𝑻 </a:t>
              </a:r>
              <a:r>
                <a: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= [</a:t>
              </a:r>
              <a:r>
                <a:rPr lang="zh-SG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𝑫</a:t>
              </a:r>
              <a:r>
                <a:rPr lang="en-US" altLang="zh-SG" sz="11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, ⋯, </a:t>
              </a:r>
              <a:r>
                <a:rPr lang="zh-SG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𝑫</a:t>
              </a:r>
              <a:r>
                <a:rPr lang="zh-SG" altLang="en-US" sz="11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𝑆</a:t>
              </a:r>
              <a:r>
                <a: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] ∈ ℝ</a:t>
              </a:r>
              <a:r>
                <a:rPr lang="zh-SG" altLang="en-US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𝑁</a:t>
              </a:r>
              <a:r>
                <a:rPr lang="en-US" altLang="zh-SG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×</a:t>
              </a:r>
              <a:r>
                <a:rPr lang="zh-SG" altLang="en-US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𝐾</a:t>
              </a:r>
              <a:r>
                <a:rPr lang="en-US" altLang="zh-SG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×</a:t>
              </a:r>
              <a:r>
                <a:rPr lang="zh-SG" altLang="en-US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𝑆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1659255"/>
            <a:ext cx="3805555" cy="1449705"/>
          </a:xfrm>
          <a:prstGeom prst="rect">
            <a:avLst/>
          </a:prstGeom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4"/>
          <a:srcRect l="48508"/>
          <a:stretch>
            <a:fillRect/>
          </a:stretch>
        </p:blipFill>
        <p:spPr>
          <a:xfrm>
            <a:off x="551815" y="3442970"/>
            <a:ext cx="3686810" cy="1667510"/>
          </a:xfrm>
          <a:prstGeom prst="rect">
            <a:avLst/>
          </a:prstGeom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5"/>
          <a:srcRect l="3679" t="1040" r="4341" b="6412"/>
          <a:stretch>
            <a:fillRect/>
          </a:stretch>
        </p:blipFill>
        <p:spPr>
          <a:xfrm>
            <a:off x="520700" y="5201920"/>
            <a:ext cx="3592830" cy="1090930"/>
          </a:xfrm>
          <a:prstGeom prst="rect">
            <a:avLst/>
          </a:prstGeom>
        </p:spPr>
      </p:pic>
      <p:sp>
        <p:nvSpPr>
          <p:cNvPr id="7" name="文本框 23"/>
          <p:cNvSpPr txBox="1"/>
          <p:nvPr/>
        </p:nvSpPr>
        <p:spPr>
          <a:xfrm>
            <a:off x="5172710" y="4764405"/>
            <a:ext cx="3624580" cy="4781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每个 </a:t>
            </a:r>
            <a:r>
              <a:rPr lang="en-US" altLang="zh-CN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DPRNN </a:t>
            </a:r>
            <a:r>
              <a:rPr lang="zh-CN" altLang="en-US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块包含两个子块，分别对应块内处理 </a:t>
            </a:r>
            <a:r>
              <a:rPr lang="en-US" altLang="zh-CN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Intra-chunk RNN </a:t>
            </a:r>
            <a:r>
              <a:rPr lang="zh-CN" altLang="en-US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和块间处理 </a:t>
            </a:r>
            <a:r>
              <a:rPr lang="en-US" altLang="zh-CN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Inter-chunk RNN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箭头: 下 49"/>
          <p:cNvSpPr/>
          <p:nvPr/>
        </p:nvSpPr>
        <p:spPr>
          <a:xfrm>
            <a:off x="6842529" y="4484436"/>
            <a:ext cx="223427" cy="25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 23">
            <a:extLst>
              <a:ext uri="{FF2B5EF4-FFF2-40B4-BE49-F238E27FC236}">
                <a16:creationId xmlns:a16="http://schemas.microsoft.com/office/drawing/2014/main" id="{72B8B7C2-71EE-5119-C877-62BDAB5A8A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98450" y="5504402"/>
            <a:ext cx="288925" cy="759651"/>
          </a:xfrm>
          <a:custGeom>
            <a:avLst/>
            <a:gdLst>
              <a:gd name="T0" fmla="*/ 15 w 41"/>
              <a:gd name="T1" fmla="*/ 41 h 281"/>
              <a:gd name="T2" fmla="*/ 11 w 41"/>
              <a:gd name="T3" fmla="*/ 13 h 281"/>
              <a:gd name="T4" fmla="*/ 0 w 41"/>
              <a:gd name="T5" fmla="*/ 0 h 281"/>
              <a:gd name="T6" fmla="*/ 21 w 41"/>
              <a:gd name="T7" fmla="*/ 9 h 281"/>
              <a:gd name="T8" fmla="*/ 27 w 41"/>
              <a:gd name="T9" fmla="*/ 45 h 281"/>
              <a:gd name="T10" fmla="*/ 27 w 41"/>
              <a:gd name="T11" fmla="*/ 103 h 281"/>
              <a:gd name="T12" fmla="*/ 30 w 41"/>
              <a:gd name="T13" fmla="*/ 128 h 281"/>
              <a:gd name="T14" fmla="*/ 41 w 41"/>
              <a:gd name="T15" fmla="*/ 141 h 281"/>
              <a:gd name="T16" fmla="*/ 30 w 41"/>
              <a:gd name="T17" fmla="*/ 153 h 281"/>
              <a:gd name="T18" fmla="*/ 27 w 41"/>
              <a:gd name="T19" fmla="*/ 179 h 281"/>
              <a:gd name="T20" fmla="*/ 27 w 41"/>
              <a:gd name="T21" fmla="*/ 232 h 281"/>
              <a:gd name="T22" fmla="*/ 25 w 41"/>
              <a:gd name="T23" fmla="*/ 262 h 281"/>
              <a:gd name="T24" fmla="*/ 16 w 41"/>
              <a:gd name="T25" fmla="*/ 277 h 281"/>
              <a:gd name="T26" fmla="*/ 0 w 41"/>
              <a:gd name="T27" fmla="*/ 281 h 281"/>
              <a:gd name="T28" fmla="*/ 11 w 41"/>
              <a:gd name="T29" fmla="*/ 268 h 281"/>
              <a:gd name="T30" fmla="*/ 15 w 41"/>
              <a:gd name="T31" fmla="*/ 240 h 281"/>
              <a:gd name="T32" fmla="*/ 15 w 41"/>
              <a:gd name="T33" fmla="*/ 186 h 281"/>
              <a:gd name="T34" fmla="*/ 17 w 41"/>
              <a:gd name="T35" fmla="*/ 155 h 281"/>
              <a:gd name="T36" fmla="*/ 29 w 41"/>
              <a:gd name="T37" fmla="*/ 141 h 281"/>
              <a:gd name="T38" fmla="*/ 17 w 41"/>
              <a:gd name="T39" fmla="*/ 127 h 281"/>
              <a:gd name="T40" fmla="*/ 15 w 41"/>
              <a:gd name="T41" fmla="*/ 98 h 281"/>
              <a:gd name="T42" fmla="*/ 15 w 41"/>
              <a:gd name="T43" fmla="*/ 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6" name=" 23">
            <a:extLst>
              <a:ext uri="{FF2B5EF4-FFF2-40B4-BE49-F238E27FC236}">
                <a16:creationId xmlns:a16="http://schemas.microsoft.com/office/drawing/2014/main" id="{6CB81D50-DD86-C8BE-3D91-1E8DA6F8B9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2215" y="1179511"/>
            <a:ext cx="285159" cy="2312062"/>
          </a:xfrm>
          <a:custGeom>
            <a:avLst/>
            <a:gdLst>
              <a:gd name="T0" fmla="*/ 15 w 41"/>
              <a:gd name="T1" fmla="*/ 41 h 281"/>
              <a:gd name="T2" fmla="*/ 11 w 41"/>
              <a:gd name="T3" fmla="*/ 13 h 281"/>
              <a:gd name="T4" fmla="*/ 0 w 41"/>
              <a:gd name="T5" fmla="*/ 0 h 281"/>
              <a:gd name="T6" fmla="*/ 21 w 41"/>
              <a:gd name="T7" fmla="*/ 9 h 281"/>
              <a:gd name="T8" fmla="*/ 27 w 41"/>
              <a:gd name="T9" fmla="*/ 45 h 281"/>
              <a:gd name="T10" fmla="*/ 27 w 41"/>
              <a:gd name="T11" fmla="*/ 103 h 281"/>
              <a:gd name="T12" fmla="*/ 30 w 41"/>
              <a:gd name="T13" fmla="*/ 128 h 281"/>
              <a:gd name="T14" fmla="*/ 41 w 41"/>
              <a:gd name="T15" fmla="*/ 141 h 281"/>
              <a:gd name="T16" fmla="*/ 30 w 41"/>
              <a:gd name="T17" fmla="*/ 153 h 281"/>
              <a:gd name="T18" fmla="*/ 27 w 41"/>
              <a:gd name="T19" fmla="*/ 179 h 281"/>
              <a:gd name="T20" fmla="*/ 27 w 41"/>
              <a:gd name="T21" fmla="*/ 232 h 281"/>
              <a:gd name="T22" fmla="*/ 25 w 41"/>
              <a:gd name="T23" fmla="*/ 262 h 281"/>
              <a:gd name="T24" fmla="*/ 16 w 41"/>
              <a:gd name="T25" fmla="*/ 277 h 281"/>
              <a:gd name="T26" fmla="*/ 0 w 41"/>
              <a:gd name="T27" fmla="*/ 281 h 281"/>
              <a:gd name="T28" fmla="*/ 11 w 41"/>
              <a:gd name="T29" fmla="*/ 268 h 281"/>
              <a:gd name="T30" fmla="*/ 15 w 41"/>
              <a:gd name="T31" fmla="*/ 240 h 281"/>
              <a:gd name="T32" fmla="*/ 15 w 41"/>
              <a:gd name="T33" fmla="*/ 186 h 281"/>
              <a:gd name="T34" fmla="*/ 17 w 41"/>
              <a:gd name="T35" fmla="*/ 155 h 281"/>
              <a:gd name="T36" fmla="*/ 29 w 41"/>
              <a:gd name="T37" fmla="*/ 141 h 281"/>
              <a:gd name="T38" fmla="*/ 17 w 41"/>
              <a:gd name="T39" fmla="*/ 127 h 281"/>
              <a:gd name="T40" fmla="*/ 15 w 41"/>
              <a:gd name="T41" fmla="*/ 98 h 281"/>
              <a:gd name="T42" fmla="*/ 15 w 41"/>
              <a:gd name="T43" fmla="*/ 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9" name=" 23">
            <a:extLst>
              <a:ext uri="{FF2B5EF4-FFF2-40B4-BE49-F238E27FC236}">
                <a16:creationId xmlns:a16="http://schemas.microsoft.com/office/drawing/2014/main" id="{6EDA11ED-ED12-676D-D7EF-A83B9CF30B2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84499" y="3682969"/>
            <a:ext cx="316826" cy="1562161"/>
          </a:xfrm>
          <a:custGeom>
            <a:avLst/>
            <a:gdLst>
              <a:gd name="T0" fmla="*/ 15 w 41"/>
              <a:gd name="T1" fmla="*/ 41 h 281"/>
              <a:gd name="T2" fmla="*/ 11 w 41"/>
              <a:gd name="T3" fmla="*/ 13 h 281"/>
              <a:gd name="T4" fmla="*/ 0 w 41"/>
              <a:gd name="T5" fmla="*/ 0 h 281"/>
              <a:gd name="T6" fmla="*/ 21 w 41"/>
              <a:gd name="T7" fmla="*/ 9 h 281"/>
              <a:gd name="T8" fmla="*/ 27 w 41"/>
              <a:gd name="T9" fmla="*/ 45 h 281"/>
              <a:gd name="T10" fmla="*/ 27 w 41"/>
              <a:gd name="T11" fmla="*/ 103 h 281"/>
              <a:gd name="T12" fmla="*/ 30 w 41"/>
              <a:gd name="T13" fmla="*/ 128 h 281"/>
              <a:gd name="T14" fmla="*/ 41 w 41"/>
              <a:gd name="T15" fmla="*/ 141 h 281"/>
              <a:gd name="T16" fmla="*/ 30 w 41"/>
              <a:gd name="T17" fmla="*/ 153 h 281"/>
              <a:gd name="T18" fmla="*/ 27 w 41"/>
              <a:gd name="T19" fmla="*/ 179 h 281"/>
              <a:gd name="T20" fmla="*/ 27 w 41"/>
              <a:gd name="T21" fmla="*/ 232 h 281"/>
              <a:gd name="T22" fmla="*/ 25 w 41"/>
              <a:gd name="T23" fmla="*/ 262 h 281"/>
              <a:gd name="T24" fmla="*/ 16 w 41"/>
              <a:gd name="T25" fmla="*/ 277 h 281"/>
              <a:gd name="T26" fmla="*/ 0 w 41"/>
              <a:gd name="T27" fmla="*/ 281 h 281"/>
              <a:gd name="T28" fmla="*/ 11 w 41"/>
              <a:gd name="T29" fmla="*/ 268 h 281"/>
              <a:gd name="T30" fmla="*/ 15 w 41"/>
              <a:gd name="T31" fmla="*/ 240 h 281"/>
              <a:gd name="T32" fmla="*/ 15 w 41"/>
              <a:gd name="T33" fmla="*/ 186 h 281"/>
              <a:gd name="T34" fmla="*/ 17 w 41"/>
              <a:gd name="T35" fmla="*/ 155 h 281"/>
              <a:gd name="T36" fmla="*/ 29 w 41"/>
              <a:gd name="T37" fmla="*/ 141 h 281"/>
              <a:gd name="T38" fmla="*/ 17 w 41"/>
              <a:gd name="T39" fmla="*/ 127 h 281"/>
              <a:gd name="T40" fmla="*/ 15 w 41"/>
              <a:gd name="T41" fmla="*/ 98 h 281"/>
              <a:gd name="T42" fmla="*/ 15 w 41"/>
              <a:gd name="T43" fmla="*/ 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圆角矩形 82"/>
              <p:cNvSpPr/>
              <p:nvPr/>
            </p:nvSpPr>
            <p:spPr>
              <a:xfrm>
                <a:off x="417830" y="1116965"/>
                <a:ext cx="3996055" cy="5281930"/>
              </a:xfrm>
              <a:prstGeom prst="roundRect">
                <a:avLst>
                  <a:gd name="adj" fmla="val 425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altLang="zh-CN" sz="1400" b="1" dirty="0"/>
              </a:p>
            </p:txBody>
          </p:sp>
        </mc:Choice>
        <mc:Fallback xmlns="">
          <p:sp>
            <p:nvSpPr>
              <p:cNvPr id="83" name="圆角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0" y="1116965"/>
                <a:ext cx="3996055" cy="5281930"/>
              </a:xfrm>
              <a:prstGeom prst="roundRect">
                <a:avLst>
                  <a:gd name="adj" fmla="val 4250"/>
                </a:avLst>
              </a:prstGeom>
              <a:blipFill rotWithShape="1">
                <a:blip r:embed="rId2"/>
                <a:stretch>
                  <a:fillRect l="-652" t="-493" r="-1970" b="-1491"/>
                </a:stretch>
              </a:blipFill>
              <a:ln w="1905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3"/>
          <p:cNvSpPr txBox="1"/>
          <p:nvPr/>
        </p:nvSpPr>
        <p:spPr>
          <a:xfrm>
            <a:off x="0" y="-26987"/>
            <a:ext cx="9144000" cy="863600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 sz="48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622299" y="96838"/>
            <a:ext cx="830317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创新点一：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基于双通道递归神经网络的噪声分离技术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9"/>
          <p:cNvCxnSpPr/>
          <p:nvPr/>
        </p:nvCxnSpPr>
        <p:spPr>
          <a:xfrm flipH="1">
            <a:off x="449263" y="-25400"/>
            <a:ext cx="1587" cy="84137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20"/>
          <p:cNvCxnSpPr/>
          <p:nvPr/>
        </p:nvCxnSpPr>
        <p:spPr>
          <a:xfrm flipH="1">
            <a:off x="511175" y="-26987"/>
            <a:ext cx="1588" cy="554037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30"/>
          <p:cNvCxnSpPr/>
          <p:nvPr/>
        </p:nvCxnSpPr>
        <p:spPr>
          <a:xfrm>
            <a:off x="576263" y="-26987"/>
            <a:ext cx="0" cy="29845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圆角矩形 18"/>
          <p:cNvSpPr/>
          <p:nvPr/>
        </p:nvSpPr>
        <p:spPr>
          <a:xfrm>
            <a:off x="706161" y="949206"/>
            <a:ext cx="1602000" cy="376476"/>
          </a:xfrm>
          <a:prstGeom prst="roundRect">
            <a:avLst>
              <a:gd name="adj" fmla="val 4250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技术路线</a:t>
            </a:r>
          </a:p>
        </p:txBody>
      </p:sp>
      <p:sp>
        <p:nvSpPr>
          <p:cNvPr id="52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451600" y="6496770"/>
            <a:ext cx="2057400" cy="365125"/>
          </a:xfrm>
        </p:spPr>
        <p:txBody>
          <a:bodyPr vert="horz" lIns="91440" tIns="45720" rIns="91440" bIns="45720" rtlCol="0" anchor="ctr"/>
          <a:lstStyle/>
          <a:p>
            <a:pPr fontAlgn="auto">
              <a:defRPr/>
            </a:pPr>
            <a:fld id="{782909D5-DA67-4F6E-9C01-90C1A6A65E53}" type="slidenum">
              <a:rPr lang="zh-CN" altLang="en-US" strike="noStrike" noProof="1">
                <a:latin typeface="+mn-lt"/>
                <a:ea typeface="+mn-ea"/>
                <a:cs typeface="+mn-cs"/>
              </a:rPr>
              <a:t>4</a:t>
            </a:fld>
            <a:endParaRPr lang="zh-CN" altLang="en-US" strike="noStrike" noProof="1"/>
          </a:p>
        </p:txBody>
      </p:sp>
      <p:sp>
        <p:nvSpPr>
          <p:cNvPr id="53" name="日期占位符 1"/>
          <p:cNvSpPr>
            <a:spLocks noGrp="1"/>
          </p:cNvSpPr>
          <p:nvPr>
            <p:ph type="dt" sz="half" idx="10"/>
          </p:nvPr>
        </p:nvSpPr>
        <p:spPr>
          <a:xfrm>
            <a:off x="622300" y="6496770"/>
            <a:ext cx="2057400" cy="365125"/>
          </a:xfrm>
        </p:spPr>
        <p:txBody>
          <a:bodyPr vert="horz" lIns="91440" tIns="45720" rIns="91440" bIns="45720" rtlCol="0" anchor="ctr"/>
          <a:lstStyle/>
          <a:p>
            <a:pPr fontAlgn="auto"/>
            <a:fld id="{AE9AB7F7-17C0-7441-9577-B424DC2F5E7E}" type="datetime1">
              <a:rPr kumimoji="1" lang="zh-CN" altLang="en-US" strike="noStrike" noProof="1" smtClean="0">
                <a:latin typeface="+mn-lt"/>
                <a:ea typeface="+mn-ea"/>
                <a:cs typeface="+mn-cs"/>
              </a:rPr>
              <a:t>2023/12/21</a:t>
            </a:fld>
            <a:endParaRPr kumimoji="1" lang="zh-CN" altLang="en-US" strike="noStrike" noProof="1"/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0" y="6471251"/>
            <a:ext cx="914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</p:spPr>
        <p:txBody>
          <a:bodyPr/>
          <a:lstStyle/>
          <a:p>
            <a:pPr fontAlgn="auto">
              <a:defRPr/>
            </a:pPr>
            <a:endParaRPr lang="zh-CN" altLang="en-US" b="1" strike="noStrike" noProof="1">
              <a:ln>
                <a:solidFill>
                  <a:srgbClr val="003399"/>
                </a:solidFill>
              </a:ln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5154930" y="1201420"/>
            <a:ext cx="3624580" cy="4866640"/>
            <a:chOff x="2690499" y="2634665"/>
            <a:chExt cx="2651348" cy="3889779"/>
          </a:xfrm>
        </p:grpSpPr>
        <p:grpSp>
          <p:nvGrpSpPr>
            <p:cNvPr id="86" name="组合 85"/>
            <p:cNvGrpSpPr/>
            <p:nvPr/>
          </p:nvGrpSpPr>
          <p:grpSpPr>
            <a:xfrm>
              <a:off x="2690499" y="2634665"/>
              <a:ext cx="2651348" cy="3889779"/>
              <a:chOff x="2690499" y="2634665"/>
              <a:chExt cx="2651348" cy="3889779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690499" y="2634665"/>
                <a:ext cx="2640741" cy="42328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对输入序列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𝐖 ∈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𝐿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是特征维度，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𝐿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采样数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𝐖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分成长度为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和每一跳大小为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𝑃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的块</a:t>
                </a:r>
                <a:endParaRPr lang="zh-CN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701106" y="3359431"/>
                <a:ext cx="2640741" cy="40907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𝐖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中除了首尾之外，每个样本点都出现了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/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𝑃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次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生成了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𝑆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个大小相等的块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𝑫∈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s = 1,⋯,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𝑆</a:t>
                </a:r>
                <a:endParaRPr lang="zh-CN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01106" y="4698319"/>
                <a:ext cx="2630133" cy="54408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将张量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𝑻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输入连续的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𝐵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DPRNN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块，</a:t>
                </a:r>
                <a:endParaRPr lang="en-US" altLang="zh-CN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 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 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DPRNN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块 记为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𝑻</a:t>
                </a:r>
                <a:r>
                  <a:rPr lang="zh-SG" altLang="en-US" sz="11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𝒃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∈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𝑆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𝑏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= 1, ⋯ ,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𝐵</a:t>
                </a:r>
                <a:r>
                  <a:rPr lang="zh-CN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en-US" altLang="zh-CN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最终得到形状不变的张量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𝑻</a:t>
                </a:r>
                <a:r>
                  <a:rPr lang="en-US" altLang="zh-CN" sz="1100" b="1" i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B+1</a:t>
                </a:r>
                <a:endParaRPr lang="zh-SG" altLang="en-US" sz="1100" b="1" i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zh-CN" altLang="en-US" sz="1100" dirty="0">
                  <a:solidFill>
                    <a:schemeClr val="dk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00938" y="6123996"/>
                <a:ext cx="2640741" cy="4004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DPRNN 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输出的最后一个块记为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𝑻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B+</a:t>
                </a:r>
                <a:r>
                  <a:rPr lang="en-US" altLang="zh-SG" sz="11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 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∈ 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𝐾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𝑆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将输出的张量块拆分，重新拼接成输出序列 </a:t>
                </a:r>
                <a:r>
                  <a:rPr lang="zh-SG" altLang="en-US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𝑸∈</a:t>
                </a:r>
                <a:r>
                  <a:rPr lang="en-US" altLang="zh-SG" sz="1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ℝ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𝑁</a:t>
                </a:r>
                <a:r>
                  <a:rPr lang="en-US" altLang="zh-SG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zh-SG" altLang="en-US" sz="11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𝐿</a:t>
                </a:r>
                <a:endParaRPr lang="zh-CN" altLang="en-US" sz="1100" dirty="0">
                  <a:solidFill>
                    <a:schemeClr val="dk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箭头: 下 26"/>
              <p:cNvSpPr/>
              <p:nvPr/>
            </p:nvSpPr>
            <p:spPr>
              <a:xfrm>
                <a:off x="3935071" y="3104312"/>
                <a:ext cx="162269" cy="2053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箭头: 下 45"/>
              <p:cNvSpPr/>
              <p:nvPr/>
            </p:nvSpPr>
            <p:spPr>
              <a:xfrm>
                <a:off x="3935067" y="3797687"/>
                <a:ext cx="162269" cy="2053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箭头: 下 48"/>
              <p:cNvSpPr/>
              <p:nvPr/>
            </p:nvSpPr>
            <p:spPr>
              <a:xfrm>
                <a:off x="3934681" y="4465124"/>
                <a:ext cx="162269" cy="2053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箭头: 下 49"/>
              <p:cNvSpPr/>
              <p:nvPr/>
            </p:nvSpPr>
            <p:spPr>
              <a:xfrm>
                <a:off x="3935067" y="5891596"/>
                <a:ext cx="162269" cy="2053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690499" y="4042990"/>
              <a:ext cx="2640890" cy="38077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所有块拼接在一起，形成一个三维张量</a:t>
              </a:r>
              <a:r>
                <a: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 </a:t>
              </a: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SG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𝑻 </a:t>
              </a:r>
              <a:r>
                <a: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= [</a:t>
              </a:r>
              <a:r>
                <a:rPr lang="zh-SG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𝑫</a:t>
              </a:r>
              <a:r>
                <a:rPr lang="en-US" altLang="zh-SG" sz="11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, ⋯, </a:t>
              </a:r>
              <a:r>
                <a:rPr lang="zh-SG" altLang="en-US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𝑫</a:t>
              </a:r>
              <a:r>
                <a:rPr lang="zh-SG" altLang="en-US" sz="11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𝑆</a:t>
              </a:r>
              <a:r>
                <a:rPr lang="en-US" altLang="zh-SG" sz="1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] ∈ ℝ</a:t>
              </a:r>
              <a:r>
                <a:rPr lang="zh-SG" altLang="en-US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𝑁</a:t>
              </a:r>
              <a:r>
                <a:rPr lang="en-US" altLang="zh-SG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×</a:t>
              </a:r>
              <a:r>
                <a:rPr lang="zh-SG" altLang="en-US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𝐾</a:t>
              </a:r>
              <a:r>
                <a:rPr lang="en-US" altLang="zh-SG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×</a:t>
              </a:r>
              <a:r>
                <a:rPr lang="zh-SG" altLang="en-US" sz="1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𝑆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1659255"/>
            <a:ext cx="3805555" cy="1449705"/>
          </a:xfrm>
          <a:prstGeom prst="rect">
            <a:avLst/>
          </a:prstGeom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4"/>
          <a:srcRect l="48508"/>
          <a:stretch>
            <a:fillRect/>
          </a:stretch>
        </p:blipFill>
        <p:spPr>
          <a:xfrm>
            <a:off x="551815" y="3442970"/>
            <a:ext cx="3686810" cy="1667510"/>
          </a:xfrm>
          <a:prstGeom prst="rect">
            <a:avLst/>
          </a:prstGeom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5"/>
          <a:srcRect l="3679" t="1040" r="4341" b="6412"/>
          <a:stretch>
            <a:fillRect/>
          </a:stretch>
        </p:blipFill>
        <p:spPr>
          <a:xfrm>
            <a:off x="520700" y="5201920"/>
            <a:ext cx="3592830" cy="1090930"/>
          </a:xfrm>
          <a:prstGeom prst="rect">
            <a:avLst/>
          </a:prstGeom>
        </p:spPr>
      </p:pic>
      <p:sp>
        <p:nvSpPr>
          <p:cNvPr id="7" name="文本框 23"/>
          <p:cNvSpPr txBox="1"/>
          <p:nvPr/>
        </p:nvSpPr>
        <p:spPr>
          <a:xfrm>
            <a:off x="5172710" y="4764405"/>
            <a:ext cx="3624580" cy="4781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每个 </a:t>
            </a:r>
            <a:r>
              <a:rPr lang="en-US" altLang="zh-CN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DPRNN </a:t>
            </a:r>
            <a:r>
              <a:rPr lang="zh-CN" altLang="en-US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块包含两个子块，分别对应块内处理 </a:t>
            </a:r>
            <a:r>
              <a:rPr lang="en-US" altLang="zh-CN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Intra-chunk RNN </a:t>
            </a:r>
            <a:r>
              <a:rPr lang="zh-CN" altLang="en-US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和块间处理 </a:t>
            </a:r>
            <a:r>
              <a:rPr lang="en-US" altLang="zh-CN" sz="1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Inter-chunk RNN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箭头: 下 49"/>
          <p:cNvSpPr/>
          <p:nvPr/>
        </p:nvSpPr>
        <p:spPr>
          <a:xfrm>
            <a:off x="6842529" y="4484436"/>
            <a:ext cx="223427" cy="25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81EC220-2C55-5B83-6562-9F253839F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9" y="3521076"/>
            <a:ext cx="9013576" cy="29639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3FA2BB-2909-8B33-055A-CB00CAC530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08"/>
          <a:stretch/>
        </p:blipFill>
        <p:spPr>
          <a:xfrm>
            <a:off x="99703" y="984218"/>
            <a:ext cx="8973812" cy="24086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5517EF-C195-E90F-9309-1A2B741133A0}"/>
              </a:ext>
            </a:extLst>
          </p:cNvPr>
          <p:cNvSpPr txBox="1"/>
          <p:nvPr/>
        </p:nvSpPr>
        <p:spPr>
          <a:xfrm>
            <a:off x="1719799" y="6496770"/>
            <a:ext cx="5760501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LOFAR&amp;DEMON spectrogram before and after denoising!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692</Words>
  <Application>Microsoft Office PowerPoint</Application>
  <PresentationFormat>全屏显示(4:3)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Qixiang</dc:creator>
  <cp:lastModifiedBy>裕承 刘</cp:lastModifiedBy>
  <cp:revision>1637</cp:revision>
  <dcterms:created xsi:type="dcterms:W3CDTF">2019-10-21T07:14:00Z</dcterms:created>
  <dcterms:modified xsi:type="dcterms:W3CDTF">2023-12-21T10:01:38Z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BD3FB46C7E774322B25D2DA4F397EF87_12</vt:lpwstr>
  </property>
  <property fmtid="{D5CDD505-2E9C-101B-9397-08002B2CF9AE}" pid="3" name="KSOProductBuildVer">
    <vt:lpwstr>1033-12.2.0.13266</vt:lpwstr>
  </property>
</Properties>
</file>