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8" r:id="rId2"/>
  </p:sldMasterIdLst>
  <p:notesMasterIdLst>
    <p:notesMasterId r:id="rId13"/>
  </p:notesMasterIdLst>
  <p:handoutMasterIdLst>
    <p:handoutMasterId r:id="rId14"/>
  </p:handoutMasterIdLst>
  <p:sldIdLst>
    <p:sldId id="785" r:id="rId3"/>
    <p:sldId id="782" r:id="rId4"/>
    <p:sldId id="786" r:id="rId5"/>
    <p:sldId id="781" r:id="rId6"/>
    <p:sldId id="783" r:id="rId7"/>
    <p:sldId id="784" r:id="rId8"/>
    <p:sldId id="799" r:id="rId9"/>
    <p:sldId id="780" r:id="rId10"/>
    <p:sldId id="771" r:id="rId11"/>
    <p:sldId id="772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封面" id="{BD7EDEDA-3131-7949-8239-8CA971DCFB00}">
          <p14:sldIdLst/>
        </p14:section>
        <p14:section name="学术报告、论文答辩共用部分" id="{226C468B-29B7-0E41-B094-6128C3758932}">
          <p14:sldIdLst>
            <p14:sldId id="785"/>
            <p14:sldId id="782"/>
            <p14:sldId id="786"/>
            <p14:sldId id="781"/>
            <p14:sldId id="783"/>
            <p14:sldId id="784"/>
            <p14:sldId id="799"/>
            <p14:sldId id="780"/>
            <p14:sldId id="771"/>
            <p14:sldId id="772"/>
          </p14:sldIdLst>
        </p14:section>
        <p14:section name="学术报告系列内容" id="{1284BD38-F26D-8747-B765-710EF18D8197}">
          <p14:sldIdLst/>
        </p14:section>
        <p14:section name="毕业答辩系列内容" id="{4F8EC7D0-2073-6E47-BCEB-76011827A273}">
          <p14:sldIdLst/>
        </p14:section>
        <p14:section name="模板制作规范" id="{BF3ECD43-99CF-E142-85D0-94EF70D2E99E}">
          <p14:sldIdLst/>
        </p14:section>
        <p14:section name="模板使用教程" id="{4697920F-73B9-7042-9606-23FAFE806BE5}">
          <p14:sldIdLst/>
        </p14:section>
        <p14:section name="鸣谢与声明" id="{02CA0A00-FFE5-8643-910A-16D3EC88D4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32" userDrawn="1">
          <p15:clr>
            <a:srgbClr val="A4A3A4"/>
          </p15:clr>
        </p15:guide>
        <p15:guide id="2" pos="3810" userDrawn="1">
          <p15:clr>
            <a:srgbClr val="A4A3A4"/>
          </p15:clr>
        </p15:guide>
        <p15:guide id="3" pos="968" userDrawn="1">
          <p15:clr>
            <a:srgbClr val="A4A3A4"/>
          </p15:clr>
        </p15:guide>
        <p15:guide id="4" pos="6627" userDrawn="1">
          <p15:clr>
            <a:srgbClr val="A4A3A4"/>
          </p15:clr>
        </p15:guide>
        <p15:guide id="5" orient="horz" pos="742" userDrawn="1">
          <p15:clr>
            <a:srgbClr val="A4A3A4"/>
          </p15:clr>
        </p15:guide>
        <p15:guide id="6" orient="horz" pos="787" userDrawn="1">
          <p15:clr>
            <a:srgbClr val="A4A3A4"/>
          </p15:clr>
        </p15:guide>
        <p15:guide id="8" orient="horz" pos="3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EAB905"/>
    <a:srgbClr val="FECD54"/>
    <a:srgbClr val="817222"/>
    <a:srgbClr val="515223"/>
    <a:srgbClr val="4B7D2B"/>
    <a:srgbClr val="9A8B3D"/>
    <a:srgbClr val="141213"/>
    <a:srgbClr val="D3D1D2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244" autoAdjust="0"/>
  </p:normalViewPr>
  <p:slideViewPr>
    <p:cSldViewPr snapToGrid="0" showGuides="1">
      <p:cViewPr varScale="1">
        <p:scale>
          <a:sx n="82" d="100"/>
          <a:sy n="82" d="100"/>
        </p:scale>
        <p:origin x="581" y="67"/>
      </p:cViewPr>
      <p:guideLst>
        <p:guide orient="horz" pos="2332"/>
        <p:guide pos="3810"/>
        <p:guide pos="968"/>
        <p:guide pos="6627"/>
        <p:guide orient="horz" pos="742"/>
        <p:guide orient="horz" pos="787"/>
        <p:guide orient="horz" pos="3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SI-SDRi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SG"/>
        </a:p>
      </c:txPr>
    </c:title>
    <c:autoTitleDeleted val="0"/>
    <c:plotArea>
      <c:layout>
        <c:manualLayout>
          <c:layoutTarget val="inner"/>
          <c:xMode val="edge"/>
          <c:yMode val="edge"/>
          <c:x val="6.2039708128287803E-2"/>
          <c:y val="0.141530882910193"/>
          <c:w val="0.90062786356694402"/>
          <c:h val="0.626449412656309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两种不同频段分离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1epoch</c:v>
                </c:pt>
                <c:pt idx="1">
                  <c:v>3epoch</c:v>
                </c:pt>
                <c:pt idx="2">
                  <c:v>5epoch</c:v>
                </c:pt>
                <c:pt idx="3">
                  <c:v>7epoch</c:v>
                </c:pt>
                <c:pt idx="4">
                  <c:v>9epoch</c:v>
                </c:pt>
                <c:pt idx="5">
                  <c:v>11epoch</c:v>
                </c:pt>
                <c:pt idx="6">
                  <c:v>13epoch</c:v>
                </c:pt>
                <c:pt idx="7">
                  <c:v>15epoch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3.8</c:v>
                </c:pt>
                <c:pt idx="1">
                  <c:v>4.2</c:v>
                </c:pt>
                <c:pt idx="2">
                  <c:v>4.5023999999999997</c:v>
                </c:pt>
                <c:pt idx="3">
                  <c:v>4.7</c:v>
                </c:pt>
                <c:pt idx="4">
                  <c:v>5.0212000000000003</c:v>
                </c:pt>
                <c:pt idx="5">
                  <c:v>5.2455999999999996</c:v>
                </c:pt>
                <c:pt idx="6">
                  <c:v>5.53</c:v>
                </c:pt>
                <c:pt idx="7">
                  <c:v>5.6224999999999996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39-4E43-9E92-4F9860914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两种相同频段分离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1epoch</c:v>
                </c:pt>
                <c:pt idx="1">
                  <c:v>3epoch</c:v>
                </c:pt>
                <c:pt idx="2">
                  <c:v>5epoch</c:v>
                </c:pt>
                <c:pt idx="3">
                  <c:v>7epoch</c:v>
                </c:pt>
                <c:pt idx="4">
                  <c:v>9epoch</c:v>
                </c:pt>
                <c:pt idx="5">
                  <c:v>11epoch</c:v>
                </c:pt>
                <c:pt idx="6">
                  <c:v>13epoch</c:v>
                </c:pt>
                <c:pt idx="7">
                  <c:v>15epoch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1.9</c:v>
                </c:pt>
                <c:pt idx="1">
                  <c:v>2.4</c:v>
                </c:pt>
                <c:pt idx="2">
                  <c:v>2.8963000000000001</c:v>
                </c:pt>
                <c:pt idx="3">
                  <c:v>3.5</c:v>
                </c:pt>
                <c:pt idx="4">
                  <c:v>4.0530999999999997</c:v>
                </c:pt>
                <c:pt idx="5">
                  <c:v>4.5312999999999999</c:v>
                </c:pt>
                <c:pt idx="6">
                  <c:v>4.8570000000000002</c:v>
                </c:pt>
                <c:pt idx="7">
                  <c:v>5.0064000000000002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39-4E43-9E92-4F98609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三种频段分离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1epoch</c:v>
                </c:pt>
                <c:pt idx="1">
                  <c:v>3epoch</c:v>
                </c:pt>
                <c:pt idx="2">
                  <c:v>5epoch</c:v>
                </c:pt>
                <c:pt idx="3">
                  <c:v>7epoch</c:v>
                </c:pt>
                <c:pt idx="4">
                  <c:v>9epoch</c:v>
                </c:pt>
                <c:pt idx="5">
                  <c:v>11epoch</c:v>
                </c:pt>
                <c:pt idx="6">
                  <c:v>13epoch</c:v>
                </c:pt>
                <c:pt idx="7">
                  <c:v>15epoch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3.2</c:v>
                </c:pt>
                <c:pt idx="1">
                  <c:v>3.4</c:v>
                </c:pt>
                <c:pt idx="2">
                  <c:v>3.6305000000000001</c:v>
                </c:pt>
                <c:pt idx="3">
                  <c:v>4</c:v>
                </c:pt>
                <c:pt idx="4">
                  <c:v>4.5031999999999996</c:v>
                </c:pt>
                <c:pt idx="5">
                  <c:v>4.9339000000000004</c:v>
                </c:pt>
                <c:pt idx="6">
                  <c:v>5.2</c:v>
                </c:pt>
                <c:pt idx="7">
                  <c:v>5.3371000000000004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39-4E43-9E92-4F98609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491448"/>
        <c:axId val="355434993"/>
      </c:lineChart>
      <c:catAx>
        <c:axId val="289491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355434993"/>
        <c:crosses val="autoZero"/>
        <c:auto val="1"/>
        <c:lblAlgn val="ctr"/>
        <c:lblOffset val="100"/>
        <c:noMultiLvlLbl val="0"/>
      </c:catAx>
      <c:valAx>
        <c:axId val="3554349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28949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S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S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schemeClr val="accent6"/>
              </a:solidFill>
              <a:latin typeface="Helvetica Regular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4781377" y="483991"/>
            <a:ext cx="2629246" cy="9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999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01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02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03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04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05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06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677" y="3106616"/>
            <a:ext cx="2520462" cy="106680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448" y="2848709"/>
            <a:ext cx="2782509" cy="15749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4000" b="1" i="0" dirty="0">
              <a:solidFill>
                <a:schemeClr val="bg1"/>
              </a:solidFill>
              <a:latin typeface="Helvetica" pitchFamily="2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8.jpeg"/><Relationship Id="rId7" Type="http://schemas.openxmlformats.org/officeDocument/2006/relationships/image" Target="../media/image17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ata 1 Target1No 1Cycle No 1Group Depth700m_Data 40 Target40No 3Cycle No 3Group Depth900m_e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45" y="3760470"/>
            <a:ext cx="3383915" cy="2417445"/>
          </a:xfrm>
          <a:prstGeom prst="rect">
            <a:avLst/>
          </a:prstGeom>
        </p:spPr>
      </p:pic>
      <p:pic>
        <p:nvPicPr>
          <p:cNvPr id="22" name="Picture 21" descr="Data 1 Target1No 1Cycle No 1Group Depth700m_Data 40 Target40No 3Cycle No 3Group Depth900m_es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40" y="1223010"/>
            <a:ext cx="3420110" cy="2443480"/>
          </a:xfrm>
          <a:prstGeom prst="rect">
            <a:avLst/>
          </a:prstGeom>
        </p:spPr>
      </p:pic>
      <p:pic>
        <p:nvPicPr>
          <p:cNvPr id="15" name="Picture 14" descr="Data 1 Target1No 1Cycle No 1Group Depth700m_Data 40 Target40No 3Cycle No 3Group Depth900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5" y="2456180"/>
            <a:ext cx="3447415" cy="2463165"/>
          </a:xfrm>
          <a:prstGeom prst="rect">
            <a:avLst/>
          </a:prstGeom>
        </p:spPr>
      </p:pic>
      <p:pic>
        <p:nvPicPr>
          <p:cNvPr id="2" name="Picture 1" descr="Data 1 Target1No 1Cycle No 1Group Depth700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" y="1321435"/>
            <a:ext cx="3287395" cy="2348865"/>
          </a:xfrm>
          <a:prstGeom prst="rect">
            <a:avLst/>
          </a:prstGeom>
        </p:spPr>
      </p:pic>
      <p:pic>
        <p:nvPicPr>
          <p:cNvPr id="23" name="Picture 22" descr="Data 40 Target40No 3Cycle No 3Group Depth900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685" y="3825240"/>
            <a:ext cx="3264535" cy="23323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不同频段的目标分离（目标</a:t>
            </a:r>
            <a:r>
              <a:rPr lang="en-US" altLang="zh-CN">
                <a:sym typeface="+mn-ea"/>
              </a:rPr>
              <a:t>1&amp;40</a:t>
            </a:r>
            <a:r>
              <a:rPr lang="zh-CN" altLang="en-US">
                <a:sym typeface="+mn-ea"/>
              </a:rPr>
              <a:t>）</a:t>
            </a:r>
          </a:p>
        </p:txBody>
      </p:sp>
      <p:sp>
        <p:nvSpPr>
          <p:cNvPr id="11" name="Right Arrow 10"/>
          <p:cNvSpPr/>
          <p:nvPr/>
        </p:nvSpPr>
        <p:spPr>
          <a:xfrm rot="1920000">
            <a:off x="3881755" y="212534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20000">
            <a:off x="7287895" y="4923790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680000">
            <a:off x="3881755" y="4850130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800000">
            <a:off x="7211060" y="212026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87070" y="1049020"/>
            <a:ext cx="41643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Target1No 1Cycle No 1Group Depth700m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.wav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792980" y="2456180"/>
            <a:ext cx="21405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混合</a:t>
            </a:r>
            <a:r>
              <a:rPr lang="en-US" altLang="zh-CN" sz="1400">
                <a:sym typeface="+mn-ea"/>
              </a:rPr>
              <a:t>Target1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Target40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466455" y="1028700"/>
            <a:ext cx="20427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separate_est1.wav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615680" y="3692525"/>
            <a:ext cx="1744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separate_est2.wav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885190" y="1355725"/>
            <a:ext cx="3127375" cy="4820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916545" y="1282065"/>
            <a:ext cx="3170555" cy="494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17220" y="3670300"/>
            <a:ext cx="4050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Target40No 3Cycle No 3Group Depth900m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.wav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DPTN vs DPRNN</a:t>
            </a:r>
            <a:endParaRPr lang="zh-SG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2284" y="1032856"/>
            <a:ext cx="480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对比：    </a:t>
            </a:r>
            <a:r>
              <a:rPr lang="en-US" altLang="zh-CN" sz="1800" dirty="0"/>
              <a:t>DPTN</a:t>
            </a:r>
            <a:r>
              <a:rPr lang="zh-CN" altLang="en-US" sz="1800" dirty="0"/>
              <a:t>：双路径</a:t>
            </a:r>
            <a:r>
              <a:rPr lang="en-US" altLang="zh-CN" sz="1800" dirty="0"/>
              <a:t>Transformer</a:t>
            </a:r>
            <a:endParaRPr lang="zh-SG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508008" y="1053045"/>
            <a:ext cx="274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DPRNN</a:t>
            </a:r>
            <a:r>
              <a:rPr lang="zh-CN" altLang="en-US" dirty="0"/>
              <a:t>：双路径</a:t>
            </a:r>
            <a:r>
              <a:rPr lang="en-US" altLang="zh-CN" dirty="0"/>
              <a:t>RNN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5" y="1518000"/>
            <a:ext cx="4131731" cy="21558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1417"/>
          <a:stretch>
            <a:fillRect/>
          </a:stretch>
        </p:blipFill>
        <p:spPr>
          <a:xfrm>
            <a:off x="6394061" y="1660530"/>
            <a:ext cx="5002069" cy="18707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8645" y="3928170"/>
            <a:ext cx="4280092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相同点：</a:t>
            </a:r>
          </a:p>
          <a:p>
            <a:endParaRPr lang="en-US" altLang="zh-CN" dirty="0"/>
          </a:p>
          <a:p>
            <a:r>
              <a:rPr lang="zh-CN" altLang="en-US" dirty="0"/>
              <a:t>整体架构类似，都采用了双路径结构。不仅考虑</a:t>
            </a:r>
            <a:r>
              <a:rPr lang="zh-CN" altLang="en-US" dirty="0">
                <a:solidFill>
                  <a:srgbClr val="FF0000"/>
                </a:solidFill>
              </a:rPr>
              <a:t>切割语音长度的信息</a:t>
            </a:r>
            <a:r>
              <a:rPr lang="zh-CN" altLang="en-US" dirty="0"/>
              <a:t>，同时也会</a:t>
            </a:r>
            <a:r>
              <a:rPr lang="zh-CN" altLang="en-US" dirty="0">
                <a:solidFill>
                  <a:srgbClr val="FF0000"/>
                </a:solidFill>
              </a:rPr>
              <a:t>整合整句的信息</a:t>
            </a:r>
            <a:r>
              <a:rPr lang="zh-CN" altLang="en-US" dirty="0"/>
              <a:t>，来使得分离网络可以关注到更长的信号信息。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97003" y="3928170"/>
            <a:ext cx="4196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相比于容易遗忘且输出状态固定的</a:t>
            </a:r>
            <a:r>
              <a:rPr lang="en-US" altLang="zh-CN" dirty="0"/>
              <a:t>RNN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  <a:r>
              <a:rPr lang="zh-CN" altLang="en-US" dirty="0"/>
              <a:t>让模型能随时动态地看到全局信息，分离效果更佳。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1 Target1No 1Cycle No 2Group Depth400m_Data 10 Target10No 2Cycle No 1Group Depth400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535555"/>
            <a:ext cx="3437255" cy="24555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相同频段的目标分离（目标</a:t>
            </a:r>
            <a:r>
              <a:rPr lang="en-US" altLang="zh-CN" dirty="0">
                <a:sym typeface="+mn-ea"/>
              </a:rPr>
              <a:t>1&amp;10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10" name="Right Arrow 9"/>
          <p:cNvSpPr/>
          <p:nvPr/>
        </p:nvSpPr>
        <p:spPr>
          <a:xfrm rot="1920000">
            <a:off x="7212965" y="4923790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800000">
            <a:off x="7211060" y="212026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87070" y="899795"/>
            <a:ext cx="36436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1 Target1No 1Cycle No 2Group Depth400m.wav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893945" y="2439035"/>
            <a:ext cx="21405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混合</a:t>
            </a:r>
            <a:r>
              <a:rPr lang="en-US" altLang="zh-CN" sz="1400">
                <a:sym typeface="+mn-ea"/>
              </a:rPr>
              <a:t>Target1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Target10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615680" y="904240"/>
            <a:ext cx="20427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separate_est1.wav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747125" y="3634105"/>
            <a:ext cx="1744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separate_est2.wav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614680" y="1264920"/>
            <a:ext cx="3397885" cy="491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916545" y="1211580"/>
            <a:ext cx="3547745" cy="501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03555" y="3605530"/>
            <a:ext cx="44202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10 Target10No 2Cycle No 1Group Depth400m.wav</a:t>
            </a:r>
          </a:p>
        </p:txBody>
      </p:sp>
      <p:pic>
        <p:nvPicPr>
          <p:cNvPr id="4" name="Picture 3" descr="Data 1 Target1No 1Cycle No 2Group Depth400m"/>
          <p:cNvPicPr>
            <a:picLocks noChangeAspect="1"/>
          </p:cNvPicPr>
          <p:nvPr/>
        </p:nvPicPr>
        <p:blipFill>
          <a:blip r:embed="rId3"/>
          <a:srcRect t="7408" r="9444"/>
          <a:stretch>
            <a:fillRect/>
          </a:stretch>
        </p:blipFill>
        <p:spPr>
          <a:xfrm>
            <a:off x="664845" y="1336040"/>
            <a:ext cx="3145155" cy="2298065"/>
          </a:xfrm>
          <a:prstGeom prst="rect">
            <a:avLst/>
          </a:prstGeom>
        </p:spPr>
      </p:pic>
      <p:pic>
        <p:nvPicPr>
          <p:cNvPr id="7" name="Picture 6" descr="Data 1 Target1No 1Cycle No 2Group Depth400m_Data 10 Target10No 2Cycle No 1Group Depth400m_est1"/>
          <p:cNvPicPr>
            <a:picLocks noChangeAspect="1"/>
          </p:cNvPicPr>
          <p:nvPr/>
        </p:nvPicPr>
        <p:blipFill>
          <a:blip r:embed="rId4"/>
          <a:srcRect l="747" t="8812" r="8933"/>
          <a:stretch>
            <a:fillRect/>
          </a:stretch>
        </p:blipFill>
        <p:spPr>
          <a:xfrm>
            <a:off x="7999095" y="3895090"/>
            <a:ext cx="3294380" cy="2305050"/>
          </a:xfrm>
          <a:prstGeom prst="rect">
            <a:avLst/>
          </a:prstGeom>
        </p:spPr>
      </p:pic>
      <p:pic>
        <p:nvPicPr>
          <p:cNvPr id="8" name="Picture 7" descr="Data 1 Target1No 1Cycle No 2Group Depth400m_Data 10 Target10No 2Cycle No 1Group Depth400m_est2"/>
          <p:cNvPicPr>
            <a:picLocks noChangeAspect="1"/>
          </p:cNvPicPr>
          <p:nvPr/>
        </p:nvPicPr>
        <p:blipFill>
          <a:blip r:embed="rId5"/>
          <a:srcRect l="705" t="9150" r="10423" b="2338"/>
          <a:stretch>
            <a:fillRect/>
          </a:stretch>
        </p:blipFill>
        <p:spPr>
          <a:xfrm>
            <a:off x="7995285" y="1280795"/>
            <a:ext cx="3389630" cy="2411730"/>
          </a:xfrm>
          <a:prstGeom prst="rect">
            <a:avLst/>
          </a:prstGeom>
        </p:spPr>
      </p:pic>
      <p:pic>
        <p:nvPicPr>
          <p:cNvPr id="9" name="Picture 8" descr="Data 10 Target10No 2Cycle No 1Group Depth400m"/>
          <p:cNvPicPr>
            <a:picLocks noChangeAspect="1"/>
          </p:cNvPicPr>
          <p:nvPr/>
        </p:nvPicPr>
        <p:blipFill>
          <a:blip r:embed="rId6"/>
          <a:srcRect t="8914" r="3900"/>
          <a:stretch>
            <a:fillRect/>
          </a:stretch>
        </p:blipFill>
        <p:spPr>
          <a:xfrm>
            <a:off x="629920" y="3890010"/>
            <a:ext cx="3324860" cy="225171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9680000">
            <a:off x="3881755" y="4850130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3881755" y="212534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ata 1 Target1No 1Cycle No 1Group Depth1300m_Data 10 Target10No 9Cycle No 16Group Depth1100m_Data 20 Target20No 5Cycle No 5Group Depth500m"/>
          <p:cNvPicPr>
            <a:picLocks noChangeAspect="1"/>
          </p:cNvPicPr>
          <p:nvPr/>
        </p:nvPicPr>
        <p:blipFill>
          <a:blip r:embed="rId2"/>
          <a:srcRect t="9997" r="6657"/>
          <a:stretch>
            <a:fillRect/>
          </a:stretch>
        </p:blipFill>
        <p:spPr>
          <a:xfrm>
            <a:off x="4102100" y="3968750"/>
            <a:ext cx="3987165" cy="2746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三种目标分离（</a:t>
            </a:r>
            <a:r>
              <a:rPr lang="en-US" altLang="zh-CN" dirty="0"/>
              <a:t>1&amp;10&amp;20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Picture 5" descr="Data 10 Target10No 9Cycle No 16Group Depth1100m"/>
          <p:cNvPicPr>
            <a:picLocks noChangeAspect="1"/>
          </p:cNvPicPr>
          <p:nvPr/>
        </p:nvPicPr>
        <p:blipFill>
          <a:blip r:embed="rId3"/>
          <a:srcRect t="7112" r="8316" b="1074"/>
          <a:stretch>
            <a:fillRect/>
          </a:stretch>
        </p:blipFill>
        <p:spPr>
          <a:xfrm>
            <a:off x="4311015" y="1254760"/>
            <a:ext cx="3477260" cy="2487930"/>
          </a:xfrm>
          <a:prstGeom prst="rect">
            <a:avLst/>
          </a:prstGeom>
        </p:spPr>
      </p:pic>
      <p:pic>
        <p:nvPicPr>
          <p:cNvPr id="7" name="Picture 6" descr="Data 1 Target1No 1Cycle No 1Group Depth1300m"/>
          <p:cNvPicPr>
            <a:picLocks noChangeAspect="1"/>
          </p:cNvPicPr>
          <p:nvPr/>
        </p:nvPicPr>
        <p:blipFill>
          <a:blip r:embed="rId4"/>
          <a:srcRect t="7744" r="7963" b="1670"/>
          <a:stretch>
            <a:fillRect/>
          </a:stretch>
        </p:blipFill>
        <p:spPr>
          <a:xfrm>
            <a:off x="798195" y="1254760"/>
            <a:ext cx="3476625" cy="24453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918075" y="3690620"/>
            <a:ext cx="22631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混合</a:t>
            </a:r>
            <a:r>
              <a:rPr lang="en-US" altLang="zh-CN" sz="1600" b="1">
                <a:sym typeface="+mn-ea"/>
              </a:rPr>
              <a:t>Target1</a:t>
            </a:r>
            <a:r>
              <a:rPr lang="en-US" sz="1600" b="1">
                <a:sym typeface="+mn-ea"/>
              </a:rPr>
              <a:t>, 10, 20</a:t>
            </a:r>
          </a:p>
        </p:txBody>
      </p:sp>
      <p:pic>
        <p:nvPicPr>
          <p:cNvPr id="25" name="Picture 24" descr="Data 20 Target20No 5Cycle No 5Group Depth500m"/>
          <p:cNvPicPr>
            <a:picLocks noChangeAspect="1"/>
          </p:cNvPicPr>
          <p:nvPr/>
        </p:nvPicPr>
        <p:blipFill>
          <a:blip r:embed="rId5"/>
          <a:srcRect t="8648" r="8412"/>
          <a:stretch>
            <a:fillRect/>
          </a:stretch>
        </p:blipFill>
        <p:spPr>
          <a:xfrm>
            <a:off x="7938770" y="1295400"/>
            <a:ext cx="3374390" cy="2406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58975" y="1028700"/>
            <a:ext cx="1053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sym typeface="+mn-ea"/>
              </a:rPr>
              <a:t>Target1</a:t>
            </a:r>
            <a:endParaRPr lang="en-US" sz="16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28945" y="1028700"/>
            <a:ext cx="10979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sym typeface="+mn-ea"/>
              </a:rPr>
              <a:t>Target10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143365" y="1028700"/>
            <a:ext cx="11131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sym typeface="+mn-ea"/>
              </a:rPr>
              <a:t>Target20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55" y="1010920"/>
            <a:ext cx="4593590" cy="19291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95" y="2440305"/>
            <a:ext cx="2605405" cy="1576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250" y="2853055"/>
            <a:ext cx="2587625" cy="1340485"/>
          </a:xfrm>
          <a:prstGeom prst="rect">
            <a:avLst/>
          </a:prstGeom>
        </p:spPr>
      </p:pic>
      <p:pic>
        <p:nvPicPr>
          <p:cNvPr id="5" name="Picture Placeholder 3"/>
          <p:cNvPicPr>
            <a:picLocks noChangeAspect="1"/>
          </p:cNvPicPr>
          <p:nvPr/>
        </p:nvPicPr>
        <p:blipFill>
          <a:blip r:embed="rId5"/>
          <a:srcRect r="49525"/>
          <a:stretch>
            <a:fillRect/>
          </a:stretch>
        </p:blipFill>
        <p:spPr>
          <a:xfrm>
            <a:off x="196850" y="3074670"/>
            <a:ext cx="1859915" cy="9398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制作数据集（数据划分、混合、生成标签）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r="13666"/>
          <a:stretch>
            <a:fillRect/>
          </a:stretch>
        </p:blipFill>
        <p:spPr>
          <a:xfrm>
            <a:off x="3016250" y="1331595"/>
            <a:ext cx="2675255" cy="1108710"/>
          </a:xfrm>
          <a:prstGeom prst="rect">
            <a:avLst/>
          </a:prstGeom>
        </p:spPr>
      </p:pic>
      <p:sp>
        <p:nvSpPr>
          <p:cNvPr id="14" name=" 23"/>
          <p:cNvSpPr>
            <a:spLocks noChangeArrowheads="1"/>
          </p:cNvSpPr>
          <p:nvPr/>
        </p:nvSpPr>
        <p:spPr bwMode="auto">
          <a:xfrm flipH="1">
            <a:off x="2341245" y="1508760"/>
            <a:ext cx="390525" cy="4282440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>
            <a:off x="5885815" y="1555115"/>
            <a:ext cx="675005" cy="42989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016250" y="3506470"/>
            <a:ext cx="855345" cy="67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96850" y="3077210"/>
            <a:ext cx="1655445" cy="920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250" y="4555490"/>
            <a:ext cx="2587625" cy="134048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3016250" y="4594225"/>
            <a:ext cx="932180" cy="67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888355" y="3282950"/>
            <a:ext cx="675005" cy="42989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88355" y="5010785"/>
            <a:ext cx="675005" cy="42989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760" y="2782570"/>
            <a:ext cx="2802890" cy="1665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300" y="3094355"/>
            <a:ext cx="2780665" cy="1642745"/>
          </a:xfrm>
          <a:prstGeom prst="rect">
            <a:avLst/>
          </a:prstGeom>
        </p:spPr>
      </p:pic>
      <p:sp>
        <p:nvSpPr>
          <p:cNvPr id="30" name="Rectangles 29"/>
          <p:cNvSpPr/>
          <p:nvPr/>
        </p:nvSpPr>
        <p:spPr>
          <a:xfrm>
            <a:off x="7150100" y="2440305"/>
            <a:ext cx="380365" cy="1557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396605" y="2894965"/>
            <a:ext cx="444500" cy="159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9646285" y="3149600"/>
            <a:ext cx="473710" cy="1588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955155" y="1107440"/>
            <a:ext cx="4535805" cy="2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0995" y="4891405"/>
            <a:ext cx="5401945" cy="1102360"/>
          </a:xfrm>
          <a:prstGeom prst="rect">
            <a:avLst/>
          </a:prstGeom>
        </p:spPr>
      </p:pic>
      <p:sp>
        <p:nvSpPr>
          <p:cNvPr id="35" name="Rectangles 34"/>
          <p:cNvSpPr/>
          <p:nvPr/>
        </p:nvSpPr>
        <p:spPr>
          <a:xfrm>
            <a:off x="7040880" y="4890770"/>
            <a:ext cx="300990" cy="1102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676640" y="4923790"/>
            <a:ext cx="379095" cy="105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0119995" y="4935220"/>
            <a:ext cx="379095" cy="105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60" y="4031615"/>
            <a:ext cx="3156585" cy="2254885"/>
          </a:xfrm>
          <a:prstGeom prst="rect">
            <a:avLst/>
          </a:prstGeom>
        </p:spPr>
      </p:pic>
      <p:pic>
        <p:nvPicPr>
          <p:cNvPr id="11" name="Picture 10" descr="es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20" y="2036445"/>
            <a:ext cx="3181985" cy="2235835"/>
          </a:xfrm>
          <a:prstGeom prst="rect">
            <a:avLst/>
          </a:prstGeom>
        </p:spPr>
      </p:pic>
      <p:pic>
        <p:nvPicPr>
          <p:cNvPr id="10" name="Picture 9" descr="est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25" y="7620"/>
            <a:ext cx="3201035" cy="2268220"/>
          </a:xfrm>
          <a:prstGeom prst="rect">
            <a:avLst/>
          </a:prstGeom>
        </p:spPr>
      </p:pic>
      <p:pic>
        <p:nvPicPr>
          <p:cNvPr id="27" name="Picture 26" descr="Data 1 Target1No 1Cycle No 1Group Depth1300m_Data 10 Target10No 9Cycle No 16Group Depth1100m_Data 20 Target20No 5Cycle No 5Group Depth500m"/>
          <p:cNvPicPr>
            <a:picLocks noChangeAspect="1"/>
          </p:cNvPicPr>
          <p:nvPr/>
        </p:nvPicPr>
        <p:blipFill>
          <a:blip r:embed="rId5"/>
          <a:srcRect t="9997" r="6657"/>
          <a:stretch>
            <a:fillRect/>
          </a:stretch>
        </p:blipFill>
        <p:spPr>
          <a:xfrm>
            <a:off x="4559300" y="2275840"/>
            <a:ext cx="3178810" cy="2189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            </a:t>
            </a:r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分离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18280" y="2889250"/>
            <a:ext cx="668020" cy="54038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ata 10 Target10No 9Cycle No 16Group Depth1100m"/>
          <p:cNvPicPr>
            <a:picLocks noChangeAspect="1"/>
          </p:cNvPicPr>
          <p:nvPr/>
        </p:nvPicPr>
        <p:blipFill>
          <a:blip r:embed="rId6"/>
          <a:srcRect t="7112" r="8316" b="1074"/>
          <a:stretch>
            <a:fillRect/>
          </a:stretch>
        </p:blipFill>
        <p:spPr>
          <a:xfrm>
            <a:off x="983615" y="2194560"/>
            <a:ext cx="2807335" cy="2008505"/>
          </a:xfrm>
          <a:prstGeom prst="rect">
            <a:avLst/>
          </a:prstGeom>
        </p:spPr>
      </p:pic>
      <p:pic>
        <p:nvPicPr>
          <p:cNvPr id="7" name="Picture 6" descr="Data 1 Target1No 1Cycle No 1Group Depth1300m"/>
          <p:cNvPicPr>
            <a:picLocks noChangeAspect="1"/>
          </p:cNvPicPr>
          <p:nvPr/>
        </p:nvPicPr>
        <p:blipFill>
          <a:blip r:embed="rId7"/>
          <a:srcRect t="7744" r="7963" b="1670"/>
          <a:stretch>
            <a:fillRect/>
          </a:stretch>
        </p:blipFill>
        <p:spPr>
          <a:xfrm>
            <a:off x="1008380" y="238125"/>
            <a:ext cx="2782570" cy="19564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20000">
            <a:off x="4004945" y="159067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0000">
            <a:off x="7625715" y="443674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680000">
            <a:off x="4004945" y="4363085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800000">
            <a:off x="7585710" y="1633220"/>
            <a:ext cx="695325" cy="5422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07000" y="1969135"/>
            <a:ext cx="1777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混合</a:t>
            </a:r>
            <a:r>
              <a:rPr lang="en-US" altLang="zh-CN" sz="1400">
                <a:sym typeface="+mn-ea"/>
              </a:rPr>
              <a:t>Target1</a:t>
            </a:r>
            <a:r>
              <a:rPr lang="en-US" sz="1400">
                <a:sym typeface="+mn-ea"/>
              </a:rPr>
              <a:t>, 10, 20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934720" y="102235"/>
            <a:ext cx="2951480" cy="612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8411845" y="101600"/>
            <a:ext cx="3170555" cy="6184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25" name="Picture 24" descr="Data 20 Target20No 5Cycle No 5Group Depth500m"/>
          <p:cNvPicPr>
            <a:picLocks noChangeAspect="1"/>
          </p:cNvPicPr>
          <p:nvPr/>
        </p:nvPicPr>
        <p:blipFill>
          <a:blip r:embed="rId8"/>
          <a:srcRect t="8648" r="8412"/>
          <a:stretch>
            <a:fillRect/>
          </a:stretch>
        </p:blipFill>
        <p:spPr>
          <a:xfrm>
            <a:off x="1008380" y="4203065"/>
            <a:ext cx="2782570" cy="198374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626985" y="2972435"/>
            <a:ext cx="668020" cy="54038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SI-SDRi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4879340" y="965835"/>
          <a:ext cx="6982460" cy="124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Target40)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Target1&amp;40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图片 4"/>
          <p:cNvPicPr>
            <a:picLocks noChangeAspect="1"/>
          </p:cNvPicPr>
          <p:nvPr/>
        </p:nvPicPr>
        <p:blipFill>
          <a:blip r:embed="rId2"/>
          <a:srcRect b="76257"/>
          <a:stretch>
            <a:fillRect/>
          </a:stretch>
        </p:blipFill>
        <p:spPr>
          <a:xfrm>
            <a:off x="620395" y="2593340"/>
            <a:ext cx="3032760" cy="704850"/>
          </a:xfrm>
          <a:prstGeom prst="rect">
            <a:avLst/>
          </a:prstGeom>
        </p:spPr>
      </p:pic>
      <p:pic>
        <p:nvPicPr>
          <p:cNvPr id="13" name="图片 4"/>
          <p:cNvPicPr>
            <a:picLocks noChangeAspect="1"/>
          </p:cNvPicPr>
          <p:nvPr/>
        </p:nvPicPr>
        <p:blipFill>
          <a:blip r:embed="rId2"/>
          <a:srcRect t="57237"/>
          <a:stretch>
            <a:fillRect/>
          </a:stretch>
        </p:blipFill>
        <p:spPr>
          <a:xfrm>
            <a:off x="480060" y="1383030"/>
            <a:ext cx="3040380" cy="127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3512820"/>
            <a:ext cx="4014470" cy="160718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601980" y="4863465"/>
            <a:ext cx="3540125" cy="256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79340" y="574675"/>
            <a:ext cx="6096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不同频段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1&amp;40</a:t>
            </a:r>
            <a:r>
              <a:rPr lang="zh-CN" altLang="en-US" sz="1400">
                <a:sym typeface="+mn-ea"/>
              </a:rPr>
              <a:t>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相同频段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1&amp;10</a:t>
            </a:r>
            <a:r>
              <a:rPr lang="zh-CN" altLang="en-US" sz="1400">
                <a:sym typeface="+mn-ea"/>
              </a:rPr>
              <a:t>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三种目标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1&amp;10&amp;20</a:t>
            </a:r>
            <a:r>
              <a:rPr lang="zh-CN" altLang="en-US" sz="1400">
                <a:sym typeface="+mn-ea"/>
              </a:rPr>
              <a:t>）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4897755" y="2858770"/>
          <a:ext cx="6982460" cy="124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Target1&amp;10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0"/>
          </p:nvPr>
        </p:nvGraphicFramePr>
        <p:xfrm>
          <a:off x="4879340" y="4773930"/>
          <a:ext cx="6964680" cy="162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source3(Taget20)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1&amp;10&amp;20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SI-SDRi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4879340" y="965835"/>
          <a:ext cx="6982460" cy="124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Target40)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Target1&amp;40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879340" y="574675"/>
            <a:ext cx="6096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不同频段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1&amp;40</a:t>
            </a:r>
            <a:r>
              <a:rPr lang="zh-CN" altLang="en-US" sz="1400">
                <a:sym typeface="+mn-ea"/>
              </a:rPr>
              <a:t>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相同频段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1&amp;10</a:t>
            </a:r>
            <a:r>
              <a:rPr lang="zh-CN" altLang="en-US" sz="1400">
                <a:sym typeface="+mn-ea"/>
              </a:rPr>
              <a:t>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三种目标</a:t>
            </a:r>
            <a:r>
              <a:rPr lang="zh-CN" altLang="en-US" sz="1400">
                <a:sym typeface="+mn-ea"/>
              </a:rPr>
              <a:t>分离（目标</a:t>
            </a:r>
            <a:r>
              <a:rPr lang="en-US" altLang="zh-CN" sz="1400">
                <a:sym typeface="+mn-ea"/>
              </a:rPr>
              <a:t>1&amp;10&amp;20</a:t>
            </a:r>
            <a:r>
              <a:rPr lang="zh-CN" altLang="en-US" sz="1400">
                <a:sym typeface="+mn-ea"/>
              </a:rPr>
              <a:t>）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4897755" y="2858770"/>
          <a:ext cx="6982460" cy="124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Target1&amp;10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0"/>
          </p:nvPr>
        </p:nvGraphicFramePr>
        <p:xfrm>
          <a:off x="4879340" y="4773930"/>
          <a:ext cx="6964680" cy="162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source1(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source2(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Target10)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source3(Taget20)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1&amp;10&amp;20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-635" y="1635760"/>
          <a:ext cx="5207635" cy="335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SG" dirty="0"/>
              <a:t>Dual-Path </a:t>
            </a:r>
            <a:r>
              <a:rPr lang="en-US" altLang="zh-CN" dirty="0"/>
              <a:t>Transformer Network</a:t>
            </a:r>
            <a:r>
              <a:rPr lang="en-US" altLang="zh-SG" dirty="0"/>
              <a:t> (DPTN)</a:t>
            </a:r>
            <a:endParaRPr lang="zh-SG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7" y="1146434"/>
            <a:ext cx="9984915" cy="52099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6205" y="4735195"/>
            <a:ext cx="455295" cy="311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4" name="矩形 9"/>
          <p:cNvSpPr/>
          <p:nvPr/>
        </p:nvSpPr>
        <p:spPr>
          <a:xfrm>
            <a:off x="5612765" y="4676775"/>
            <a:ext cx="396875" cy="36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SG" dirty="0"/>
              <a:t>Dual-Path </a:t>
            </a:r>
            <a:r>
              <a:rPr lang="en-US" altLang="zh-CN" dirty="0"/>
              <a:t>Transformer Network</a:t>
            </a:r>
            <a:r>
              <a:rPr lang="en-US" altLang="zh-SG" dirty="0"/>
              <a:t> (DPTN)</a:t>
            </a:r>
            <a:endParaRPr lang="zh-SG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" y="1250302"/>
            <a:ext cx="7017786" cy="4617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54" y="1920357"/>
            <a:ext cx="4221267" cy="6566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67135" y="2351314"/>
            <a:ext cx="1492898" cy="485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1" name="矩形 10"/>
          <p:cNvSpPr/>
          <p:nvPr/>
        </p:nvSpPr>
        <p:spPr>
          <a:xfrm>
            <a:off x="3032449" y="4516017"/>
            <a:ext cx="1427584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2" name="矩形 11"/>
          <p:cNvSpPr/>
          <p:nvPr/>
        </p:nvSpPr>
        <p:spPr>
          <a:xfrm>
            <a:off x="9037213" y="2242456"/>
            <a:ext cx="1492898" cy="334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41870" y="3171825"/>
            <a:ext cx="36150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改进：线性层</a:t>
            </a:r>
            <a:r>
              <a:rPr lang="en-US" altLang="zh-CN" dirty="0">
                <a:sym typeface="+mn-ea"/>
              </a:rPr>
              <a:t>--&gt;RNN</a:t>
            </a:r>
            <a:r>
              <a:rPr lang="zh-CN" altLang="en-US" dirty="0">
                <a:sym typeface="+mn-ea"/>
              </a:rPr>
              <a:t>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原因：语音分离中需要考虑顺序信息，</a:t>
            </a:r>
            <a:r>
              <a:rPr lang="en-US" altLang="zh-CN" dirty="0">
                <a:sym typeface="+mn-ea"/>
              </a:rPr>
              <a:t>RNN</a:t>
            </a:r>
            <a:r>
              <a:rPr lang="zh-CN" altLang="en-US" dirty="0">
                <a:sym typeface="+mn-ea"/>
              </a:rPr>
              <a:t>在时间序列上建模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KSO_WPP_MARK_KEY" val="9141de7a-7e57-48eb-9d5b-b2e511ac9807"/>
  <p:tag name="COMMONDATA" val="eyJoZGlkIjoiNzg4NDhhYzVlNGZlMThiNTRiZjQ5NDAyOTIzZmExM2EifQ==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宽屏</PresentationFormat>
  <Paragraphs>189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Regular</vt:lpstr>
      <vt:lpstr>等线</vt:lpstr>
      <vt:lpstr>微软雅黑</vt:lpstr>
      <vt:lpstr>Arial</vt:lpstr>
      <vt:lpstr>Helvetica</vt:lpstr>
      <vt:lpstr>Times New Roman</vt:lpstr>
      <vt:lpstr>Office 主题​​</vt:lpstr>
      <vt:lpstr>1_OfficePLUS</vt:lpstr>
      <vt:lpstr>不同频段的目标分离（目标1&amp;40）</vt:lpstr>
      <vt:lpstr>相同频段的目标分离（目标1&amp;10）</vt:lpstr>
      <vt:lpstr>三种目标分离（1&amp;10&amp;20）</vt:lpstr>
      <vt:lpstr>制作数据集（数据划分、混合、生成标签）</vt:lpstr>
      <vt:lpstr>                        目标1，10，20分离</vt:lpstr>
      <vt:lpstr>SI-SDRi</vt:lpstr>
      <vt:lpstr>SI-SDRi</vt:lpstr>
      <vt:lpstr>Dual-Path Transformer Network (DPTN)</vt:lpstr>
      <vt:lpstr>Dual-Path Transformer Network (DPTN)</vt:lpstr>
      <vt:lpstr>DPTN vs DPRNN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裕承 刘</cp:lastModifiedBy>
  <cp:revision>4692</cp:revision>
  <dcterms:created xsi:type="dcterms:W3CDTF">2018-12-16T05:38:00Z</dcterms:created>
  <dcterms:modified xsi:type="dcterms:W3CDTF">2024-02-26T12:40:29Z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CDF7156350574DC3A6DFB1F1B2ED25DC_12</vt:lpwstr>
  </property>
  <property fmtid="{D5CDD505-2E9C-101B-9397-08002B2CF9AE}" pid="12" name="KSOProductBuildVer">
    <vt:lpwstr>1033-12.2.0.13266</vt:lpwstr>
  </property>
</Properties>
</file>