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353"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AE84C-0929-46A8-A348-2602D9284264}" type="datetimeFigureOut">
              <a:rPr lang="zh-CN" altLang="en-US" smtClean="0"/>
              <a:t>2020/7/5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E84B1-96C3-4847-AC98-405C59247C21}" type="slidenum">
              <a:rPr lang="zh-CN" altLang="en-US" smtClean="0"/>
              <a:t>‹#›</a:t>
            </a:fld>
            <a:endParaRPr lang="zh-CN" altLang="en-US"/>
          </a:p>
        </p:txBody>
      </p:sp>
    </p:spTree>
    <p:extLst>
      <p:ext uri="{BB962C8B-B14F-4D97-AF65-F5344CB8AC3E}">
        <p14:creationId xmlns:p14="http://schemas.microsoft.com/office/powerpoint/2010/main" val="1342742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6E84B1-96C3-4847-AC98-405C59247C21}" type="slidenum">
              <a:rPr lang="zh-CN" altLang="en-US" smtClean="0"/>
              <a:t>1</a:t>
            </a:fld>
            <a:endParaRPr lang="zh-CN" altLang="en-US"/>
          </a:p>
        </p:txBody>
      </p:sp>
    </p:spTree>
    <p:extLst>
      <p:ext uri="{BB962C8B-B14F-4D97-AF65-F5344CB8AC3E}">
        <p14:creationId xmlns:p14="http://schemas.microsoft.com/office/powerpoint/2010/main" val="45401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Lyu</a:t>
            </a:r>
            <a:r>
              <a:rPr lang="en-US" altLang="zh-CN" dirty="0"/>
              <a:t>, M. R. (1996). Handbook of Software Reliability Engineering. Belgium: IEEE Computer Society Press.</a:t>
            </a:r>
          </a:p>
          <a:p>
            <a:r>
              <a:rPr lang="en-US" altLang="zh-CN" sz="1200" b="0" i="0" kern="1200" dirty="0" err="1">
                <a:solidFill>
                  <a:schemeClr val="tx1"/>
                </a:solidFill>
                <a:effectLst/>
                <a:latin typeface="+mn-lt"/>
                <a:ea typeface="+mn-ea"/>
                <a:cs typeface="+mn-cs"/>
              </a:rPr>
              <a:t>Kanno</a:t>
            </a:r>
            <a:r>
              <a:rPr lang="en-US" altLang="zh-CN" sz="1200" b="0" i="0" kern="1200" dirty="0">
                <a:solidFill>
                  <a:schemeClr val="tx1"/>
                </a:solidFill>
                <a:effectLst/>
                <a:latin typeface="+mn-lt"/>
                <a:ea typeface="+mn-ea"/>
                <a:cs typeface="+mn-cs"/>
              </a:rPr>
              <a:t>, A. (1992). </a:t>
            </a:r>
            <a:r>
              <a:rPr lang="en-US" altLang="zh-CN" sz="1200" b="0" i="1" kern="1200" dirty="0">
                <a:solidFill>
                  <a:schemeClr val="tx1"/>
                </a:solidFill>
                <a:effectLst/>
                <a:latin typeface="+mn-lt"/>
                <a:ea typeface="+mn-ea"/>
                <a:cs typeface="+mn-cs"/>
              </a:rPr>
              <a:t>Introduction to software production engineering (in Japanese)</a:t>
            </a:r>
            <a:r>
              <a:rPr lang="en-US" altLang="zh-CN" sz="1200" b="0" i="0" kern="1200" dirty="0">
                <a:solidFill>
                  <a:schemeClr val="tx1"/>
                </a:solidFill>
                <a:effectLst/>
                <a:latin typeface="+mn-lt"/>
                <a:ea typeface="+mn-ea"/>
                <a:cs typeface="+mn-cs"/>
              </a:rPr>
              <a:t>. Tokyo: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JUSE Press.</a:t>
            </a:r>
            <a:r>
              <a:rPr lang="en-US" altLang="zh-CN" dirty="0"/>
              <a:t> </a:t>
            </a:r>
          </a:p>
          <a:p>
            <a:r>
              <a:rPr lang="en-US" altLang="zh-CN" sz="1200" b="0" i="0" kern="1200" dirty="0">
                <a:solidFill>
                  <a:schemeClr val="tx1"/>
                </a:solidFill>
                <a:effectLst/>
                <a:latin typeface="+mn-lt"/>
                <a:ea typeface="+mn-ea"/>
                <a:cs typeface="+mn-cs"/>
              </a:rPr>
              <a:t>Alhassan, A., </a:t>
            </a:r>
            <a:r>
              <a:rPr lang="en-US" altLang="zh-CN" sz="1200" b="0" i="0" kern="1200" dirty="0" err="1">
                <a:solidFill>
                  <a:schemeClr val="tx1"/>
                </a:solidFill>
                <a:effectLst/>
                <a:latin typeface="+mn-lt"/>
                <a:ea typeface="+mn-ea"/>
                <a:cs typeface="+mn-cs"/>
              </a:rPr>
              <a:t>Alzahrani</a:t>
            </a:r>
            <a:r>
              <a:rPr lang="en-US" altLang="zh-CN" sz="1200" b="0" i="0" kern="1200" dirty="0">
                <a:solidFill>
                  <a:schemeClr val="tx1"/>
                </a:solidFill>
                <a:effectLst/>
                <a:latin typeface="+mn-lt"/>
                <a:ea typeface="+mn-ea"/>
                <a:cs typeface="+mn-cs"/>
              </a:rPr>
              <a:t>, W., &amp; </a:t>
            </a:r>
            <a:r>
              <a:rPr lang="en-US" altLang="zh-CN" sz="1200" b="0" i="0" kern="1200" dirty="0" err="1">
                <a:solidFill>
                  <a:schemeClr val="tx1"/>
                </a:solidFill>
                <a:effectLst/>
                <a:latin typeface="+mn-lt"/>
                <a:ea typeface="+mn-ea"/>
                <a:cs typeface="+mn-cs"/>
              </a:rPr>
              <a:t>Abdulaziz</a:t>
            </a:r>
            <a:r>
              <a:rPr lang="en-US" altLang="zh-CN" sz="1200" b="0" i="0" kern="1200" dirty="0">
                <a:solidFill>
                  <a:schemeClr val="tx1"/>
                </a:solidFill>
                <a:effectLst/>
                <a:latin typeface="+mn-lt"/>
                <a:ea typeface="+mn-ea"/>
                <a:cs typeface="+mn-cs"/>
              </a:rPr>
              <a:t>, A. (2017). Total Quality Management for Software Development. </a:t>
            </a:r>
            <a:r>
              <a:rPr lang="en-US" altLang="zh-CN" sz="1200" b="0" i="1" kern="1200" dirty="0">
                <a:solidFill>
                  <a:schemeClr val="tx1"/>
                </a:solidFill>
                <a:effectLst/>
                <a:latin typeface="+mn-lt"/>
                <a:ea typeface="+mn-ea"/>
                <a:cs typeface="+mn-cs"/>
              </a:rPr>
              <a:t>International Journal of Computer Applications, 158</a:t>
            </a:r>
            <a:r>
              <a:rPr lang="en-US" altLang="zh-CN" sz="1200" b="0" i="0" kern="1200" dirty="0">
                <a:solidFill>
                  <a:schemeClr val="tx1"/>
                </a:solidFill>
                <a:effectLst/>
                <a:latin typeface="+mn-lt"/>
                <a:ea typeface="+mn-ea"/>
                <a:cs typeface="+mn-cs"/>
              </a:rPr>
              <a:t>, 38-44.</a:t>
            </a:r>
            <a:br>
              <a:rPr lang="en-US" altLang="zh-CN" dirty="0"/>
            </a:br>
            <a:endParaRPr lang="zh-CN" altLang="en-US" dirty="0"/>
          </a:p>
        </p:txBody>
      </p:sp>
      <p:sp>
        <p:nvSpPr>
          <p:cNvPr id="4" name="灯片编号占位符 3"/>
          <p:cNvSpPr>
            <a:spLocks noGrp="1"/>
          </p:cNvSpPr>
          <p:nvPr>
            <p:ph type="sldNum" sz="quarter" idx="5"/>
          </p:nvPr>
        </p:nvSpPr>
        <p:spPr/>
        <p:txBody>
          <a:bodyPr/>
          <a:lstStyle/>
          <a:p>
            <a:fld id="{C16E84B1-96C3-4847-AC98-405C59247C21}" type="slidenum">
              <a:rPr lang="zh-CN" altLang="en-US" smtClean="0"/>
              <a:t>2</a:t>
            </a:fld>
            <a:endParaRPr lang="zh-CN" altLang="en-US"/>
          </a:p>
        </p:txBody>
      </p:sp>
    </p:spTree>
    <p:extLst>
      <p:ext uri="{BB962C8B-B14F-4D97-AF65-F5344CB8AC3E}">
        <p14:creationId xmlns:p14="http://schemas.microsoft.com/office/powerpoint/2010/main" val="256693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Yamada, S. (2014). </a:t>
            </a:r>
            <a:r>
              <a:rPr lang="en-US" altLang="zh-CN" sz="1200" b="0" i="1" kern="1200" dirty="0">
                <a:solidFill>
                  <a:schemeClr val="tx1"/>
                </a:solidFill>
                <a:effectLst/>
                <a:latin typeface="+mn-lt"/>
                <a:ea typeface="+mn-ea"/>
                <a:cs typeface="+mn-cs"/>
              </a:rPr>
              <a:t>Software reliability modeling: fundamentals and applications</a:t>
            </a:r>
            <a:r>
              <a:rPr lang="en-US" altLang="zh-CN" sz="1200" b="0" i="0" kern="1200" dirty="0">
                <a:solidFill>
                  <a:schemeClr val="tx1"/>
                </a:solidFill>
                <a:effectLst/>
                <a:latin typeface="+mn-lt"/>
                <a:ea typeface="+mn-ea"/>
                <a:cs typeface="+mn-cs"/>
              </a:rPr>
              <a:t> (Vol. 5). Tokyo: Springer.</a:t>
            </a:r>
            <a:endParaRPr lang="zh-CN" altLang="en-US" dirty="0"/>
          </a:p>
        </p:txBody>
      </p:sp>
      <p:sp>
        <p:nvSpPr>
          <p:cNvPr id="4" name="灯片编号占位符 3"/>
          <p:cNvSpPr>
            <a:spLocks noGrp="1"/>
          </p:cNvSpPr>
          <p:nvPr>
            <p:ph type="sldNum" sz="quarter" idx="5"/>
          </p:nvPr>
        </p:nvSpPr>
        <p:spPr/>
        <p:txBody>
          <a:bodyPr/>
          <a:lstStyle/>
          <a:p>
            <a:fld id="{C16E84B1-96C3-4847-AC98-405C59247C21}" type="slidenum">
              <a:rPr lang="zh-CN" altLang="en-US" smtClean="0"/>
              <a:t>3</a:t>
            </a:fld>
            <a:endParaRPr lang="zh-CN" altLang="en-US"/>
          </a:p>
        </p:txBody>
      </p:sp>
    </p:spTree>
    <p:extLst>
      <p:ext uri="{BB962C8B-B14F-4D97-AF65-F5344CB8AC3E}">
        <p14:creationId xmlns:p14="http://schemas.microsoft.com/office/powerpoint/2010/main" val="685563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Yamada, S., &amp; </a:t>
            </a:r>
            <a:r>
              <a:rPr lang="en-US" altLang="zh-CN" sz="1200" b="0" i="0" kern="1200" dirty="0" err="1">
                <a:solidFill>
                  <a:schemeClr val="tx1"/>
                </a:solidFill>
                <a:effectLst/>
                <a:latin typeface="+mn-lt"/>
                <a:ea typeface="+mn-ea"/>
                <a:cs typeface="+mn-cs"/>
              </a:rPr>
              <a:t>Ohtera</a:t>
            </a:r>
            <a:r>
              <a:rPr lang="en-US" altLang="zh-CN" sz="1200" b="0" i="0" kern="1200" dirty="0">
                <a:solidFill>
                  <a:schemeClr val="tx1"/>
                </a:solidFill>
                <a:effectLst/>
                <a:latin typeface="+mn-lt"/>
                <a:ea typeface="+mn-ea"/>
                <a:cs typeface="+mn-cs"/>
              </a:rPr>
              <a:t>, H. (1990). </a:t>
            </a:r>
            <a:r>
              <a:rPr lang="en-US" altLang="zh-CN" sz="1200" b="0" i="1" kern="1200" dirty="0">
                <a:solidFill>
                  <a:schemeClr val="tx1"/>
                </a:solidFill>
                <a:effectLst/>
                <a:latin typeface="+mn-lt"/>
                <a:ea typeface="+mn-ea"/>
                <a:cs typeface="+mn-cs"/>
              </a:rPr>
              <a:t>Software reliability: Theory and practical application (in</a:t>
            </a:r>
            <a:br>
              <a:rPr lang="en-US" altLang="zh-CN" sz="1200" b="0" i="1" kern="1200" dirty="0">
                <a:solidFill>
                  <a:schemeClr val="tx1"/>
                </a:solidFill>
                <a:effectLst/>
                <a:latin typeface="+mn-lt"/>
                <a:ea typeface="+mn-ea"/>
                <a:cs typeface="+mn-cs"/>
              </a:rPr>
            </a:br>
            <a:r>
              <a:rPr lang="en-US" altLang="zh-CN" sz="1200" b="0" i="1" kern="1200" dirty="0">
                <a:solidFill>
                  <a:schemeClr val="tx1"/>
                </a:solidFill>
                <a:effectLst/>
                <a:latin typeface="+mn-lt"/>
                <a:ea typeface="+mn-ea"/>
                <a:cs typeface="+mn-cs"/>
              </a:rPr>
              <a:t>Japanese)</a:t>
            </a:r>
            <a:r>
              <a:rPr lang="en-US" altLang="zh-CN" sz="1200" b="0" i="0" kern="1200" dirty="0">
                <a:solidFill>
                  <a:schemeClr val="tx1"/>
                </a:solidFill>
                <a:effectLst/>
                <a:latin typeface="+mn-lt"/>
                <a:ea typeface="+mn-ea"/>
                <a:cs typeface="+mn-cs"/>
              </a:rPr>
              <a:t>. Tokyo: Soft Research Center.</a:t>
            </a:r>
            <a:r>
              <a:rPr lang="en-US" altLang="zh-CN" dirty="0"/>
              <a:t> </a:t>
            </a:r>
            <a:br>
              <a:rPr lang="en-US" altLang="zh-CN" dirty="0"/>
            </a:br>
            <a:endParaRPr lang="zh-CN" altLang="en-US" dirty="0"/>
          </a:p>
        </p:txBody>
      </p:sp>
      <p:sp>
        <p:nvSpPr>
          <p:cNvPr id="4" name="灯片编号占位符 3"/>
          <p:cNvSpPr>
            <a:spLocks noGrp="1"/>
          </p:cNvSpPr>
          <p:nvPr>
            <p:ph type="sldNum" sz="quarter" idx="5"/>
          </p:nvPr>
        </p:nvSpPr>
        <p:spPr/>
        <p:txBody>
          <a:bodyPr/>
          <a:lstStyle/>
          <a:p>
            <a:fld id="{C16E84B1-96C3-4847-AC98-405C59247C21}" type="slidenum">
              <a:rPr lang="zh-CN" altLang="en-US" smtClean="0"/>
              <a:t>5</a:t>
            </a:fld>
            <a:endParaRPr lang="zh-CN" altLang="en-US"/>
          </a:p>
        </p:txBody>
      </p:sp>
    </p:spTree>
    <p:extLst>
      <p:ext uri="{BB962C8B-B14F-4D97-AF65-F5344CB8AC3E}">
        <p14:creationId xmlns:p14="http://schemas.microsoft.com/office/powerpoint/2010/main" val="3101845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E07E73-FAE8-4002-A6A4-81912488B4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FB3D08-D5D7-4FBC-8E18-AC91905E18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917E2F0-E8AC-46CB-8AE1-3DE4A4F067ED}"/>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A2EC13CA-2A67-41A7-B9F8-3BB675AEB0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C5EB0-3DF1-4DA2-8211-C2111FF65815}"/>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10522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3F83D-24D4-46B1-91A8-CB970D7E7C2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C35EE02-0812-4769-B963-7EF3D6A8568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0AA74B-79C6-48B7-A13E-570269C9C45C}"/>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278C35DD-9C12-48C9-BF15-35AF92CFA2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828955-C898-413B-A2CC-96F9199B573A}"/>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325663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7213FAC-5A1F-42A4-B220-F72F33DCBC0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9A72221-64DE-4468-9255-C71E9AFFB8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1A5E92-15E6-4906-8667-1E6212FD7AD6}"/>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650B7C68-3D83-4C56-A404-E451B033CF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C54891-E3FD-4C2D-B3DD-F8F47BA7C66E}"/>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419890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32318-B81E-4862-B2C4-EDF93A5404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DC6245-3672-4590-A91E-7DA85983EB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FA089D-4FED-43CB-997B-0E9D83982C8A}"/>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5DFF8466-9BF7-4013-BC2C-24A7DAA1CC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C8E51A-D62E-41B7-8815-1631BB89695F}"/>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129695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0260-D58F-4CF3-B5A3-EAF79F48E3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7227AA-0579-499C-8EA5-046458FF5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85BBAAA-966D-4F4E-90CB-557C612C7DBE}"/>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56552946-73F1-4264-A1DC-2EFC43418B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A855F3-36C6-4F65-8EC6-302909AAD2F6}"/>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285450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2E99-8B54-4395-8832-3173F3CCDA9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0F8588-6424-46CE-9EC8-9CA5FFF7B1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3400001-99B8-4F91-BFA5-C2E3572D01D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184A3E-1AF8-4CA7-B0E4-3DFD3121FAFF}"/>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6" name="页脚占位符 5">
            <a:extLst>
              <a:ext uri="{FF2B5EF4-FFF2-40B4-BE49-F238E27FC236}">
                <a16:creationId xmlns:a16="http://schemas.microsoft.com/office/drawing/2014/main" id="{8A5EE747-D62F-479B-A49C-07F15928CF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43DAC96-97AB-4058-9EE6-16C77BC4D308}"/>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291998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749D2-B0D6-4301-A187-593A6E40123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2F2EA3-20FB-4041-819D-4314D9F82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BB63C3-A01C-463D-877B-FCFF1A46846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A6FE6F9-A37A-4D33-B9D5-DCBA8DA3E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E557C05-A0EB-4138-9CA0-7C54FE1435F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E2A8292-22FD-410D-A081-A98834EF09E8}"/>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8" name="页脚占位符 7">
            <a:extLst>
              <a:ext uri="{FF2B5EF4-FFF2-40B4-BE49-F238E27FC236}">
                <a16:creationId xmlns:a16="http://schemas.microsoft.com/office/drawing/2014/main" id="{33A26F7B-C420-412F-B243-9498375C0BB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5A0DED-8038-4328-B948-8CDCB779FC54}"/>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3813480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1048C-5B13-4682-BBEF-2948B75F0B8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E40B1-52FE-4739-BEC7-734E44D32374}"/>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4" name="页脚占位符 3">
            <a:extLst>
              <a:ext uri="{FF2B5EF4-FFF2-40B4-BE49-F238E27FC236}">
                <a16:creationId xmlns:a16="http://schemas.microsoft.com/office/drawing/2014/main" id="{E07B7C2E-D1D5-4105-AF20-2E53A1176D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7CDCE3-35F9-47AB-8965-42A2B4A3A04E}"/>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188660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119743-F670-42E4-A20D-7291DE8FF8EF}"/>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3" name="页脚占位符 2">
            <a:extLst>
              <a:ext uri="{FF2B5EF4-FFF2-40B4-BE49-F238E27FC236}">
                <a16:creationId xmlns:a16="http://schemas.microsoft.com/office/drawing/2014/main" id="{990152DA-51FF-490D-AC8B-6C132631F30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89669A-0147-42F2-AA7C-98F27FDFD5DD}"/>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1559485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476C8-D4BA-422C-9296-DADFF63491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35B9955-1EFD-45A8-AE61-E8EB0C7E58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CB17DE-B752-4B79-8897-6BC7EAEFF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52AABA4-34A1-4A6C-B14E-47C379B08FA3}"/>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6" name="页脚占位符 5">
            <a:extLst>
              <a:ext uri="{FF2B5EF4-FFF2-40B4-BE49-F238E27FC236}">
                <a16:creationId xmlns:a16="http://schemas.microsoft.com/office/drawing/2014/main" id="{0454F848-94F3-4900-86FE-ED4DFB49AC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F5F3FB-8CA6-4543-B989-9B9A5D7050AA}"/>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1324633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8ED0A-9187-4BA9-BCFE-228321E48B1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ADDF23-8D46-40B5-8EE3-4311FF0B9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CB7C54-6174-47C9-83CF-F5668DEC31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8DA821-E6F9-476A-9635-E3BF4E6263CA}"/>
              </a:ext>
            </a:extLst>
          </p:cNvPr>
          <p:cNvSpPr>
            <a:spLocks noGrp="1"/>
          </p:cNvSpPr>
          <p:nvPr>
            <p:ph type="dt" sz="half" idx="10"/>
          </p:nvPr>
        </p:nvSpPr>
        <p:spPr/>
        <p:txBody>
          <a:bodyPr/>
          <a:lstStyle/>
          <a:p>
            <a:fld id="{57E04FDB-0AEA-4C8E-AF42-B9A24D003250}" type="datetimeFigureOut">
              <a:rPr lang="zh-CN" altLang="en-US" smtClean="0"/>
              <a:t>2020/7/5</a:t>
            </a:fld>
            <a:endParaRPr lang="zh-CN" altLang="en-US"/>
          </a:p>
        </p:txBody>
      </p:sp>
      <p:sp>
        <p:nvSpPr>
          <p:cNvPr id="6" name="页脚占位符 5">
            <a:extLst>
              <a:ext uri="{FF2B5EF4-FFF2-40B4-BE49-F238E27FC236}">
                <a16:creationId xmlns:a16="http://schemas.microsoft.com/office/drawing/2014/main" id="{3272254C-6889-4977-8C9A-D087420CFC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0C2734-052B-4126-8CA1-97B1E2A107EF}"/>
              </a:ext>
            </a:extLst>
          </p:cNvPr>
          <p:cNvSpPr>
            <a:spLocks noGrp="1"/>
          </p:cNvSpPr>
          <p:nvPr>
            <p:ph type="sldNum" sz="quarter" idx="12"/>
          </p:nvPr>
        </p:nvSpPr>
        <p:spPr/>
        <p:txBody>
          <a:body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213380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4EE725-42B4-48D8-9B34-888FBE7F64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DF3DE6-EF9E-4E01-8B26-C1B51C754C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E8D8DE-F29E-4E40-9144-B6C042D50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04FDB-0AEA-4C8E-AF42-B9A24D003250}" type="datetimeFigureOut">
              <a:rPr lang="zh-CN" altLang="en-US" smtClean="0"/>
              <a:t>2020/7/5</a:t>
            </a:fld>
            <a:endParaRPr lang="zh-CN" altLang="en-US"/>
          </a:p>
        </p:txBody>
      </p:sp>
      <p:sp>
        <p:nvSpPr>
          <p:cNvPr id="5" name="页脚占位符 4">
            <a:extLst>
              <a:ext uri="{FF2B5EF4-FFF2-40B4-BE49-F238E27FC236}">
                <a16:creationId xmlns:a16="http://schemas.microsoft.com/office/drawing/2014/main" id="{674D7DD2-2061-4FD8-BEE8-F3038464B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7E70741-0569-4F5C-96A5-BB82D61A3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806BC-3F15-4C76-8B0B-7ABAAACE2DF9}" type="slidenum">
              <a:rPr lang="zh-CN" altLang="en-US" smtClean="0"/>
              <a:t>‹#›</a:t>
            </a:fld>
            <a:endParaRPr lang="zh-CN" altLang="en-US"/>
          </a:p>
        </p:txBody>
      </p:sp>
    </p:spTree>
    <p:extLst>
      <p:ext uri="{BB962C8B-B14F-4D97-AF65-F5344CB8AC3E}">
        <p14:creationId xmlns:p14="http://schemas.microsoft.com/office/powerpoint/2010/main" val="3809007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A9530-C7AB-4DFC-A077-CAA995A35E4B}"/>
              </a:ext>
            </a:extLst>
          </p:cNvPr>
          <p:cNvSpPr>
            <a:spLocks noGrp="1"/>
          </p:cNvSpPr>
          <p:nvPr>
            <p:ph type="ctrTitle"/>
          </p:nvPr>
        </p:nvSpPr>
        <p:spPr>
          <a:xfrm>
            <a:off x="1524000" y="472710"/>
            <a:ext cx="9144000" cy="1127490"/>
          </a:xfrm>
        </p:spPr>
        <p:txBody>
          <a:bodyPr>
            <a:normAutofit/>
          </a:bodyPr>
          <a:lstStyle/>
          <a:p>
            <a:r>
              <a:rPr lang="en-US" altLang="zh-CN" sz="4800" dirty="0"/>
              <a:t>Software Reliability Engineering</a:t>
            </a:r>
            <a:endParaRPr lang="zh-CN" altLang="en-US" sz="4800" dirty="0"/>
          </a:p>
        </p:txBody>
      </p:sp>
      <p:sp>
        <p:nvSpPr>
          <p:cNvPr id="3" name="副标题 2">
            <a:extLst>
              <a:ext uri="{FF2B5EF4-FFF2-40B4-BE49-F238E27FC236}">
                <a16:creationId xmlns:a16="http://schemas.microsoft.com/office/drawing/2014/main" id="{F5F6883B-BB7E-401F-A387-62777B0B2713}"/>
              </a:ext>
            </a:extLst>
          </p:cNvPr>
          <p:cNvSpPr>
            <a:spLocks noGrp="1"/>
          </p:cNvSpPr>
          <p:nvPr>
            <p:ph type="subTitle" idx="1"/>
          </p:nvPr>
        </p:nvSpPr>
        <p:spPr>
          <a:xfrm>
            <a:off x="1524000" y="2083630"/>
            <a:ext cx="9144000" cy="4401060"/>
          </a:xfrm>
        </p:spPr>
        <p:txBody>
          <a:bodyPr>
            <a:normAutofit/>
          </a:bodyPr>
          <a:lstStyle/>
          <a:p>
            <a:pPr marL="342900" indent="-342900" algn="l">
              <a:buFont typeface="Arial" panose="020B0604020202020204" pitchFamily="34" charset="0"/>
              <a:buChar char="•"/>
            </a:pPr>
            <a:r>
              <a:rPr lang="en-US" altLang="zh-CN" dirty="0"/>
              <a:t>Definition</a:t>
            </a:r>
          </a:p>
          <a:p>
            <a:pPr marL="342900" indent="-342900" algn="l">
              <a:buFont typeface="Arial" panose="020B0604020202020204" pitchFamily="34" charset="0"/>
              <a:buChar char="•"/>
            </a:pPr>
            <a:r>
              <a:rPr lang="en-US" altLang="zh-CN" dirty="0"/>
              <a:t>Modeling</a:t>
            </a:r>
          </a:p>
          <a:p>
            <a:pPr marL="342900" indent="-342900" algn="l">
              <a:buFont typeface="Arial" panose="020B0604020202020204" pitchFamily="34" charset="0"/>
              <a:buChar char="•"/>
            </a:pPr>
            <a:r>
              <a:rPr lang="en-US" altLang="zh-CN" dirty="0"/>
              <a:t>Engineering approaches</a:t>
            </a:r>
          </a:p>
          <a:p>
            <a:pPr marL="342900" indent="-342900" algn="l">
              <a:buFont typeface="Arial" panose="020B0604020202020204" pitchFamily="34" charset="0"/>
              <a:buChar char="•"/>
            </a:pPr>
            <a:r>
              <a:rPr lang="en-US" altLang="zh-CN"/>
              <a:t>Commercial practices</a:t>
            </a:r>
            <a:endParaRPr lang="en-US" altLang="zh-CN" dirty="0"/>
          </a:p>
          <a:p>
            <a:pPr marL="342900" indent="-342900" algn="l">
              <a:buFont typeface="Arial" panose="020B0604020202020204" pitchFamily="34" charset="0"/>
              <a:buChar char="•"/>
            </a:pPr>
            <a:r>
              <a:rPr lang="en-US" altLang="zh-CN" dirty="0"/>
              <a:t>References</a:t>
            </a:r>
          </a:p>
        </p:txBody>
      </p:sp>
    </p:spTree>
    <p:extLst>
      <p:ext uri="{BB962C8B-B14F-4D97-AF65-F5344CB8AC3E}">
        <p14:creationId xmlns:p14="http://schemas.microsoft.com/office/powerpoint/2010/main" val="2436126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01D84-64AF-4556-AFC3-FC141B2887E3}"/>
              </a:ext>
            </a:extLst>
          </p:cNvPr>
          <p:cNvSpPr>
            <a:spLocks noGrp="1"/>
          </p:cNvSpPr>
          <p:nvPr>
            <p:ph type="title"/>
          </p:nvPr>
        </p:nvSpPr>
        <p:spPr>
          <a:xfrm>
            <a:off x="0" y="401935"/>
            <a:ext cx="10515600" cy="904352"/>
          </a:xfrm>
        </p:spPr>
        <p:txBody>
          <a:bodyPr/>
          <a:lstStyle/>
          <a:p>
            <a:r>
              <a:rPr lang="en-US" altLang="zh-CN" dirty="0"/>
              <a:t>Definition</a:t>
            </a:r>
            <a:r>
              <a:rPr lang="en-US" altLang="zh-CN" sz="1600" dirty="0"/>
              <a:t>[1]</a:t>
            </a:r>
            <a:endParaRPr lang="zh-CN" altLang="en-US" dirty="0"/>
          </a:p>
        </p:txBody>
      </p:sp>
      <p:sp>
        <p:nvSpPr>
          <p:cNvPr id="7" name="内容占位符 2">
            <a:extLst>
              <a:ext uri="{FF2B5EF4-FFF2-40B4-BE49-F238E27FC236}">
                <a16:creationId xmlns:a16="http://schemas.microsoft.com/office/drawing/2014/main" id="{03C83848-D8D3-4A3D-8D8D-AB0D3628BCDD}"/>
              </a:ext>
            </a:extLst>
          </p:cNvPr>
          <p:cNvSpPr>
            <a:spLocks noGrp="1"/>
          </p:cNvSpPr>
          <p:nvPr>
            <p:ph idx="1"/>
          </p:nvPr>
        </p:nvSpPr>
        <p:spPr>
          <a:xfrm>
            <a:off x="838200" y="1376632"/>
            <a:ext cx="10515600" cy="4878473"/>
          </a:xfrm>
        </p:spPr>
        <p:txBody>
          <a:bodyPr>
            <a:normAutofit fontScale="77500" lnSpcReduction="20000"/>
          </a:bodyPr>
          <a:lstStyle/>
          <a:p>
            <a:r>
              <a:rPr lang="en-US" altLang="zh-CN" sz="2000" dirty="0"/>
              <a:t>Software System</a:t>
            </a:r>
          </a:p>
          <a:p>
            <a:pPr lvl="1"/>
            <a:r>
              <a:rPr lang="en-US" altLang="zh-CN" sz="1800" dirty="0"/>
              <a:t>An interacting set of  software subsystems that is embedded in a computing environment that provides inputs to the software system and accepts outputs from the software. A software subsystem it self is composed of other subsystems, and so on.</a:t>
            </a:r>
          </a:p>
          <a:p>
            <a:r>
              <a:rPr lang="en-US" altLang="zh-CN" sz="2000" dirty="0"/>
              <a:t>Failure</a:t>
            </a:r>
          </a:p>
          <a:p>
            <a:pPr lvl="1"/>
            <a:r>
              <a:rPr lang="en-US" altLang="zh-CN" sz="1800" dirty="0"/>
              <a:t>User perceives that the program ceases to deliver the expected behavior.</a:t>
            </a:r>
          </a:p>
          <a:p>
            <a:r>
              <a:rPr lang="en-US" altLang="zh-CN" sz="2200" dirty="0"/>
              <a:t>Fault</a:t>
            </a:r>
          </a:p>
          <a:p>
            <a:pPr lvl="1"/>
            <a:r>
              <a:rPr lang="en-US" altLang="zh-CN" sz="1800" dirty="0"/>
              <a:t>Identified or hypothesized cause of the software failure</a:t>
            </a:r>
          </a:p>
          <a:p>
            <a:r>
              <a:rPr lang="en-US" altLang="zh-CN" sz="2200" dirty="0"/>
              <a:t>Time</a:t>
            </a:r>
          </a:p>
          <a:p>
            <a:pPr lvl="1"/>
            <a:r>
              <a:rPr lang="en-US" altLang="zh-CN" sz="1800" dirty="0"/>
              <a:t>Most reliability quantities are defined with respect to time. It is generally accepted that execution time is more adequate than calendar time for software reliability measurement and modeling</a:t>
            </a:r>
          </a:p>
          <a:p>
            <a:r>
              <a:rPr lang="en-US" altLang="zh-CN" sz="2000" dirty="0"/>
              <a:t>Operational profile</a:t>
            </a:r>
          </a:p>
          <a:p>
            <a:pPr lvl="1"/>
            <a:r>
              <a:rPr lang="en-US" altLang="zh-CN" sz="1800" dirty="0"/>
              <a:t>The set of operations that the software can execute along with the probability with which they will occur</a:t>
            </a:r>
          </a:p>
          <a:p>
            <a:r>
              <a:rPr lang="en-US" altLang="zh-CN" sz="2200" dirty="0"/>
              <a:t>Software reliability measurement</a:t>
            </a:r>
          </a:p>
          <a:p>
            <a:pPr lvl="1"/>
            <a:r>
              <a:rPr lang="en-US" altLang="zh-CN" sz="1800" dirty="0"/>
              <a:t>Estimation</a:t>
            </a:r>
          </a:p>
          <a:p>
            <a:pPr lvl="1"/>
            <a:r>
              <a:rPr lang="en-US" altLang="zh-CN" sz="1800" dirty="0"/>
              <a:t>Prediction</a:t>
            </a:r>
          </a:p>
          <a:p>
            <a:r>
              <a:rPr lang="en-US" altLang="zh-CN" sz="2000" dirty="0"/>
              <a:t>Software reliability models</a:t>
            </a:r>
          </a:p>
          <a:p>
            <a:pPr lvl="1"/>
            <a:r>
              <a:rPr lang="en-US" altLang="zh-CN" sz="2200" dirty="0"/>
              <a:t>The general form of the dependence of the failure process on the principal factors that affect it</a:t>
            </a:r>
          </a:p>
          <a:p>
            <a:r>
              <a:rPr lang="en-US" altLang="zh-CN" sz="2100" dirty="0"/>
              <a:t>TQM</a:t>
            </a:r>
            <a:endParaRPr lang="en-US" altLang="zh-CN" sz="1600" dirty="0"/>
          </a:p>
          <a:p>
            <a:pPr lvl="1"/>
            <a:r>
              <a:rPr lang="en-US" altLang="zh-CN" sz="2200" dirty="0"/>
              <a:t>assuring the quality of the products in each phase to the next phase. Particularly, quality control carried out at the testing phase, which is the last stage of the software development process</a:t>
            </a:r>
          </a:p>
          <a:p>
            <a:pPr lvl="1"/>
            <a:endParaRPr lang="en-US" altLang="zh-CN" sz="2200" dirty="0"/>
          </a:p>
          <a:p>
            <a:endParaRPr lang="zh-CN" altLang="en-US" sz="2000" dirty="0"/>
          </a:p>
        </p:txBody>
      </p:sp>
    </p:spTree>
    <p:extLst>
      <p:ext uri="{BB962C8B-B14F-4D97-AF65-F5344CB8AC3E}">
        <p14:creationId xmlns:p14="http://schemas.microsoft.com/office/powerpoint/2010/main" val="503598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701D84-64AF-4556-AFC3-FC141B2887E3}"/>
              </a:ext>
            </a:extLst>
          </p:cNvPr>
          <p:cNvSpPr>
            <a:spLocks noGrp="1"/>
          </p:cNvSpPr>
          <p:nvPr>
            <p:ph type="title"/>
          </p:nvPr>
        </p:nvSpPr>
        <p:spPr>
          <a:xfrm>
            <a:off x="0" y="401935"/>
            <a:ext cx="11716378" cy="904352"/>
          </a:xfrm>
        </p:spPr>
        <p:txBody>
          <a:bodyPr>
            <a:normAutofit fontScale="90000"/>
          </a:bodyPr>
          <a:lstStyle/>
          <a:p>
            <a:r>
              <a:rPr lang="en-US" altLang="zh-CN" dirty="0"/>
              <a:t>Software developments process and quality elements</a:t>
            </a:r>
            <a:endParaRPr lang="zh-CN" altLang="en-US" dirty="0"/>
          </a:p>
        </p:txBody>
      </p:sp>
      <p:pic>
        <p:nvPicPr>
          <p:cNvPr id="8" name="图片 7">
            <a:extLst>
              <a:ext uri="{FF2B5EF4-FFF2-40B4-BE49-F238E27FC236}">
                <a16:creationId xmlns:a16="http://schemas.microsoft.com/office/drawing/2014/main" id="{EDECA1D2-36B8-416B-821F-3A15D2BFAFBC}"/>
              </a:ext>
            </a:extLst>
          </p:cNvPr>
          <p:cNvPicPr>
            <a:picLocks noChangeAspect="1"/>
          </p:cNvPicPr>
          <p:nvPr/>
        </p:nvPicPr>
        <p:blipFill>
          <a:blip r:embed="rId3"/>
          <a:stretch>
            <a:fillRect/>
          </a:stretch>
        </p:blipFill>
        <p:spPr>
          <a:xfrm>
            <a:off x="0" y="1447695"/>
            <a:ext cx="6189785" cy="3422571"/>
          </a:xfrm>
          <a:prstGeom prst="rect">
            <a:avLst/>
          </a:prstGeom>
        </p:spPr>
      </p:pic>
      <p:pic>
        <p:nvPicPr>
          <p:cNvPr id="9" name="图片 8">
            <a:extLst>
              <a:ext uri="{FF2B5EF4-FFF2-40B4-BE49-F238E27FC236}">
                <a16:creationId xmlns:a16="http://schemas.microsoft.com/office/drawing/2014/main" id="{A3D100DD-49CB-4D2B-ADE5-58C6DCE0B154}"/>
              </a:ext>
            </a:extLst>
          </p:cNvPr>
          <p:cNvPicPr>
            <a:picLocks noChangeAspect="1"/>
          </p:cNvPicPr>
          <p:nvPr/>
        </p:nvPicPr>
        <p:blipFill>
          <a:blip r:embed="rId4"/>
          <a:stretch>
            <a:fillRect/>
          </a:stretch>
        </p:blipFill>
        <p:spPr>
          <a:xfrm>
            <a:off x="6430788" y="1518853"/>
            <a:ext cx="5285590" cy="3662456"/>
          </a:xfrm>
          <a:prstGeom prst="rect">
            <a:avLst/>
          </a:prstGeom>
        </p:spPr>
      </p:pic>
      <p:sp>
        <p:nvSpPr>
          <p:cNvPr id="10" name="矩形 9">
            <a:extLst>
              <a:ext uri="{FF2B5EF4-FFF2-40B4-BE49-F238E27FC236}">
                <a16:creationId xmlns:a16="http://schemas.microsoft.com/office/drawing/2014/main" id="{F1EDDAF4-86A0-4FA6-B347-CA47BB02AA79}"/>
              </a:ext>
            </a:extLst>
          </p:cNvPr>
          <p:cNvSpPr/>
          <p:nvPr/>
        </p:nvSpPr>
        <p:spPr>
          <a:xfrm>
            <a:off x="1329732" y="5101487"/>
            <a:ext cx="6096000" cy="584775"/>
          </a:xfrm>
          <a:prstGeom prst="rect">
            <a:avLst/>
          </a:prstGeom>
        </p:spPr>
        <p:txBody>
          <a:bodyPr>
            <a:spAutoFit/>
          </a:bodyPr>
          <a:lstStyle/>
          <a:p>
            <a:r>
              <a:rPr lang="en-US" altLang="zh-CN" sz="1600" dirty="0">
                <a:solidFill>
                  <a:srgbClr val="131413"/>
                </a:solidFill>
                <a:latin typeface="Times-Roman"/>
              </a:rPr>
              <a:t>A general software development process</a:t>
            </a:r>
            <a:r>
              <a:rPr lang="en-US" altLang="zh-CN" sz="1600" dirty="0"/>
              <a:t> </a:t>
            </a:r>
            <a:br>
              <a:rPr lang="en-US" altLang="zh-CN" sz="1600" dirty="0"/>
            </a:br>
            <a:endParaRPr lang="zh-CN" altLang="en-US" sz="1600" dirty="0"/>
          </a:p>
        </p:txBody>
      </p:sp>
      <p:sp>
        <p:nvSpPr>
          <p:cNvPr id="11" name="矩形 10">
            <a:extLst>
              <a:ext uri="{FF2B5EF4-FFF2-40B4-BE49-F238E27FC236}">
                <a16:creationId xmlns:a16="http://schemas.microsoft.com/office/drawing/2014/main" id="{B8938A9D-D6C7-4C62-BB2D-0D05C958307C}"/>
              </a:ext>
            </a:extLst>
          </p:cNvPr>
          <p:cNvSpPr/>
          <p:nvPr/>
        </p:nvSpPr>
        <p:spPr>
          <a:xfrm>
            <a:off x="6523055" y="5181309"/>
            <a:ext cx="6096000" cy="584775"/>
          </a:xfrm>
          <a:prstGeom prst="rect">
            <a:avLst/>
          </a:prstGeom>
        </p:spPr>
        <p:txBody>
          <a:bodyPr>
            <a:spAutoFit/>
          </a:bodyPr>
          <a:lstStyle/>
          <a:p>
            <a:r>
              <a:rPr lang="en-US" altLang="zh-CN" sz="1600" dirty="0">
                <a:solidFill>
                  <a:srgbClr val="131413"/>
                </a:solidFill>
                <a:latin typeface="Times-Roman"/>
              </a:rPr>
              <a:t>Elements of software quality based on a cause-and-effect diagram</a:t>
            </a:r>
            <a:r>
              <a:rPr lang="en-US" altLang="zh-CN" sz="1600" dirty="0"/>
              <a:t> </a:t>
            </a:r>
            <a:br>
              <a:rPr lang="en-US" altLang="zh-CN" sz="1600" dirty="0"/>
            </a:br>
            <a:endParaRPr lang="zh-CN" altLang="en-US" sz="1600" dirty="0"/>
          </a:p>
        </p:txBody>
      </p:sp>
    </p:spTree>
    <p:extLst>
      <p:ext uri="{BB962C8B-B14F-4D97-AF65-F5344CB8AC3E}">
        <p14:creationId xmlns:p14="http://schemas.microsoft.com/office/powerpoint/2010/main" val="314028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AA15DF7-E8F5-435C-BBBB-6A85DA3FB407}"/>
              </a:ext>
            </a:extLst>
          </p:cNvPr>
          <p:cNvPicPr>
            <a:picLocks noChangeAspect="1"/>
          </p:cNvPicPr>
          <p:nvPr/>
        </p:nvPicPr>
        <p:blipFill>
          <a:blip r:embed="rId2"/>
          <a:stretch>
            <a:fillRect/>
          </a:stretch>
        </p:blipFill>
        <p:spPr>
          <a:xfrm>
            <a:off x="623521" y="2422176"/>
            <a:ext cx="4496718" cy="3375723"/>
          </a:xfrm>
          <a:prstGeom prst="rect">
            <a:avLst/>
          </a:prstGeom>
        </p:spPr>
      </p:pic>
      <p:pic>
        <p:nvPicPr>
          <p:cNvPr id="6" name="图片 5">
            <a:extLst>
              <a:ext uri="{FF2B5EF4-FFF2-40B4-BE49-F238E27FC236}">
                <a16:creationId xmlns:a16="http://schemas.microsoft.com/office/drawing/2014/main" id="{E23C563B-4AEB-496B-9220-E2E6C246D03C}"/>
              </a:ext>
            </a:extLst>
          </p:cNvPr>
          <p:cNvPicPr>
            <a:picLocks noChangeAspect="1"/>
          </p:cNvPicPr>
          <p:nvPr/>
        </p:nvPicPr>
        <p:blipFill>
          <a:blip r:embed="rId3"/>
          <a:stretch>
            <a:fillRect/>
          </a:stretch>
        </p:blipFill>
        <p:spPr>
          <a:xfrm>
            <a:off x="5443904" y="1572567"/>
            <a:ext cx="6124575" cy="4225332"/>
          </a:xfrm>
          <a:prstGeom prst="rect">
            <a:avLst/>
          </a:prstGeom>
        </p:spPr>
      </p:pic>
      <p:sp>
        <p:nvSpPr>
          <p:cNvPr id="7" name="标题 1">
            <a:extLst>
              <a:ext uri="{FF2B5EF4-FFF2-40B4-BE49-F238E27FC236}">
                <a16:creationId xmlns:a16="http://schemas.microsoft.com/office/drawing/2014/main" id="{DCF0CE60-9B7C-4D5A-A92F-8EA567684644}"/>
              </a:ext>
            </a:extLst>
          </p:cNvPr>
          <p:cNvSpPr txBox="1">
            <a:spLocks/>
          </p:cNvSpPr>
          <p:nvPr/>
        </p:nvSpPr>
        <p:spPr>
          <a:xfrm>
            <a:off x="0" y="401935"/>
            <a:ext cx="11716378" cy="9043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Bathtub curve for hardware and software</a:t>
            </a:r>
            <a:endParaRPr lang="zh-CN" altLang="en-US" dirty="0"/>
          </a:p>
        </p:txBody>
      </p:sp>
    </p:spTree>
    <p:extLst>
      <p:ext uri="{BB962C8B-B14F-4D97-AF65-F5344CB8AC3E}">
        <p14:creationId xmlns:p14="http://schemas.microsoft.com/office/powerpoint/2010/main" val="16445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59DCD249-F0B1-47B8-9F4E-EC22AFBCE131}"/>
              </a:ext>
            </a:extLst>
          </p:cNvPr>
          <p:cNvSpPr txBox="1">
            <a:spLocks/>
          </p:cNvSpPr>
          <p:nvPr/>
        </p:nvSpPr>
        <p:spPr>
          <a:xfrm>
            <a:off x="0" y="401935"/>
            <a:ext cx="11716378" cy="90435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Software behaver modeling</a:t>
            </a:r>
            <a:endParaRPr lang="zh-CN" altLang="en-US" dirty="0"/>
          </a:p>
        </p:txBody>
      </p:sp>
    </p:spTree>
    <p:extLst>
      <p:ext uri="{BB962C8B-B14F-4D97-AF65-F5344CB8AC3E}">
        <p14:creationId xmlns:p14="http://schemas.microsoft.com/office/powerpoint/2010/main" val="5965246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358</Words>
  <Application>Microsoft Office PowerPoint</Application>
  <PresentationFormat>宽屏</PresentationFormat>
  <Paragraphs>38</Paragraphs>
  <Slides>5</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Times-Roman</vt:lpstr>
      <vt:lpstr>等线</vt:lpstr>
      <vt:lpstr>等线 Light</vt:lpstr>
      <vt:lpstr>Arial</vt:lpstr>
      <vt:lpstr>Office 主题​​</vt:lpstr>
      <vt:lpstr>Software Reliability Engineering</vt:lpstr>
      <vt:lpstr>Definition[1]</vt:lpstr>
      <vt:lpstr>Software developments process and quality elements</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Reliability Engineering</dc:title>
  <dc:creator>智 曾</dc:creator>
  <cp:lastModifiedBy>智 曾</cp:lastModifiedBy>
  <cp:revision>10</cp:revision>
  <dcterms:created xsi:type="dcterms:W3CDTF">2020-07-05T11:19:43Z</dcterms:created>
  <dcterms:modified xsi:type="dcterms:W3CDTF">2020-07-05T14:46:25Z</dcterms:modified>
</cp:coreProperties>
</file>