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0" r:id="rId4"/>
    <p:sldId id="257" r:id="rId5"/>
    <p:sldId id="288" r:id="rId6"/>
    <p:sldId id="289" r:id="rId7"/>
    <p:sldId id="258" r:id="rId8"/>
    <p:sldId id="290" r:id="rId9"/>
    <p:sldId id="259" r:id="rId10"/>
    <p:sldId id="291" r:id="rId11"/>
    <p:sldId id="260" r:id="rId12"/>
    <p:sldId id="292" r:id="rId13"/>
    <p:sldId id="261" r:id="rId14"/>
    <p:sldId id="293" r:id="rId15"/>
    <p:sldId id="262" r:id="rId16"/>
    <p:sldId id="294" r:id="rId17"/>
    <p:sldId id="263" r:id="rId18"/>
    <p:sldId id="269" r:id="rId19"/>
    <p:sldId id="264" r:id="rId20"/>
    <p:sldId id="265" r:id="rId21"/>
    <p:sldId id="266" r:id="rId22"/>
    <p:sldId id="267" r:id="rId23"/>
    <p:sldId id="268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2" r:id="rId35"/>
    <p:sldId id="283" r:id="rId36"/>
    <p:sldId id="295" r:id="rId37"/>
    <p:sldId id="284" r:id="rId38"/>
    <p:sldId id="285" r:id="rId39"/>
    <p:sldId id="296" r:id="rId40"/>
    <p:sldId id="2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58DBC-948A-49E7-863E-0BA880755EC1}">
          <p14:sldIdLst>
            <p14:sldId id="256"/>
            <p14:sldId id="287"/>
            <p14:sldId id="270"/>
            <p14:sldId id="257"/>
            <p14:sldId id="288"/>
            <p14:sldId id="289"/>
            <p14:sldId id="258"/>
            <p14:sldId id="290"/>
            <p14:sldId id="259"/>
            <p14:sldId id="291"/>
            <p14:sldId id="260"/>
            <p14:sldId id="292"/>
            <p14:sldId id="261"/>
            <p14:sldId id="293"/>
            <p14:sldId id="262"/>
            <p14:sldId id="294"/>
            <p14:sldId id="263"/>
            <p14:sldId id="269"/>
            <p14:sldId id="264"/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95"/>
            <p14:sldId id="284"/>
            <p14:sldId id="285"/>
            <p14:sldId id="296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68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42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52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92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81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9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02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6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04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20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8BDE1-F878-41A5-8CE7-82E0CC96D59F}" type="datetimeFigureOut">
              <a:rPr lang="en-AU" smtClean="0"/>
              <a:t>22/08/2018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FDC00-61A0-4239-8D68-0B4916B5D4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1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72761" y="254252"/>
            <a:ext cx="11135497" cy="6154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264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Each Movie can only have one director.</a:t>
            </a:r>
          </a:p>
          <a:p>
            <a:endParaRPr lang="en-AU" sz="2400" dirty="0"/>
          </a:p>
          <a:p>
            <a:r>
              <a:rPr lang="en-AU" sz="2400" dirty="0"/>
              <a:t>T/F?: </a:t>
            </a:r>
            <a:r>
              <a:rPr lang="en-AU" sz="2400" dirty="0">
                <a:solidFill>
                  <a:srgbClr val="FF0000"/>
                </a:solidFill>
              </a:rPr>
              <a:t>FALSE</a:t>
            </a:r>
          </a:p>
          <a:p>
            <a:endParaRPr lang="en-AU" sz="2400" dirty="0"/>
          </a:p>
          <a:p>
            <a:r>
              <a:rPr lang="en-AU" sz="2400" dirty="0"/>
              <a:t>Justification: </a:t>
            </a:r>
            <a:r>
              <a:rPr lang="en-AU" sz="2400" dirty="0">
                <a:solidFill>
                  <a:srgbClr val="FF0000"/>
                </a:solidFill>
              </a:rPr>
              <a:t>Each Movie-Role may be done by multiple </a:t>
            </a:r>
            <a:r>
              <a:rPr lang="en-AU" sz="2400" dirty="0" err="1">
                <a:solidFill>
                  <a:srgbClr val="FF0000"/>
                </a:solidFill>
              </a:rPr>
              <a:t>CastMembers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5344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An Award cannot be given to the same Movie more than once</a:t>
            </a:r>
          </a:p>
          <a:p>
            <a:endParaRPr lang="en-AU" sz="2400" dirty="0"/>
          </a:p>
          <a:p>
            <a:r>
              <a:rPr lang="en-AU" sz="2400" dirty="0"/>
              <a:t>T/F?:</a:t>
            </a:r>
            <a:endParaRPr lang="en-AU" sz="2400" dirty="0">
              <a:solidFill>
                <a:srgbClr val="FF0000"/>
              </a:solidFill>
            </a:endParaRPr>
          </a:p>
          <a:p>
            <a:endParaRPr lang="en-AU" sz="2400" dirty="0"/>
          </a:p>
          <a:p>
            <a:r>
              <a:rPr lang="en-AU" sz="2400" dirty="0"/>
              <a:t>Justification:</a:t>
            </a:r>
          </a:p>
        </p:txBody>
      </p:sp>
    </p:spTree>
    <p:extLst>
      <p:ext uri="{BB962C8B-B14F-4D97-AF65-F5344CB8AC3E}">
        <p14:creationId xmlns:p14="http://schemas.microsoft.com/office/powerpoint/2010/main" val="428780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An Award cannot be given to the same Movie more than once</a:t>
            </a:r>
          </a:p>
          <a:p>
            <a:endParaRPr lang="en-AU" sz="2400" dirty="0"/>
          </a:p>
          <a:p>
            <a:r>
              <a:rPr lang="en-AU" sz="2400" dirty="0"/>
              <a:t>T/F?: </a:t>
            </a:r>
            <a:r>
              <a:rPr lang="en-AU" sz="2400" dirty="0">
                <a:solidFill>
                  <a:srgbClr val="FF0000"/>
                </a:solidFill>
              </a:rPr>
              <a:t>FALSE</a:t>
            </a:r>
          </a:p>
          <a:p>
            <a:endParaRPr lang="en-AU" sz="2400" dirty="0"/>
          </a:p>
          <a:p>
            <a:r>
              <a:rPr lang="en-AU" sz="2400" dirty="0"/>
              <a:t>Justification: </a:t>
            </a:r>
            <a:r>
              <a:rPr lang="en-AU" sz="2400" dirty="0">
                <a:solidFill>
                  <a:srgbClr val="FF0000"/>
                </a:solidFill>
              </a:rPr>
              <a:t>Each Movie-Award combination may be awarded to multiple </a:t>
            </a:r>
            <a:r>
              <a:rPr lang="en-AU" sz="2400" dirty="0" err="1">
                <a:solidFill>
                  <a:srgbClr val="FF0000"/>
                </a:solidFill>
              </a:rPr>
              <a:t>CastMembers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7029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Awards can only be given to Movies in the year they are released</a:t>
            </a:r>
          </a:p>
          <a:p>
            <a:endParaRPr lang="en-AU" sz="2400" dirty="0"/>
          </a:p>
          <a:p>
            <a:r>
              <a:rPr lang="en-AU" sz="2400" dirty="0"/>
              <a:t>T/F?:</a:t>
            </a:r>
            <a:endParaRPr lang="en-AU" sz="2400" dirty="0">
              <a:solidFill>
                <a:srgbClr val="FF0000"/>
              </a:solidFill>
            </a:endParaRPr>
          </a:p>
          <a:p>
            <a:endParaRPr lang="en-AU" sz="2400" dirty="0"/>
          </a:p>
          <a:p>
            <a:r>
              <a:rPr lang="en-AU" sz="2400" dirty="0"/>
              <a:t>Justification:</a:t>
            </a:r>
          </a:p>
        </p:txBody>
      </p:sp>
    </p:spTree>
    <p:extLst>
      <p:ext uri="{BB962C8B-B14F-4D97-AF65-F5344CB8AC3E}">
        <p14:creationId xmlns:p14="http://schemas.microsoft.com/office/powerpoint/2010/main" val="418928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Awards can only be given to Movies in the year they are released</a:t>
            </a:r>
          </a:p>
          <a:p>
            <a:endParaRPr lang="en-AU" sz="2400" dirty="0"/>
          </a:p>
          <a:p>
            <a:r>
              <a:rPr lang="en-AU" sz="2400" dirty="0"/>
              <a:t>T/F?: </a:t>
            </a:r>
            <a:r>
              <a:rPr lang="en-AU" sz="2400" dirty="0">
                <a:solidFill>
                  <a:srgbClr val="FF0000"/>
                </a:solidFill>
              </a:rPr>
              <a:t>FALSE</a:t>
            </a:r>
          </a:p>
          <a:p>
            <a:endParaRPr lang="en-AU" sz="2400" dirty="0"/>
          </a:p>
          <a:p>
            <a:r>
              <a:rPr lang="en-AU" sz="2400" dirty="0"/>
              <a:t>Justification: </a:t>
            </a:r>
            <a:r>
              <a:rPr lang="en-AU" sz="2400" dirty="0">
                <a:solidFill>
                  <a:srgbClr val="FF0000"/>
                </a:solidFill>
              </a:rPr>
              <a:t>There is no constraint on the year awards are given to Movies in this ER.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6246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A </a:t>
            </a:r>
            <a:r>
              <a:rPr lang="en-AU" sz="2400" dirty="0" err="1"/>
              <a:t>CastMember</a:t>
            </a:r>
            <a:r>
              <a:rPr lang="en-AU" sz="2400" dirty="0"/>
              <a:t> may be an actor, director and producer for the same movie</a:t>
            </a:r>
          </a:p>
          <a:p>
            <a:endParaRPr lang="en-AU" sz="2400" dirty="0"/>
          </a:p>
          <a:p>
            <a:r>
              <a:rPr lang="en-AU" sz="2400" dirty="0"/>
              <a:t>T/F?:</a:t>
            </a:r>
            <a:endParaRPr lang="en-AU" sz="2400" dirty="0">
              <a:solidFill>
                <a:srgbClr val="FF0000"/>
              </a:solidFill>
            </a:endParaRPr>
          </a:p>
          <a:p>
            <a:endParaRPr lang="en-AU" sz="2400" dirty="0"/>
          </a:p>
          <a:p>
            <a:r>
              <a:rPr lang="en-AU" sz="2400"/>
              <a:t>Justification: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3374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A </a:t>
            </a:r>
            <a:r>
              <a:rPr lang="en-AU" sz="2400" dirty="0" err="1"/>
              <a:t>CastMember</a:t>
            </a:r>
            <a:r>
              <a:rPr lang="en-AU" sz="2400" dirty="0"/>
              <a:t> may be an actor, director and producer for the same movie</a:t>
            </a:r>
          </a:p>
          <a:p>
            <a:endParaRPr lang="en-AU" sz="2400" dirty="0"/>
          </a:p>
          <a:p>
            <a:r>
              <a:rPr lang="en-AU" sz="2400" dirty="0"/>
              <a:t>T/F?: </a:t>
            </a:r>
            <a:r>
              <a:rPr lang="en-AU" sz="2400" dirty="0">
                <a:solidFill>
                  <a:srgbClr val="FF0000"/>
                </a:solidFill>
              </a:rPr>
              <a:t>TRUE</a:t>
            </a:r>
          </a:p>
          <a:p>
            <a:endParaRPr lang="en-AU" sz="2400" dirty="0"/>
          </a:p>
          <a:p>
            <a:r>
              <a:rPr lang="en-AU" sz="2400" dirty="0"/>
              <a:t>Justification: </a:t>
            </a:r>
            <a:r>
              <a:rPr lang="en-AU" sz="2400" dirty="0">
                <a:solidFill>
                  <a:srgbClr val="FF0000"/>
                </a:solidFill>
              </a:rPr>
              <a:t>Each </a:t>
            </a:r>
            <a:r>
              <a:rPr lang="en-AU" sz="2400" dirty="0" err="1">
                <a:solidFill>
                  <a:srgbClr val="FF0000"/>
                </a:solidFill>
              </a:rPr>
              <a:t>CastMember</a:t>
            </a:r>
            <a:r>
              <a:rPr lang="en-AU" sz="2400" dirty="0">
                <a:solidFill>
                  <a:srgbClr val="FF0000"/>
                </a:solidFill>
              </a:rPr>
              <a:t> may have multiple Roles in the same Movie.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9132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83" y="209116"/>
            <a:ext cx="11636768" cy="64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8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83" y="209117"/>
            <a:ext cx="7206384" cy="406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943" y="3607725"/>
            <a:ext cx="537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Relations</a:t>
            </a:r>
          </a:p>
          <a:p>
            <a:r>
              <a:rPr lang="en-AU" sz="2400" dirty="0">
                <a:solidFill>
                  <a:srgbClr val="FF0000"/>
                </a:solidFill>
              </a:rPr>
              <a:t>TRADE-PERSON[</a:t>
            </a:r>
            <a:r>
              <a:rPr lang="en-AU" sz="2400" u="sng" dirty="0" err="1">
                <a:solidFill>
                  <a:srgbClr val="FF0000"/>
                </a:solidFill>
              </a:rPr>
              <a:t>RegoNo</a:t>
            </a:r>
            <a:r>
              <a:rPr lang="en-AU" sz="2400" dirty="0">
                <a:solidFill>
                  <a:srgbClr val="FF0000"/>
                </a:solidFill>
              </a:rPr>
              <a:t>]</a:t>
            </a:r>
          </a:p>
          <a:p>
            <a:r>
              <a:rPr lang="en-AU" sz="2400" dirty="0">
                <a:solidFill>
                  <a:srgbClr val="FF0000"/>
                </a:solidFill>
              </a:rPr>
              <a:t>COMPANY[</a:t>
            </a:r>
            <a:r>
              <a:rPr lang="en-AU" sz="2400" u="sng" dirty="0">
                <a:solidFill>
                  <a:srgbClr val="FF0000"/>
                </a:solidFill>
              </a:rPr>
              <a:t>ACN]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3238" y="141317"/>
            <a:ext cx="537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Foreign Keys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1652" y="6237317"/>
            <a:ext cx="203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Strong Entities</a:t>
            </a:r>
          </a:p>
        </p:txBody>
      </p:sp>
    </p:spTree>
    <p:extLst>
      <p:ext uri="{BB962C8B-B14F-4D97-AF65-F5344CB8AC3E}">
        <p14:creationId xmlns:p14="http://schemas.microsoft.com/office/powerpoint/2010/main" val="254057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83" y="209117"/>
            <a:ext cx="7206384" cy="406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943" y="3607725"/>
            <a:ext cx="5377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Relations</a:t>
            </a:r>
          </a:p>
          <a:p>
            <a:r>
              <a:rPr lang="en-AU" sz="2400" dirty="0"/>
              <a:t>TRADE-PERSON[</a:t>
            </a:r>
            <a:r>
              <a:rPr lang="en-AU" sz="2400" u="sng" dirty="0" err="1"/>
              <a:t>RegoNo</a:t>
            </a:r>
            <a:r>
              <a:rPr lang="en-AU" sz="2400" dirty="0"/>
              <a:t>]</a:t>
            </a:r>
          </a:p>
          <a:p>
            <a:r>
              <a:rPr lang="en-AU" sz="2400" dirty="0"/>
              <a:t>COMPANY[</a:t>
            </a:r>
            <a:r>
              <a:rPr lang="en-AU" sz="2400" u="sng" dirty="0"/>
              <a:t>ACN</a:t>
            </a:r>
            <a:r>
              <a:rPr lang="en-AU" sz="2400" dirty="0"/>
              <a:t>]</a:t>
            </a:r>
          </a:p>
          <a:p>
            <a:r>
              <a:rPr lang="en-AU" sz="2400" dirty="0">
                <a:solidFill>
                  <a:srgbClr val="FF0000"/>
                </a:solidFill>
              </a:rPr>
              <a:t>EMPLOYEE[</a:t>
            </a:r>
            <a:r>
              <a:rPr lang="en-AU" sz="2400" u="sng" dirty="0" err="1">
                <a:solidFill>
                  <a:srgbClr val="FF0000"/>
                </a:solidFill>
              </a:rPr>
              <a:t>RegoNo</a:t>
            </a:r>
            <a:r>
              <a:rPr lang="en-AU" sz="2400" dirty="0">
                <a:solidFill>
                  <a:srgbClr val="FF0000"/>
                </a:solidFill>
              </a:rPr>
              <a:t>, </a:t>
            </a:r>
            <a:r>
              <a:rPr lang="en-AU" sz="2400" dirty="0" err="1">
                <a:solidFill>
                  <a:srgbClr val="FF0000"/>
                </a:solidFill>
              </a:rPr>
              <a:t>EmpNo</a:t>
            </a:r>
            <a:r>
              <a:rPr lang="en-AU" sz="2400" dirty="0">
                <a:solidFill>
                  <a:srgbClr val="FF0000"/>
                </a:solidFill>
              </a:rPr>
              <a:t>, Position]</a:t>
            </a:r>
          </a:p>
          <a:p>
            <a:r>
              <a:rPr lang="en-AU" sz="2400" dirty="0">
                <a:solidFill>
                  <a:srgbClr val="FF0000"/>
                </a:solidFill>
              </a:rPr>
              <a:t>SUB-CONT[</a:t>
            </a:r>
            <a:r>
              <a:rPr lang="en-AU" sz="2400" u="sng" dirty="0" err="1">
                <a:solidFill>
                  <a:srgbClr val="FF0000"/>
                </a:solidFill>
              </a:rPr>
              <a:t>RegoNo</a:t>
            </a:r>
            <a:r>
              <a:rPr lang="en-AU" sz="24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7629" y="141317"/>
            <a:ext cx="476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Foreign Keys</a:t>
            </a:r>
          </a:p>
          <a:p>
            <a:r>
              <a:rPr lang="en-AU" sz="1600" dirty="0" err="1">
                <a:solidFill>
                  <a:srgbClr val="FF0000"/>
                </a:solidFill>
              </a:rPr>
              <a:t>EMPLOYEE.RegoNo</a:t>
            </a:r>
            <a:r>
              <a:rPr lang="en-AU" sz="1600" dirty="0">
                <a:solidFill>
                  <a:srgbClr val="FF0000"/>
                </a:solidFill>
              </a:rPr>
              <a:t> references TRADE-</a:t>
            </a:r>
            <a:r>
              <a:rPr lang="en-AU" sz="1600" dirty="0" err="1">
                <a:solidFill>
                  <a:srgbClr val="FF0000"/>
                </a:solidFill>
              </a:rPr>
              <a:t>PERSON.RegoNo</a:t>
            </a:r>
            <a:endParaRPr lang="en-AU" sz="1600" dirty="0">
              <a:solidFill>
                <a:srgbClr val="FF0000"/>
              </a:solidFill>
            </a:endParaRPr>
          </a:p>
          <a:p>
            <a:r>
              <a:rPr lang="en-AU" sz="1600" dirty="0">
                <a:solidFill>
                  <a:srgbClr val="FF0000"/>
                </a:solidFill>
              </a:rPr>
              <a:t>SUB-</a:t>
            </a:r>
            <a:r>
              <a:rPr lang="en-AU" sz="1600" dirty="0" err="1">
                <a:solidFill>
                  <a:srgbClr val="FF0000"/>
                </a:solidFill>
              </a:rPr>
              <a:t>CONT.RegoNo</a:t>
            </a:r>
            <a:r>
              <a:rPr lang="en-AU" sz="1600" dirty="0">
                <a:solidFill>
                  <a:srgbClr val="FF0000"/>
                </a:solidFill>
              </a:rPr>
              <a:t> references TRADE-</a:t>
            </a:r>
            <a:r>
              <a:rPr lang="en-AU" sz="1600" dirty="0" err="1">
                <a:solidFill>
                  <a:srgbClr val="FF0000"/>
                </a:solidFill>
              </a:rPr>
              <a:t>PERSON.RegoNo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91652" y="6237317"/>
            <a:ext cx="203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Subclasses</a:t>
            </a:r>
          </a:p>
        </p:txBody>
      </p:sp>
    </p:spTree>
    <p:extLst>
      <p:ext uri="{BB962C8B-B14F-4D97-AF65-F5344CB8AC3E}">
        <p14:creationId xmlns:p14="http://schemas.microsoft.com/office/powerpoint/2010/main" val="262035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Each movie can receive multiple awards.</a:t>
            </a:r>
          </a:p>
          <a:p>
            <a:endParaRPr lang="en-AU" sz="2400" dirty="0"/>
          </a:p>
          <a:p>
            <a:r>
              <a:rPr lang="en-AU" sz="2400" dirty="0"/>
              <a:t>T/F?:</a:t>
            </a:r>
            <a:endParaRPr lang="en-AU" sz="2400" dirty="0">
              <a:solidFill>
                <a:srgbClr val="FF0000"/>
              </a:solidFill>
            </a:endParaRPr>
          </a:p>
          <a:p>
            <a:endParaRPr lang="en-AU" sz="2400" dirty="0"/>
          </a:p>
          <a:p>
            <a:r>
              <a:rPr lang="en-AU" sz="2400" dirty="0"/>
              <a:t>Justification:</a:t>
            </a:r>
          </a:p>
        </p:txBody>
      </p:sp>
    </p:spTree>
    <p:extLst>
      <p:ext uri="{BB962C8B-B14F-4D97-AF65-F5344CB8AC3E}">
        <p14:creationId xmlns:p14="http://schemas.microsoft.com/office/powerpoint/2010/main" val="2136100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83" y="209117"/>
            <a:ext cx="7206384" cy="406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943" y="3607725"/>
            <a:ext cx="729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Relations</a:t>
            </a:r>
          </a:p>
          <a:p>
            <a:r>
              <a:rPr lang="en-AU" sz="2400" dirty="0"/>
              <a:t>TRADE-PERSON[</a:t>
            </a:r>
            <a:r>
              <a:rPr lang="en-AU" sz="2400" u="sng" dirty="0" err="1"/>
              <a:t>RegoNo</a:t>
            </a:r>
            <a:r>
              <a:rPr lang="en-AU" sz="2400" dirty="0"/>
              <a:t>]</a:t>
            </a:r>
          </a:p>
          <a:p>
            <a:r>
              <a:rPr lang="en-AU" sz="2400" dirty="0"/>
              <a:t>COMPANY[</a:t>
            </a:r>
            <a:r>
              <a:rPr lang="en-AU" sz="2400" u="sng" dirty="0"/>
              <a:t>ACN</a:t>
            </a:r>
            <a:r>
              <a:rPr lang="en-AU" sz="2400" dirty="0"/>
              <a:t>]</a:t>
            </a:r>
          </a:p>
          <a:p>
            <a:r>
              <a:rPr lang="en-AU" sz="2400" dirty="0"/>
              <a:t>EMPLOYEE[</a:t>
            </a:r>
            <a:r>
              <a:rPr lang="en-AU" sz="2400" u="sng" dirty="0" err="1"/>
              <a:t>RegoNo</a:t>
            </a:r>
            <a:r>
              <a:rPr lang="en-AU" sz="2400" dirty="0"/>
              <a:t>, </a:t>
            </a:r>
            <a:r>
              <a:rPr lang="en-AU" sz="2400" dirty="0" err="1"/>
              <a:t>EmpNo</a:t>
            </a:r>
            <a:r>
              <a:rPr lang="en-AU" sz="2400" dirty="0"/>
              <a:t>, Position]</a:t>
            </a:r>
          </a:p>
          <a:p>
            <a:r>
              <a:rPr lang="en-AU" sz="2400" dirty="0"/>
              <a:t>SUB-CONT[</a:t>
            </a:r>
            <a:r>
              <a:rPr lang="en-AU" sz="2400" u="sng" dirty="0" err="1"/>
              <a:t>RegoNo</a:t>
            </a:r>
            <a:r>
              <a:rPr lang="en-AU" sz="2400" dirty="0"/>
              <a:t>]</a:t>
            </a:r>
          </a:p>
          <a:p>
            <a:r>
              <a:rPr lang="en-AU" sz="2400" dirty="0">
                <a:solidFill>
                  <a:srgbClr val="FF0000"/>
                </a:solidFill>
              </a:rPr>
              <a:t>APPRENTICE[</a:t>
            </a:r>
            <a:r>
              <a:rPr lang="en-AU" sz="2400" u="sng" dirty="0" err="1">
                <a:solidFill>
                  <a:srgbClr val="FF0000"/>
                </a:solidFill>
              </a:rPr>
              <a:t>RegoNo</a:t>
            </a:r>
            <a:r>
              <a:rPr lang="en-AU" sz="2400" u="sng" dirty="0">
                <a:solidFill>
                  <a:srgbClr val="FF0000"/>
                </a:solidFill>
              </a:rPr>
              <a:t>, </a:t>
            </a:r>
            <a:r>
              <a:rPr lang="en-AU" sz="2400" u="sng" dirty="0" err="1">
                <a:solidFill>
                  <a:srgbClr val="FF0000"/>
                </a:solidFill>
              </a:rPr>
              <a:t>AppNo</a:t>
            </a:r>
            <a:r>
              <a:rPr lang="en-AU" sz="2400" dirty="0">
                <a:solidFill>
                  <a:srgbClr val="FF0000"/>
                </a:solidFill>
              </a:rPr>
              <a:t>, Address, Age, Name]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1004" y="141317"/>
            <a:ext cx="4779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Foreign Keys</a:t>
            </a:r>
          </a:p>
          <a:p>
            <a:r>
              <a:rPr lang="en-AU" sz="1600" dirty="0" err="1"/>
              <a:t>EMPLOYEE.RegoNo</a:t>
            </a:r>
            <a:r>
              <a:rPr lang="en-AU" sz="1600" dirty="0"/>
              <a:t> references TRADE-</a:t>
            </a:r>
            <a:r>
              <a:rPr lang="en-AU" sz="1600" dirty="0" err="1"/>
              <a:t>PERSON.RegoNo</a:t>
            </a:r>
            <a:endParaRPr lang="en-AU" sz="1600" dirty="0"/>
          </a:p>
          <a:p>
            <a:r>
              <a:rPr lang="en-AU" sz="1600" dirty="0"/>
              <a:t>SUB-</a:t>
            </a:r>
            <a:r>
              <a:rPr lang="en-AU" sz="1600" dirty="0" err="1"/>
              <a:t>CONT.RegoNo</a:t>
            </a:r>
            <a:r>
              <a:rPr lang="en-AU" sz="1600" dirty="0"/>
              <a:t> references TRADE-</a:t>
            </a:r>
            <a:r>
              <a:rPr lang="en-AU" sz="1600" dirty="0" err="1"/>
              <a:t>PERSON.RegoNo</a:t>
            </a:r>
            <a:endParaRPr lang="en-AU" sz="1600" dirty="0"/>
          </a:p>
          <a:p>
            <a:r>
              <a:rPr lang="en-AU" sz="1600" dirty="0" err="1">
                <a:solidFill>
                  <a:srgbClr val="FF0000"/>
                </a:solidFill>
              </a:rPr>
              <a:t>APPRENTICE.RegoNo</a:t>
            </a:r>
            <a:r>
              <a:rPr lang="en-AU" sz="1600" dirty="0">
                <a:solidFill>
                  <a:srgbClr val="FF0000"/>
                </a:solidFill>
              </a:rPr>
              <a:t> references SUB-</a:t>
            </a:r>
            <a:r>
              <a:rPr lang="en-AU" sz="1600" dirty="0" err="1">
                <a:solidFill>
                  <a:srgbClr val="FF0000"/>
                </a:solidFill>
              </a:rPr>
              <a:t>CONT.RegoNo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91652" y="6237317"/>
            <a:ext cx="203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Weak Entities</a:t>
            </a:r>
          </a:p>
        </p:txBody>
      </p:sp>
    </p:spTree>
    <p:extLst>
      <p:ext uri="{BB962C8B-B14F-4D97-AF65-F5344CB8AC3E}">
        <p14:creationId xmlns:p14="http://schemas.microsoft.com/office/powerpoint/2010/main" val="396553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83" y="209117"/>
            <a:ext cx="7206384" cy="406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943" y="3607725"/>
            <a:ext cx="729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Relations</a:t>
            </a:r>
          </a:p>
          <a:p>
            <a:r>
              <a:rPr lang="en-AU" sz="2400" dirty="0"/>
              <a:t>TRADE-PERSON[</a:t>
            </a:r>
            <a:r>
              <a:rPr lang="en-AU" sz="2400" u="sng" dirty="0" err="1"/>
              <a:t>RegoNo</a:t>
            </a:r>
            <a:r>
              <a:rPr lang="en-AU" sz="2400" dirty="0"/>
              <a:t>]</a:t>
            </a:r>
          </a:p>
          <a:p>
            <a:r>
              <a:rPr lang="en-AU" sz="2400" dirty="0"/>
              <a:t>COMPANY[</a:t>
            </a:r>
            <a:r>
              <a:rPr lang="en-AU" sz="2400" u="sng" dirty="0"/>
              <a:t>ACN</a:t>
            </a:r>
            <a:r>
              <a:rPr lang="en-AU" sz="2400" dirty="0"/>
              <a:t>]</a:t>
            </a:r>
          </a:p>
          <a:p>
            <a:r>
              <a:rPr lang="en-AU" sz="2400" dirty="0"/>
              <a:t>EMPLOYEE[</a:t>
            </a:r>
            <a:r>
              <a:rPr lang="en-AU" sz="2400" u="sng" dirty="0" err="1"/>
              <a:t>RegoNo</a:t>
            </a:r>
            <a:r>
              <a:rPr lang="en-AU" sz="2400" dirty="0"/>
              <a:t>, </a:t>
            </a:r>
            <a:r>
              <a:rPr lang="en-AU" sz="2400" dirty="0" err="1"/>
              <a:t>EmpNo</a:t>
            </a:r>
            <a:r>
              <a:rPr lang="en-AU" sz="2400" dirty="0"/>
              <a:t>, Position</a:t>
            </a:r>
            <a:r>
              <a:rPr lang="en-AU" sz="2400" dirty="0">
                <a:solidFill>
                  <a:srgbClr val="FF0000"/>
                </a:solidFill>
              </a:rPr>
              <a:t>, ACN</a:t>
            </a:r>
            <a:r>
              <a:rPr lang="en-AU" sz="2400" dirty="0"/>
              <a:t>]</a:t>
            </a:r>
          </a:p>
          <a:p>
            <a:r>
              <a:rPr lang="en-AU" sz="2400" dirty="0"/>
              <a:t>SUB-CONT[</a:t>
            </a:r>
            <a:r>
              <a:rPr lang="en-AU" sz="2400" u="sng" dirty="0" err="1"/>
              <a:t>RegoNo</a:t>
            </a:r>
            <a:r>
              <a:rPr lang="en-AU" sz="2400" dirty="0"/>
              <a:t>]</a:t>
            </a:r>
          </a:p>
          <a:p>
            <a:r>
              <a:rPr lang="en-AU" sz="2400" dirty="0"/>
              <a:t>APPRENTICE[</a:t>
            </a:r>
            <a:r>
              <a:rPr lang="en-AU" sz="2400" u="sng" dirty="0" err="1"/>
              <a:t>RegoNo</a:t>
            </a:r>
            <a:r>
              <a:rPr lang="en-AU" sz="2400" u="sng" dirty="0"/>
              <a:t>, </a:t>
            </a:r>
            <a:r>
              <a:rPr lang="en-AU" sz="2400" u="sng" dirty="0" err="1"/>
              <a:t>AppNo</a:t>
            </a:r>
            <a:r>
              <a:rPr lang="en-AU" sz="2400" dirty="0"/>
              <a:t>, Address, Age, Name]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1004" y="141317"/>
            <a:ext cx="4779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Foreign Keys</a:t>
            </a:r>
          </a:p>
          <a:p>
            <a:r>
              <a:rPr lang="en-AU" sz="1600" dirty="0" err="1"/>
              <a:t>EMPLOYEE.RegoNo</a:t>
            </a:r>
            <a:r>
              <a:rPr lang="en-AU" sz="1600" dirty="0"/>
              <a:t> references TRADE-</a:t>
            </a:r>
            <a:r>
              <a:rPr lang="en-AU" sz="1600" dirty="0" err="1"/>
              <a:t>PERSON.RegoNo</a:t>
            </a:r>
            <a:endParaRPr lang="en-AU" sz="1600" dirty="0"/>
          </a:p>
          <a:p>
            <a:r>
              <a:rPr lang="en-AU" sz="1600" dirty="0"/>
              <a:t>SUB-</a:t>
            </a:r>
            <a:r>
              <a:rPr lang="en-AU" sz="1600" dirty="0" err="1"/>
              <a:t>CONT.RegoNo</a:t>
            </a:r>
            <a:r>
              <a:rPr lang="en-AU" sz="1600" dirty="0"/>
              <a:t> references TRADE-</a:t>
            </a:r>
            <a:r>
              <a:rPr lang="en-AU" sz="1600" dirty="0" err="1"/>
              <a:t>PERSON.RegoNo</a:t>
            </a:r>
            <a:endParaRPr lang="en-AU" sz="1600" dirty="0"/>
          </a:p>
          <a:p>
            <a:r>
              <a:rPr lang="en-AU" sz="1600" dirty="0" err="1"/>
              <a:t>APPRENTICE.RegoNo</a:t>
            </a:r>
            <a:r>
              <a:rPr lang="en-AU" sz="1600" dirty="0"/>
              <a:t> references SUB-</a:t>
            </a:r>
            <a:r>
              <a:rPr lang="en-AU" sz="1600" dirty="0" err="1"/>
              <a:t>CONT.RegoNo</a:t>
            </a:r>
            <a:endParaRPr lang="en-AU" sz="1600" dirty="0"/>
          </a:p>
          <a:p>
            <a:r>
              <a:rPr lang="en-AU" sz="1600" dirty="0">
                <a:solidFill>
                  <a:srgbClr val="FF0000"/>
                </a:solidFill>
              </a:rPr>
              <a:t>EMPLOYEE.ACN references COMPANY.ACN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1652" y="6237317"/>
            <a:ext cx="203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1:N </a:t>
            </a:r>
            <a:r>
              <a:rPr lang="en-AU" sz="2400" dirty="0" err="1"/>
              <a:t>R’ships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2411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83" y="209117"/>
            <a:ext cx="7206384" cy="406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943" y="3607725"/>
            <a:ext cx="7297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Relations</a:t>
            </a:r>
          </a:p>
          <a:p>
            <a:r>
              <a:rPr lang="en-AU" sz="2400" dirty="0"/>
              <a:t>TRADE-PERSON[</a:t>
            </a:r>
            <a:r>
              <a:rPr lang="en-AU" sz="2400" u="sng" dirty="0" err="1"/>
              <a:t>RegoNo</a:t>
            </a:r>
            <a:r>
              <a:rPr lang="en-AU" sz="2400" dirty="0"/>
              <a:t>]</a:t>
            </a:r>
          </a:p>
          <a:p>
            <a:r>
              <a:rPr lang="en-AU" sz="2400" dirty="0"/>
              <a:t>COMPANY[</a:t>
            </a:r>
            <a:r>
              <a:rPr lang="en-AU" sz="2400" u="sng" dirty="0"/>
              <a:t>ACN</a:t>
            </a:r>
            <a:r>
              <a:rPr lang="en-AU" sz="2400" dirty="0"/>
              <a:t>]</a:t>
            </a:r>
          </a:p>
          <a:p>
            <a:r>
              <a:rPr lang="en-AU" sz="2400" dirty="0"/>
              <a:t>EMPLOYEE[</a:t>
            </a:r>
            <a:r>
              <a:rPr lang="en-AU" sz="2400" u="sng" dirty="0" err="1"/>
              <a:t>RegoNo</a:t>
            </a:r>
            <a:r>
              <a:rPr lang="en-AU" sz="2400" dirty="0"/>
              <a:t>, </a:t>
            </a:r>
            <a:r>
              <a:rPr lang="en-AU" sz="2400" dirty="0" err="1"/>
              <a:t>EmpNo</a:t>
            </a:r>
            <a:r>
              <a:rPr lang="en-AU" sz="2400" dirty="0"/>
              <a:t>, Position, ACN]</a:t>
            </a:r>
          </a:p>
          <a:p>
            <a:r>
              <a:rPr lang="en-AU" sz="2400" dirty="0"/>
              <a:t>SUB-CONT[</a:t>
            </a:r>
            <a:r>
              <a:rPr lang="en-AU" sz="2400" u="sng" dirty="0" err="1"/>
              <a:t>RegoNo</a:t>
            </a:r>
            <a:r>
              <a:rPr lang="en-AU" sz="2400" dirty="0"/>
              <a:t>]</a:t>
            </a:r>
          </a:p>
          <a:p>
            <a:r>
              <a:rPr lang="en-AU" sz="2400" dirty="0"/>
              <a:t>APPRENTICE[</a:t>
            </a:r>
            <a:r>
              <a:rPr lang="en-AU" sz="2400" u="sng" dirty="0" err="1"/>
              <a:t>RegoNo</a:t>
            </a:r>
            <a:r>
              <a:rPr lang="en-AU" sz="2400" u="sng" dirty="0"/>
              <a:t>, </a:t>
            </a:r>
            <a:r>
              <a:rPr lang="en-AU" sz="2400" u="sng" dirty="0" err="1"/>
              <a:t>AppNo</a:t>
            </a:r>
            <a:r>
              <a:rPr lang="en-AU" sz="2400" dirty="0"/>
              <a:t>, Address, Age, Name]</a:t>
            </a:r>
          </a:p>
          <a:p>
            <a:r>
              <a:rPr lang="en-AU" sz="2400" dirty="0">
                <a:solidFill>
                  <a:srgbClr val="FF0000"/>
                </a:solidFill>
              </a:rPr>
              <a:t>CS[</a:t>
            </a:r>
            <a:r>
              <a:rPr lang="en-AU" sz="2400" u="sng" dirty="0" err="1">
                <a:solidFill>
                  <a:srgbClr val="FF0000"/>
                </a:solidFill>
              </a:rPr>
              <a:t>RegoNo</a:t>
            </a:r>
            <a:r>
              <a:rPr lang="en-AU" sz="2400" u="sng" dirty="0">
                <a:solidFill>
                  <a:srgbClr val="FF0000"/>
                </a:solidFill>
              </a:rPr>
              <a:t>, ACN</a:t>
            </a:r>
            <a:r>
              <a:rPr lang="en-AU" sz="24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1004" y="141317"/>
            <a:ext cx="47798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Foreign Keys</a:t>
            </a:r>
          </a:p>
          <a:p>
            <a:r>
              <a:rPr lang="en-AU" sz="1600" dirty="0" err="1"/>
              <a:t>EMPLOYEE.RegoNo</a:t>
            </a:r>
            <a:r>
              <a:rPr lang="en-AU" sz="1600" dirty="0"/>
              <a:t> references TRADE-</a:t>
            </a:r>
            <a:r>
              <a:rPr lang="en-AU" sz="1600" dirty="0" err="1"/>
              <a:t>PERSON.RegoNo</a:t>
            </a:r>
            <a:endParaRPr lang="en-AU" sz="1600" dirty="0"/>
          </a:p>
          <a:p>
            <a:r>
              <a:rPr lang="en-AU" sz="1600" dirty="0"/>
              <a:t>SUB-</a:t>
            </a:r>
            <a:r>
              <a:rPr lang="en-AU" sz="1600" dirty="0" err="1"/>
              <a:t>CONT.RegoNo</a:t>
            </a:r>
            <a:r>
              <a:rPr lang="en-AU" sz="1600" dirty="0"/>
              <a:t> references TRADE-</a:t>
            </a:r>
            <a:r>
              <a:rPr lang="en-AU" sz="1600" dirty="0" err="1"/>
              <a:t>PERSON.RegoNo</a:t>
            </a:r>
            <a:endParaRPr lang="en-AU" sz="1600" dirty="0"/>
          </a:p>
          <a:p>
            <a:r>
              <a:rPr lang="en-AU" sz="1600" dirty="0" err="1"/>
              <a:t>APPRENTICE.RegoNo</a:t>
            </a:r>
            <a:r>
              <a:rPr lang="en-AU" sz="1600" dirty="0"/>
              <a:t> references SUB-</a:t>
            </a:r>
            <a:r>
              <a:rPr lang="en-AU" sz="1600" dirty="0" err="1"/>
              <a:t>CONT.RegoNo</a:t>
            </a:r>
            <a:endParaRPr lang="en-AU" sz="1600" dirty="0"/>
          </a:p>
          <a:p>
            <a:r>
              <a:rPr lang="en-AU" sz="1600" dirty="0"/>
              <a:t>EMPLOYEE.ACN references COMPANY.ACN</a:t>
            </a:r>
          </a:p>
          <a:p>
            <a:r>
              <a:rPr lang="en-AU" sz="1600" dirty="0" err="1">
                <a:solidFill>
                  <a:srgbClr val="FF0000"/>
                </a:solidFill>
              </a:rPr>
              <a:t>CS.RegoNo</a:t>
            </a:r>
            <a:r>
              <a:rPr lang="en-AU" sz="1600" dirty="0">
                <a:solidFill>
                  <a:srgbClr val="FF0000"/>
                </a:solidFill>
              </a:rPr>
              <a:t> references SUB-</a:t>
            </a:r>
            <a:r>
              <a:rPr lang="en-AU" sz="1600" dirty="0" err="1">
                <a:solidFill>
                  <a:srgbClr val="FF0000"/>
                </a:solidFill>
              </a:rPr>
              <a:t>CONT.RegoNo</a:t>
            </a:r>
            <a:endParaRPr lang="en-AU" sz="1600" dirty="0">
              <a:solidFill>
                <a:srgbClr val="FF0000"/>
              </a:solidFill>
            </a:endParaRPr>
          </a:p>
          <a:p>
            <a:r>
              <a:rPr lang="en-AU" sz="1600" dirty="0">
                <a:solidFill>
                  <a:srgbClr val="FF0000"/>
                </a:solidFill>
              </a:rPr>
              <a:t>CS.ACN references COMPANY.ACN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1652" y="6237317"/>
            <a:ext cx="203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M:N </a:t>
            </a:r>
            <a:r>
              <a:rPr lang="en-AU" sz="2400" dirty="0" err="1"/>
              <a:t>R’ships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7059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3383" y="209117"/>
            <a:ext cx="7206384" cy="406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943" y="3607725"/>
            <a:ext cx="7297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Relations</a:t>
            </a:r>
          </a:p>
          <a:p>
            <a:r>
              <a:rPr lang="en-AU" sz="2400" dirty="0"/>
              <a:t>TRADE-PERSON[</a:t>
            </a:r>
            <a:r>
              <a:rPr lang="en-AU" sz="2400" u="sng" dirty="0" err="1"/>
              <a:t>RegoNo</a:t>
            </a:r>
            <a:r>
              <a:rPr lang="en-AU" sz="2400" dirty="0"/>
              <a:t>]</a:t>
            </a:r>
          </a:p>
          <a:p>
            <a:r>
              <a:rPr lang="en-AU" sz="2400" dirty="0"/>
              <a:t>COMPANY[</a:t>
            </a:r>
            <a:r>
              <a:rPr lang="en-AU" sz="2400" u="sng" dirty="0"/>
              <a:t>ACN</a:t>
            </a:r>
            <a:r>
              <a:rPr lang="en-AU" sz="2400" dirty="0"/>
              <a:t>]</a:t>
            </a:r>
          </a:p>
          <a:p>
            <a:r>
              <a:rPr lang="en-AU" sz="2400" dirty="0"/>
              <a:t>EMPLOYEE[</a:t>
            </a:r>
            <a:r>
              <a:rPr lang="en-AU" sz="2400" u="sng" dirty="0" err="1"/>
              <a:t>RegoNo</a:t>
            </a:r>
            <a:r>
              <a:rPr lang="en-AU" sz="2400" dirty="0"/>
              <a:t>, </a:t>
            </a:r>
            <a:r>
              <a:rPr lang="en-AU" sz="2400" dirty="0" err="1"/>
              <a:t>EmpNo</a:t>
            </a:r>
            <a:r>
              <a:rPr lang="en-AU" sz="2400" dirty="0"/>
              <a:t>, Position, ACN]</a:t>
            </a:r>
          </a:p>
          <a:p>
            <a:r>
              <a:rPr lang="en-AU" sz="2400" dirty="0"/>
              <a:t>SUB-CONT[</a:t>
            </a:r>
            <a:r>
              <a:rPr lang="en-AU" sz="2400" u="sng" dirty="0" err="1"/>
              <a:t>RegoNo</a:t>
            </a:r>
            <a:r>
              <a:rPr lang="en-AU" sz="2400" dirty="0"/>
              <a:t>]</a:t>
            </a:r>
          </a:p>
          <a:p>
            <a:r>
              <a:rPr lang="en-AU" sz="2400" dirty="0"/>
              <a:t>APPRENTICE[</a:t>
            </a:r>
            <a:r>
              <a:rPr lang="en-AU" sz="2400" u="sng" dirty="0" err="1"/>
              <a:t>RegoNo</a:t>
            </a:r>
            <a:r>
              <a:rPr lang="en-AU" sz="2400" u="sng" dirty="0"/>
              <a:t>, </a:t>
            </a:r>
            <a:r>
              <a:rPr lang="en-AU" sz="2400" u="sng" dirty="0" err="1"/>
              <a:t>AppNo</a:t>
            </a:r>
            <a:r>
              <a:rPr lang="en-AU" sz="2400" dirty="0"/>
              <a:t>, Address, Age, Name]</a:t>
            </a:r>
          </a:p>
          <a:p>
            <a:r>
              <a:rPr lang="en-AU" sz="2400" dirty="0"/>
              <a:t>CS[</a:t>
            </a:r>
            <a:r>
              <a:rPr lang="en-AU" sz="2400" u="sng" dirty="0" err="1"/>
              <a:t>RegoNo</a:t>
            </a:r>
            <a:r>
              <a:rPr lang="en-AU" sz="2400" u="sng" dirty="0"/>
              <a:t>, ACN</a:t>
            </a:r>
            <a:r>
              <a:rPr lang="en-AU" sz="2400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1004" y="141317"/>
            <a:ext cx="47798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Foreign Keys</a:t>
            </a:r>
          </a:p>
          <a:p>
            <a:r>
              <a:rPr lang="en-AU" sz="1600" dirty="0" err="1"/>
              <a:t>EMPLOYEE.RegoNo</a:t>
            </a:r>
            <a:r>
              <a:rPr lang="en-AU" sz="1600" dirty="0"/>
              <a:t> references TRADE-</a:t>
            </a:r>
            <a:r>
              <a:rPr lang="en-AU" sz="1600" dirty="0" err="1"/>
              <a:t>PERSON.RegoNo</a:t>
            </a:r>
            <a:endParaRPr lang="en-AU" sz="1600" dirty="0"/>
          </a:p>
          <a:p>
            <a:r>
              <a:rPr lang="en-AU" sz="1600" dirty="0"/>
              <a:t>SUB-</a:t>
            </a:r>
            <a:r>
              <a:rPr lang="en-AU" sz="1600" dirty="0" err="1"/>
              <a:t>CONT.RegoNo</a:t>
            </a:r>
            <a:r>
              <a:rPr lang="en-AU" sz="1600" dirty="0"/>
              <a:t> references TRADE-</a:t>
            </a:r>
            <a:r>
              <a:rPr lang="en-AU" sz="1600" dirty="0" err="1"/>
              <a:t>PERSON.RegoNo</a:t>
            </a:r>
            <a:endParaRPr lang="en-AU" sz="1600" dirty="0"/>
          </a:p>
          <a:p>
            <a:r>
              <a:rPr lang="en-AU" sz="1600" dirty="0" err="1"/>
              <a:t>APPRENTICE.RegoNo</a:t>
            </a:r>
            <a:r>
              <a:rPr lang="en-AU" sz="1600" dirty="0"/>
              <a:t> references SUB-</a:t>
            </a:r>
            <a:r>
              <a:rPr lang="en-AU" sz="1600" dirty="0" err="1"/>
              <a:t>CONT.RegoNo</a:t>
            </a:r>
            <a:endParaRPr lang="en-AU" sz="1600" dirty="0"/>
          </a:p>
          <a:p>
            <a:r>
              <a:rPr lang="en-AU" sz="1600" dirty="0"/>
              <a:t>EMPLOYEE.ACN references COMPANY.ACN</a:t>
            </a:r>
          </a:p>
          <a:p>
            <a:r>
              <a:rPr lang="en-AU" sz="1600" dirty="0" err="1"/>
              <a:t>CS.RegoNo</a:t>
            </a:r>
            <a:r>
              <a:rPr lang="en-AU" sz="1600" dirty="0"/>
              <a:t> references SUB-</a:t>
            </a:r>
            <a:r>
              <a:rPr lang="en-AU" sz="1600" dirty="0" err="1"/>
              <a:t>CONT.RegoNo</a:t>
            </a:r>
            <a:endParaRPr lang="en-AU" sz="1600" dirty="0"/>
          </a:p>
          <a:p>
            <a:r>
              <a:rPr lang="en-AU" sz="1600" dirty="0"/>
              <a:t>CS.ACN references COMPANY.ACN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1652" y="6237317"/>
            <a:ext cx="203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Final Schema</a:t>
            </a:r>
          </a:p>
        </p:txBody>
      </p:sp>
    </p:spTree>
    <p:extLst>
      <p:ext uri="{BB962C8B-B14F-4D97-AF65-F5344CB8AC3E}">
        <p14:creationId xmlns:p14="http://schemas.microsoft.com/office/powerpoint/2010/main" val="1835408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6" y="118161"/>
            <a:ext cx="8596313" cy="662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0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6" y="68735"/>
            <a:ext cx="5334129" cy="4111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1004" y="141317"/>
            <a:ext cx="4779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Look for Strong Entities – relations where the Primary Key does not reference any other relation</a:t>
            </a:r>
          </a:p>
          <a:p>
            <a:r>
              <a:rPr lang="en-AU" sz="2400" dirty="0">
                <a:solidFill>
                  <a:srgbClr val="FF0000"/>
                </a:solidFill>
              </a:rPr>
              <a:t>Add any attributes that are not foreign keys</a:t>
            </a:r>
          </a:p>
        </p:txBody>
      </p:sp>
      <p:sp>
        <p:nvSpPr>
          <p:cNvPr id="2" name="Oval 1"/>
          <p:cNvSpPr/>
          <p:nvPr/>
        </p:nvSpPr>
        <p:spPr>
          <a:xfrm>
            <a:off x="209936" y="560174"/>
            <a:ext cx="992788" cy="4036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209936" y="1341646"/>
            <a:ext cx="762129" cy="314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209935" y="1622853"/>
            <a:ext cx="762129" cy="314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05" y="2338645"/>
            <a:ext cx="5853242" cy="43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8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6" y="68735"/>
            <a:ext cx="5334129" cy="4111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0454" y="141317"/>
            <a:ext cx="6490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Now inspect the keys of other tables.</a:t>
            </a:r>
          </a:p>
          <a:p>
            <a:r>
              <a:rPr lang="en-AU" sz="2400" dirty="0">
                <a:solidFill>
                  <a:srgbClr val="FF0000"/>
                </a:solidFill>
              </a:rPr>
              <a:t>B has they key </a:t>
            </a:r>
            <a:r>
              <a:rPr lang="en-AU" sz="2400" u="sng" dirty="0" err="1">
                <a:solidFill>
                  <a:srgbClr val="FF0000"/>
                </a:solidFill>
              </a:rPr>
              <a:t>a,b,d</a:t>
            </a:r>
            <a:r>
              <a:rPr lang="en-AU" sz="2400" dirty="0">
                <a:solidFill>
                  <a:srgbClr val="FF0000"/>
                </a:solidFill>
              </a:rPr>
              <a:t>. (</a:t>
            </a:r>
            <a:r>
              <a:rPr lang="en-AU" sz="2400" dirty="0" err="1">
                <a:solidFill>
                  <a:srgbClr val="FF0000"/>
                </a:solidFill>
              </a:rPr>
              <a:t>a,b</a:t>
            </a:r>
            <a:r>
              <a:rPr lang="en-AU" sz="2400" dirty="0">
                <a:solidFill>
                  <a:srgbClr val="FF0000"/>
                </a:solidFill>
              </a:rPr>
              <a:t>) is a foreign key, d is new. B has no non-key attributes.</a:t>
            </a:r>
          </a:p>
          <a:p>
            <a:r>
              <a:rPr lang="en-AU" sz="2400" dirty="0">
                <a:solidFill>
                  <a:srgbClr val="FF0000"/>
                </a:solidFill>
              </a:rPr>
              <a:t>This means relation B was made by a multivalued attribute d.</a:t>
            </a:r>
          </a:p>
        </p:txBody>
      </p:sp>
      <p:sp>
        <p:nvSpPr>
          <p:cNvPr id="9" name="Oval 8"/>
          <p:cNvSpPr/>
          <p:nvPr/>
        </p:nvSpPr>
        <p:spPr>
          <a:xfrm>
            <a:off x="209936" y="864972"/>
            <a:ext cx="992788" cy="362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29" y="2165646"/>
            <a:ext cx="6458336" cy="4577536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48152" y="2572003"/>
            <a:ext cx="2595048" cy="362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800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6" y="68735"/>
            <a:ext cx="5334129" cy="4111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682" y="141317"/>
            <a:ext cx="6136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The key of C is </a:t>
            </a:r>
            <a:r>
              <a:rPr lang="en-AU" sz="2400" u="sng" dirty="0" err="1">
                <a:solidFill>
                  <a:srgbClr val="FF0000"/>
                </a:solidFill>
              </a:rPr>
              <a:t>a,b,e</a:t>
            </a:r>
            <a:r>
              <a:rPr lang="en-AU" sz="2400" dirty="0">
                <a:solidFill>
                  <a:srgbClr val="FF0000"/>
                </a:solidFill>
              </a:rPr>
              <a:t>. </a:t>
            </a:r>
          </a:p>
          <a:p>
            <a:r>
              <a:rPr lang="en-AU" sz="2400" dirty="0">
                <a:solidFill>
                  <a:srgbClr val="FF0000"/>
                </a:solidFill>
              </a:rPr>
              <a:t>(</a:t>
            </a:r>
            <a:r>
              <a:rPr lang="en-AU" sz="2400" dirty="0" err="1">
                <a:solidFill>
                  <a:srgbClr val="FF0000"/>
                </a:solidFill>
              </a:rPr>
              <a:t>a,b</a:t>
            </a:r>
            <a:r>
              <a:rPr lang="en-AU" sz="2400" dirty="0">
                <a:solidFill>
                  <a:srgbClr val="FF0000"/>
                </a:solidFill>
              </a:rPr>
              <a:t>) is a foreign key, e is new.</a:t>
            </a:r>
          </a:p>
          <a:p>
            <a:r>
              <a:rPr lang="en-AU" sz="2400" dirty="0">
                <a:solidFill>
                  <a:srgbClr val="FF0000"/>
                </a:solidFill>
              </a:rPr>
              <a:t>There is a non-key attribute f.</a:t>
            </a:r>
          </a:p>
          <a:p>
            <a:r>
              <a:rPr lang="en-AU" sz="2400" dirty="0">
                <a:solidFill>
                  <a:srgbClr val="FF0000"/>
                </a:solidFill>
              </a:rPr>
              <a:t>This means that C is a Weak Entity of A.</a:t>
            </a:r>
          </a:p>
        </p:txBody>
      </p:sp>
      <p:sp>
        <p:nvSpPr>
          <p:cNvPr id="9" name="Oval 8"/>
          <p:cNvSpPr/>
          <p:nvPr/>
        </p:nvSpPr>
        <p:spPr>
          <a:xfrm>
            <a:off x="209936" y="1094337"/>
            <a:ext cx="1198734" cy="362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48152" y="2835618"/>
            <a:ext cx="2595048" cy="362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36" y="1847231"/>
            <a:ext cx="6568903" cy="46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1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6" y="68735"/>
            <a:ext cx="5334129" cy="4111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682" y="141317"/>
            <a:ext cx="613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The key of F is </a:t>
            </a:r>
            <a:r>
              <a:rPr lang="en-AU" sz="2400" u="sng" dirty="0" err="1">
                <a:solidFill>
                  <a:srgbClr val="FF0000"/>
                </a:solidFill>
              </a:rPr>
              <a:t>i</a:t>
            </a:r>
            <a:r>
              <a:rPr lang="en-AU" sz="2400" dirty="0">
                <a:solidFill>
                  <a:srgbClr val="FF0000"/>
                </a:solidFill>
              </a:rPr>
              <a:t>.</a:t>
            </a:r>
          </a:p>
          <a:p>
            <a:r>
              <a:rPr lang="en-AU" sz="2400" dirty="0" err="1">
                <a:solidFill>
                  <a:srgbClr val="FF0000"/>
                </a:solidFill>
              </a:rPr>
              <a:t>i</a:t>
            </a:r>
            <a:r>
              <a:rPr lang="en-AU" sz="2400" dirty="0">
                <a:solidFill>
                  <a:srgbClr val="FF0000"/>
                </a:solidFill>
              </a:rPr>
              <a:t> is a single foreign key to E.</a:t>
            </a:r>
          </a:p>
          <a:p>
            <a:r>
              <a:rPr lang="en-AU" sz="2400" dirty="0">
                <a:solidFill>
                  <a:srgbClr val="FF0000"/>
                </a:solidFill>
              </a:rPr>
              <a:t>This means F is a subclass of E.</a:t>
            </a:r>
          </a:p>
        </p:txBody>
      </p:sp>
      <p:sp>
        <p:nvSpPr>
          <p:cNvPr id="9" name="Oval 8"/>
          <p:cNvSpPr/>
          <p:nvPr/>
        </p:nvSpPr>
        <p:spPr>
          <a:xfrm>
            <a:off x="148152" y="1829461"/>
            <a:ext cx="898053" cy="362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6475" y="3066278"/>
            <a:ext cx="1927655" cy="362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40" y="1341646"/>
            <a:ext cx="5530936" cy="5412246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>
            <a:off x="8702752" y="4819135"/>
            <a:ext cx="469556" cy="502508"/>
          </a:xfrm>
          <a:prstGeom prst="arc">
            <a:avLst>
              <a:gd name="adj1" fmla="val 149830"/>
              <a:gd name="adj2" fmla="val 106238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70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6" y="68735"/>
            <a:ext cx="5334129" cy="4111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7000" y="327560"/>
            <a:ext cx="9118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The key of G is </a:t>
            </a:r>
            <a:r>
              <a:rPr lang="en-AU" sz="2400" u="sng" dirty="0" err="1">
                <a:solidFill>
                  <a:srgbClr val="FF0000"/>
                </a:solidFill>
              </a:rPr>
              <a:t>a,b,e,g</a:t>
            </a:r>
            <a:r>
              <a:rPr lang="en-AU" sz="2400" dirty="0">
                <a:solidFill>
                  <a:srgbClr val="FF0000"/>
                </a:solidFill>
              </a:rPr>
              <a:t>.</a:t>
            </a:r>
          </a:p>
          <a:p>
            <a:r>
              <a:rPr lang="en-AU" sz="2400" dirty="0">
                <a:solidFill>
                  <a:srgbClr val="FF0000"/>
                </a:solidFill>
              </a:rPr>
              <a:t>(</a:t>
            </a:r>
            <a:r>
              <a:rPr lang="en-AU" sz="2400" dirty="0" err="1">
                <a:solidFill>
                  <a:srgbClr val="FF0000"/>
                </a:solidFill>
              </a:rPr>
              <a:t>a,b,e</a:t>
            </a:r>
            <a:r>
              <a:rPr lang="en-AU" sz="2400" dirty="0">
                <a:solidFill>
                  <a:srgbClr val="FF0000"/>
                </a:solidFill>
              </a:rPr>
              <a:t>) and g are both foreign keys.</a:t>
            </a:r>
          </a:p>
          <a:p>
            <a:r>
              <a:rPr lang="en-AU" sz="2400" dirty="0">
                <a:solidFill>
                  <a:srgbClr val="FF0000"/>
                </a:solidFill>
              </a:rPr>
              <a:t>The primary key of this relation is made up of only other primary keys, therefore it is a relationship</a:t>
            </a:r>
          </a:p>
          <a:p>
            <a:r>
              <a:rPr lang="en-AU" sz="2400" dirty="0">
                <a:solidFill>
                  <a:srgbClr val="FF0000"/>
                </a:solidFill>
              </a:rPr>
              <a:t>G has foreign keys to C, D and F</a:t>
            </a:r>
            <a:br>
              <a:rPr lang="en-AU" sz="2400" dirty="0">
                <a:solidFill>
                  <a:srgbClr val="FF0000"/>
                </a:solidFill>
              </a:rPr>
            </a:br>
            <a:r>
              <a:rPr lang="en-AU" sz="2400" dirty="0">
                <a:solidFill>
                  <a:srgbClr val="FF0000"/>
                </a:solidFill>
              </a:rPr>
              <a:t>The foreign key to F is not a primary key so its cardinality is 1, others are M.</a:t>
            </a:r>
          </a:p>
        </p:txBody>
      </p:sp>
      <p:sp>
        <p:nvSpPr>
          <p:cNvPr id="9" name="Oval 8"/>
          <p:cNvSpPr/>
          <p:nvPr/>
        </p:nvSpPr>
        <p:spPr>
          <a:xfrm>
            <a:off x="119319" y="2107981"/>
            <a:ext cx="1824811" cy="362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02844" y="3102825"/>
            <a:ext cx="3089190" cy="14068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c 6"/>
          <p:cNvSpPr/>
          <p:nvPr/>
        </p:nvSpPr>
        <p:spPr>
          <a:xfrm>
            <a:off x="7640072" y="5292810"/>
            <a:ext cx="469556" cy="502508"/>
          </a:xfrm>
          <a:prstGeom prst="arc">
            <a:avLst>
              <a:gd name="adj1" fmla="val 149830"/>
              <a:gd name="adj2" fmla="val 106238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7A7DE-BB33-894D-8D67-13365CCEC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7" y="2573194"/>
            <a:ext cx="4324351" cy="42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Each movie can receive multiple awards.</a:t>
            </a:r>
          </a:p>
          <a:p>
            <a:endParaRPr lang="en-AU" sz="2400" dirty="0"/>
          </a:p>
          <a:p>
            <a:r>
              <a:rPr lang="en-AU" sz="2400" dirty="0"/>
              <a:t>T/F?: </a:t>
            </a:r>
            <a:r>
              <a:rPr lang="en-AU" sz="2400" dirty="0">
                <a:solidFill>
                  <a:srgbClr val="FF0000"/>
                </a:solidFill>
              </a:rPr>
              <a:t>TRUE</a:t>
            </a:r>
          </a:p>
          <a:p>
            <a:endParaRPr lang="en-AU" sz="2400" dirty="0"/>
          </a:p>
          <a:p>
            <a:r>
              <a:rPr lang="en-AU" sz="2400" dirty="0"/>
              <a:t>Justification: </a:t>
            </a:r>
            <a:r>
              <a:rPr lang="en-AU" sz="2400" dirty="0">
                <a:solidFill>
                  <a:srgbClr val="FF0000"/>
                </a:solidFill>
              </a:rPr>
              <a:t>The cardinality of MOVIE in the </a:t>
            </a:r>
            <a:r>
              <a:rPr lang="en-AU" sz="2400" dirty="0" err="1">
                <a:solidFill>
                  <a:srgbClr val="FF0000"/>
                </a:solidFill>
              </a:rPr>
              <a:t>AwardedTo</a:t>
            </a:r>
            <a:r>
              <a:rPr lang="en-AU" sz="2400" dirty="0">
                <a:solidFill>
                  <a:srgbClr val="FF0000"/>
                </a:solidFill>
              </a:rPr>
              <a:t> relationship is “Many”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45815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7"/>
            <a:ext cx="11623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Find {A}</a:t>
            </a:r>
            <a:r>
              <a:rPr lang="en-US" sz="2800" baseline="30000" dirty="0"/>
              <a:t>+</a:t>
            </a:r>
            <a:r>
              <a:rPr lang="en-US" sz="2800" dirty="0"/>
              <a:t> for R[ABCDEF] given the following functional dependencies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BC</a:t>
            </a:r>
            <a:endParaRPr lang="en-AU" sz="2800" dirty="0"/>
          </a:p>
          <a:p>
            <a:pPr lvl="1"/>
            <a:r>
              <a:rPr lang="en-US" sz="2800" dirty="0"/>
              <a:t>B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D</a:t>
            </a:r>
            <a:endParaRPr lang="en-AU" sz="2800" dirty="0"/>
          </a:p>
          <a:p>
            <a:pPr lvl="1"/>
            <a:r>
              <a:rPr lang="en-US" sz="2800" dirty="0"/>
              <a:t>AC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EF</a:t>
            </a:r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41456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7"/>
            <a:ext cx="116235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Find {A}</a:t>
            </a:r>
            <a:r>
              <a:rPr lang="en-US" sz="2800" baseline="30000" dirty="0"/>
              <a:t>+</a:t>
            </a:r>
            <a:r>
              <a:rPr lang="en-US" sz="2800" dirty="0"/>
              <a:t> for R[ABCDEF] given the following functional dependencies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BC</a:t>
            </a:r>
            <a:endParaRPr lang="en-AU" sz="2800" dirty="0"/>
          </a:p>
          <a:p>
            <a:pPr lvl="1"/>
            <a:r>
              <a:rPr lang="en-US" sz="2800" dirty="0"/>
              <a:t>B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D</a:t>
            </a:r>
            <a:endParaRPr lang="en-AU" sz="2800" dirty="0"/>
          </a:p>
          <a:p>
            <a:pPr lvl="1"/>
            <a:r>
              <a:rPr lang="en-US" sz="2800" dirty="0"/>
              <a:t>AC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EF</a:t>
            </a:r>
          </a:p>
          <a:p>
            <a:pPr lvl="1"/>
            <a:endParaRPr lang="en-US" sz="2800" dirty="0"/>
          </a:p>
          <a:p>
            <a:pPr marL="971550" lvl="1" indent="-514350">
              <a:buAutoNum type="arabicPeriod"/>
            </a:pPr>
            <a:r>
              <a:rPr lang="en-US" sz="2800" dirty="0"/>
              <a:t>{A}</a:t>
            </a:r>
            <a:r>
              <a:rPr lang="en-US" sz="2800" baseline="30000" dirty="0"/>
              <a:t>+</a:t>
            </a:r>
            <a:r>
              <a:rPr lang="en-US" sz="2800" dirty="0"/>
              <a:t> = A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{A}</a:t>
            </a:r>
            <a:r>
              <a:rPr lang="en-US" sz="2800" baseline="30000" dirty="0"/>
              <a:t>+</a:t>
            </a:r>
            <a:r>
              <a:rPr lang="en-US" sz="2800" dirty="0"/>
              <a:t> = A, B, C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{A}</a:t>
            </a:r>
            <a:r>
              <a:rPr lang="en-US" sz="2800" baseline="30000" dirty="0"/>
              <a:t>+</a:t>
            </a:r>
            <a:r>
              <a:rPr lang="en-US" sz="2800" dirty="0"/>
              <a:t> = A, B, C, D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{A}</a:t>
            </a:r>
            <a:r>
              <a:rPr lang="en-US" sz="2800" baseline="30000" dirty="0"/>
              <a:t>+</a:t>
            </a:r>
            <a:r>
              <a:rPr lang="en-US" sz="2800" dirty="0"/>
              <a:t> = A, B, C, D, E, F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{A}</a:t>
            </a:r>
            <a:r>
              <a:rPr lang="en-US" sz="2800" baseline="30000" dirty="0"/>
              <a:t>+</a:t>
            </a:r>
            <a:r>
              <a:rPr lang="en-US" sz="2800" dirty="0"/>
              <a:t> = A,B,C,D,E,F</a:t>
            </a:r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56897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7"/>
            <a:ext cx="116235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Find {A}</a:t>
            </a:r>
            <a:r>
              <a:rPr lang="en-US" sz="2800" baseline="30000" dirty="0"/>
              <a:t>+</a:t>
            </a:r>
            <a:r>
              <a:rPr lang="en-US" sz="2800" dirty="0"/>
              <a:t> for R[ABCDEFG] given the following functional dependencies</a:t>
            </a:r>
          </a:p>
          <a:p>
            <a:pPr lvl="1"/>
            <a:endParaRPr lang="en-US" sz="2800" dirty="0"/>
          </a:p>
          <a:p>
            <a:r>
              <a:rPr lang="en-US" sz="2800" dirty="0"/>
              <a:t>     A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BCG</a:t>
            </a:r>
            <a:endParaRPr lang="en-AU" sz="2800" dirty="0"/>
          </a:p>
          <a:p>
            <a:r>
              <a:rPr lang="en-US" sz="2800" dirty="0"/>
              <a:t>     CD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E</a:t>
            </a:r>
            <a:endParaRPr lang="en-AU" sz="2800" dirty="0"/>
          </a:p>
          <a:p>
            <a:r>
              <a:rPr lang="en-US" sz="2800" dirty="0"/>
              <a:t>     B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F</a:t>
            </a:r>
            <a:endParaRPr lang="en-AU" sz="2800" dirty="0"/>
          </a:p>
          <a:p>
            <a:r>
              <a:rPr lang="en-US" sz="2800" dirty="0"/>
              <a:t>     FG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E</a:t>
            </a:r>
            <a:endParaRPr lang="en-AU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1949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7"/>
            <a:ext cx="1162359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Find {A}</a:t>
            </a:r>
            <a:r>
              <a:rPr lang="en-US" sz="2800" baseline="30000" dirty="0"/>
              <a:t>+</a:t>
            </a:r>
            <a:r>
              <a:rPr lang="en-US" sz="2800" dirty="0"/>
              <a:t> for R[ABCDEFG] given the following functional dependencies</a:t>
            </a:r>
          </a:p>
          <a:p>
            <a:pPr lvl="1"/>
            <a:endParaRPr lang="en-US" sz="2800" dirty="0"/>
          </a:p>
          <a:p>
            <a:r>
              <a:rPr lang="en-US" sz="2800" dirty="0"/>
              <a:t>     A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BCG</a:t>
            </a:r>
            <a:endParaRPr lang="en-AU" sz="2800" dirty="0"/>
          </a:p>
          <a:p>
            <a:r>
              <a:rPr lang="en-US" sz="2800" dirty="0"/>
              <a:t>     CD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E</a:t>
            </a:r>
            <a:endParaRPr lang="en-AU" sz="2800" dirty="0"/>
          </a:p>
          <a:p>
            <a:r>
              <a:rPr lang="en-US" sz="2800" dirty="0"/>
              <a:t>     B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F</a:t>
            </a:r>
            <a:endParaRPr lang="en-AU" sz="2800" dirty="0"/>
          </a:p>
          <a:p>
            <a:r>
              <a:rPr lang="en-US" sz="2800" dirty="0"/>
              <a:t>     FG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E</a:t>
            </a:r>
            <a:endParaRPr lang="en-AU" sz="2800" dirty="0"/>
          </a:p>
          <a:p>
            <a:pPr lvl="1"/>
            <a:endParaRPr lang="en-US" sz="2800" dirty="0"/>
          </a:p>
          <a:p>
            <a:pPr marL="971550" lvl="1" indent="-514350">
              <a:buAutoNum type="arabicPeriod"/>
            </a:pPr>
            <a:r>
              <a:rPr lang="en-US" sz="2800" dirty="0"/>
              <a:t>{A}</a:t>
            </a:r>
            <a:r>
              <a:rPr lang="en-US" sz="2800" baseline="30000" dirty="0"/>
              <a:t>+</a:t>
            </a:r>
            <a:r>
              <a:rPr lang="en-US" sz="2800" dirty="0"/>
              <a:t> = A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{A}</a:t>
            </a:r>
            <a:r>
              <a:rPr lang="en-US" sz="2800" baseline="30000" dirty="0"/>
              <a:t>+</a:t>
            </a:r>
            <a:r>
              <a:rPr lang="en-US" sz="2800" dirty="0"/>
              <a:t> = A, B, C, G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{A}</a:t>
            </a:r>
            <a:r>
              <a:rPr lang="en-US" sz="2800" baseline="30000" dirty="0"/>
              <a:t>+</a:t>
            </a:r>
            <a:r>
              <a:rPr lang="en-US" sz="2800" dirty="0"/>
              <a:t> = A, B, C, G, F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{A}</a:t>
            </a:r>
            <a:r>
              <a:rPr lang="en-US" sz="2800" baseline="30000" dirty="0"/>
              <a:t>+</a:t>
            </a:r>
            <a:r>
              <a:rPr lang="en-US" sz="2800" dirty="0"/>
              <a:t> = A, B, C, G, F, 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{A}</a:t>
            </a:r>
            <a:r>
              <a:rPr lang="en-US" sz="2800" baseline="30000" dirty="0"/>
              <a:t>+</a:t>
            </a:r>
            <a:r>
              <a:rPr lang="en-US" sz="2800" dirty="0"/>
              <a:t> = A,B,C,</a:t>
            </a:r>
            <a:r>
              <a:rPr lang="en-AU" sz="2800" dirty="0"/>
              <a:t>G, F, E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019077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7"/>
            <a:ext cx="11623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Find candidate keys for R[A, B, C, D, E] given</a:t>
            </a:r>
            <a:endParaRPr lang="en-AU" sz="2800" dirty="0"/>
          </a:p>
          <a:p>
            <a:r>
              <a:rPr lang="en-US" sz="2800" dirty="0"/>
              <a:t> </a:t>
            </a:r>
            <a:endParaRPr lang="en-AU" sz="2800" dirty="0"/>
          </a:p>
          <a:p>
            <a:r>
              <a:rPr lang="en-US" sz="2800" dirty="0"/>
              <a:t>A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B, C</a:t>
            </a:r>
            <a:endParaRPr lang="en-AU" sz="2800" dirty="0"/>
          </a:p>
          <a:p>
            <a:r>
              <a:rPr lang="en-US" sz="2800" dirty="0"/>
              <a:t>B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C, E</a:t>
            </a:r>
            <a:endParaRPr lang="en-AU" sz="2800" dirty="0"/>
          </a:p>
          <a:p>
            <a:r>
              <a:rPr lang="en-US" sz="2800" dirty="0"/>
              <a:t>C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D, A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36528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7"/>
            <a:ext cx="116235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Find candidate keys for R[A, B, C, D, E] given</a:t>
            </a:r>
            <a:endParaRPr lang="en-AU" sz="2800" dirty="0"/>
          </a:p>
          <a:p>
            <a:r>
              <a:rPr lang="en-US" sz="2800" dirty="0"/>
              <a:t> </a:t>
            </a:r>
            <a:endParaRPr lang="en-AU" sz="2800" dirty="0"/>
          </a:p>
          <a:p>
            <a:r>
              <a:rPr lang="en-US" sz="2800" dirty="0"/>
              <a:t>A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B, C</a:t>
            </a:r>
            <a:endParaRPr lang="en-AU" sz="2800" dirty="0"/>
          </a:p>
          <a:p>
            <a:r>
              <a:rPr lang="en-US" sz="2800" dirty="0"/>
              <a:t>B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C, E</a:t>
            </a:r>
            <a:endParaRPr lang="en-AU" sz="2800" dirty="0"/>
          </a:p>
          <a:p>
            <a:r>
              <a:rPr lang="en-US" sz="2800" dirty="0"/>
              <a:t>C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D, A</a:t>
            </a:r>
          </a:p>
          <a:p>
            <a:endParaRPr lang="en-US" sz="2800" dirty="0"/>
          </a:p>
          <a:p>
            <a:endParaRPr lang="en-AU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82724"/>
              </p:ext>
            </p:extLst>
          </p:nvPr>
        </p:nvGraphicFramePr>
        <p:xfrm>
          <a:off x="2880498" y="1377320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In EVERY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Might</a:t>
                      </a:r>
                      <a:r>
                        <a:rPr lang="en-AU" baseline="0" dirty="0"/>
                        <a:t> be in some keys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 0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A,</a:t>
                      </a:r>
                      <a:r>
                        <a:rPr lang="en-AU" baseline="0" dirty="0"/>
                        <a:t> B, 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11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7"/>
            <a:ext cx="1162359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Find candidate keys for R[A, B, C, D, E] given</a:t>
            </a:r>
            <a:endParaRPr lang="en-AU" sz="2800" dirty="0"/>
          </a:p>
          <a:p>
            <a:r>
              <a:rPr lang="en-US" sz="2800" dirty="0"/>
              <a:t> </a:t>
            </a:r>
            <a:endParaRPr lang="en-AU" sz="2800" dirty="0"/>
          </a:p>
          <a:p>
            <a:r>
              <a:rPr lang="en-US" sz="2800" dirty="0"/>
              <a:t>A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B, C</a:t>
            </a:r>
            <a:endParaRPr lang="en-AU" sz="2800" dirty="0"/>
          </a:p>
          <a:p>
            <a:r>
              <a:rPr lang="en-US" sz="2800" dirty="0"/>
              <a:t>B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C, E</a:t>
            </a:r>
            <a:endParaRPr lang="en-AU" sz="2800" dirty="0"/>
          </a:p>
          <a:p>
            <a:r>
              <a:rPr lang="en-US" sz="2800" dirty="0"/>
              <a:t>C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D, A</a:t>
            </a:r>
          </a:p>
          <a:p>
            <a:endParaRPr lang="en-US" sz="2800" dirty="0"/>
          </a:p>
          <a:p>
            <a:r>
              <a:rPr lang="en-US" sz="2800" dirty="0"/>
              <a:t>Find Keys: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A, B and C are all </a:t>
            </a:r>
            <a:r>
              <a:rPr lang="en-US" sz="2800" dirty="0" err="1"/>
              <a:t>superkeys</a:t>
            </a:r>
            <a:r>
              <a:rPr lang="en-US" sz="2800" dirty="0"/>
              <a:t>.</a:t>
            </a:r>
          </a:p>
          <a:p>
            <a:r>
              <a:rPr lang="en-US" sz="2800" dirty="0"/>
              <a:t>A, B and C are all minimal </a:t>
            </a:r>
            <a:r>
              <a:rPr lang="en-US" sz="2800" dirty="0" err="1"/>
              <a:t>superkeys</a:t>
            </a:r>
            <a:endParaRPr lang="en-US" sz="2800" dirty="0"/>
          </a:p>
          <a:p>
            <a:r>
              <a:rPr lang="en-US" sz="2800" dirty="0"/>
              <a:t>A, B and C are all candidate keys (or simply keys)</a:t>
            </a:r>
          </a:p>
          <a:p>
            <a:endParaRPr lang="en-AU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880498" y="1377320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In EVERY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Might</a:t>
                      </a:r>
                      <a:r>
                        <a:rPr lang="en-AU" baseline="0" dirty="0"/>
                        <a:t> be in some keys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 0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A,</a:t>
                      </a:r>
                      <a:r>
                        <a:rPr lang="en-AU" baseline="0" dirty="0"/>
                        <a:t> B, 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600411" y="291093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Minimal?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A, B, C, D,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B, C, E, D,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C, D, A, 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998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7"/>
            <a:ext cx="11623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Find candidate keys for R[A, B, C, D, E, F] given</a:t>
            </a:r>
            <a:endParaRPr lang="en-AU" sz="2800" dirty="0"/>
          </a:p>
          <a:p>
            <a:r>
              <a:rPr lang="en-US" sz="2800" dirty="0"/>
              <a:t> </a:t>
            </a:r>
            <a:endParaRPr lang="en-AU" sz="2800" dirty="0"/>
          </a:p>
          <a:p>
            <a:r>
              <a:rPr lang="en-US" sz="2800" dirty="0"/>
              <a:t>A, B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E, F</a:t>
            </a:r>
            <a:endParaRPr lang="en-AU" sz="2800" dirty="0"/>
          </a:p>
          <a:p>
            <a:r>
              <a:rPr lang="en-US" sz="2800" dirty="0"/>
              <a:t>C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</a:t>
            </a:r>
            <a:endParaRPr lang="en-AU" sz="2800" dirty="0"/>
          </a:p>
          <a:p>
            <a:r>
              <a:rPr lang="en-US" sz="2800" dirty="0"/>
              <a:t>E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D, C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7157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7"/>
            <a:ext cx="11623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Find candidate keys for R[A, B, C, D, E, F] given</a:t>
            </a:r>
            <a:endParaRPr lang="en-AU" sz="2800" dirty="0"/>
          </a:p>
          <a:p>
            <a:r>
              <a:rPr lang="en-US" sz="2800" dirty="0"/>
              <a:t> </a:t>
            </a:r>
            <a:endParaRPr lang="en-AU" sz="2800" dirty="0"/>
          </a:p>
          <a:p>
            <a:r>
              <a:rPr lang="en-US" sz="2800" dirty="0"/>
              <a:t>A, B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E, F</a:t>
            </a:r>
            <a:endParaRPr lang="en-AU" sz="2800" dirty="0"/>
          </a:p>
          <a:p>
            <a:r>
              <a:rPr lang="en-US" sz="2800" dirty="0"/>
              <a:t>C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</a:t>
            </a:r>
            <a:endParaRPr lang="en-AU" sz="2800" dirty="0"/>
          </a:p>
          <a:p>
            <a:r>
              <a:rPr lang="en-US" sz="2800" dirty="0"/>
              <a:t>E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D</a:t>
            </a:r>
            <a:r>
              <a:rPr lang="en-US" sz="2800"/>
              <a:t>, C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34157"/>
              </p:ext>
            </p:extLst>
          </p:nvPr>
        </p:nvGraphicFramePr>
        <p:xfrm>
          <a:off x="2880498" y="1377320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In EVERY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Might</a:t>
                      </a:r>
                      <a:r>
                        <a:rPr lang="en-AU" baseline="0" dirty="0"/>
                        <a:t> be in some keys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 0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B, C,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D,</a:t>
                      </a:r>
                      <a:r>
                        <a:rPr lang="en-AU" baseline="0" dirty="0"/>
                        <a:t> 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17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324" y="238897"/>
            <a:ext cx="1162359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Find candidate keys for R[A, B, C, D, E, F] given</a:t>
            </a:r>
            <a:endParaRPr lang="en-AU" sz="2800" dirty="0"/>
          </a:p>
          <a:p>
            <a:r>
              <a:rPr lang="en-US" sz="2800" dirty="0"/>
              <a:t> </a:t>
            </a:r>
            <a:endParaRPr lang="en-AU" sz="2800" dirty="0"/>
          </a:p>
          <a:p>
            <a:r>
              <a:rPr lang="en-US" sz="2800" dirty="0"/>
              <a:t>A, B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E, F</a:t>
            </a:r>
            <a:endParaRPr lang="en-AU" sz="2800" dirty="0"/>
          </a:p>
          <a:p>
            <a:r>
              <a:rPr lang="en-US" sz="2800" dirty="0"/>
              <a:t>C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</a:t>
            </a:r>
            <a:endParaRPr lang="en-AU" sz="2800" dirty="0"/>
          </a:p>
          <a:p>
            <a:r>
              <a:rPr lang="en-US" sz="2800" dirty="0"/>
              <a:t>E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D, C</a:t>
            </a:r>
          </a:p>
          <a:p>
            <a:endParaRPr lang="en-US" sz="2800" dirty="0"/>
          </a:p>
          <a:p>
            <a:r>
              <a:rPr lang="en-US" sz="2800" dirty="0"/>
              <a:t>Find keys – always look for ‘new’ keys with the FD’s. We know every key has at least “A”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AB, AC and AC are all </a:t>
            </a:r>
            <a:r>
              <a:rPr lang="en-US" sz="2800" dirty="0" err="1"/>
              <a:t>superkeys</a:t>
            </a:r>
            <a:endParaRPr lang="en-US" sz="2800" dirty="0"/>
          </a:p>
          <a:p>
            <a:r>
              <a:rPr lang="en-US" sz="2800" dirty="0"/>
              <a:t>AB, AC and AE are all minimal</a:t>
            </a:r>
          </a:p>
          <a:p>
            <a:r>
              <a:rPr lang="en-US" sz="2800" dirty="0"/>
              <a:t>AB, AC and AE are all candidate keys (or simply keys)</a:t>
            </a:r>
            <a:endParaRPr lang="en-AU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880498" y="1377320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In EVERY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Might</a:t>
                      </a:r>
                      <a:r>
                        <a:rPr lang="en-AU" baseline="0" dirty="0"/>
                        <a:t> be in some keys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 0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B, C,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D,</a:t>
                      </a:r>
                      <a:r>
                        <a:rPr lang="en-AU" baseline="0" dirty="0"/>
                        <a:t> 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72259" y="33474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Minimal?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A, B, E, F, D,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A,</a:t>
                      </a:r>
                      <a:r>
                        <a:rPr lang="en-AU" baseline="0" dirty="0"/>
                        <a:t> 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A, C,</a:t>
                      </a:r>
                      <a:r>
                        <a:rPr lang="en-AU" baseline="0" dirty="0"/>
                        <a:t> B, E, F, 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A,</a:t>
                      </a:r>
                      <a:r>
                        <a:rPr lang="en-AU" baseline="0" dirty="0"/>
                        <a:t> 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A, E, D, C, B,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16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The key of the Role relation will consist of 2 attributes.</a:t>
            </a:r>
          </a:p>
          <a:p>
            <a:endParaRPr lang="en-AU" sz="2400" dirty="0"/>
          </a:p>
          <a:p>
            <a:r>
              <a:rPr lang="en-AU" sz="2400" dirty="0"/>
              <a:t>T/F?:</a:t>
            </a:r>
            <a:endParaRPr lang="en-AU" sz="2400" dirty="0">
              <a:solidFill>
                <a:srgbClr val="FF0000"/>
              </a:solidFill>
            </a:endParaRPr>
          </a:p>
          <a:p>
            <a:endParaRPr lang="en-AU" sz="2400" dirty="0"/>
          </a:p>
          <a:p>
            <a:r>
              <a:rPr lang="en-AU" sz="2400" dirty="0"/>
              <a:t>Justification:</a:t>
            </a:r>
          </a:p>
        </p:txBody>
      </p:sp>
    </p:spTree>
    <p:extLst>
      <p:ext uri="{BB962C8B-B14F-4D97-AF65-F5344CB8AC3E}">
        <p14:creationId xmlns:p14="http://schemas.microsoft.com/office/powerpoint/2010/main" val="1740244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562" y="1738183"/>
            <a:ext cx="11623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4800" dirty="0"/>
              <a:t>Please post any follow up questions publicly on Piazza so the whole class can benefit from the answer </a:t>
            </a:r>
            <a:r>
              <a:rPr lang="en-AU" sz="4800" dirty="0">
                <a:sym typeface="Wingdings" panose="05000000000000000000" pitchFamily="2" charset="2"/>
              </a:rPr>
              <a:t>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72020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The key of the Role relation will consist of 2 attributes.</a:t>
            </a:r>
          </a:p>
          <a:p>
            <a:endParaRPr lang="en-AU" sz="2400" dirty="0"/>
          </a:p>
          <a:p>
            <a:r>
              <a:rPr lang="en-AU" sz="2400" dirty="0"/>
              <a:t>T/F?:</a:t>
            </a:r>
            <a:endParaRPr lang="en-AU" sz="2400" dirty="0">
              <a:solidFill>
                <a:srgbClr val="FF0000"/>
              </a:solidFill>
            </a:endParaRPr>
          </a:p>
          <a:p>
            <a:endParaRPr lang="en-AU" sz="2400" dirty="0"/>
          </a:p>
          <a:p>
            <a:r>
              <a:rPr lang="en-AU" sz="2400" dirty="0"/>
              <a:t>Justification:</a:t>
            </a:r>
          </a:p>
        </p:txBody>
      </p:sp>
    </p:spTree>
    <p:extLst>
      <p:ext uri="{BB962C8B-B14F-4D97-AF65-F5344CB8AC3E}">
        <p14:creationId xmlns:p14="http://schemas.microsoft.com/office/powerpoint/2010/main" val="94500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The key of the Role relation will consist of 2 attributes.</a:t>
            </a:r>
          </a:p>
          <a:p>
            <a:endParaRPr lang="en-AU" sz="2400" dirty="0"/>
          </a:p>
          <a:p>
            <a:r>
              <a:rPr lang="en-AU" sz="2400" dirty="0"/>
              <a:t>T/F?: </a:t>
            </a:r>
            <a:r>
              <a:rPr lang="en-AU" sz="2400" dirty="0">
                <a:solidFill>
                  <a:srgbClr val="FF0000"/>
                </a:solidFill>
              </a:rPr>
              <a:t>FALSE</a:t>
            </a:r>
          </a:p>
          <a:p>
            <a:endParaRPr lang="en-AU" sz="2400" dirty="0"/>
          </a:p>
          <a:p>
            <a:r>
              <a:rPr lang="en-AU" sz="2400" dirty="0"/>
              <a:t>Justification: </a:t>
            </a:r>
            <a:r>
              <a:rPr lang="en-AU" sz="2400" dirty="0">
                <a:solidFill>
                  <a:srgbClr val="FF0000"/>
                </a:solidFill>
              </a:rPr>
              <a:t>The key will have 3 attributes: </a:t>
            </a:r>
            <a:r>
              <a:rPr lang="en-AU" sz="2400" dirty="0" err="1">
                <a:solidFill>
                  <a:srgbClr val="FF0000"/>
                </a:solidFill>
              </a:rPr>
              <a:t>castID</a:t>
            </a:r>
            <a:r>
              <a:rPr lang="en-AU" sz="2400" dirty="0">
                <a:solidFill>
                  <a:srgbClr val="FF0000"/>
                </a:solidFill>
              </a:rPr>
              <a:t>, </a:t>
            </a:r>
            <a:r>
              <a:rPr lang="en-AU" sz="2400" dirty="0" err="1">
                <a:solidFill>
                  <a:srgbClr val="FF0000"/>
                </a:solidFill>
              </a:rPr>
              <a:t>movieID</a:t>
            </a:r>
            <a:r>
              <a:rPr lang="en-AU" sz="2400" dirty="0">
                <a:solidFill>
                  <a:srgbClr val="FF0000"/>
                </a:solidFill>
              </a:rPr>
              <a:t>, Name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6811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A </a:t>
            </a:r>
            <a:r>
              <a:rPr lang="en-AU" sz="2400" dirty="0" err="1"/>
              <a:t>CastMember</a:t>
            </a:r>
            <a:r>
              <a:rPr lang="en-AU" sz="2400" dirty="0"/>
              <a:t> can be an actor in 3 Movies.</a:t>
            </a:r>
          </a:p>
          <a:p>
            <a:endParaRPr lang="en-AU" sz="2400" dirty="0"/>
          </a:p>
          <a:p>
            <a:r>
              <a:rPr lang="en-AU" sz="2400" dirty="0"/>
              <a:t>T/F?:</a:t>
            </a:r>
            <a:endParaRPr lang="en-AU" sz="2400" dirty="0">
              <a:solidFill>
                <a:srgbClr val="FF0000"/>
              </a:solidFill>
            </a:endParaRPr>
          </a:p>
          <a:p>
            <a:endParaRPr lang="en-AU" sz="2400" dirty="0"/>
          </a:p>
          <a:p>
            <a:r>
              <a:rPr lang="en-AU" sz="2400" dirty="0"/>
              <a:t>Justification:</a:t>
            </a:r>
          </a:p>
        </p:txBody>
      </p:sp>
    </p:spTree>
    <p:extLst>
      <p:ext uri="{BB962C8B-B14F-4D97-AF65-F5344CB8AC3E}">
        <p14:creationId xmlns:p14="http://schemas.microsoft.com/office/powerpoint/2010/main" val="9236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A </a:t>
            </a:r>
            <a:r>
              <a:rPr lang="en-AU" sz="2400" dirty="0" err="1"/>
              <a:t>CastMember</a:t>
            </a:r>
            <a:r>
              <a:rPr lang="en-AU" sz="2400" dirty="0"/>
              <a:t> can be an actor in 3 Movies.</a:t>
            </a:r>
          </a:p>
          <a:p>
            <a:endParaRPr lang="en-AU" sz="2400" dirty="0"/>
          </a:p>
          <a:p>
            <a:r>
              <a:rPr lang="en-AU" sz="2400" dirty="0"/>
              <a:t>T/F?: </a:t>
            </a:r>
            <a:r>
              <a:rPr lang="en-AU" sz="2400" dirty="0">
                <a:solidFill>
                  <a:srgbClr val="FF0000"/>
                </a:solidFill>
              </a:rPr>
              <a:t>TRUE</a:t>
            </a:r>
          </a:p>
          <a:p>
            <a:endParaRPr lang="en-AU" sz="2400" dirty="0"/>
          </a:p>
          <a:p>
            <a:r>
              <a:rPr lang="en-AU" sz="2400" dirty="0"/>
              <a:t>Justification: </a:t>
            </a:r>
            <a:r>
              <a:rPr lang="en-AU" sz="2400" dirty="0">
                <a:solidFill>
                  <a:srgbClr val="FF0000"/>
                </a:solidFill>
              </a:rPr>
              <a:t>Each </a:t>
            </a:r>
            <a:r>
              <a:rPr lang="en-AU" sz="2400" dirty="0" err="1">
                <a:solidFill>
                  <a:srgbClr val="FF0000"/>
                </a:solidFill>
              </a:rPr>
              <a:t>CastMember</a:t>
            </a:r>
            <a:r>
              <a:rPr lang="en-AU" sz="2400" dirty="0">
                <a:solidFill>
                  <a:srgbClr val="FF0000"/>
                </a:solidFill>
              </a:rPr>
              <a:t> may have many Roles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2347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506" b="-1"/>
          <a:stretch/>
        </p:blipFill>
        <p:spPr bwMode="auto">
          <a:xfrm>
            <a:off x="3124200" y="237776"/>
            <a:ext cx="5943600" cy="3539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5389" y="4006735"/>
            <a:ext cx="111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Claim: Each Movie can only have one director.</a:t>
            </a:r>
          </a:p>
          <a:p>
            <a:endParaRPr lang="en-AU" sz="2400" dirty="0"/>
          </a:p>
          <a:p>
            <a:r>
              <a:rPr lang="en-AU" sz="2400" dirty="0"/>
              <a:t>T/F?:</a:t>
            </a:r>
            <a:endParaRPr lang="en-AU" sz="2400" dirty="0">
              <a:solidFill>
                <a:srgbClr val="FF0000"/>
              </a:solidFill>
            </a:endParaRPr>
          </a:p>
          <a:p>
            <a:endParaRPr lang="en-AU" sz="2400" dirty="0"/>
          </a:p>
          <a:p>
            <a:r>
              <a:rPr lang="en-AU" sz="2400" dirty="0"/>
              <a:t>Justification:</a:t>
            </a:r>
          </a:p>
        </p:txBody>
      </p:sp>
    </p:spTree>
    <p:extLst>
      <p:ext uri="{BB962C8B-B14F-4D97-AF65-F5344CB8AC3E}">
        <p14:creationId xmlns:p14="http://schemas.microsoft.com/office/powerpoint/2010/main" val="154134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1441</Words>
  <Application>Microsoft Macintosh PowerPoint</Application>
  <PresentationFormat>Widescreen</PresentationFormat>
  <Paragraphs>300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Joseph</dc:creator>
  <cp:lastModifiedBy>QRRA Administration</cp:lastModifiedBy>
  <cp:revision>20</cp:revision>
  <dcterms:created xsi:type="dcterms:W3CDTF">2018-08-21T03:03:00Z</dcterms:created>
  <dcterms:modified xsi:type="dcterms:W3CDTF">2018-08-22T01:11:04Z</dcterms:modified>
</cp:coreProperties>
</file>