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1" r:id="rId10"/>
    <p:sldId id="282" r:id="rId11"/>
    <p:sldId id="267" r:id="rId12"/>
    <p:sldId id="283" r:id="rId13"/>
    <p:sldId id="269" r:id="rId14"/>
    <p:sldId id="270" r:id="rId15"/>
    <p:sldId id="284" r:id="rId16"/>
    <p:sldId id="271" r:id="rId17"/>
    <p:sldId id="272" r:id="rId18"/>
    <p:sldId id="285" r:id="rId19"/>
    <p:sldId id="273" r:id="rId20"/>
    <p:sldId id="274" r:id="rId21"/>
    <p:sldId id="275" r:id="rId22"/>
    <p:sldId id="286" r:id="rId23"/>
    <p:sldId id="278" r:id="rId24"/>
    <p:sldId id="279" r:id="rId25"/>
    <p:sldId id="280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39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17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20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00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26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6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5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90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72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17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06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E132-B594-4CB0-B8BF-44200D8D7933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8501-8E23-4580-86DB-3BB9C0BDF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1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AU" dirty="0"/>
              <a:t>Decompose R[ABCD] into BCNF with FDs:</a:t>
            </a:r>
          </a:p>
          <a:p>
            <a:pPr algn="l"/>
            <a:r>
              <a:rPr lang="en-AU" dirty="0"/>
              <a:t>FD1: AB</a:t>
            </a:r>
            <a:r>
              <a:rPr lang="en-AU" dirty="0">
                <a:sym typeface="Wingdings" panose="05000000000000000000" pitchFamily="2" charset="2"/>
              </a:rPr>
              <a:t>C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FD2: ABD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FD3: CA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FD4: DB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BCNF Rule: Left Side of all FDs must be a </a:t>
            </a:r>
            <a:r>
              <a:rPr lang="en-AU" dirty="0" err="1">
                <a:sym typeface="Wingdings" panose="05000000000000000000" pitchFamily="2" charset="2"/>
              </a:rPr>
              <a:t>superkey</a:t>
            </a:r>
            <a:r>
              <a:rPr lang="en-AU" dirty="0">
                <a:sym typeface="Wingdings" panose="05000000000000000000" pitchFamily="2" charset="2"/>
              </a:rPr>
              <a:t>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3254" y="2611395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R[ABCD]</a:t>
            </a:r>
          </a:p>
        </p:txBody>
      </p:sp>
    </p:spTree>
    <p:extLst>
      <p:ext uri="{BB962C8B-B14F-4D97-AF65-F5344CB8AC3E}">
        <p14:creationId xmlns:p14="http://schemas.microsoft.com/office/powerpoint/2010/main" val="229875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those countries that have models with both less than 7 and greater than 7 guns.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We are not allowed to use a subquery for this question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You will need to use the </a:t>
            </a:r>
            <a:r>
              <a:rPr lang="en-AU" dirty="0" err="1">
                <a:sym typeface="Wingdings" panose="05000000000000000000" pitchFamily="2" charset="2"/>
              </a:rPr>
              <a:t>ShipModels</a:t>
            </a:r>
            <a:r>
              <a:rPr lang="en-AU" dirty="0">
                <a:sym typeface="Wingdings" panose="05000000000000000000" pitchFamily="2" charset="2"/>
              </a:rPr>
              <a:t> table twice.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SELECT DISTINCT Country 				--- Country is not PK so it can be duplicated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FROM </a:t>
            </a:r>
            <a:r>
              <a:rPr lang="en-AU" dirty="0" err="1">
                <a:sym typeface="Wingdings" panose="05000000000000000000" pitchFamily="2" charset="2"/>
              </a:rPr>
              <a:t>ShipModels</a:t>
            </a:r>
            <a:r>
              <a:rPr lang="en-AU" dirty="0">
                <a:sym typeface="Wingdings" panose="05000000000000000000" pitchFamily="2" charset="2"/>
              </a:rPr>
              <a:t> S1, </a:t>
            </a:r>
            <a:r>
              <a:rPr lang="en-AU" dirty="0" err="1">
                <a:sym typeface="Wingdings" panose="05000000000000000000" pitchFamily="2" charset="2"/>
              </a:rPr>
              <a:t>ShipModels</a:t>
            </a:r>
            <a:r>
              <a:rPr lang="en-AU" dirty="0">
                <a:sym typeface="Wingdings" panose="05000000000000000000" pitchFamily="2" charset="2"/>
              </a:rPr>
              <a:t> S2		--- S1 will be for &lt;7, S2 for &gt;7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WHERE S1.Country = S2.Country			--- Join the tables together on compare att.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AND S1.numGuns&lt;7</a:t>
            </a:r>
          </a:p>
          <a:p>
            <a:pPr algn="l"/>
            <a:r>
              <a:rPr lang="en-AU">
                <a:sym typeface="Wingdings" panose="05000000000000000000" pitchFamily="2" charset="2"/>
              </a:rPr>
              <a:t>AND </a:t>
            </a:r>
            <a:r>
              <a:rPr lang="en-AU" smtClean="0">
                <a:sym typeface="Wingdings" panose="05000000000000000000" pitchFamily="2" charset="2"/>
              </a:rPr>
              <a:t>S2.numGuns&gt;7</a:t>
            </a:r>
            <a:endParaRPr lang="en-AU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8BDC5F-44FC-2548-8520-31790B597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97248"/>
              </p:ext>
            </p:extLst>
          </p:nvPr>
        </p:nvGraphicFramePr>
        <p:xfrm>
          <a:off x="8037485" y="4139137"/>
          <a:ext cx="252108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Britain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BA7944-E130-3043-B69F-9B6ED0E8A626}"/>
              </a:ext>
            </a:extLst>
          </p:cNvPr>
          <p:cNvSpPr txBox="1"/>
          <p:nvPr/>
        </p:nvSpPr>
        <p:spPr>
          <a:xfrm>
            <a:off x="8423379" y="3554362"/>
            <a:ext cx="132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73605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number of ships that participated in each battle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We want to COUNT the number of ships in EACH battle. 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When we see that we apply an operation once per group we use a GROUP BY statement .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Here we will have GROUP BY </a:t>
            </a:r>
            <a:r>
              <a:rPr lang="en-AU" dirty="0" err="1">
                <a:sym typeface="Wingdings" panose="05000000000000000000" pitchFamily="2" charset="2"/>
              </a:rPr>
              <a:t>battleName</a:t>
            </a:r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856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number of ships that participated in each battle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We want to COUNT the number of ships in EACH battle. 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When we see that we apply an operation once per group we use a GROUP BY statement .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Here we will have GROUP BY </a:t>
            </a:r>
            <a:r>
              <a:rPr lang="en-AU" dirty="0" err="1">
                <a:sym typeface="Wingdings" panose="05000000000000000000" pitchFamily="2" charset="2"/>
              </a:rPr>
              <a:t>battleName</a:t>
            </a:r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battleName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COUNT(*)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 Outcomes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GROUP BY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battleName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875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number of ships that participated in each battle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We want to COUNT the number of ships in EACH battle. 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When we see that we apply an operation once per group we use a GROUP BY statement .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Here we will have GROUP BY </a:t>
            </a:r>
            <a:r>
              <a:rPr lang="en-AU" dirty="0" err="1">
                <a:sym typeface="Wingdings" panose="05000000000000000000" pitchFamily="2" charset="2"/>
              </a:rPr>
              <a:t>battleName</a:t>
            </a:r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battleName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COUNT(*)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 Outcomes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GROUP BY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battleName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82733"/>
              </p:ext>
            </p:extLst>
          </p:nvPr>
        </p:nvGraphicFramePr>
        <p:xfrm>
          <a:off x="6771503" y="4126404"/>
          <a:ext cx="481679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800" dirty="0" err="1"/>
                        <a:t>battleName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Guadalcanal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North 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 err="1"/>
                        <a:t>Suriago</a:t>
                      </a:r>
                      <a:r>
                        <a:rPr lang="en-AU" sz="2800" dirty="0"/>
                        <a:t> Strait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23379" y="3554362"/>
            <a:ext cx="132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56352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name of the heaviest ship model(s)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LIMIT is not allowed with these queries.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Split this question into 2 parts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the heaviest weight (largest displacement)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the models with that weight.</a:t>
            </a:r>
          </a:p>
        </p:txBody>
      </p:sp>
    </p:spTree>
    <p:extLst>
      <p:ext uri="{BB962C8B-B14F-4D97-AF65-F5344CB8AC3E}">
        <p14:creationId xmlns:p14="http://schemas.microsoft.com/office/powerpoint/2010/main" val="377624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name of the heaviest ship model(s)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LIMIT is not allowed with these queries.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Split this question into 2 parts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the heaviest weight (largest displacement)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the models with that weight.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Part 1: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MAX(displacement)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ShipModels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Part 2: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model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ShipModels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WHERE displacement = PART1</a:t>
            </a:r>
          </a:p>
        </p:txBody>
      </p:sp>
    </p:spTree>
    <p:extLst>
      <p:ext uri="{BB962C8B-B14F-4D97-AF65-F5344CB8AC3E}">
        <p14:creationId xmlns:p14="http://schemas.microsoft.com/office/powerpoint/2010/main" val="105606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name of the heaviest ship model(s)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LIMIT is not allowed with these queries.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model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ShipModels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WHERE displacement = (SELECT MAX(displacement)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ShipModels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We can use = here because we KNOW the </a:t>
            </a:r>
            <a:r>
              <a:rPr lang="en-AU" dirty="0" err="1">
                <a:sym typeface="Wingdings" panose="05000000000000000000" pitchFamily="2" charset="2"/>
              </a:rPr>
              <a:t>subquery</a:t>
            </a:r>
            <a:r>
              <a:rPr lang="en-AU" dirty="0">
                <a:sym typeface="Wingdings" panose="05000000000000000000" pitchFamily="2" charset="2"/>
              </a:rPr>
              <a:t> will return 1 number only.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7653"/>
              </p:ext>
            </p:extLst>
          </p:nvPr>
        </p:nvGraphicFramePr>
        <p:xfrm>
          <a:off x="4489621" y="4909001"/>
          <a:ext cx="24083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 err="1"/>
                        <a:t>Yamoto</a:t>
                      </a:r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11768" y="4411099"/>
            <a:ext cx="132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73108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countries with at least 2 ship models, where one of the models has more guns than the average number of guns across all of the ship models.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sz="2000" dirty="0">
                <a:sym typeface="Wingdings" panose="05000000000000000000" pitchFamily="2" charset="2"/>
              </a:rPr>
              <a:t>Split this into a few parts:</a:t>
            </a:r>
          </a:p>
          <a:p>
            <a:pPr marL="457200" indent="-457200" algn="l">
              <a:buAutoNum type="arabicPeriod"/>
            </a:pPr>
            <a:r>
              <a:rPr lang="en-AU" sz="2000" dirty="0">
                <a:sym typeface="Wingdings" panose="05000000000000000000" pitchFamily="2" charset="2"/>
              </a:rPr>
              <a:t>What countries have more than 2 models</a:t>
            </a:r>
          </a:p>
          <a:p>
            <a:pPr marL="457200" indent="-457200" algn="l">
              <a:buAutoNum type="arabicPeriod"/>
            </a:pPr>
            <a:r>
              <a:rPr lang="en-AU" sz="2000" dirty="0">
                <a:sym typeface="Wingdings" panose="05000000000000000000" pitchFamily="2" charset="2"/>
              </a:rPr>
              <a:t>Is the max number of guns greater than the average?</a:t>
            </a:r>
          </a:p>
          <a:p>
            <a:pPr marL="457200" indent="-457200" algn="l">
              <a:buAutoNum type="arabicPeriod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54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countries with at least 2 ship models, where one of the models has more guns than the average number of guns across all of the ship models.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sz="2000" dirty="0">
                <a:sym typeface="Wingdings" panose="05000000000000000000" pitchFamily="2" charset="2"/>
              </a:rPr>
              <a:t>Split this into a few parts:</a:t>
            </a:r>
          </a:p>
          <a:p>
            <a:pPr marL="457200" indent="-457200" algn="l">
              <a:buAutoNum type="arabicPeriod"/>
            </a:pPr>
            <a:r>
              <a:rPr lang="en-AU" sz="2000" dirty="0">
                <a:sym typeface="Wingdings" panose="05000000000000000000" pitchFamily="2" charset="2"/>
              </a:rPr>
              <a:t>What countries have more than 2 models</a:t>
            </a:r>
          </a:p>
          <a:p>
            <a:pPr marL="457200" indent="-457200" algn="l">
              <a:buAutoNum type="arabicPeriod"/>
            </a:pPr>
            <a:r>
              <a:rPr lang="en-AU" sz="2000" dirty="0">
                <a:sym typeface="Wingdings" panose="05000000000000000000" pitchFamily="2" charset="2"/>
              </a:rPr>
              <a:t>Is the max number of guns greater than the average?</a:t>
            </a:r>
          </a:p>
          <a:p>
            <a:pPr marL="457200" indent="-457200" algn="l">
              <a:buAutoNum type="arabicPeriod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Part 1</a:t>
            </a:r>
          </a:p>
          <a:p>
            <a:pPr algn="l"/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country</a:t>
            </a:r>
          </a:p>
          <a:p>
            <a:pPr algn="l"/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ShipModels</a:t>
            </a: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GROUP BY country</a:t>
            </a:r>
          </a:p>
          <a:p>
            <a:pPr algn="l"/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HAVING COUNT(*) &gt;= 2</a:t>
            </a: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PART 2</a:t>
            </a:r>
          </a:p>
          <a:p>
            <a:pPr algn="l"/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Part1 AND MAX(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numGuns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&gt; (SELECT AVG(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numGUNS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FROM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ShipModels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75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countries with at least 2 ship models, where one of the models has more guns than the average number of guns across all of the ship models.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country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ShipModels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GROUP BY country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COUNT(*) &gt;= 2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AND MAX(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 &gt; (SELECT AVG(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ShipModels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3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AU" dirty="0"/>
              <a:t>Decompose R[ABCD] into BCNF with FDs:</a:t>
            </a:r>
          </a:p>
          <a:p>
            <a:pPr algn="l"/>
            <a:r>
              <a:rPr lang="en-AU" dirty="0"/>
              <a:t>FD1: AB</a:t>
            </a:r>
            <a:r>
              <a:rPr lang="en-AU" dirty="0">
                <a:sym typeface="Wingdings" panose="05000000000000000000" pitchFamily="2" charset="2"/>
              </a:rPr>
              <a:t>C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FD2: ABD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FD3: CA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FD4: DB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BCNF Rule: Left Side of all FDs must be a </a:t>
            </a:r>
            <a:r>
              <a:rPr lang="en-AU" dirty="0" err="1">
                <a:sym typeface="Wingdings" panose="05000000000000000000" pitchFamily="2" charset="2"/>
              </a:rPr>
              <a:t>superkey</a:t>
            </a:r>
            <a:r>
              <a:rPr lang="en-AU" dirty="0">
                <a:sym typeface="Wingdings" panose="05000000000000000000" pitchFamily="2" charset="2"/>
              </a:rPr>
              <a:t>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C is not a </a:t>
            </a:r>
            <a:r>
              <a:rPr lang="en-AU" dirty="0" err="1">
                <a:sym typeface="Wingdings" panose="05000000000000000000" pitchFamily="2" charset="2"/>
              </a:rPr>
              <a:t>superkey</a:t>
            </a:r>
            <a:r>
              <a:rPr lang="en-AU" dirty="0">
                <a:sym typeface="Wingdings" panose="05000000000000000000" pitchFamily="2" charset="2"/>
              </a:rPr>
              <a:t>, so decompose R based on CA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Note we “lose” FD1 and FD2 because the attributes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aren’t in the same table anymore</a:t>
            </a:r>
          </a:p>
          <a:p>
            <a:pPr marL="457200" indent="-457200" algn="l">
              <a:buAutoNum type="arabicPeriod"/>
            </a:pPr>
            <a:endParaRPr lang="en-A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3254" y="2611395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R[ABCD]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93677" y="3548621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R1[BCD]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985" y="3548621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R2[</a:t>
            </a:r>
            <a:r>
              <a:rPr lang="en-AU" sz="2400" u="sng" dirty="0"/>
              <a:t>C</a:t>
            </a:r>
            <a:r>
              <a:rPr lang="en-AU" sz="2400" dirty="0"/>
              <a:t>A]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9252174" y="3073060"/>
            <a:ext cx="749202" cy="47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8420717" y="3073060"/>
            <a:ext cx="831457" cy="47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85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countries with at least 2 ship models, where one of the models has more guns than the average number of guns across all of the ship models.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country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ShipModels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GROUP BY country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COUNT(*) &gt;= 2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AND MAX(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 &gt; (SELECT AVG(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ShipModels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88148"/>
              </p:ext>
            </p:extLst>
          </p:nvPr>
        </p:nvGraphicFramePr>
        <p:xfrm>
          <a:off x="4489621" y="4909001"/>
          <a:ext cx="240839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11768" y="4411099"/>
            <a:ext cx="132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12124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models of ships where exactly two fought in the same battle, or there are at least three different ships of that model.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Split this into 3 parts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models where exactly 2 fought in the same battle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models where there are at least three different ships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models in part 1 OR part 2</a:t>
            </a:r>
          </a:p>
          <a:p>
            <a:pPr marL="457200" indent="-457200" algn="l">
              <a:buAutoNum type="arabicPeriod"/>
            </a:pPr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2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models of ships where exactly two fought in the same battle, or there are at least three different ships of that model.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Split this into 3 parts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models where exactly 2 fought in the same battle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models where there are at least three different ships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models in part 1 OR part 2</a:t>
            </a:r>
          </a:p>
          <a:p>
            <a:pPr marL="457200" indent="-457200" algn="l">
              <a:buAutoNum type="arabicPeriod"/>
            </a:pPr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Part 1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model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 Outcomes O, Ships S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WHERE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O.shipName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S.shipName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GROUP BY model,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battleName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HAVING COUNT(*) = 2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6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models of ships where exactly two fought in the same battle, or there are at least three different ships of that model.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Split this into 3 parts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models where exactly 2 fought in the same battle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models where there are at least three different ships</a:t>
            </a: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Find models in part 1 OR part 2</a:t>
            </a:r>
          </a:p>
          <a:p>
            <a:pPr marL="457200" indent="-457200" algn="l">
              <a:buAutoNum type="arabicPeriod"/>
            </a:pPr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Part 1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model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 Outcomes O, Ships S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WHERE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O.shipName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S.shipName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GROUP BY model,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battleName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HAVING COUNT(*) = 2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8627" y="3484605"/>
            <a:ext cx="38715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Part</a:t>
            </a:r>
            <a:r>
              <a:rPr lang="en-AU" dirty="0"/>
              <a:t> </a:t>
            </a:r>
            <a:r>
              <a:rPr lang="en-AU" sz="2400" dirty="0"/>
              <a:t>2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model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Ships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model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COUNT(*) &gt;= 3</a:t>
            </a:r>
          </a:p>
        </p:txBody>
      </p:sp>
    </p:spTree>
    <p:extLst>
      <p:ext uri="{BB962C8B-B14F-4D97-AF65-F5344CB8AC3E}">
        <p14:creationId xmlns:p14="http://schemas.microsoft.com/office/powerpoint/2010/main" val="234444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the models of ships where exactly two fought in the same battle, or there are at least three different ships of that model.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model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ShipModels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WHERE model IN (SELECT model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FROM Outcomes O, Ships S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WHERE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O.shipName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S.shipName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GROUP BY model,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battleName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HAVING COUNT(*) = 2)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 model in (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SELECT model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FROM Ships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GROUP BY model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HAVING COUNT(*) &gt;= 3)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84005"/>
              </p:ext>
            </p:extLst>
          </p:nvPr>
        </p:nvGraphicFramePr>
        <p:xfrm>
          <a:off x="8476734" y="1893952"/>
          <a:ext cx="240839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Iowa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Kongo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Revenge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Tennessee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98881" y="1396050"/>
            <a:ext cx="132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92214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Write a query for creating the Ships table that enforces the launched year to be between 1000 and 2020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337" b="63839"/>
          <a:stretch/>
        </p:blipFill>
        <p:spPr>
          <a:xfrm>
            <a:off x="8410832" y="744494"/>
            <a:ext cx="2943868" cy="22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1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Write a query for creating the Ships table that enforces the launched year to be between 1000 and 2020</a:t>
            </a:r>
          </a:p>
          <a:p>
            <a:pPr algn="l"/>
            <a:endParaRPr lang="en-AU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CREATE TABLE Ships (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shipName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VARCHAR(50),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model VARCHAR(50),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launched INT,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PRIMARY KEY(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shipName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</a:t>
            </a:r>
          </a:p>
          <a:p>
            <a:pPr algn="l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FOREIGN KEY (model) REFERENCES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ShipModels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(model),</a:t>
            </a:r>
          </a:p>
          <a:p>
            <a:pPr algn="l"/>
            <a:r>
              <a:rPr lang="en-AU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CHECK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(launched BETWEEN 1000 </a:t>
            </a:r>
            <a:r>
              <a:rPr lang="en-AU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 2020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));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337" b="63839"/>
          <a:stretch/>
        </p:blipFill>
        <p:spPr>
          <a:xfrm>
            <a:off x="8410832" y="744494"/>
            <a:ext cx="2943868" cy="22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AU" dirty="0"/>
              <a:t>Decompose R[ABCD] into BCNF with FDs:</a:t>
            </a:r>
          </a:p>
          <a:p>
            <a:pPr algn="l"/>
            <a:r>
              <a:rPr lang="en-AU" dirty="0"/>
              <a:t>FD1: AB</a:t>
            </a:r>
            <a:r>
              <a:rPr lang="en-AU" dirty="0">
                <a:sym typeface="Wingdings" panose="05000000000000000000" pitchFamily="2" charset="2"/>
              </a:rPr>
              <a:t>C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FD2: ABD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FD3: CA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FD4: DB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BCNF Rule: Left Side of all FDs must be a </a:t>
            </a:r>
            <a:r>
              <a:rPr lang="en-AU" dirty="0" err="1">
                <a:sym typeface="Wingdings" panose="05000000000000000000" pitchFamily="2" charset="2"/>
              </a:rPr>
              <a:t>superkey</a:t>
            </a:r>
            <a:r>
              <a:rPr lang="en-AU" dirty="0">
                <a:sym typeface="Wingdings" panose="05000000000000000000" pitchFamily="2" charset="2"/>
              </a:rPr>
              <a:t>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C is not a </a:t>
            </a:r>
            <a:r>
              <a:rPr lang="en-AU" dirty="0" err="1">
                <a:sym typeface="Wingdings" panose="05000000000000000000" pitchFamily="2" charset="2"/>
              </a:rPr>
              <a:t>superkey</a:t>
            </a:r>
            <a:r>
              <a:rPr lang="en-AU" dirty="0">
                <a:sym typeface="Wingdings" panose="05000000000000000000" pitchFamily="2" charset="2"/>
              </a:rPr>
              <a:t>, so decompose R based on CA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Note we “lose” FD1 and FD2 because the attributes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aren’t in the same table anymore</a:t>
            </a:r>
          </a:p>
          <a:p>
            <a:pPr marL="457200" indent="-457200" algn="l">
              <a:buAutoNum type="arabicPeriod"/>
            </a:pPr>
            <a:endParaRPr lang="en-AU" dirty="0">
              <a:sym typeface="Wingdings" panose="05000000000000000000" pitchFamily="2" charset="2"/>
            </a:endParaRPr>
          </a:p>
          <a:p>
            <a:pPr marL="457200" indent="-457200" algn="l"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D is not a </a:t>
            </a:r>
            <a:r>
              <a:rPr lang="en-AU" dirty="0" err="1">
                <a:sym typeface="Wingdings" panose="05000000000000000000" pitchFamily="2" charset="2"/>
              </a:rPr>
              <a:t>superkey</a:t>
            </a:r>
            <a:r>
              <a:rPr lang="en-AU" dirty="0">
                <a:sym typeface="Wingdings" panose="05000000000000000000" pitchFamily="2" charset="2"/>
              </a:rPr>
              <a:t>, so decompose R1 based on DB</a:t>
            </a:r>
          </a:p>
          <a:p>
            <a:pPr marL="457200" indent="-457200" algn="l">
              <a:buAutoNum type="arabicPeriod"/>
            </a:pPr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Final answer: R2, R3, R4 is in BCNF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3254" y="2611395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R[ABCD]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93677" y="3548621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R1[BCD]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985" y="3548621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R2[</a:t>
            </a:r>
            <a:r>
              <a:rPr lang="en-AU" sz="2400" u="sng" dirty="0"/>
              <a:t>C</a:t>
            </a:r>
            <a:r>
              <a:rPr lang="en-AU" sz="2400" dirty="0"/>
              <a:t>A]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9252174" y="3073060"/>
            <a:ext cx="749202" cy="47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8420717" y="3073060"/>
            <a:ext cx="831457" cy="47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34637" y="4631896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R4[</a:t>
            </a:r>
            <a:r>
              <a:rPr lang="en-AU" sz="2400" u="sng" dirty="0"/>
              <a:t>CD</a:t>
            </a:r>
            <a:r>
              <a:rPr lang="en-AU" sz="2400" dirty="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9885" y="4609414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R3[</a:t>
            </a:r>
            <a:r>
              <a:rPr lang="en-AU" sz="2400" u="sng" dirty="0"/>
              <a:t>D</a:t>
            </a:r>
            <a:r>
              <a:rPr lang="en-AU" sz="2400" dirty="0"/>
              <a:t>B]</a:t>
            </a:r>
          </a:p>
        </p:txBody>
      </p:sp>
      <p:cxnSp>
        <p:nvCxnSpPr>
          <p:cNvPr id="23" name="Straight Arrow Connector 22"/>
          <p:cNvCxnSpPr>
            <a:stCxn id="5" idx="2"/>
            <a:endCxn id="21" idx="0"/>
          </p:cNvCxnSpPr>
          <p:nvPr/>
        </p:nvCxnSpPr>
        <p:spPr>
          <a:xfrm>
            <a:off x="10001376" y="4010286"/>
            <a:ext cx="757604" cy="62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22" idx="0"/>
          </p:cNvCxnSpPr>
          <p:nvPr/>
        </p:nvCxnSpPr>
        <p:spPr>
          <a:xfrm flipH="1">
            <a:off x="9495831" y="4010286"/>
            <a:ext cx="505545" cy="59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0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Decompose </a:t>
            </a:r>
            <a:r>
              <a:rPr lang="en-AU" dirty="0" smtClean="0"/>
              <a:t>R[ABCD] </a:t>
            </a:r>
            <a:r>
              <a:rPr lang="en-AU" dirty="0"/>
              <a:t>into </a:t>
            </a:r>
            <a:r>
              <a:rPr lang="en-AU" b="1" dirty="0"/>
              <a:t>3NF </a:t>
            </a:r>
            <a:r>
              <a:rPr lang="en-AU" dirty="0"/>
              <a:t>with FDs:</a:t>
            </a:r>
          </a:p>
          <a:p>
            <a:pPr algn="l"/>
            <a:r>
              <a:rPr lang="en-AU" dirty="0"/>
              <a:t>FD1: AB</a:t>
            </a:r>
            <a:r>
              <a:rPr lang="en-AU" dirty="0">
                <a:sym typeface="Wingdings" panose="05000000000000000000" pitchFamily="2" charset="2"/>
              </a:rPr>
              <a:t>C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FD2: ABD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FD3: CA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FD4: DB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FDs are already in minimal cover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498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Decompose R[ABCD] into </a:t>
            </a:r>
            <a:r>
              <a:rPr lang="en-AU" b="1" dirty="0"/>
              <a:t>3NF </a:t>
            </a:r>
            <a:r>
              <a:rPr lang="en-AU" dirty="0"/>
              <a:t>with FDs:</a:t>
            </a:r>
          </a:p>
          <a:p>
            <a:pPr algn="l"/>
            <a:r>
              <a:rPr lang="en-AU" dirty="0"/>
              <a:t>FD1: AB</a:t>
            </a:r>
            <a:r>
              <a:rPr lang="en-AU" dirty="0">
                <a:sym typeface="Wingdings" panose="05000000000000000000" pitchFamily="2" charset="2"/>
              </a:rPr>
              <a:t>C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FD2: ABD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FD3: CA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FD4: DB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FDs are already in minimal cover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3NF Rule: Left Side of all FDs must be a </a:t>
            </a:r>
            <a:r>
              <a:rPr lang="en-AU" dirty="0" err="1">
                <a:sym typeface="Wingdings" panose="05000000000000000000" pitchFamily="2" charset="2"/>
              </a:rPr>
              <a:t>superkey</a:t>
            </a:r>
            <a:r>
              <a:rPr lang="en-AU" dirty="0">
                <a:sym typeface="Wingdings" panose="05000000000000000000" pitchFamily="2" charset="2"/>
              </a:rPr>
              <a:t>, </a:t>
            </a:r>
            <a:r>
              <a:rPr lang="en-AU" b="1" u="sng" dirty="0">
                <a:sym typeface="Wingdings" panose="05000000000000000000" pitchFamily="2" charset="2"/>
              </a:rPr>
              <a:t>OR</a:t>
            </a:r>
            <a:r>
              <a:rPr lang="en-AU" dirty="0">
                <a:sym typeface="Wingdings" panose="05000000000000000000" pitchFamily="2" charset="2"/>
              </a:rPr>
              <a:t> Right side must be prime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8987" y="2850897"/>
            <a:ext cx="488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Prime attribute: An attribute in ANY candidate key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311780" y="3220230"/>
            <a:ext cx="159392" cy="51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7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Decompose R[ABCD] into </a:t>
            </a:r>
            <a:r>
              <a:rPr lang="en-AU" b="1" dirty="0"/>
              <a:t>3NF </a:t>
            </a:r>
            <a:r>
              <a:rPr lang="en-AU" dirty="0"/>
              <a:t>with FDs:</a:t>
            </a:r>
          </a:p>
          <a:p>
            <a:pPr algn="l"/>
            <a:r>
              <a:rPr lang="en-AU" dirty="0"/>
              <a:t>FD1: AB</a:t>
            </a:r>
            <a:r>
              <a:rPr lang="en-AU" dirty="0">
                <a:sym typeface="Wingdings" panose="05000000000000000000" pitchFamily="2" charset="2"/>
              </a:rPr>
              <a:t>C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FD2: ABD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FD3: CA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FD4: DB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FDs are already in minimal cover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3NF Rule: Left Side of all FDs must be a </a:t>
            </a:r>
            <a:r>
              <a:rPr lang="en-AU" dirty="0" err="1">
                <a:sym typeface="Wingdings" panose="05000000000000000000" pitchFamily="2" charset="2"/>
              </a:rPr>
              <a:t>superkey</a:t>
            </a:r>
            <a:r>
              <a:rPr lang="en-AU" dirty="0">
                <a:sym typeface="Wingdings" panose="05000000000000000000" pitchFamily="2" charset="2"/>
              </a:rPr>
              <a:t>, </a:t>
            </a:r>
            <a:r>
              <a:rPr lang="en-AU" b="1" u="sng" dirty="0">
                <a:sym typeface="Wingdings" panose="05000000000000000000" pitchFamily="2" charset="2"/>
              </a:rPr>
              <a:t>OR</a:t>
            </a:r>
            <a:r>
              <a:rPr lang="en-AU" dirty="0">
                <a:sym typeface="Wingdings" panose="05000000000000000000" pitchFamily="2" charset="2"/>
              </a:rPr>
              <a:t> Right side must be prime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Candidate Keys: AB, BC, AD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Prime attributes: A, B, C ,D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All attributes are prime. All right sides are prime. R is already in 3NF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8987" y="2850897"/>
            <a:ext cx="488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Prime attribute: An attribute in ANY candidate key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311780" y="3220230"/>
            <a:ext cx="159392" cy="51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6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SQL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endParaRPr lang="en-AU" b="1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6700"/>
            <a:ext cx="80295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those countries that have models with both less than 7 and greater than 7 guns.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We are not allowed to use a subquery for this question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You will need to use the </a:t>
            </a:r>
            <a:r>
              <a:rPr lang="en-AU" dirty="0" err="1">
                <a:sym typeface="Wingdings" panose="05000000000000000000" pitchFamily="2" charset="2"/>
              </a:rPr>
              <a:t>ShipModels</a:t>
            </a:r>
            <a:r>
              <a:rPr lang="en-AU" dirty="0">
                <a:sym typeface="Wingdings" panose="05000000000000000000" pitchFamily="2" charset="2"/>
              </a:rPr>
              <a:t> table twice.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193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ym typeface="Wingdings" panose="05000000000000000000" pitchFamily="2" charset="2"/>
              </a:rPr>
              <a:t>Find those countries that have models with both less than 7 and greater than 7 guns.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We are not allowed to use a subquery for this question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You will need to use the </a:t>
            </a:r>
            <a:r>
              <a:rPr lang="en-AU" dirty="0" err="1">
                <a:sym typeface="Wingdings" panose="05000000000000000000" pitchFamily="2" charset="2"/>
              </a:rPr>
              <a:t>ShipModels</a:t>
            </a:r>
            <a:r>
              <a:rPr lang="en-AU" dirty="0">
                <a:sym typeface="Wingdings" panose="05000000000000000000" pitchFamily="2" charset="2"/>
              </a:rPr>
              <a:t> table twice.</a:t>
            </a:r>
          </a:p>
          <a:p>
            <a:pPr algn="l"/>
            <a:endParaRPr lang="en-AU" dirty="0">
              <a:sym typeface="Wingdings" panose="05000000000000000000" pitchFamily="2" charset="2"/>
            </a:endParaRPr>
          </a:p>
          <a:p>
            <a:pPr algn="l"/>
            <a:r>
              <a:rPr lang="en-AU" dirty="0">
                <a:sym typeface="Wingdings" panose="05000000000000000000" pitchFamily="2" charset="2"/>
              </a:rPr>
              <a:t>SELECT DISTINCT Country 				--- Country is not PK so it can be duplicated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FROM </a:t>
            </a:r>
            <a:r>
              <a:rPr lang="en-AU" dirty="0" err="1">
                <a:sym typeface="Wingdings" panose="05000000000000000000" pitchFamily="2" charset="2"/>
              </a:rPr>
              <a:t>ShipModels</a:t>
            </a:r>
            <a:r>
              <a:rPr lang="en-AU" dirty="0">
                <a:sym typeface="Wingdings" panose="05000000000000000000" pitchFamily="2" charset="2"/>
              </a:rPr>
              <a:t> S1, </a:t>
            </a:r>
            <a:r>
              <a:rPr lang="en-AU" dirty="0" err="1">
                <a:sym typeface="Wingdings" panose="05000000000000000000" pitchFamily="2" charset="2"/>
              </a:rPr>
              <a:t>ShipModels</a:t>
            </a:r>
            <a:r>
              <a:rPr lang="en-AU" dirty="0">
                <a:sym typeface="Wingdings" panose="05000000000000000000" pitchFamily="2" charset="2"/>
              </a:rPr>
              <a:t> S2		--- S1 will be for &lt;7, S2 for &gt;7</a:t>
            </a:r>
          </a:p>
          <a:p>
            <a:pPr algn="l"/>
            <a:r>
              <a:rPr lang="en-AU" dirty="0">
                <a:sym typeface="Wingdings" panose="05000000000000000000" pitchFamily="2" charset="2"/>
              </a:rPr>
              <a:t>WHERE S1.Country = S2.Country			--- Join the tables together on compare att.</a:t>
            </a:r>
          </a:p>
        </p:txBody>
      </p:sp>
    </p:spTree>
    <p:extLst>
      <p:ext uri="{BB962C8B-B14F-4D97-AF65-F5344CB8AC3E}">
        <p14:creationId xmlns:p14="http://schemas.microsoft.com/office/powerpoint/2010/main" val="189150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1351</Words>
  <Application>Microsoft Office PowerPoint</Application>
  <PresentationFormat>Widescreen</PresentationFormat>
  <Paragraphs>288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</dc:creator>
  <cp:lastModifiedBy>Nick Joseph</cp:lastModifiedBy>
  <cp:revision>15</cp:revision>
  <dcterms:created xsi:type="dcterms:W3CDTF">2018-10-02T13:16:22Z</dcterms:created>
  <dcterms:modified xsi:type="dcterms:W3CDTF">2018-10-05T03:31:52Z</dcterms:modified>
</cp:coreProperties>
</file>