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4"/>
  </p:notesMasterIdLst>
  <p:sldIdLst>
    <p:sldId id="435" r:id="rId2"/>
    <p:sldId id="256" r:id="rId3"/>
    <p:sldId id="257" r:id="rId4"/>
    <p:sldId id="437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6" r:id="rId14"/>
    <p:sldId id="270" r:id="rId15"/>
    <p:sldId id="268" r:id="rId16"/>
    <p:sldId id="269" r:id="rId17"/>
    <p:sldId id="271" r:id="rId18"/>
    <p:sldId id="272" r:id="rId19"/>
    <p:sldId id="276" r:id="rId20"/>
    <p:sldId id="278" r:id="rId21"/>
    <p:sldId id="286" r:id="rId22"/>
    <p:sldId id="273" r:id="rId23"/>
    <p:sldId id="274" r:id="rId24"/>
    <p:sldId id="281" r:id="rId25"/>
    <p:sldId id="282" r:id="rId26"/>
    <p:sldId id="283" r:id="rId27"/>
    <p:sldId id="426" r:id="rId28"/>
    <p:sldId id="427" r:id="rId29"/>
    <p:sldId id="428" r:id="rId30"/>
    <p:sldId id="429" r:id="rId31"/>
    <p:sldId id="430" r:id="rId32"/>
    <p:sldId id="444" r:id="rId33"/>
    <p:sldId id="284" r:id="rId34"/>
    <p:sldId id="425" r:id="rId35"/>
    <p:sldId id="337" r:id="rId36"/>
    <p:sldId id="338" r:id="rId37"/>
    <p:sldId id="433" r:id="rId38"/>
    <p:sldId id="432" r:id="rId39"/>
    <p:sldId id="279" r:id="rId40"/>
    <p:sldId id="287" r:id="rId41"/>
    <p:sldId id="289" r:id="rId42"/>
    <p:sldId id="334" r:id="rId43"/>
    <p:sldId id="298" r:id="rId44"/>
    <p:sldId id="300" r:id="rId45"/>
    <p:sldId id="288" r:id="rId46"/>
    <p:sldId id="290" r:id="rId47"/>
    <p:sldId id="293" r:id="rId48"/>
    <p:sldId id="292" r:id="rId49"/>
    <p:sldId id="291" r:id="rId50"/>
    <p:sldId id="294" r:id="rId51"/>
    <p:sldId id="299" r:id="rId52"/>
    <p:sldId id="302" r:id="rId53"/>
    <p:sldId id="303" r:id="rId54"/>
    <p:sldId id="310" r:id="rId55"/>
    <p:sldId id="306" r:id="rId56"/>
    <p:sldId id="308" r:id="rId57"/>
    <p:sldId id="309" r:id="rId58"/>
    <p:sldId id="305" r:id="rId59"/>
    <p:sldId id="301" r:id="rId60"/>
    <p:sldId id="312" r:id="rId61"/>
    <p:sldId id="313" r:id="rId62"/>
    <p:sldId id="314" r:id="rId63"/>
    <p:sldId id="335" r:id="rId64"/>
    <p:sldId id="319" r:id="rId65"/>
    <p:sldId id="324" r:id="rId66"/>
    <p:sldId id="316" r:id="rId67"/>
    <p:sldId id="320" r:id="rId68"/>
    <p:sldId id="321" r:id="rId69"/>
    <p:sldId id="315" r:id="rId70"/>
    <p:sldId id="323" r:id="rId71"/>
    <p:sldId id="326" r:id="rId72"/>
    <p:sldId id="325" r:id="rId73"/>
    <p:sldId id="327" r:id="rId74"/>
    <p:sldId id="328" r:id="rId75"/>
    <p:sldId id="336" r:id="rId76"/>
    <p:sldId id="333" r:id="rId77"/>
    <p:sldId id="332" r:id="rId78"/>
    <p:sldId id="331" r:id="rId79"/>
    <p:sldId id="330" r:id="rId80"/>
    <p:sldId id="342" r:id="rId81"/>
    <p:sldId id="343" r:id="rId82"/>
    <p:sldId id="346" r:id="rId83"/>
    <p:sldId id="344" r:id="rId84"/>
    <p:sldId id="369" r:id="rId85"/>
    <p:sldId id="345" r:id="rId86"/>
    <p:sldId id="347" r:id="rId87"/>
    <p:sldId id="348" r:id="rId88"/>
    <p:sldId id="349" r:id="rId89"/>
    <p:sldId id="350" r:id="rId90"/>
    <p:sldId id="351" r:id="rId91"/>
    <p:sldId id="353" r:id="rId92"/>
    <p:sldId id="370" r:id="rId93"/>
    <p:sldId id="372" r:id="rId94"/>
    <p:sldId id="373" r:id="rId95"/>
    <p:sldId id="374" r:id="rId96"/>
    <p:sldId id="438" r:id="rId97"/>
    <p:sldId id="352" r:id="rId98"/>
    <p:sldId id="375" r:id="rId99"/>
    <p:sldId id="354" r:id="rId100"/>
    <p:sldId id="355" r:id="rId101"/>
    <p:sldId id="356" r:id="rId102"/>
    <p:sldId id="357" r:id="rId103"/>
    <p:sldId id="379" r:id="rId104"/>
    <p:sldId id="363" r:id="rId105"/>
    <p:sldId id="445" r:id="rId106"/>
    <p:sldId id="358" r:id="rId107"/>
    <p:sldId id="359" r:id="rId108"/>
    <p:sldId id="360" r:id="rId109"/>
    <p:sldId id="361" r:id="rId110"/>
    <p:sldId id="362" r:id="rId111"/>
    <p:sldId id="365" r:id="rId112"/>
    <p:sldId id="366" r:id="rId113"/>
    <p:sldId id="377" r:id="rId114"/>
    <p:sldId id="378" r:id="rId115"/>
    <p:sldId id="367" r:id="rId116"/>
    <p:sldId id="364" r:id="rId117"/>
    <p:sldId id="381" r:id="rId118"/>
    <p:sldId id="388" r:id="rId119"/>
    <p:sldId id="389" r:id="rId120"/>
    <p:sldId id="390" r:id="rId121"/>
    <p:sldId id="391" r:id="rId122"/>
    <p:sldId id="393" r:id="rId123"/>
    <p:sldId id="398" r:id="rId124"/>
    <p:sldId id="400" r:id="rId125"/>
    <p:sldId id="401" r:id="rId126"/>
    <p:sldId id="402" r:id="rId127"/>
    <p:sldId id="403" r:id="rId128"/>
    <p:sldId id="443" r:id="rId129"/>
    <p:sldId id="399" r:id="rId130"/>
    <p:sldId id="416" r:id="rId131"/>
    <p:sldId id="414" r:id="rId132"/>
    <p:sldId id="415" r:id="rId133"/>
    <p:sldId id="417" r:id="rId134"/>
    <p:sldId id="418" r:id="rId135"/>
    <p:sldId id="419" r:id="rId136"/>
    <p:sldId id="421" r:id="rId137"/>
    <p:sldId id="420" r:id="rId138"/>
    <p:sldId id="422" r:id="rId139"/>
    <p:sldId id="423" r:id="rId140"/>
    <p:sldId id="436" r:id="rId141"/>
    <p:sldId id="404" r:id="rId142"/>
    <p:sldId id="405" r:id="rId143"/>
    <p:sldId id="406" r:id="rId144"/>
    <p:sldId id="409" r:id="rId145"/>
    <p:sldId id="410" r:id="rId146"/>
    <p:sldId id="411" r:id="rId147"/>
    <p:sldId id="412" r:id="rId148"/>
    <p:sldId id="394" r:id="rId149"/>
    <p:sldId id="395" r:id="rId150"/>
    <p:sldId id="392" r:id="rId151"/>
    <p:sldId id="397" r:id="rId152"/>
    <p:sldId id="275" r:id="rId153"/>
    <p:sldId id="280" r:id="rId154"/>
    <p:sldId id="339" r:id="rId155"/>
    <p:sldId id="341" r:id="rId156"/>
    <p:sldId id="431" r:id="rId157"/>
    <p:sldId id="295" r:id="rId158"/>
    <p:sldId id="296" r:id="rId159"/>
    <p:sldId id="297" r:id="rId160"/>
    <p:sldId id="439" r:id="rId161"/>
    <p:sldId id="440" r:id="rId162"/>
    <p:sldId id="441" r:id="rId163"/>
    <p:sldId id="442" r:id="rId164"/>
    <p:sldId id="382" r:id="rId165"/>
    <p:sldId id="383" r:id="rId166"/>
    <p:sldId id="384" r:id="rId167"/>
    <p:sldId id="396" r:id="rId168"/>
    <p:sldId id="385" r:id="rId169"/>
    <p:sldId id="387" r:id="rId170"/>
    <p:sldId id="386" r:id="rId171"/>
    <p:sldId id="407" r:id="rId172"/>
    <p:sldId id="408" r:id="rId1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ton Martin" initials="AM" lastIdx="2" clrIdx="0">
    <p:extLst>
      <p:ext uri="{19B8F6BF-5375-455C-9EA6-DF929625EA0E}">
        <p15:presenceInfo xmlns:p15="http://schemas.microsoft.com/office/powerpoint/2012/main" userId="596c9e60102875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FF"/>
    <a:srgbClr val="D856C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ъл стил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ъл стил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ъл стил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ъл стил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ен стил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Среден стил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86456" autoAdjust="0"/>
  </p:normalViewPr>
  <p:slideViewPr>
    <p:cSldViewPr snapToGrid="0">
      <p:cViewPr varScale="1">
        <p:scale>
          <a:sx n="62" d="100"/>
          <a:sy n="62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commentAuthors" Target="commentAuthor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Какво ви трябва за контролното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Бройни системи</c:v>
                </c:pt>
                <c:pt idx="1">
                  <c:v>Типове данни</c:v>
                </c:pt>
                <c:pt idx="2">
                  <c:v>Оператори, връщащи стойност</c:v>
                </c:pt>
                <c:pt idx="3">
                  <c:v>Условни оператори</c:v>
                </c:pt>
                <c:pt idx="4">
                  <c:v>Цикли</c:v>
                </c:pt>
                <c:pt idx="5">
                  <c:v>Функции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4.5</c:v>
                </c:pt>
                <c:pt idx="1">
                  <c:v>2</c:v>
                </c:pt>
                <c:pt idx="2">
                  <c:v>4</c:v>
                </c:pt>
                <c:pt idx="3">
                  <c:v>4.5</c:v>
                </c:pt>
                <c:pt idx="4">
                  <c:v>4</c:v>
                </c:pt>
                <c:pt idx="5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49-4672-8D9C-333066D399A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Колко най-вероятно знаете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Бройни системи</c:v>
                </c:pt>
                <c:pt idx="1">
                  <c:v>Типове данни</c:v>
                </c:pt>
                <c:pt idx="2">
                  <c:v>Оператори, връщащи стойност</c:v>
                </c:pt>
                <c:pt idx="3">
                  <c:v>Условни оператори</c:v>
                </c:pt>
                <c:pt idx="4">
                  <c:v>Цикли</c:v>
                </c:pt>
                <c:pt idx="5">
                  <c:v>Функции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3</c:v>
                </c:pt>
                <c:pt idx="1">
                  <c:v>3.5</c:v>
                </c:pt>
                <c:pt idx="2">
                  <c:v>3.3</c:v>
                </c:pt>
                <c:pt idx="3">
                  <c:v>3.6</c:v>
                </c:pt>
                <c:pt idx="4">
                  <c:v>3.4</c:v>
                </c:pt>
                <c:pt idx="5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49-4672-8D9C-333066D399A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Колко материал ще разгледаме без въпроси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Бройни системи</c:v>
                </c:pt>
                <c:pt idx="1">
                  <c:v>Типове данни</c:v>
                </c:pt>
                <c:pt idx="2">
                  <c:v>Оператори, връщащи стойност</c:v>
                </c:pt>
                <c:pt idx="3">
                  <c:v>Условни оператори</c:v>
                </c:pt>
                <c:pt idx="4">
                  <c:v>Цикли</c:v>
                </c:pt>
                <c:pt idx="5">
                  <c:v>Функции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4.7</c:v>
                </c:pt>
                <c:pt idx="3">
                  <c:v>4.2</c:v>
                </c:pt>
                <c:pt idx="4">
                  <c:v>4.5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49-4672-8D9C-333066D399A7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Колко е добре да знаете на този етап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Бройни системи</c:v>
                </c:pt>
                <c:pt idx="1">
                  <c:v>Типове данни</c:v>
                </c:pt>
                <c:pt idx="2">
                  <c:v>Оператори, връщащи стойност</c:v>
                </c:pt>
                <c:pt idx="3">
                  <c:v>Условни оператори</c:v>
                </c:pt>
                <c:pt idx="4">
                  <c:v>Цикли</c:v>
                </c:pt>
                <c:pt idx="5">
                  <c:v>Функции</c:v>
                </c:pt>
              </c:strCache>
            </c:strRef>
          </c:cat>
          <c:val>
            <c:numRef>
              <c:f>Лист1!$E$2:$E$7</c:f>
              <c:numCache>
                <c:formatCode>General</c:formatCode>
                <c:ptCount val="6"/>
                <c:pt idx="0">
                  <c:v>5.5</c:v>
                </c:pt>
                <c:pt idx="1">
                  <c:v>4.5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49-4672-8D9C-333066D39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794568"/>
        <c:axId val="272794240"/>
      </c:lineChart>
      <c:catAx>
        <c:axId val="272794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94240"/>
        <c:crosses val="autoZero"/>
        <c:auto val="1"/>
        <c:lblAlgn val="ctr"/>
        <c:lblOffset val="100"/>
        <c:noMultiLvlLbl val="0"/>
      </c:catAx>
      <c:valAx>
        <c:axId val="27279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94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"/>
          <c:y val="0"/>
          <c:w val="0.96404586013916715"/>
          <c:h val="0.185606423641900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1F631-3A62-4D67-9860-D000FBE7D39C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E9F5B-2804-43A4-8E1F-AB0FEF0C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8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На този слайд само покажи трудния начин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64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941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76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Броенето започва от 0, затова на 100тната стъпка </a:t>
            </a:r>
            <a:r>
              <a:rPr lang="en-GB" dirty="0" err="1"/>
              <a:t>i</a:t>
            </a:r>
            <a:r>
              <a:rPr lang="bg-BG" dirty="0"/>
              <a:t> ще има стойност 99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59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Броенето започва от 0, а не от 1, затова стойността на </a:t>
            </a:r>
            <a:r>
              <a:rPr lang="en-GB" dirty="0" err="1"/>
              <a:t>i</a:t>
            </a:r>
            <a:r>
              <a:rPr lang="bg-BG" dirty="0"/>
              <a:t> е с 1 по-малка от броя извършени итерации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636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Попитай ги какво ще стане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14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Когато една от основите е степен на другата, то един неин символ се равнява на </a:t>
            </a:r>
            <a:r>
              <a:rPr lang="en-GB" dirty="0"/>
              <a:t>log</a:t>
            </a:r>
            <a:r>
              <a:rPr lang="bg-BG" dirty="0"/>
              <a:t> от другата</a:t>
            </a:r>
          </a:p>
          <a:p>
            <a:r>
              <a:rPr lang="bg-BG" dirty="0"/>
              <a:t>Логаритъм от 16 при основа 2 е 4 =&gt; на всеки 4 цифри в двоична съответства 1 символ в 16чна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9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3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 </a:t>
            </a:r>
            <a:r>
              <a:rPr lang="bg-BG" dirty="0"/>
              <a:t>се представя с 32 бита, 1 бит се използва за знака на числото, другите 31 за стойността му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8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Число, на което отговаря даден символ от </a:t>
            </a:r>
            <a:r>
              <a:rPr lang="en-GB" dirty="0"/>
              <a:t>ASCII </a:t>
            </a:r>
            <a:r>
              <a:rPr lang="bg-BG" dirty="0"/>
              <a:t>таблицата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9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Има няколко добри практики за имена състоящи се от 2 или повече думи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9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90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Оператор за намиране на остатък при делене с дадено число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085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Действие 1,2,3 може да са или единични команди или цял </a:t>
            </a:r>
            <a:r>
              <a:rPr lang="en-GB" dirty="0"/>
              <a:t>scope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98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D6DFFA-1FF1-4DBB-AFD4-495D540FC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5B1F4DF-0817-478B-922C-FF15D0412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B1B97BB-0785-437F-8A92-8CC63A15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788D681-2CED-46ED-9E79-0FCEF5BF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DC68590-E011-4A4C-96D7-A4CF8E61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F36C91-995A-4B0F-8C71-45068E22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6AB1989E-496A-47AE-9AA4-6C68F93E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C5994B6-820E-454B-8E17-E1465E6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9AAEF1D-A477-4626-92C6-FC9CDAF7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3FE51D1-492D-400E-B516-51C76F79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F1A81A86-6E9A-48A4-9806-190AC7623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676DEC2-8719-433B-B704-C1C4088A9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3DC206B-0700-4F0B-A006-47B7E982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6CAB9A3-EF07-45B6-999C-95322FF6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1CADEF9-2A63-4966-AF90-A65584EB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69701-F372-491A-A82F-B98FA77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2574A84-C422-4504-91D5-9E3B500C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E6630E7-CD74-4B1B-BA2A-264C4AAD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7C406D1-5665-4C6B-8387-28F3A0AD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B299E13-217C-494E-B665-92F8A720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676A40-E7D1-429D-8780-732860FB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3DAB298-894C-452E-A7D8-F0055B93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B7B1BDB-F97C-4824-823B-37D3DE96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4C796CC-5D92-4313-8764-9BD6DAB7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B6FE532-78D6-484B-ACFD-65DB108D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1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A85F7F-2C0C-445B-B559-A7C48F5D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731B80C-B0B0-427E-A409-D5ECF21F7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9F2FD9C-FDF3-4527-BF9F-064B3E5F8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C0524E8-6A42-4FB6-968B-E0E5B5EE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486F1BE-C341-46E0-8C64-6A2B87E7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D97624A-BDDC-44F9-BFBC-15CDA0F3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54AA10-F488-4B9A-A89B-D669A74F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A0989D6-8F4F-4D95-AF7A-716F5DFD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2D21742-6A61-46B2-B212-F9D36DFFE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5018E79C-B7B3-49B6-9406-429B78FE9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9B9D2883-D466-4C80-B0E8-2BDA83A6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41B857A3-0FB5-43DE-B737-D56A8ADF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DDCEA0E3-7814-4DFE-B232-37445245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EC5EC8A0-7D96-4E15-B8FC-C38DCA5A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3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B00A84-4548-49B1-82C3-2D4A0BC7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5A3FC45E-9CFD-42C4-B62E-299C3F50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2AAB4E78-6A4A-40BA-96D1-12F25209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FBBE5964-461A-4CC9-B50E-5B914B8B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2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DAE88D56-06B1-4A43-96C6-60D1395A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112D563-4BDF-4956-A43E-C4A17851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C323FAC0-AAE3-4CCB-A8BA-AA7DF53F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6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83123-4311-4AFB-9BF9-8A6E2BA0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F85FFC0-B34D-483E-974C-22616438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24C92228-3241-47FE-B35F-E9DF0821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A4F5755-F92A-4973-AB1F-57AE629F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64BD4A2-96F6-41CB-B126-CA9D8311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22C104-D797-440C-B1DA-F57888AF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FF0927-C259-46A8-B37B-281AEBFF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088F32C2-4521-4D2A-B7BF-5FAA8902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6A4B1D5-F2C9-4A93-8288-F51AEA6D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60990E4-7F21-430A-A7AE-0727C088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E2B8C3D-79C7-41BF-B59E-C158A851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34E67EA-AB84-44F3-9B77-192D21BC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3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18A13A6-52B1-45D0-BE4D-9C260017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2FA348A-F92C-4975-8E2C-A643AEBB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DA34ABA-D8D7-45FF-B783-C89116448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9469B-798D-47D6-843A-D6A2943EC4AD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2D5237D-ECDB-47D7-87F5-9DCFD7400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CA73908-1CFA-4675-BAEC-5CB4A9643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17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keyword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176328/undefined-behavior-and-sequence-points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63618C-FA9A-4603-B1E1-B4C57448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C636B5-AE46-40B6-98BD-A634E9B8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bg-BG" sz="8500" dirty="0">
              <a:solidFill>
                <a:srgbClr val="FF0000"/>
              </a:solidFill>
            </a:endParaRPr>
          </a:p>
          <a:p>
            <a:endParaRPr lang="bg-BG" dirty="0"/>
          </a:p>
          <a:p>
            <a:r>
              <a:rPr lang="bg-BG" dirty="0"/>
              <a:t>Това е сайт за анкети, който ще използваме активно на тази консултация</a:t>
            </a:r>
            <a:endParaRPr lang="en-GB" dirty="0"/>
          </a:p>
          <a:p>
            <a:endParaRPr lang="en-GB" dirty="0"/>
          </a:p>
          <a:p>
            <a:r>
              <a:rPr lang="en-GB" dirty="0"/>
              <a:t>Ko</a:t>
            </a:r>
            <a:r>
              <a:rPr lang="bg-BG" dirty="0"/>
              <a:t>д: </a:t>
            </a:r>
            <a:r>
              <a:rPr lang="en-GB" dirty="0"/>
              <a:t>/*</a:t>
            </a:r>
            <a:r>
              <a:rPr lang="bg-BG" dirty="0"/>
              <a:t>ПОПЪЛНИ В НАЧАЛОТО</a:t>
            </a:r>
            <a:r>
              <a:rPr lang="en-GB" dirty="0"/>
              <a:t>*/</a:t>
            </a:r>
          </a:p>
          <a:p>
            <a:r>
              <a:rPr lang="bg-BG" dirty="0"/>
              <a:t>Подредете по приоритет за вас темите, които ще разглеждаме днес</a:t>
            </a:r>
          </a:p>
        </p:txBody>
      </p:sp>
    </p:spTree>
    <p:extLst>
      <p:ext uri="{BB962C8B-B14F-4D97-AF65-F5344CB8AC3E}">
        <p14:creationId xmlns:p14="http://schemas.microsoft.com/office/powerpoint/2010/main" val="230950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B859F4-900E-4F98-A93F-8C6B9D7D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Преминаване в и от десетична бройна система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D7DBF90-449D-4342-8B42-170465CA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1522" cy="4919732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Преминаването в десетична бройна вече е показано в предните слайдове</a:t>
            </a:r>
          </a:p>
          <a:p>
            <a:endParaRPr lang="bg-BG" dirty="0"/>
          </a:p>
          <a:p>
            <a:r>
              <a:rPr lang="bg-BG" dirty="0"/>
              <a:t>Преминаване в друга бройна система</a:t>
            </a:r>
            <a:r>
              <a:rPr lang="en-GB" dirty="0"/>
              <a:t> n</a:t>
            </a:r>
            <a:endParaRPr lang="bg-BG" dirty="0"/>
          </a:p>
          <a:p>
            <a:pPr lvl="1"/>
            <a:r>
              <a:rPr lang="bg-BG" dirty="0"/>
              <a:t>Делим на </a:t>
            </a:r>
            <a:r>
              <a:rPr lang="en-GB" dirty="0"/>
              <a:t>n </a:t>
            </a:r>
            <a:r>
              <a:rPr lang="bg-BG" dirty="0"/>
              <a:t>и запазваме остатъка, докато не получим 0</a:t>
            </a:r>
          </a:p>
          <a:p>
            <a:pPr marL="0" indent="0">
              <a:buNone/>
            </a:pPr>
            <a:endParaRPr lang="bg-BG" dirty="0"/>
          </a:p>
          <a:p>
            <a:pPr marL="457200" lvl="1" indent="0">
              <a:buNone/>
            </a:pPr>
            <a:r>
              <a:rPr lang="bg-BG" dirty="0"/>
              <a:t>36/ 2 = 18 	(остатък </a:t>
            </a:r>
            <a:r>
              <a:rPr lang="bg-BG" dirty="0">
                <a:solidFill>
                  <a:srgbClr val="FF11FF"/>
                </a:solidFill>
              </a:rPr>
              <a:t>0</a:t>
            </a:r>
            <a:r>
              <a:rPr lang="bg-BG" dirty="0"/>
              <a:t>)</a:t>
            </a:r>
          </a:p>
          <a:p>
            <a:pPr marL="457200" lvl="1" indent="0">
              <a:buNone/>
            </a:pPr>
            <a:r>
              <a:rPr lang="bg-BG" dirty="0"/>
              <a:t>18/ 2 = 9 	(остатък </a:t>
            </a:r>
            <a:r>
              <a:rPr lang="bg-BG" dirty="0">
                <a:solidFill>
                  <a:srgbClr val="FF11FF"/>
                </a:solidFill>
              </a:rPr>
              <a:t>0</a:t>
            </a:r>
            <a:r>
              <a:rPr lang="bg-BG" dirty="0"/>
              <a:t>)</a:t>
            </a:r>
          </a:p>
          <a:p>
            <a:pPr marL="457200" lvl="1" indent="0">
              <a:buNone/>
            </a:pPr>
            <a:r>
              <a:rPr lang="bg-BG" dirty="0"/>
              <a:t>9  / 2 = 4 	(остатък </a:t>
            </a:r>
            <a:r>
              <a:rPr lang="bg-BG" dirty="0">
                <a:solidFill>
                  <a:srgbClr val="FF11FF"/>
                </a:solidFill>
              </a:rPr>
              <a:t>1</a:t>
            </a:r>
            <a:r>
              <a:rPr lang="bg-BG" dirty="0"/>
              <a:t>)		</a:t>
            </a:r>
          </a:p>
          <a:p>
            <a:pPr marL="457200" lvl="1" indent="0">
              <a:buNone/>
            </a:pPr>
            <a:r>
              <a:rPr lang="bg-BG" dirty="0"/>
              <a:t>4  / 2 = 2 	(остатък </a:t>
            </a:r>
            <a:r>
              <a:rPr lang="bg-BG" dirty="0">
                <a:solidFill>
                  <a:srgbClr val="FF11FF"/>
                </a:solidFill>
              </a:rPr>
              <a:t>0</a:t>
            </a:r>
            <a:r>
              <a:rPr lang="bg-BG" dirty="0"/>
              <a:t>)</a:t>
            </a:r>
          </a:p>
          <a:p>
            <a:pPr marL="457200" lvl="1" indent="0">
              <a:buNone/>
            </a:pPr>
            <a:r>
              <a:rPr lang="bg-BG" dirty="0"/>
              <a:t>2  / 2 = 1 	(остатък </a:t>
            </a:r>
            <a:r>
              <a:rPr lang="bg-BG" dirty="0">
                <a:solidFill>
                  <a:srgbClr val="FF11FF"/>
                </a:solidFill>
              </a:rPr>
              <a:t>0</a:t>
            </a:r>
            <a:r>
              <a:rPr lang="bg-BG" dirty="0"/>
              <a:t>)</a:t>
            </a:r>
          </a:p>
          <a:p>
            <a:pPr marL="457200" lvl="1" indent="0">
              <a:buNone/>
            </a:pPr>
            <a:r>
              <a:rPr lang="bg-BG" dirty="0"/>
              <a:t>1  / 2 = 0 	(остатък </a:t>
            </a:r>
            <a:r>
              <a:rPr lang="bg-BG" dirty="0">
                <a:solidFill>
                  <a:srgbClr val="FF11FF"/>
                </a:solidFill>
              </a:rPr>
              <a:t>1</a:t>
            </a:r>
            <a:r>
              <a:rPr lang="bg-BG" dirty="0"/>
              <a:t>)</a:t>
            </a:r>
          </a:p>
          <a:p>
            <a:pPr marL="457200" lvl="1" indent="0">
              <a:buNone/>
            </a:pPr>
            <a:endParaRPr lang="bg-BG" dirty="0"/>
          </a:p>
          <a:p>
            <a:pPr lvl="1"/>
            <a:r>
              <a:rPr lang="bg-BG" dirty="0"/>
              <a:t>Записваме остатъците в обратен ред</a:t>
            </a:r>
          </a:p>
          <a:p>
            <a:pPr marL="457200" lvl="1" indent="0">
              <a:buNone/>
            </a:pPr>
            <a:r>
              <a:rPr lang="bg-BG" dirty="0"/>
              <a:t>=&gt; 36 = 100100</a:t>
            </a:r>
            <a:r>
              <a:rPr lang="bg-BG" baseline="-25000" dirty="0"/>
              <a:t>(2)</a:t>
            </a:r>
          </a:p>
          <a:p>
            <a:pPr marL="914400" lvl="1" indent="-457200">
              <a:buAutoNum type="arabicPlain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98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F8C0-ED59-4708-8EC7-7489AA67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Цикли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11B2-A2F6-4EEF-8292-C4E5C129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Цикъл е операция, която се повтаря </a:t>
            </a:r>
            <a:r>
              <a:rPr lang="en-US" dirty="0"/>
              <a:t>N</a:t>
            </a:r>
            <a:r>
              <a:rPr lang="bg" dirty="0"/>
              <a:t> на брой пъти</a:t>
            </a:r>
          </a:p>
          <a:p>
            <a:endParaRPr lang="bg" dirty="0"/>
          </a:p>
          <a:p>
            <a:r>
              <a:rPr lang="bg" dirty="0"/>
              <a:t>Спестява ръчното писане на един и същ код</a:t>
            </a:r>
          </a:p>
          <a:p>
            <a:endParaRPr lang="bg" dirty="0"/>
          </a:p>
          <a:p>
            <a:r>
              <a:rPr lang="bg" dirty="0"/>
              <a:t>Едно от най-мощните оръжия в програмирането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15F0-A22A-4489-BEB2-753AFC2B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Оператор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09EE-F28F-44B8-A64C-07B18ED7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Синтаксис:</a:t>
            </a:r>
          </a:p>
          <a:p>
            <a:pPr marL="0" indent="0">
              <a:buNone/>
            </a:pPr>
            <a:r>
              <a:rPr lang="bg" dirty="0"/>
              <a:t>	 </a:t>
            </a:r>
            <a:r>
              <a:rPr lang="en-US" dirty="0"/>
              <a:t>while(</a:t>
            </a:r>
            <a:r>
              <a:rPr lang="bg" dirty="0"/>
              <a:t>&lt;условие&gt;)</a:t>
            </a:r>
          </a:p>
          <a:p>
            <a:pPr marL="0" indent="0">
              <a:buNone/>
            </a:pPr>
            <a:r>
              <a:rPr lang="bg" dirty="0"/>
              <a:t>		&lt;команда&gt;;</a:t>
            </a:r>
          </a:p>
          <a:p>
            <a:pPr marL="0" indent="0">
              <a:buNone/>
            </a:pPr>
            <a:endParaRPr lang="bg" dirty="0"/>
          </a:p>
          <a:p>
            <a:r>
              <a:rPr lang="bg-BG" dirty="0"/>
              <a:t>Д</a:t>
            </a:r>
            <a:r>
              <a:rPr lang="bg" dirty="0"/>
              <a:t>окато &lt;условие&gt; е истина ще се изпълнява &lt;команда&gt;</a:t>
            </a:r>
          </a:p>
          <a:p>
            <a:endParaRPr lang="bg" dirty="0"/>
          </a:p>
          <a:p>
            <a:r>
              <a:rPr lang="bg" dirty="0">
                <a:solidFill>
                  <a:srgbClr val="FF0000"/>
                </a:solidFill>
              </a:rPr>
              <a:t>Силно препоръчително е в &lt;команда&gt; да се извършва действие, което да превърне &lt;условие&gt; в лъжа!</a:t>
            </a:r>
          </a:p>
        </p:txBody>
      </p:sp>
    </p:spTree>
    <p:extLst>
      <p:ext uri="{BB962C8B-B14F-4D97-AF65-F5344CB8AC3E}">
        <p14:creationId xmlns:p14="http://schemas.microsoft.com/office/powerpoint/2010/main" val="2060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9DE7-5D23-403E-B8D7-5C0827CC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Оператор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688A-6D20-4BEF-8A27-4D274905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99" y="1753477"/>
            <a:ext cx="11459002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while(true)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&lt;&lt;“I love C++\n”; </a:t>
            </a:r>
            <a:r>
              <a:rPr lang="en-US" dirty="0">
                <a:solidFill>
                  <a:srgbClr val="7030A0"/>
                </a:solidFill>
              </a:rPr>
              <a:t>//</a:t>
            </a:r>
            <a:r>
              <a:rPr lang="bg" dirty="0">
                <a:solidFill>
                  <a:srgbClr val="7030A0"/>
                </a:solidFill>
              </a:rPr>
              <a:t>безкраен цикъл</a:t>
            </a:r>
          </a:p>
          <a:p>
            <a:pPr marL="0" indent="0">
              <a:buNone/>
            </a:pPr>
            <a:endParaRPr lang="bg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unsigned </a:t>
            </a:r>
            <a:r>
              <a:rPr lang="en-US" dirty="0" err="1"/>
              <a:t>i</a:t>
            </a:r>
            <a:r>
              <a:rPr lang="en-US" dirty="0"/>
              <a:t> =0;</a:t>
            </a:r>
            <a:endParaRPr lang="bg" dirty="0"/>
          </a:p>
          <a:p>
            <a:pPr marL="0" indent="0">
              <a:buNone/>
            </a:pPr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&lt;1000)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i</a:t>
            </a:r>
            <a:r>
              <a:rPr lang="en-US" dirty="0"/>
              <a:t>;</a:t>
            </a:r>
            <a:r>
              <a:rPr lang="bg" dirty="0"/>
              <a:t> </a:t>
            </a:r>
            <a:r>
              <a:rPr lang="bg" dirty="0">
                <a:solidFill>
                  <a:srgbClr val="7030A0"/>
                </a:solidFill>
              </a:rPr>
              <a:t>//ще изпише числата от 0 до 999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	++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48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FF88EC-A623-4662-918D-F2DEE63D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Композиция </a:t>
            </a:r>
            <a:r>
              <a:rPr lang="en-GB" dirty="0"/>
              <a:t>do…while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FF0351-FBEB-4A38-9805-C46D48A8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fontScale="92500" lnSpcReduction="10000"/>
          </a:bodyPr>
          <a:lstStyle/>
          <a:p>
            <a:r>
              <a:rPr lang="bg" dirty="0"/>
              <a:t>Синтаксис: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do</a:t>
            </a:r>
          </a:p>
          <a:p>
            <a:pPr marL="0" indent="0">
              <a:buNone/>
            </a:pPr>
            <a:r>
              <a:rPr lang="bg" dirty="0"/>
              <a:t>	&lt;команда&gt;;</a:t>
            </a:r>
          </a:p>
          <a:p>
            <a:pPr marL="0" indent="0">
              <a:buNone/>
            </a:pPr>
            <a:r>
              <a:rPr lang="bg" dirty="0"/>
              <a:t>	 </a:t>
            </a:r>
            <a:r>
              <a:rPr lang="en-US" dirty="0"/>
              <a:t>while(</a:t>
            </a:r>
            <a:r>
              <a:rPr lang="bg" dirty="0"/>
              <a:t>&lt;условие&gt;)</a:t>
            </a:r>
            <a:r>
              <a:rPr lang="en-GB" dirty="0"/>
              <a:t>;</a:t>
            </a:r>
            <a:endParaRPr lang="bg" dirty="0"/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Първо ще се изпълни &lt;команда&gt;, а после</a:t>
            </a:r>
            <a:r>
              <a:rPr lang="bg" dirty="0"/>
              <a:t> докато &lt;условие&gt; е истина ще се изпълнява &lt;команда&gt;</a:t>
            </a:r>
          </a:p>
          <a:p>
            <a:endParaRPr lang="bg" dirty="0"/>
          </a:p>
          <a:p>
            <a:r>
              <a:rPr lang="bg" dirty="0"/>
              <a:t>Същата идея като </a:t>
            </a:r>
            <a:r>
              <a:rPr lang="en-GB" dirty="0"/>
              <a:t>while, </a:t>
            </a:r>
            <a:r>
              <a:rPr lang="bg-BG" dirty="0"/>
              <a:t>но гарантирано цикълът ще се изпълни поне веднъж</a:t>
            </a:r>
            <a:endParaRPr lang="bg" dirty="0"/>
          </a:p>
          <a:p>
            <a:endParaRPr lang="bg" dirty="0"/>
          </a:p>
        </p:txBody>
      </p:sp>
    </p:spTree>
    <p:extLst>
      <p:ext uri="{BB962C8B-B14F-4D97-AF65-F5344CB8AC3E}">
        <p14:creationId xmlns:p14="http://schemas.microsoft.com/office/powerpoint/2010/main" val="215024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B20C-65C2-4AE6-83C1-9363FF42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bg" dirty="0"/>
              <a:t>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7E11-631A-400D-A985-1BF2E438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bg" dirty="0"/>
              <a:t>Ако </a:t>
            </a:r>
            <a:r>
              <a:rPr lang="en-US" dirty="0"/>
              <a:t>break </a:t>
            </a:r>
            <a:r>
              <a:rPr lang="bg" dirty="0"/>
              <a:t>се извика в цикъл, цикълът се прекъсва.</a:t>
            </a:r>
          </a:p>
          <a:p>
            <a:endParaRPr lang="bg" dirty="0"/>
          </a:p>
          <a:p>
            <a:r>
              <a:rPr lang="en-US" dirty="0"/>
              <a:t>unsigned </a:t>
            </a:r>
            <a:r>
              <a:rPr lang="en-US" dirty="0" err="1"/>
              <a:t>i</a:t>
            </a:r>
            <a:r>
              <a:rPr lang="en-US" dirty="0"/>
              <a:t> = 0;</a:t>
            </a:r>
            <a:endParaRPr lang="bg" dirty="0"/>
          </a:p>
          <a:p>
            <a:r>
              <a:rPr lang="en-US" dirty="0"/>
              <a:t>while(true)</a:t>
            </a:r>
          </a:p>
          <a:p>
            <a:pPr marL="457200" lvl="1" indent="0">
              <a:buNone/>
            </a:pPr>
            <a:r>
              <a:rPr lang="en-US" sz="2800" dirty="0"/>
              <a:t>if(</a:t>
            </a:r>
            <a:r>
              <a:rPr lang="en-US" sz="2800" dirty="0" err="1"/>
              <a:t>i</a:t>
            </a:r>
            <a:r>
              <a:rPr lang="en-GB" sz="2800" dirty="0"/>
              <a:t>==</a:t>
            </a:r>
            <a:r>
              <a:rPr lang="en-US" sz="2800" dirty="0"/>
              <a:t>99)</a:t>
            </a:r>
          </a:p>
          <a:p>
            <a:pPr marL="457200" lvl="1" indent="0">
              <a:buNone/>
            </a:pPr>
            <a:r>
              <a:rPr lang="en-US" sz="2800" dirty="0"/>
              <a:t>	break; </a:t>
            </a:r>
            <a:r>
              <a:rPr lang="en-US" sz="2800" dirty="0">
                <a:solidFill>
                  <a:srgbClr val="7030A0"/>
                </a:solidFill>
              </a:rPr>
              <a:t>//</a:t>
            </a:r>
            <a:r>
              <a:rPr lang="bg" sz="2800" dirty="0">
                <a:solidFill>
                  <a:srgbClr val="7030A0"/>
                </a:solidFill>
              </a:rPr>
              <a:t>ето как можем да счупим безкраен цикъл след 100 стъпки</a:t>
            </a:r>
            <a:endParaRPr lang="en-GB" sz="28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else</a:t>
            </a:r>
          </a:p>
          <a:p>
            <a:pPr marL="457200" lvl="1" indent="0">
              <a:buNone/>
            </a:pPr>
            <a:r>
              <a:rPr lang="en-GB" sz="2800" dirty="0"/>
              <a:t>	++</a:t>
            </a:r>
            <a:r>
              <a:rPr lang="en-GB" sz="2800" dirty="0" err="1"/>
              <a:t>i</a:t>
            </a:r>
            <a:r>
              <a:rPr lang="en-GB" sz="2800" dirty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0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529BD-AAEE-4C14-BB55-421F4E2C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GB" dirty="0"/>
              <a:t>continue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6CF1DD-7EEF-4AC4-B4F8-CABEE3F2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88097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Оператор </a:t>
            </a:r>
            <a:r>
              <a:rPr lang="en-GB" dirty="0"/>
              <a:t>continue </a:t>
            </a:r>
            <a:r>
              <a:rPr lang="bg-BG" dirty="0"/>
              <a:t>прекратява командата в цикъла</a:t>
            </a:r>
          </a:p>
          <a:p>
            <a:endParaRPr lang="bg-BG" dirty="0"/>
          </a:p>
          <a:p>
            <a:r>
              <a:rPr lang="bg-BG" dirty="0"/>
              <a:t>За разлика от оператор </a:t>
            </a:r>
            <a:r>
              <a:rPr lang="en-GB" dirty="0"/>
              <a:t>break, </a:t>
            </a:r>
            <a:r>
              <a:rPr lang="bg-BG" dirty="0"/>
              <a:t>оператор </a:t>
            </a:r>
            <a:r>
              <a:rPr lang="en-GB" dirty="0"/>
              <a:t>continue</a:t>
            </a:r>
            <a:r>
              <a:rPr lang="bg-BG" dirty="0"/>
              <a:t> не прекратява цикъла, а само командата, като цикълът продължава все едно нищо не се е случило</a:t>
            </a:r>
          </a:p>
          <a:p>
            <a:endParaRPr lang="bg-BG" dirty="0"/>
          </a:p>
          <a:p>
            <a:r>
              <a:rPr lang="bg-BG" dirty="0"/>
              <a:t>Пример: принтиране на всички четни числа от 1 до 1000</a:t>
            </a:r>
          </a:p>
          <a:p>
            <a:pPr marL="0" indent="0">
              <a:buNone/>
            </a:pPr>
            <a:r>
              <a:rPr lang="en-GB" dirty="0"/>
              <a:t>int counter = 0;</a:t>
            </a:r>
          </a:p>
          <a:p>
            <a:pPr marL="0" indent="0">
              <a:buNone/>
            </a:pPr>
            <a:r>
              <a:rPr lang="en-GB" dirty="0"/>
              <a:t>while(counter&lt;1000)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++counter;</a:t>
            </a:r>
          </a:p>
          <a:p>
            <a:pPr marL="0" indent="0">
              <a:buNone/>
            </a:pPr>
            <a:r>
              <a:rPr lang="en-GB" dirty="0"/>
              <a:t>if(counter%2!=0)</a:t>
            </a:r>
          </a:p>
          <a:p>
            <a:pPr marL="0" indent="0">
              <a:buNone/>
            </a:pPr>
            <a:r>
              <a:rPr lang="en-GB" dirty="0"/>
              <a:t>	continue;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&lt;&lt;counter&lt;&lt;‘ ‘;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87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66D4-D1F3-4F90-98C8-690ADA4C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4" y="0"/>
            <a:ext cx="10515600" cy="1325563"/>
          </a:xfrm>
        </p:spPr>
        <p:txBody>
          <a:bodyPr/>
          <a:lstStyle/>
          <a:p>
            <a:r>
              <a:rPr lang="bg" dirty="0"/>
              <a:t>Оператор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00C2-75F0-4190-B283-2842653DA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679" y="1549590"/>
            <a:ext cx="11728543" cy="5308409"/>
          </a:xfrm>
        </p:spPr>
        <p:txBody>
          <a:bodyPr>
            <a:normAutofit/>
          </a:bodyPr>
          <a:lstStyle/>
          <a:p>
            <a:r>
              <a:rPr lang="bg-BG" dirty="0"/>
              <a:t>С</a:t>
            </a:r>
            <a:r>
              <a:rPr lang="bg" dirty="0"/>
              <a:t>интаксис: </a:t>
            </a:r>
            <a:r>
              <a:rPr lang="en-US" dirty="0"/>
              <a:t>for(</a:t>
            </a:r>
            <a:r>
              <a:rPr lang="bg" dirty="0"/>
              <a:t>&lt;израз1&gt;; &lt;условие&gt;; &lt;израз 2&gt;)&lt;тяло&gt;</a:t>
            </a:r>
          </a:p>
          <a:p>
            <a:endParaRPr lang="bg" dirty="0"/>
          </a:p>
          <a:p>
            <a:r>
              <a:rPr lang="bg" dirty="0"/>
              <a:t>Работа:</a:t>
            </a:r>
          </a:p>
          <a:p>
            <a:pPr marL="514350" indent="-514350">
              <a:buFont typeface="+mj-lt"/>
              <a:buAutoNum type="arabicPeriod"/>
            </a:pPr>
            <a:r>
              <a:rPr lang="bg" dirty="0"/>
              <a:t>Изпълнява се &lt;израз1&gt;</a:t>
            </a:r>
          </a:p>
          <a:p>
            <a:pPr marL="514350" indent="-514350">
              <a:buFont typeface="+mj-lt"/>
              <a:buAutoNum type="arabicPeriod"/>
            </a:pPr>
            <a:r>
              <a:rPr lang="bg" dirty="0"/>
              <a:t>Проверява се &lt;условие&gt;</a:t>
            </a:r>
          </a:p>
          <a:p>
            <a:pPr marL="514350" indent="-514350">
              <a:buFont typeface="+mj-lt"/>
              <a:buAutoNum type="arabicPeriod"/>
            </a:pPr>
            <a:r>
              <a:rPr lang="bg" dirty="0"/>
              <a:t>Ако &lt;условие&gt; е истина се изпълнява &lt;тяло&gt;, ако не е излизаме от цикъла</a:t>
            </a:r>
          </a:p>
          <a:p>
            <a:pPr marL="514350" indent="-514350">
              <a:buFont typeface="+mj-lt"/>
              <a:buAutoNum type="arabicPeriod"/>
            </a:pPr>
            <a:r>
              <a:rPr lang="bg" dirty="0"/>
              <a:t>Изпълнява се &lt;израз2&gt;</a:t>
            </a:r>
          </a:p>
          <a:p>
            <a:pPr marL="514350" indent="-514350">
              <a:buFont typeface="+mj-lt"/>
              <a:buAutoNum type="arabicPeriod"/>
            </a:pPr>
            <a:r>
              <a:rPr lang="bg" dirty="0"/>
              <a:t>Връщаме се в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8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315E-EB8B-40CA-AFAA-F37D9F04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Оператор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BAF3-3B1D-4FFC-ACEE-B76F3913D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1912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for(unsigned </a:t>
            </a:r>
            <a:r>
              <a:rPr lang="en-US" dirty="0" err="1"/>
              <a:t>i</a:t>
            </a:r>
            <a:r>
              <a:rPr lang="en-US" dirty="0"/>
              <a:t> =0; </a:t>
            </a:r>
            <a:r>
              <a:rPr lang="en-US" dirty="0" err="1"/>
              <a:t>i</a:t>
            </a:r>
            <a:r>
              <a:rPr lang="en-US" dirty="0"/>
              <a:t>&lt;1000;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bg" dirty="0"/>
              <a:t>Няма да говоря в час</a:t>
            </a:r>
            <a:r>
              <a:rPr lang="en-US" dirty="0"/>
              <a:t>\n”;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for(unsigned </a:t>
            </a:r>
            <a:r>
              <a:rPr lang="en-US" dirty="0" err="1"/>
              <a:t>i</a:t>
            </a:r>
            <a:r>
              <a:rPr lang="en-US" dirty="0"/>
              <a:t> =0; </a:t>
            </a:r>
            <a:r>
              <a:rPr lang="en-US" dirty="0" err="1"/>
              <a:t>i</a:t>
            </a:r>
            <a:r>
              <a:rPr lang="en-US" dirty="0"/>
              <a:t>&lt;1000;++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if(i%2 == 0)</a:t>
            </a:r>
            <a:r>
              <a:rPr lang="bg" dirty="0"/>
              <a:t> </a:t>
            </a:r>
            <a:r>
              <a:rPr lang="bg" dirty="0">
                <a:solidFill>
                  <a:srgbClr val="7030A0"/>
                </a:solidFill>
              </a:rPr>
              <a:t>//ако трябва да се редуват две изречения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bg" dirty="0"/>
              <a:t>Няма да говоря в час</a:t>
            </a:r>
            <a:r>
              <a:rPr lang="en-US" dirty="0"/>
              <a:t>\n”</a:t>
            </a:r>
            <a:r>
              <a:rPr lang="en-GB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bg" dirty="0"/>
              <a:t>Ще слушам класната</a:t>
            </a:r>
            <a:r>
              <a:rPr lang="en-US" dirty="0"/>
              <a:t>\n”;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</a:t>
            </a:r>
            <a:r>
              <a:rPr lang="bg" dirty="0">
                <a:solidFill>
                  <a:srgbClr val="7030A0"/>
                </a:solidFill>
              </a:rPr>
              <a:t>//можеше просто двете изречения да се обединят в едно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4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C30E-983E-4E79-9AC9-4E19865C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Вложени цикли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C29E-80D4-485C-BF6A-BFE09A38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" dirty="0"/>
              <a:t>Реален пример, който използвах наскоро. Исках да си изведа всички числа от 1 до 100 по хиляда пъти.</a:t>
            </a:r>
          </a:p>
          <a:p>
            <a:r>
              <a:rPr lang="bg" dirty="0"/>
              <a:t>Но как да ги изведем без да ги пишем ръчно?</a:t>
            </a:r>
          </a:p>
          <a:p>
            <a:endParaRPr lang="bg" dirty="0"/>
          </a:p>
          <a:p>
            <a:pPr marL="0" indent="0">
              <a:buNone/>
            </a:pPr>
            <a:r>
              <a:rPr lang="en-US" dirty="0"/>
              <a:t>for(unsigned </a:t>
            </a:r>
            <a:r>
              <a:rPr lang="en-US" dirty="0" err="1"/>
              <a:t>i</a:t>
            </a:r>
            <a:r>
              <a:rPr lang="en-US" dirty="0"/>
              <a:t> =1; </a:t>
            </a:r>
            <a:r>
              <a:rPr lang="en-US" dirty="0" err="1"/>
              <a:t>i</a:t>
            </a:r>
            <a:r>
              <a:rPr lang="en-US" dirty="0"/>
              <a:t>&lt;=100; ++</a:t>
            </a:r>
            <a:r>
              <a:rPr lang="en-US" dirty="0" err="1"/>
              <a:t>i</a:t>
            </a:r>
            <a:r>
              <a:rPr lang="en-US" dirty="0"/>
              <a:t>)	</a:t>
            </a:r>
          </a:p>
          <a:p>
            <a:pPr marL="0" indent="0">
              <a:buNone/>
            </a:pPr>
            <a:r>
              <a:rPr lang="en-US" dirty="0"/>
              <a:t>	for(unsigned j = 0; j&lt;1000;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i</a:t>
            </a:r>
            <a:r>
              <a:rPr lang="en-US" dirty="0"/>
              <a:t>&lt;&lt;‘ ‘;</a:t>
            </a:r>
          </a:p>
        </p:txBody>
      </p:sp>
    </p:spTree>
    <p:extLst>
      <p:ext uri="{BB962C8B-B14F-4D97-AF65-F5344CB8AC3E}">
        <p14:creationId xmlns:p14="http://schemas.microsoft.com/office/powerpoint/2010/main" val="10583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CBB7-993B-477B-AEF2-B445D54A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Работещи, но странни и непрепоръчителни употреби на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1F72-5CF6-4F24-BF24-315FC663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for(;  </a:t>
            </a:r>
            <a:r>
              <a:rPr lang="en-US" dirty="0" err="1"/>
              <a:t>i</a:t>
            </a:r>
            <a:r>
              <a:rPr lang="en-US" dirty="0"/>
              <a:t>&lt;1000;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bg" dirty="0"/>
              <a:t>Няма да говоря в час</a:t>
            </a:r>
            <a:r>
              <a:rPr lang="en-US" dirty="0"/>
              <a:t>\n”;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unsigned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for(;  </a:t>
            </a:r>
            <a:r>
              <a:rPr lang="en-US" dirty="0" err="1"/>
              <a:t>i</a:t>
            </a:r>
            <a:r>
              <a:rPr lang="en-US" dirty="0"/>
              <a:t>++&lt;1000;)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bg" dirty="0"/>
              <a:t>Няма да говоря в час</a:t>
            </a:r>
            <a:r>
              <a:rPr lang="en-US" dirty="0"/>
              <a:t>\n”;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7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A0A791-1B7A-401A-9CF5-7EE01BB2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Преминавания в бройни системи с основи, когато една от основите е степен на другата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25DAD3B-FFF3-46C6-93E0-6A1BC187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100100</a:t>
            </a:r>
            <a:r>
              <a:rPr lang="bg-BG" baseline="-25000" dirty="0"/>
              <a:t>(2)  </a:t>
            </a:r>
            <a:r>
              <a:rPr lang="bg-BG" dirty="0"/>
              <a:t>= 1х2</a:t>
            </a:r>
            <a:r>
              <a:rPr lang="bg-BG" baseline="30000" dirty="0"/>
              <a:t>5</a:t>
            </a:r>
            <a:r>
              <a:rPr lang="bg-BG" dirty="0"/>
              <a:t> + 1х2</a:t>
            </a:r>
            <a:r>
              <a:rPr lang="bg-BG" baseline="30000" dirty="0"/>
              <a:t>2</a:t>
            </a:r>
            <a:r>
              <a:rPr lang="bg-BG" dirty="0"/>
              <a:t> = 36</a:t>
            </a:r>
          </a:p>
          <a:p>
            <a:pPr marL="0" indent="0">
              <a:buNone/>
            </a:pPr>
            <a:r>
              <a:rPr lang="bg-BG" dirty="0"/>
              <a:t> </a:t>
            </a:r>
          </a:p>
          <a:p>
            <a:pPr marL="457200" lvl="1" indent="0">
              <a:buNone/>
            </a:pPr>
            <a:r>
              <a:rPr lang="bg-BG" dirty="0"/>
              <a:t>36 / 16 = 2 (Остатък </a:t>
            </a:r>
            <a:r>
              <a:rPr lang="bg-BG" dirty="0">
                <a:solidFill>
                  <a:srgbClr val="FF11FF"/>
                </a:solidFill>
              </a:rPr>
              <a:t>4</a:t>
            </a:r>
            <a:r>
              <a:rPr lang="bg-BG" dirty="0"/>
              <a:t>)</a:t>
            </a:r>
          </a:p>
          <a:p>
            <a:pPr marL="457200" lvl="1" indent="0">
              <a:buNone/>
            </a:pPr>
            <a:r>
              <a:rPr lang="bg-BG" dirty="0"/>
              <a:t>2  / 16  = 0 (Остатък </a:t>
            </a:r>
            <a:r>
              <a:rPr lang="bg-BG" dirty="0">
                <a:solidFill>
                  <a:srgbClr val="FF11FF"/>
                </a:solidFill>
              </a:rPr>
              <a:t>2</a:t>
            </a:r>
            <a:r>
              <a:rPr lang="bg-BG" dirty="0"/>
              <a:t>)</a:t>
            </a:r>
          </a:p>
          <a:p>
            <a:pPr marL="457200" lvl="1" indent="0">
              <a:buNone/>
            </a:pPr>
            <a:endParaRPr lang="bg-BG" dirty="0"/>
          </a:p>
          <a:p>
            <a:r>
              <a:rPr lang="bg-BG" dirty="0"/>
              <a:t>100100</a:t>
            </a:r>
            <a:r>
              <a:rPr lang="bg-BG" baseline="-25000" dirty="0"/>
              <a:t>(2)</a:t>
            </a:r>
            <a:r>
              <a:rPr lang="bg-BG" dirty="0"/>
              <a:t> = 24</a:t>
            </a:r>
            <a:r>
              <a:rPr lang="bg-BG" baseline="-25000" dirty="0"/>
              <a:t>(16)</a:t>
            </a:r>
          </a:p>
          <a:p>
            <a:endParaRPr lang="bg-BG" baseline="-25000" dirty="0"/>
          </a:p>
          <a:p>
            <a:endParaRPr lang="bg-BG" baseline="-25000" dirty="0"/>
          </a:p>
          <a:p>
            <a:r>
              <a:rPr lang="bg-BG" dirty="0"/>
              <a:t>Ами ако имаме 101010100011110101010111010</a:t>
            </a:r>
            <a:r>
              <a:rPr lang="bg-BG" baseline="-25000" dirty="0"/>
              <a:t>(2)</a:t>
            </a:r>
            <a:r>
              <a:rPr lang="bg-BG" dirty="0"/>
              <a:t>???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9513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B833-4D4D-40C8-829C-E3A44741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" dirty="0"/>
              <a:t>Работещи, но странни и непрепоръчителни употреби на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D4B9-2B9F-415C-85BD-DB2FA0FF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for(;  ;){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bg" dirty="0"/>
              <a:t>Няма да говоря в час</a:t>
            </a:r>
            <a:r>
              <a:rPr lang="en-US" dirty="0"/>
              <a:t>\n”;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bg-BG" dirty="0"/>
              <a:t>++</a:t>
            </a:r>
            <a:r>
              <a:rPr lang="en-US" dirty="0" err="1"/>
              <a:t>i</a:t>
            </a:r>
            <a:r>
              <a:rPr lang="bg" dirty="0"/>
              <a:t>==</a:t>
            </a:r>
            <a:r>
              <a:rPr lang="en-US" dirty="0"/>
              <a:t>1000)</a:t>
            </a:r>
          </a:p>
          <a:p>
            <a:pPr marL="0" indent="0">
              <a:buNone/>
            </a:pPr>
            <a:r>
              <a:rPr lang="en-US" dirty="0"/>
              <a:t>		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D7F7-16D3-474E-A0FB-A9FCF56E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" dirty="0"/>
              <a:t>Работещи, но странни и непрепоръчителни употреби на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7E39-3AA9-46E6-81B3-86CC309E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for(unsigned </a:t>
            </a:r>
            <a:r>
              <a:rPr lang="en-US" dirty="0" err="1"/>
              <a:t>i</a:t>
            </a:r>
            <a:r>
              <a:rPr lang="en-US" dirty="0"/>
              <a:t> =0; </a:t>
            </a:r>
            <a:r>
              <a:rPr lang="en-US" dirty="0" err="1"/>
              <a:t>i</a:t>
            </a:r>
            <a:r>
              <a:rPr lang="en-US" dirty="0"/>
              <a:t>&lt;1000;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bg" dirty="0"/>
              <a:t>Няма да говоря в час</a:t>
            </a:r>
            <a:r>
              <a:rPr lang="en-US" dirty="0"/>
              <a:t>\n”, ++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bg" dirty="0">
                <a:solidFill>
                  <a:srgbClr val="FF0000"/>
                </a:solidFill>
              </a:rPr>
              <a:t>Всичките тези примери имат една и съща функция, НО не е добра практика да ги ползвате</a:t>
            </a:r>
            <a:r>
              <a:rPr lang="en-GB" dirty="0">
                <a:solidFill>
                  <a:srgbClr val="FF0000"/>
                </a:solidFill>
              </a:rPr>
              <a:t>!!!</a:t>
            </a:r>
            <a:endParaRPr lang="bg" dirty="0">
              <a:solidFill>
                <a:srgbClr val="FF0000"/>
              </a:solidFill>
            </a:endParaRPr>
          </a:p>
          <a:p>
            <a:endParaRPr lang="bg" dirty="0"/>
          </a:p>
          <a:p>
            <a:r>
              <a:rPr lang="bg" dirty="0"/>
              <a:t>Ако няма да използвате </a:t>
            </a:r>
            <a:r>
              <a:rPr lang="en-US" dirty="0"/>
              <a:t>for </a:t>
            </a:r>
            <a:r>
              <a:rPr lang="bg" dirty="0"/>
              <a:t>така както трябва, то помислете дали </a:t>
            </a:r>
            <a:r>
              <a:rPr lang="en-US" dirty="0"/>
              <a:t>while </a:t>
            </a:r>
            <a:r>
              <a:rPr lang="bg" dirty="0"/>
              <a:t>не е по-добра алтернатива</a:t>
            </a:r>
          </a:p>
          <a:p>
            <a:endParaRPr lang="bg" dirty="0"/>
          </a:p>
          <a:p>
            <a:r>
              <a:rPr lang="bg" dirty="0"/>
              <a:t>Ако на контролното имате код като горните, просто си обърнете цикъла от </a:t>
            </a:r>
            <a:r>
              <a:rPr lang="en-US" dirty="0"/>
              <a:t>for </a:t>
            </a:r>
            <a:r>
              <a:rPr lang="bg" dirty="0"/>
              <a:t>в </a:t>
            </a:r>
            <a:r>
              <a:rPr lang="en-US" dirty="0"/>
              <a:t>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2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9EBE-8FEE-47F0-BEA5-7FA0DFC0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Примерно преобразувание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9D3F-41ED-45FE-BD51-6B6A0E0D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for(unsigned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&lt;15;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i</a:t>
            </a:r>
            <a:r>
              <a:rPr lang="en-US" dirty="0"/>
              <a:t>&lt;&lt;“\n”, </a:t>
            </a:r>
            <a:r>
              <a:rPr lang="en-US" dirty="0" err="1"/>
              <a:t>i</a:t>
            </a:r>
            <a:r>
              <a:rPr lang="en-US" dirty="0"/>
              <a:t>+=3, --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bg" dirty="0"/>
              <a:t>Преобразуване:</a:t>
            </a:r>
          </a:p>
          <a:p>
            <a:pPr marL="0" indent="0">
              <a:buNone/>
            </a:pPr>
            <a:r>
              <a:rPr lang="en-US" dirty="0"/>
              <a:t>unsigned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&lt;15)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i</a:t>
            </a:r>
            <a:r>
              <a:rPr lang="en-US" dirty="0"/>
              <a:t>&lt;&lt;“\n”;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+= 3;</a:t>
            </a:r>
          </a:p>
          <a:p>
            <a:pPr marL="0" indent="0">
              <a:buNone/>
            </a:pPr>
            <a:r>
              <a:rPr lang="en-US" dirty="0"/>
              <a:t>	--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" dirty="0"/>
          </a:p>
          <a:p>
            <a:pPr marL="0" indent="0">
              <a:buNone/>
            </a:pPr>
            <a:endParaRPr lang="bg" dirty="0"/>
          </a:p>
          <a:p>
            <a:r>
              <a:rPr lang="bg" dirty="0"/>
              <a:t>След преобразуване четимостта е в пъти по-голяма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4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63618C-FA9A-4603-B1E1-B4C57448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  <a:r>
              <a:rPr lang="en-GB" dirty="0"/>
              <a:t> </a:t>
            </a:r>
            <a:r>
              <a:rPr lang="bg-BG" dirty="0"/>
              <a:t>за вас</a:t>
            </a:r>
            <a:r>
              <a:rPr lang="en-GB" dirty="0"/>
              <a:t>#6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C636B5-AE46-40B6-98BD-A634E9B8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149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1AC3D9-9FD9-4A5D-9F67-22849B07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1B40F67-D066-4C9E-A3AF-68BC074F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Какво ще се изведе на конзолата</a:t>
            </a:r>
            <a:r>
              <a:rPr lang="en-GB" dirty="0"/>
              <a:t>?</a:t>
            </a:r>
            <a:endParaRPr lang="bg-BG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int a = 0;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for(unsigned </a:t>
            </a:r>
            <a:r>
              <a:rPr lang="en-GB" dirty="0" err="1"/>
              <a:t>i</a:t>
            </a:r>
            <a:r>
              <a:rPr lang="en-GB" dirty="0"/>
              <a:t> = 5; </a:t>
            </a:r>
            <a:r>
              <a:rPr lang="en-GB" dirty="0" err="1"/>
              <a:t>i</a:t>
            </a:r>
            <a:r>
              <a:rPr lang="en-GB" dirty="0"/>
              <a:t>&gt;=0; ++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a+=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&lt;&lt;a;</a:t>
            </a:r>
            <a:endParaRPr lang="bg-BG" dirty="0"/>
          </a:p>
          <a:p>
            <a:endParaRPr lang="bg-BG" dirty="0"/>
          </a:p>
          <a:p>
            <a:r>
              <a:rPr lang="bg-BG" dirty="0">
                <a:solidFill>
                  <a:srgbClr val="D856C9"/>
                </a:solidFill>
              </a:rPr>
              <a:t>Отговор: Безкраен цикъл, защото 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 </a:t>
            </a:r>
            <a:r>
              <a:rPr lang="bg-BG" dirty="0">
                <a:solidFill>
                  <a:srgbClr val="D856C9"/>
                </a:solidFill>
              </a:rPr>
              <a:t>само ще нараства и никога няма да стане по-малка от 0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2037-7E17-42B6-8F44-ECC49490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0B4E3-BD11-4B31-8C0F-6C840E5E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9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" dirty="0"/>
              <a:t>Ще се изведе ли нещо на конзолата?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for(unsigned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&lt;10;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for(unsigned j =</a:t>
            </a:r>
            <a:r>
              <a:rPr lang="en-US" dirty="0" err="1"/>
              <a:t>i</a:t>
            </a:r>
            <a:r>
              <a:rPr lang="en-US" dirty="0"/>
              <a:t>; j&lt;50; ++j)</a:t>
            </a:r>
          </a:p>
          <a:p>
            <a:pPr marL="457200" lvl="1" indent="0">
              <a:buNone/>
            </a:pPr>
            <a:r>
              <a:rPr lang="en-US" sz="2800" dirty="0"/>
              <a:t>		if(j == 25)</a:t>
            </a:r>
          </a:p>
          <a:p>
            <a:pPr marL="457200" lvl="1" indent="0">
              <a:buNone/>
            </a:pPr>
            <a:r>
              <a:rPr lang="en-US" sz="2800" dirty="0"/>
              <a:t>			break;</a:t>
            </a:r>
          </a:p>
          <a:p>
            <a:pPr marL="457200" lvl="1" indent="0">
              <a:buNone/>
            </a:pPr>
            <a:r>
              <a:rPr lang="en-US" sz="2800" dirty="0" err="1"/>
              <a:t>std</a:t>
            </a:r>
            <a:r>
              <a:rPr lang="en-US" sz="2800" dirty="0"/>
              <a:t>::</a:t>
            </a:r>
            <a:r>
              <a:rPr lang="en-US" sz="2800" dirty="0" err="1"/>
              <a:t>cout</a:t>
            </a:r>
            <a:r>
              <a:rPr lang="en-US" sz="2800" dirty="0"/>
              <a:t>&lt;&lt;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bg-BG" sz="3200" dirty="0"/>
          </a:p>
          <a:p>
            <a:r>
              <a:rPr lang="bg-BG" sz="3200" dirty="0">
                <a:solidFill>
                  <a:srgbClr val="D856C9"/>
                </a:solidFill>
              </a:rPr>
              <a:t>Отговор: да, 10 пъти </a:t>
            </a:r>
            <a:r>
              <a:rPr lang="en-GB" sz="3200" dirty="0">
                <a:solidFill>
                  <a:srgbClr val="D856C9"/>
                </a:solidFill>
              </a:rPr>
              <a:t>i </a:t>
            </a:r>
            <a:r>
              <a:rPr lang="en-GB" sz="3200" dirty="0">
                <a:solidFill>
                  <a:srgbClr val="FF11FF"/>
                </a:solidFill>
              </a:rPr>
              <a:t>(</a:t>
            </a:r>
            <a:r>
              <a:rPr lang="en-GB" dirty="0">
                <a:solidFill>
                  <a:srgbClr val="FF11FF"/>
                </a:solidFill>
              </a:rPr>
              <a:t>0123456789</a:t>
            </a:r>
            <a:r>
              <a:rPr lang="en-GB" dirty="0"/>
              <a:t> </a:t>
            </a:r>
            <a:r>
              <a:rPr lang="en-GB" dirty="0">
                <a:solidFill>
                  <a:srgbClr val="FF11FF"/>
                </a:solidFill>
              </a:rPr>
              <a:t>)</a:t>
            </a:r>
            <a:r>
              <a:rPr lang="en-GB" sz="3200" dirty="0">
                <a:solidFill>
                  <a:srgbClr val="D856C9"/>
                </a:solidFill>
              </a:rPr>
              <a:t>, </a:t>
            </a:r>
            <a:r>
              <a:rPr lang="bg-BG" sz="3200" dirty="0">
                <a:solidFill>
                  <a:srgbClr val="D856C9"/>
                </a:solidFill>
              </a:rPr>
              <a:t>защото </a:t>
            </a:r>
            <a:r>
              <a:rPr lang="en-GB" sz="3200" dirty="0">
                <a:solidFill>
                  <a:srgbClr val="D856C9"/>
                </a:solidFill>
              </a:rPr>
              <a:t>break </a:t>
            </a:r>
            <a:r>
              <a:rPr lang="bg-BG" sz="3200" dirty="0">
                <a:solidFill>
                  <a:srgbClr val="D856C9"/>
                </a:solidFill>
              </a:rPr>
              <a:t>ще счупи само вложения цикъл, но не и главния</a:t>
            </a:r>
            <a:endParaRPr lang="en-US" sz="3200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8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784F-89E4-4D9D-B38D-C907E7C7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04C7-CE09-485B-BA86-8E719D59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72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Ko</a:t>
            </a:r>
            <a:r>
              <a:rPr lang="bg" dirty="0"/>
              <a:t>лко пъти ще се изпише </a:t>
            </a:r>
            <a:r>
              <a:rPr lang="en-US" dirty="0"/>
              <a:t>“</a:t>
            </a:r>
            <a:r>
              <a:rPr lang="bg" dirty="0"/>
              <a:t>Няма да говоря в час</a:t>
            </a:r>
            <a:r>
              <a:rPr lang="en-US" dirty="0"/>
              <a:t>”?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unsigned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for(; </a:t>
            </a:r>
            <a:r>
              <a:rPr lang="en-US" dirty="0" err="1"/>
              <a:t>i</a:t>
            </a:r>
            <a:r>
              <a:rPr lang="en-US" dirty="0"/>
              <a:t>++ ;){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bg" dirty="0"/>
              <a:t>Няма да говоря в час</a:t>
            </a:r>
            <a:r>
              <a:rPr lang="en-US" dirty="0"/>
              <a:t>\n”;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i</a:t>
            </a:r>
            <a:r>
              <a:rPr lang="bg" dirty="0"/>
              <a:t>&gt;=</a:t>
            </a:r>
            <a:r>
              <a:rPr lang="en-US" dirty="0"/>
              <a:t>1000)</a:t>
            </a:r>
          </a:p>
          <a:p>
            <a:pPr marL="0" indent="0">
              <a:buNone/>
            </a:pPr>
            <a:r>
              <a:rPr lang="en-US" dirty="0"/>
              <a:t>		break;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0, защото 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++ </a:t>
            </a:r>
            <a:r>
              <a:rPr lang="bg-BG" dirty="0">
                <a:solidFill>
                  <a:srgbClr val="D856C9"/>
                </a:solidFill>
              </a:rPr>
              <a:t>връща стойност 0=&gt;</a:t>
            </a:r>
            <a:r>
              <a:rPr lang="en-GB" dirty="0">
                <a:solidFill>
                  <a:srgbClr val="D856C9"/>
                </a:solidFill>
              </a:rPr>
              <a:t>false=&gt;</a:t>
            </a:r>
            <a:r>
              <a:rPr lang="bg-BG" dirty="0">
                <a:solidFill>
                  <a:srgbClr val="D856C9"/>
                </a:solidFill>
              </a:rPr>
              <a:t>цикълът ще приключи преди да е започнал</a:t>
            </a:r>
            <a:endParaRPr lang="en-US" dirty="0">
              <a:solidFill>
                <a:srgbClr val="D856C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4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844F4E-7178-40FE-B574-2E655347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Супер сте!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1AA543-D1E4-4219-8EC9-40C9BBA4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10 минути почивка</a:t>
            </a:r>
          </a:p>
          <a:p>
            <a:endParaRPr lang="bg-BG" dirty="0"/>
          </a:p>
          <a:p>
            <a:r>
              <a:rPr lang="bg-BG" dirty="0">
                <a:solidFill>
                  <a:srgbClr val="7030A0"/>
                </a:solidFill>
              </a:rPr>
              <a:t>Нощуването във ФМИ е тежко само първия път </a:t>
            </a:r>
            <a:r>
              <a:rPr lang="en-GB" dirty="0">
                <a:solidFill>
                  <a:srgbClr val="7030A0"/>
                </a:solidFill>
              </a:rPr>
              <a:t>!</a:t>
            </a:r>
            <a:r>
              <a:rPr lang="bg-BG" dirty="0">
                <a:solidFill>
                  <a:srgbClr val="7030A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384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FE1805-D09A-44B9-B9C7-D3C86B83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14F74B-4698-4751-8858-64E8CC40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Парче код, което изпълнява някакво действие</a:t>
            </a:r>
          </a:p>
          <a:p>
            <a:endParaRPr lang="bg-BG" dirty="0"/>
          </a:p>
          <a:p>
            <a:r>
              <a:rPr lang="bg-BG" dirty="0"/>
              <a:t>Може да връща даден резултат</a:t>
            </a:r>
          </a:p>
          <a:p>
            <a:endParaRPr lang="bg-BG" dirty="0"/>
          </a:p>
          <a:p>
            <a:r>
              <a:rPr lang="bg-BG" dirty="0"/>
              <a:t>Един и същ код може да се използва многократно</a:t>
            </a:r>
          </a:p>
          <a:p>
            <a:endParaRPr lang="bg-BG" dirty="0"/>
          </a:p>
          <a:p>
            <a:r>
              <a:rPr lang="bg-BG" dirty="0"/>
              <a:t>Освобождава </a:t>
            </a:r>
            <a:r>
              <a:rPr lang="bg-BG"/>
              <a:t>място в </a:t>
            </a:r>
            <a:r>
              <a:rPr lang="en-GB" dirty="0"/>
              <a:t>main()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820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E51198-2B83-4FFD-BE2A-41F44607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BBA6AC1-1A64-433C-987E-2BCA11FB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9974" cy="4351338"/>
          </a:xfrm>
        </p:spPr>
        <p:txBody>
          <a:bodyPr>
            <a:normAutofit/>
          </a:bodyPr>
          <a:lstStyle/>
          <a:p>
            <a:r>
              <a:rPr lang="bg-BG" dirty="0"/>
              <a:t>&lt;сигнатура&gt; &lt;идентификатор&gt; (</a:t>
            </a:r>
            <a:r>
              <a:rPr lang="en-GB" dirty="0"/>
              <a:t>[&lt;</a:t>
            </a:r>
            <a:r>
              <a:rPr lang="bg-BG" dirty="0" err="1"/>
              <a:t>формални_параметри</a:t>
            </a:r>
            <a:r>
              <a:rPr lang="bg-BG" dirty="0"/>
              <a:t>&gt;</a:t>
            </a:r>
            <a:r>
              <a:rPr lang="en-GB" dirty="0"/>
              <a:t>]</a:t>
            </a:r>
            <a:r>
              <a:rPr lang="bg-BG" dirty="0"/>
              <a:t>){ &lt;тяло&gt; }</a:t>
            </a:r>
          </a:p>
          <a:p>
            <a:endParaRPr lang="bg-BG" dirty="0"/>
          </a:p>
          <a:p>
            <a:r>
              <a:rPr lang="bg-BG" dirty="0"/>
              <a:t> &lt;сигнатура&gt; ::= [ &lt;</a:t>
            </a:r>
            <a:r>
              <a:rPr lang="bg-BG" dirty="0" err="1"/>
              <a:t>тип_резултат</a:t>
            </a:r>
            <a:r>
              <a:rPr lang="bg-BG" dirty="0"/>
              <a:t>&gt; | </a:t>
            </a:r>
            <a:r>
              <a:rPr lang="en-GB" dirty="0"/>
              <a:t>void ] </a:t>
            </a:r>
            <a:endParaRPr lang="bg-BG" dirty="0"/>
          </a:p>
          <a:p>
            <a:r>
              <a:rPr lang="en-GB" dirty="0"/>
              <a:t>void = </a:t>
            </a:r>
            <a:r>
              <a:rPr lang="bg-BG" dirty="0"/>
              <a:t>празен тип, не връща резултат</a:t>
            </a:r>
          </a:p>
          <a:p>
            <a:endParaRPr lang="bg-BG" dirty="0"/>
          </a:p>
          <a:p>
            <a:r>
              <a:rPr lang="bg-BG" dirty="0"/>
              <a:t>Ако типът на резултата се пропусне, подразбира се </a:t>
            </a:r>
            <a:r>
              <a:rPr lang="en-GB" dirty="0"/>
              <a:t>int</a:t>
            </a:r>
            <a:endParaRPr lang="bg-BG" dirty="0"/>
          </a:p>
          <a:p>
            <a:r>
              <a:rPr lang="bg-BG" dirty="0"/>
              <a:t>Ако функция със сигнатура различна от </a:t>
            </a:r>
            <a:r>
              <a:rPr lang="en-GB" dirty="0"/>
              <a:t>void</a:t>
            </a:r>
            <a:r>
              <a:rPr lang="bg-BG" dirty="0"/>
              <a:t> не връща стойност се получава грешка при компилация</a:t>
            </a:r>
          </a:p>
        </p:txBody>
      </p:sp>
    </p:spTree>
    <p:extLst>
      <p:ext uri="{BB962C8B-B14F-4D97-AF65-F5344CB8AC3E}">
        <p14:creationId xmlns:p14="http://schemas.microsoft.com/office/powerpoint/2010/main" val="15992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233D57-0F5E-474F-87AD-4B558F60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bg-BG" dirty="0"/>
              <a:t>Преминавания в бройни системи с основи, когато една от основите е степен на другата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0BE632-4F62-4698-8C9C-56AE38E7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101010100011110101010111010</a:t>
            </a:r>
            <a:r>
              <a:rPr lang="bg-BG" baseline="-25000" dirty="0"/>
              <a:t>(2)</a:t>
            </a:r>
          </a:p>
          <a:p>
            <a:r>
              <a:rPr lang="bg-BG" dirty="0"/>
              <a:t>0101010100011110101010111010</a:t>
            </a:r>
            <a:r>
              <a:rPr lang="bg-BG" baseline="-25000" dirty="0"/>
              <a:t>(2) </a:t>
            </a:r>
            <a:r>
              <a:rPr lang="bg-BG" dirty="0"/>
              <a:t>-стойността не се променя</a:t>
            </a:r>
            <a:endParaRPr lang="bg-BG" baseline="-25000" dirty="0"/>
          </a:p>
          <a:p>
            <a:endParaRPr lang="bg-BG" baseline="-25000" dirty="0"/>
          </a:p>
          <a:p>
            <a:r>
              <a:rPr lang="en-GB" dirty="0"/>
              <a:t>0</a:t>
            </a:r>
            <a:r>
              <a:rPr lang="bg-BG" dirty="0"/>
              <a:t>101</a:t>
            </a:r>
            <a:r>
              <a:rPr lang="en-GB" dirty="0">
                <a:solidFill>
                  <a:srgbClr val="FF0000"/>
                </a:solidFill>
              </a:rPr>
              <a:t>|</a:t>
            </a:r>
            <a:r>
              <a:rPr lang="bg-BG" dirty="0"/>
              <a:t>0101</a:t>
            </a:r>
            <a:r>
              <a:rPr lang="en-GB" dirty="0">
                <a:solidFill>
                  <a:srgbClr val="FF0000"/>
                </a:solidFill>
              </a:rPr>
              <a:t>|</a:t>
            </a:r>
            <a:r>
              <a:rPr lang="bg-BG" dirty="0"/>
              <a:t>0001</a:t>
            </a:r>
            <a:r>
              <a:rPr lang="en-GB" dirty="0">
                <a:solidFill>
                  <a:srgbClr val="FF0000"/>
                </a:solidFill>
              </a:rPr>
              <a:t>|</a:t>
            </a:r>
            <a:r>
              <a:rPr lang="bg-BG" dirty="0"/>
              <a:t>1110</a:t>
            </a:r>
            <a:r>
              <a:rPr lang="en-GB" dirty="0">
                <a:solidFill>
                  <a:srgbClr val="FF0000"/>
                </a:solidFill>
              </a:rPr>
              <a:t>|</a:t>
            </a:r>
            <a:r>
              <a:rPr lang="bg-BG" dirty="0"/>
              <a:t>1010</a:t>
            </a:r>
            <a:r>
              <a:rPr lang="en-GB" dirty="0">
                <a:solidFill>
                  <a:srgbClr val="FF0000"/>
                </a:solidFill>
              </a:rPr>
              <a:t>|</a:t>
            </a:r>
            <a:r>
              <a:rPr lang="bg-BG" dirty="0"/>
              <a:t>1011</a:t>
            </a:r>
            <a:r>
              <a:rPr lang="en-GB" dirty="0">
                <a:solidFill>
                  <a:srgbClr val="FF0000"/>
                </a:solidFill>
              </a:rPr>
              <a:t>|</a:t>
            </a:r>
            <a:r>
              <a:rPr lang="bg-BG" dirty="0"/>
              <a:t>1010</a:t>
            </a:r>
            <a:r>
              <a:rPr lang="bg-BG" baseline="-25000" dirty="0"/>
              <a:t>(2)</a:t>
            </a:r>
            <a:endParaRPr lang="en-GB" baseline="-25000" dirty="0"/>
          </a:p>
          <a:p>
            <a:endParaRPr lang="en-GB" baseline="-25000" dirty="0"/>
          </a:p>
          <a:p>
            <a:r>
              <a:rPr lang="en-GB" dirty="0"/>
              <a:t>   5	     5	     1	     E	     A	     B	      A</a:t>
            </a:r>
            <a:endParaRPr lang="bg-BG" dirty="0"/>
          </a:p>
          <a:p>
            <a:endParaRPr lang="bg-BG" dirty="0"/>
          </a:p>
          <a:p>
            <a:r>
              <a:rPr lang="bg-BG" dirty="0"/>
              <a:t>=&gt;101010100011110101010111010</a:t>
            </a:r>
            <a:r>
              <a:rPr lang="bg-BG" baseline="-25000" dirty="0"/>
              <a:t>(2)</a:t>
            </a:r>
            <a:r>
              <a:rPr lang="bg-BG" dirty="0"/>
              <a:t> = 551ЕА</a:t>
            </a:r>
            <a:r>
              <a:rPr lang="en-GB" dirty="0"/>
              <a:t>B</a:t>
            </a:r>
            <a:r>
              <a:rPr lang="bg-BG" dirty="0"/>
              <a:t>А</a:t>
            </a:r>
            <a:r>
              <a:rPr lang="bg-BG" baseline="-25000" dirty="0"/>
              <a:t>(16)</a:t>
            </a:r>
          </a:p>
          <a:p>
            <a:endParaRPr lang="bg-BG" baseline="-25000" dirty="0"/>
          </a:p>
          <a:p>
            <a:endParaRPr lang="bg-BG" baseline="-25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1E08CA8-D417-494E-A8EE-FBCDF097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8BD5ACC-8DF5-4FEE-9DAC-CEB05DDD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9482" cy="4351338"/>
          </a:xfrm>
        </p:spPr>
        <p:txBody>
          <a:bodyPr/>
          <a:lstStyle/>
          <a:p>
            <a:r>
              <a:rPr lang="bg-BG" dirty="0"/>
              <a:t>&lt;сигнатура&gt; &lt;идентификатор&gt; (</a:t>
            </a:r>
            <a:r>
              <a:rPr lang="en-GB" dirty="0"/>
              <a:t>[&lt;</a:t>
            </a:r>
            <a:r>
              <a:rPr lang="bg-BG" dirty="0" err="1"/>
              <a:t>формални_параметри</a:t>
            </a:r>
            <a:r>
              <a:rPr lang="bg-BG" dirty="0"/>
              <a:t>&gt;</a:t>
            </a:r>
            <a:r>
              <a:rPr lang="en-GB" dirty="0"/>
              <a:t>]</a:t>
            </a:r>
            <a:r>
              <a:rPr lang="bg-BG" dirty="0"/>
              <a:t>){ &lt;тяло&gt; }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Ако има формални параметри, то трябва да се специфицира типът им</a:t>
            </a:r>
          </a:p>
          <a:p>
            <a:r>
              <a:rPr lang="bg-BG" dirty="0"/>
              <a:t>Ако параметър е примитивен тип </a:t>
            </a:r>
            <a:r>
              <a:rPr lang="bg-BG" dirty="0" err="1"/>
              <a:t>данна</a:t>
            </a:r>
            <a:r>
              <a:rPr lang="bg-BG" dirty="0"/>
              <a:t> или някакъв обект, то се създава нов обект в </a:t>
            </a:r>
            <a:r>
              <a:rPr lang="en-GB" dirty="0"/>
              <a:t>scope</a:t>
            </a:r>
            <a:r>
              <a:rPr lang="bg-BG" dirty="0"/>
              <a:t>-а</a:t>
            </a:r>
            <a:r>
              <a:rPr lang="en-GB" dirty="0"/>
              <a:t> </a:t>
            </a:r>
            <a:r>
              <a:rPr lang="bg-BG" dirty="0"/>
              <a:t>на функцията!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54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6D62CBF-879C-4732-B6A4-DE9B3F0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</a:t>
            </a:r>
            <a:r>
              <a:rPr lang="bg-BG" dirty="0" err="1"/>
              <a:t>фунцкия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D9D324D-AE0E-45C9-90EE-86BCAD1C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&lt;</a:t>
            </a:r>
            <a:r>
              <a:rPr lang="ru-RU" dirty="0" err="1"/>
              <a:t>име</a:t>
            </a:r>
            <a:r>
              <a:rPr lang="ru-RU" dirty="0"/>
              <a:t>&gt;(</a:t>
            </a:r>
            <a:r>
              <a:rPr lang="en-GB" dirty="0"/>
              <a:t>[</a:t>
            </a:r>
            <a:r>
              <a:rPr lang="ru-RU" dirty="0"/>
              <a:t>&lt;</a:t>
            </a:r>
            <a:r>
              <a:rPr lang="ru-RU" dirty="0" err="1"/>
              <a:t>фактически_параметри</a:t>
            </a:r>
            <a:r>
              <a:rPr lang="ru-RU" dirty="0"/>
              <a:t>&gt;</a:t>
            </a:r>
            <a:r>
              <a:rPr lang="en-GB" dirty="0"/>
              <a:t>]</a:t>
            </a:r>
            <a:r>
              <a:rPr lang="ru-RU" dirty="0"/>
              <a:t>);</a:t>
            </a:r>
          </a:p>
          <a:p>
            <a:endParaRPr lang="ru-RU" dirty="0"/>
          </a:p>
          <a:p>
            <a:r>
              <a:rPr lang="ru-RU" dirty="0" err="1"/>
              <a:t>Извикването</a:t>
            </a:r>
            <a:r>
              <a:rPr lang="ru-RU" dirty="0"/>
              <a:t> на функция </a:t>
            </a:r>
            <a:r>
              <a:rPr lang="ru-RU" dirty="0" err="1"/>
              <a:t>всъщност</a:t>
            </a:r>
            <a:r>
              <a:rPr lang="ru-RU" dirty="0"/>
              <a:t> е операция с много висок приоритет</a:t>
            </a:r>
          </a:p>
          <a:p>
            <a:r>
              <a:rPr lang="ru-RU" dirty="0"/>
              <a:t> </a:t>
            </a:r>
            <a:r>
              <a:rPr lang="ru-RU" dirty="0" err="1"/>
              <a:t>Типът</a:t>
            </a:r>
            <a:r>
              <a:rPr lang="ru-RU" dirty="0"/>
              <a:t> на </a:t>
            </a:r>
            <a:r>
              <a:rPr lang="ru-RU" dirty="0" err="1"/>
              <a:t>фактическия</a:t>
            </a:r>
            <a:r>
              <a:rPr lang="ru-RU" dirty="0"/>
              <a:t> </a:t>
            </a:r>
            <a:r>
              <a:rPr lang="ru-RU" dirty="0" err="1"/>
              <a:t>параметър</a:t>
            </a:r>
            <a:r>
              <a:rPr lang="ru-RU" dirty="0"/>
              <a:t> се </a:t>
            </a:r>
            <a:r>
              <a:rPr lang="ru-RU" dirty="0" err="1"/>
              <a:t>съпоставя</a:t>
            </a:r>
            <a:r>
              <a:rPr lang="ru-RU" dirty="0"/>
              <a:t> с типа на </a:t>
            </a:r>
            <a:r>
              <a:rPr lang="ru-RU" dirty="0" err="1"/>
              <a:t>съответния</a:t>
            </a:r>
            <a:r>
              <a:rPr lang="ru-RU" dirty="0"/>
              <a:t> формален </a:t>
            </a:r>
            <a:r>
              <a:rPr lang="ru-RU" dirty="0" err="1"/>
              <a:t>параметър</a:t>
            </a:r>
            <a:r>
              <a:rPr lang="ru-RU" dirty="0"/>
              <a:t> </a:t>
            </a:r>
          </a:p>
          <a:p>
            <a:r>
              <a:rPr lang="ru-RU" dirty="0" err="1"/>
              <a:t>Ако</a:t>
            </a:r>
            <a:r>
              <a:rPr lang="ru-RU" dirty="0"/>
              <a:t> се </a:t>
            </a:r>
            <a:r>
              <a:rPr lang="ru-RU" dirty="0" err="1"/>
              <a:t>налага</a:t>
            </a:r>
            <a:r>
              <a:rPr lang="ru-RU" dirty="0"/>
              <a:t>, </a:t>
            </a:r>
            <a:r>
              <a:rPr lang="ru-RU" dirty="0" err="1"/>
              <a:t>прави</a:t>
            </a:r>
            <a:r>
              <a:rPr lang="ru-RU" dirty="0"/>
              <a:t> се </a:t>
            </a:r>
            <a:r>
              <a:rPr lang="ru-RU" dirty="0" err="1"/>
              <a:t>преобразуване</a:t>
            </a:r>
            <a:r>
              <a:rPr lang="ru-RU" dirty="0"/>
              <a:t> на </a:t>
            </a:r>
            <a:r>
              <a:rPr lang="ru-RU" dirty="0" err="1"/>
              <a:t>типовете</a:t>
            </a:r>
            <a:r>
              <a:rPr lang="ru-RU" dirty="0"/>
              <a:t> &lt;</a:t>
            </a:r>
            <a:r>
              <a:rPr lang="ru-RU" dirty="0" err="1"/>
              <a:t>формален_параметър</a:t>
            </a:r>
            <a:r>
              <a:rPr lang="ru-RU" dirty="0"/>
              <a:t>&gt; = &lt;</a:t>
            </a:r>
            <a:r>
              <a:rPr lang="ru-RU" dirty="0" err="1"/>
              <a:t>фактически_параметър</a:t>
            </a:r>
            <a:r>
              <a:rPr lang="ru-RU" dirty="0"/>
              <a:t>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65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6185BDE-11A2-41B1-B68F-C41EBE19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резултат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EA8D4D-D560-448C-B27F-E489505E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return</a:t>
            </a:r>
            <a:r>
              <a:rPr lang="ru-RU" dirty="0"/>
              <a:t> [&lt;</a:t>
            </a:r>
            <a:r>
              <a:rPr lang="ru-RU" dirty="0" err="1"/>
              <a:t>израз</a:t>
            </a:r>
            <a:r>
              <a:rPr lang="ru-RU" dirty="0"/>
              <a:t>&gt;];</a:t>
            </a:r>
          </a:p>
          <a:p>
            <a:r>
              <a:rPr lang="ru-RU" dirty="0"/>
              <a:t>Оператор за </a:t>
            </a:r>
            <a:r>
              <a:rPr lang="ru-RU" dirty="0" err="1"/>
              <a:t>връщане</a:t>
            </a:r>
            <a:r>
              <a:rPr lang="ru-RU" dirty="0"/>
              <a:t> на </a:t>
            </a:r>
            <a:r>
              <a:rPr lang="ru-RU" dirty="0" err="1"/>
              <a:t>резултат</a:t>
            </a:r>
            <a:r>
              <a:rPr lang="ru-RU" dirty="0"/>
              <a:t> на функция</a:t>
            </a:r>
          </a:p>
          <a:p>
            <a:r>
              <a:rPr lang="ru-RU" dirty="0"/>
              <a:t> </a:t>
            </a:r>
            <a:r>
              <a:rPr lang="ru-RU" dirty="0" err="1"/>
              <a:t>Типът</a:t>
            </a:r>
            <a:r>
              <a:rPr lang="ru-RU" dirty="0"/>
              <a:t> на &lt;</a:t>
            </a:r>
            <a:r>
              <a:rPr lang="ru-RU" dirty="0" err="1"/>
              <a:t>израз</a:t>
            </a:r>
            <a:r>
              <a:rPr lang="ru-RU" dirty="0"/>
              <a:t>&gt; се </a:t>
            </a:r>
            <a:r>
              <a:rPr lang="ru-RU" dirty="0" err="1"/>
              <a:t>съпоставя</a:t>
            </a:r>
            <a:r>
              <a:rPr lang="ru-RU" dirty="0"/>
              <a:t> с типа на </a:t>
            </a:r>
            <a:r>
              <a:rPr lang="ru-RU" dirty="0" err="1"/>
              <a:t>резултата</a:t>
            </a:r>
            <a:r>
              <a:rPr lang="ru-RU" dirty="0"/>
              <a:t> на </a:t>
            </a:r>
            <a:r>
              <a:rPr lang="ru-RU" dirty="0" err="1"/>
              <a:t>функцията</a:t>
            </a:r>
            <a:r>
              <a:rPr lang="ru-RU" dirty="0"/>
              <a:t> </a:t>
            </a:r>
            <a:r>
              <a:rPr lang="ru-RU" dirty="0" err="1"/>
              <a:t>ако</a:t>
            </a:r>
            <a:r>
              <a:rPr lang="ru-RU" dirty="0"/>
              <a:t> се </a:t>
            </a:r>
            <a:r>
              <a:rPr lang="ru-RU" dirty="0" err="1"/>
              <a:t>налага</a:t>
            </a:r>
            <a:r>
              <a:rPr lang="ru-RU" dirty="0"/>
              <a:t>, </a:t>
            </a:r>
            <a:r>
              <a:rPr lang="ru-RU" dirty="0" err="1"/>
              <a:t>прави</a:t>
            </a:r>
            <a:r>
              <a:rPr lang="ru-RU" dirty="0"/>
              <a:t> се </a:t>
            </a:r>
            <a:r>
              <a:rPr lang="ru-RU" dirty="0" err="1"/>
              <a:t>преобразуване</a:t>
            </a:r>
            <a:r>
              <a:rPr lang="ru-RU" dirty="0"/>
              <a:t> на </a:t>
            </a:r>
            <a:r>
              <a:rPr lang="ru-RU" dirty="0" err="1"/>
              <a:t>типовете</a:t>
            </a:r>
            <a:endParaRPr lang="ru-RU" dirty="0"/>
          </a:p>
          <a:p>
            <a:r>
              <a:rPr lang="ru-RU" dirty="0" err="1"/>
              <a:t>Работата</a:t>
            </a:r>
            <a:r>
              <a:rPr lang="ru-RU" dirty="0"/>
              <a:t> на </a:t>
            </a:r>
            <a:r>
              <a:rPr lang="ru-RU" dirty="0" err="1"/>
              <a:t>функцията</a:t>
            </a:r>
            <a:r>
              <a:rPr lang="ru-RU" dirty="0"/>
              <a:t> се </a:t>
            </a:r>
            <a:r>
              <a:rPr lang="ru-RU" dirty="0" err="1"/>
              <a:t>прекратява</a:t>
            </a:r>
            <a:r>
              <a:rPr lang="ru-RU" dirty="0"/>
              <a:t> </a:t>
            </a:r>
            <a:r>
              <a:rPr lang="ru-RU" dirty="0" err="1"/>
              <a:t>незабавно</a:t>
            </a:r>
            <a:endParaRPr lang="ru-RU" dirty="0"/>
          </a:p>
          <a:p>
            <a:r>
              <a:rPr lang="bg-BG" dirty="0"/>
              <a:t>При сигнатура </a:t>
            </a:r>
            <a:r>
              <a:rPr lang="en-GB" dirty="0"/>
              <a:t>void</a:t>
            </a:r>
            <a:r>
              <a:rPr lang="bg-BG" dirty="0"/>
              <a:t>, </a:t>
            </a:r>
            <a:r>
              <a:rPr lang="en-GB" dirty="0"/>
              <a:t>return </a:t>
            </a:r>
            <a:r>
              <a:rPr lang="bg-BG" dirty="0"/>
              <a:t>не връща нищо, а просто прекъсва функцията(не е задължителен)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10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D75AC2-EA0B-4994-BFD8-18FF97D2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F914A82-38E0-4E50-A5F8-6E5D6856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2009" cy="4866723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Функция намираща сбора на 5 числа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int Sum (int a, int b, int c, int d, int e) 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return (</a:t>
            </a:r>
            <a:r>
              <a:rPr lang="en-GB" dirty="0" err="1"/>
              <a:t>a+b+c+d+e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						</a:t>
            </a:r>
            <a:r>
              <a:rPr lang="bg-BG" dirty="0">
                <a:solidFill>
                  <a:srgbClr val="FF11FF"/>
                </a:solidFill>
              </a:rPr>
              <a:t>или</a:t>
            </a:r>
          </a:p>
          <a:p>
            <a:pPr marL="0" indent="0">
              <a:buNone/>
            </a:pPr>
            <a:r>
              <a:rPr lang="en-GB" dirty="0"/>
              <a:t>int Sum (int a, int b, int c, int d, int 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temp = </a:t>
            </a:r>
            <a:r>
              <a:rPr lang="en-GB" dirty="0" err="1"/>
              <a:t>a+b+c+d+e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return temp;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16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A979A7-752C-4461-9645-5105D44C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6EBDD5A-DC07-4922-A57D-4EBF553A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bool </a:t>
            </a:r>
            <a:r>
              <a:rPr lang="en-GB" dirty="0" err="1"/>
              <a:t>ValidateData</a:t>
            </a:r>
            <a:r>
              <a:rPr lang="en-GB" dirty="0"/>
              <a:t>(int a)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if(a&gt;=1000)</a:t>
            </a:r>
          </a:p>
          <a:p>
            <a:pPr marL="0" indent="0">
              <a:buNone/>
            </a:pPr>
            <a:r>
              <a:rPr lang="en-GB" dirty="0"/>
              <a:t>	{</a:t>
            </a:r>
          </a:p>
          <a:p>
            <a:pPr marL="0" indent="0">
              <a:buNone/>
            </a:pPr>
            <a:r>
              <a:rPr lang="en-GB" dirty="0"/>
              <a:t>		return true;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if (a%2 != 0)</a:t>
            </a:r>
          </a:p>
          <a:p>
            <a:pPr marL="0" indent="0">
              <a:buNone/>
            </a:pPr>
            <a:r>
              <a:rPr lang="en-GB" dirty="0"/>
              <a:t>	{</a:t>
            </a:r>
          </a:p>
          <a:p>
            <a:pPr marL="0" indent="0">
              <a:buNone/>
            </a:pPr>
            <a:r>
              <a:rPr lang="en-GB" dirty="0"/>
              <a:t>		return false;</a:t>
            </a:r>
          </a:p>
          <a:p>
            <a:pPr marL="0" indent="0">
              <a:buNone/>
            </a:pPr>
            <a:r>
              <a:rPr lang="en-GB" dirty="0"/>
              <a:t> 	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FF11FF"/>
                </a:solidFill>
              </a:rPr>
              <a:t>//</a:t>
            </a:r>
            <a:r>
              <a:rPr lang="bg-BG" dirty="0">
                <a:solidFill>
                  <a:srgbClr val="FF11FF"/>
                </a:solidFill>
              </a:rPr>
              <a:t>Грешка при компилиране</a:t>
            </a:r>
            <a:r>
              <a:rPr lang="en-GB" dirty="0">
                <a:solidFill>
                  <a:srgbClr val="FF11FF"/>
                </a:solidFill>
              </a:rPr>
              <a:t>(undefined behaviour)</a:t>
            </a:r>
            <a:r>
              <a:rPr lang="bg-BG" dirty="0">
                <a:solidFill>
                  <a:srgbClr val="FF11FF"/>
                </a:solidFill>
              </a:rPr>
              <a:t>, защото не всички възможни изходи връщат стойност</a:t>
            </a:r>
            <a:endParaRPr lang="en-GB" dirty="0">
              <a:solidFill>
                <a:srgbClr val="FF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96B859-6287-4545-872A-CA0DBF4B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0417336-6A85-4627-808A-7B53201C0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919732"/>
          </a:xfrm>
        </p:spPr>
        <p:txBody>
          <a:bodyPr/>
          <a:lstStyle/>
          <a:p>
            <a:r>
              <a:rPr lang="en-GB" dirty="0"/>
              <a:t>Q: </a:t>
            </a:r>
            <a:r>
              <a:rPr lang="bg-BG" dirty="0"/>
              <a:t>Примерите дотук изглеждат тривиални и прекалено лесни, за да се наложи да използваме функция. Какво ще стане ако просто си ги въвеждам всеки път?</a:t>
            </a:r>
            <a:endParaRPr lang="en-GB" dirty="0"/>
          </a:p>
          <a:p>
            <a:endParaRPr lang="en-GB" dirty="0"/>
          </a:p>
          <a:p>
            <a:r>
              <a:rPr lang="en-GB" dirty="0"/>
              <a:t>A1: </a:t>
            </a:r>
            <a:r>
              <a:rPr lang="bg-BG" dirty="0"/>
              <a:t>Кодът ти ще е претрупан с повтарящи се фрагменти, а това намалява качеството на кода. Некачественият код е за други ВУЗ-ове.</a:t>
            </a:r>
          </a:p>
          <a:p>
            <a:r>
              <a:rPr lang="en-GB" dirty="0"/>
              <a:t>A2: </a:t>
            </a:r>
            <a:r>
              <a:rPr lang="bg-BG" dirty="0"/>
              <a:t>Ако решиш да промениш нещо ще трябва да пренаписваш кода навсякъде. Това е загуба на време, а и може да е източник на грешки.</a:t>
            </a:r>
          </a:p>
          <a:p>
            <a:r>
              <a:rPr lang="en-GB" dirty="0"/>
              <a:t>A3: </a:t>
            </a:r>
            <a:r>
              <a:rPr lang="bg-BG" dirty="0"/>
              <a:t>Виж в следващия слайд.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0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013595E-A8F9-44FD-BE87-FF22113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D4A8763-F49D-4011-8F89-FFAE70C4E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1" y="1364974"/>
            <a:ext cx="12006470" cy="5493025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Алгоритъм за проверка дали едно число е просто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bool </a:t>
            </a:r>
            <a:r>
              <a:rPr lang="en-GB" dirty="0" err="1"/>
              <a:t>IsPrime</a:t>
            </a:r>
            <a:r>
              <a:rPr lang="en-GB" dirty="0"/>
              <a:t>(int a)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if(a&lt;2)</a:t>
            </a:r>
          </a:p>
          <a:p>
            <a:pPr marL="0" indent="0">
              <a:buNone/>
            </a:pPr>
            <a:r>
              <a:rPr lang="en-GB" dirty="0"/>
              <a:t>	return false;</a:t>
            </a:r>
          </a:p>
          <a:p>
            <a:pPr marL="0" indent="0">
              <a:buNone/>
            </a:pPr>
            <a:r>
              <a:rPr lang="en-GB" dirty="0"/>
              <a:t>	if(a==2)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bg-BG" dirty="0"/>
              <a:t>	</a:t>
            </a:r>
            <a:r>
              <a:rPr lang="en-GB" dirty="0"/>
              <a:t>return true;</a:t>
            </a:r>
          </a:p>
          <a:p>
            <a:pPr marL="0" indent="0">
              <a:buNone/>
            </a:pPr>
            <a:r>
              <a:rPr lang="en-GB" dirty="0"/>
              <a:t>	for(unsigned i = 3; </a:t>
            </a:r>
            <a:r>
              <a:rPr lang="en-GB" dirty="0" err="1"/>
              <a:t>i</a:t>
            </a:r>
            <a:r>
              <a:rPr lang="en-GB" dirty="0"/>
              <a:t>*</a:t>
            </a:r>
            <a:r>
              <a:rPr lang="en-GB" dirty="0" err="1"/>
              <a:t>i</a:t>
            </a:r>
            <a:r>
              <a:rPr lang="en-GB" dirty="0"/>
              <a:t>&lt;a; </a:t>
            </a:r>
            <a:r>
              <a:rPr lang="en-GB" dirty="0" err="1"/>
              <a:t>i</a:t>
            </a:r>
            <a:r>
              <a:rPr lang="en-GB" dirty="0"/>
              <a:t>+=2)</a:t>
            </a:r>
          </a:p>
          <a:p>
            <a:pPr marL="0" indent="0">
              <a:buNone/>
            </a:pPr>
            <a:r>
              <a:rPr lang="en-GB" dirty="0"/>
              <a:t>	{</a:t>
            </a:r>
          </a:p>
          <a:p>
            <a:pPr marL="0" indent="0">
              <a:buNone/>
            </a:pPr>
            <a:r>
              <a:rPr lang="en-GB" dirty="0"/>
              <a:t>		if(</a:t>
            </a:r>
            <a:r>
              <a:rPr lang="en-GB" dirty="0" err="1"/>
              <a:t>a%i</a:t>
            </a:r>
            <a:r>
              <a:rPr lang="en-GB" dirty="0"/>
              <a:t> == 0)</a:t>
            </a:r>
          </a:p>
          <a:p>
            <a:pPr marL="0" indent="0">
              <a:buNone/>
            </a:pPr>
            <a:r>
              <a:rPr lang="en-GB" dirty="0"/>
              <a:t>			return false;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return true;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0EB9CA6-6905-436E-954F-212382283D6F}"/>
              </a:ext>
            </a:extLst>
          </p:cNvPr>
          <p:cNvSpPr txBox="1"/>
          <p:nvPr/>
        </p:nvSpPr>
        <p:spPr>
          <a:xfrm>
            <a:off x="3352800" y="3244334"/>
            <a:ext cx="555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D856C9"/>
                </a:solidFill>
              </a:rPr>
              <a:t>Защо не ползвам </a:t>
            </a:r>
            <a:r>
              <a:rPr lang="en-GB" sz="2400" dirty="0">
                <a:solidFill>
                  <a:srgbClr val="D856C9"/>
                </a:solidFill>
              </a:rPr>
              <a:t>else if</a:t>
            </a:r>
            <a:r>
              <a:rPr lang="bg-BG" sz="2400" dirty="0">
                <a:solidFill>
                  <a:srgbClr val="D856C9"/>
                </a:solidFill>
              </a:rPr>
              <a:t> и </a:t>
            </a:r>
            <a:r>
              <a:rPr lang="en-GB" sz="2400" dirty="0">
                <a:solidFill>
                  <a:srgbClr val="D856C9"/>
                </a:solidFill>
              </a:rPr>
              <a:t>else?</a:t>
            </a:r>
          </a:p>
        </p:txBody>
      </p:sp>
    </p:spTree>
    <p:extLst>
      <p:ext uri="{BB962C8B-B14F-4D97-AF65-F5344CB8AC3E}">
        <p14:creationId xmlns:p14="http://schemas.microsoft.com/office/powerpoint/2010/main" val="318907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6511C7-D2BD-4482-8A7D-890597B0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Пояснение относно параметрите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7AC6EF-6FB8-4058-9ABA-A46C1147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28513" cy="5032375"/>
          </a:xfrm>
        </p:spPr>
        <p:txBody>
          <a:bodyPr>
            <a:normAutofit/>
          </a:bodyPr>
          <a:lstStyle/>
          <a:p>
            <a:r>
              <a:rPr lang="bg-BG" dirty="0"/>
              <a:t>Не са задължителни</a:t>
            </a:r>
          </a:p>
          <a:p>
            <a:r>
              <a:rPr lang="bg-BG" dirty="0"/>
              <a:t>Създават се нови обекти, като при примитивните типове данни това е много бърза операция, но при някои други данни може да е много бавно</a:t>
            </a:r>
          </a:p>
          <a:p>
            <a:r>
              <a:rPr lang="bg-BG" dirty="0"/>
              <a:t>Новите обекти са равни на оригиналните, но не са свързани с тях</a:t>
            </a:r>
          </a:p>
          <a:p>
            <a:r>
              <a:rPr lang="bg-BG" dirty="0"/>
              <a:t>Ако промените временен обект във функцията, оригиналният не се променя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8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6511C7-D2BD-4482-8A7D-890597B0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Пояснение относно параметрите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7AC6EF-6FB8-4058-9ABA-A46C1147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28513" cy="5032375"/>
          </a:xfrm>
        </p:spPr>
        <p:txBody>
          <a:bodyPr>
            <a:normAutofit/>
          </a:bodyPr>
          <a:lstStyle/>
          <a:p>
            <a:r>
              <a:rPr lang="bg-BG" dirty="0"/>
              <a:t>Подредбата им е от значение</a:t>
            </a:r>
          </a:p>
          <a:p>
            <a:r>
              <a:rPr lang="bg-BG" dirty="0"/>
              <a:t>Добра практика е да са константни ако нямаме намерение да ги променяме</a:t>
            </a:r>
          </a:p>
          <a:p>
            <a:r>
              <a:rPr lang="bg-BG" dirty="0"/>
              <a:t>В тялото на функцията не може да се създават нови променливи с имена на параметри</a:t>
            </a:r>
          </a:p>
          <a:p>
            <a:r>
              <a:rPr lang="bg-BG" dirty="0"/>
              <a:t>Ако вече сте забравили</a:t>
            </a:r>
          </a:p>
          <a:p>
            <a:r>
              <a:rPr lang="bg-BG" sz="3600" dirty="0">
                <a:solidFill>
                  <a:srgbClr val="FF0000"/>
                </a:solidFill>
              </a:rPr>
              <a:t>Новите обекти са равни на оригиналните, но не са свързани с тях</a:t>
            </a:r>
            <a:endParaRPr lang="bg-BG" dirty="0">
              <a:solidFill>
                <a:srgbClr val="FF0000"/>
              </a:solidFill>
            </a:endParaRP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70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4D025E-64F4-4C69-968D-12EEAAD0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 разменяща стойностите на 2 променливи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3324E7-181E-4E08-B7FF-A347317F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void swap(double a, double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double c = a;</a:t>
            </a: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b = c;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Нищо няма да се случи, защото </a:t>
            </a:r>
            <a:r>
              <a:rPr lang="en-GB" dirty="0"/>
              <a:t>a </a:t>
            </a:r>
            <a:r>
              <a:rPr lang="bg-BG" dirty="0"/>
              <a:t>и </a:t>
            </a:r>
            <a:r>
              <a:rPr lang="en-GB" dirty="0"/>
              <a:t>b </a:t>
            </a:r>
            <a:r>
              <a:rPr lang="bg-BG" dirty="0"/>
              <a:t>са нови временни обекти.</a:t>
            </a:r>
          </a:p>
          <a:p>
            <a:r>
              <a:rPr lang="bg-BG" dirty="0">
                <a:solidFill>
                  <a:srgbClr val="D856C9"/>
                </a:solidFill>
              </a:rPr>
              <a:t>Тези променливи не са свързани с променливите, които сме подали като параметри!!!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1598D5-F072-44A6-A0A7-B4C3D543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Преминавания в бройни системи с основи, които не са взаимно прости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029045-14B6-4057-93D8-034608D2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0217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732472</a:t>
            </a:r>
            <a:r>
              <a:rPr lang="en-GB" baseline="-25000" dirty="0"/>
              <a:t>(8)</a:t>
            </a:r>
            <a:r>
              <a:rPr lang="en-GB" dirty="0"/>
              <a:t> = ?</a:t>
            </a:r>
            <a:r>
              <a:rPr lang="en-GB" baseline="-25000" dirty="0"/>
              <a:t>(2)</a:t>
            </a:r>
          </a:p>
          <a:p>
            <a:endParaRPr lang="en-GB" baseline="-25000" dirty="0"/>
          </a:p>
          <a:p>
            <a:r>
              <a:rPr lang="en-GB" dirty="0"/>
              <a:t>7 		3		2		4		7		2</a:t>
            </a:r>
          </a:p>
          <a:p>
            <a:endParaRPr lang="en-GB" dirty="0"/>
          </a:p>
          <a:p>
            <a:r>
              <a:rPr lang="en-GB" dirty="0"/>
              <a:t>111        011	        010	        100	         111	        010</a:t>
            </a:r>
          </a:p>
          <a:p>
            <a:endParaRPr lang="en-GB" dirty="0"/>
          </a:p>
          <a:p>
            <a:r>
              <a:rPr lang="en-GB" dirty="0"/>
              <a:t>732472</a:t>
            </a:r>
            <a:r>
              <a:rPr lang="en-GB" baseline="-25000" dirty="0"/>
              <a:t>(8)</a:t>
            </a:r>
            <a:r>
              <a:rPr lang="en-GB" dirty="0"/>
              <a:t> = 111 </a:t>
            </a:r>
            <a:r>
              <a:rPr lang="en-GB" u="sng" dirty="0"/>
              <a:t>0</a:t>
            </a:r>
            <a:r>
              <a:rPr lang="en-GB" dirty="0"/>
              <a:t>11 </a:t>
            </a:r>
            <a:r>
              <a:rPr lang="en-GB" u="sng" dirty="0"/>
              <a:t>0</a:t>
            </a:r>
            <a:r>
              <a:rPr lang="en-GB" dirty="0"/>
              <a:t>10 100 111 </a:t>
            </a:r>
            <a:r>
              <a:rPr lang="en-GB" u="sng" dirty="0"/>
              <a:t>0</a:t>
            </a:r>
            <a:r>
              <a:rPr lang="en-GB" dirty="0"/>
              <a:t>10</a:t>
            </a:r>
            <a:r>
              <a:rPr lang="en-GB" baseline="-25000" dirty="0"/>
              <a:t>(2)</a:t>
            </a:r>
          </a:p>
          <a:p>
            <a:endParaRPr lang="en-GB" dirty="0"/>
          </a:p>
          <a:p>
            <a:r>
              <a:rPr lang="en-GB" dirty="0">
                <a:solidFill>
                  <a:srgbClr val="7030A0"/>
                </a:solidFill>
              </a:rPr>
              <a:t>!</a:t>
            </a:r>
            <a:r>
              <a:rPr lang="bg-BG" dirty="0">
                <a:solidFill>
                  <a:srgbClr val="7030A0"/>
                </a:solidFill>
              </a:rPr>
              <a:t>Не забравяйте, че всяко разбиване трябва да съдържа даден брой цифри, затова винаги проверявайте! 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1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8607-8649-469D-9D1E-4CE9C97D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9BB3-E8FD-4A8C-A2A3-E4C6FB36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Възможно ли е да имам функция, която да прави повече от 1 дейстивие в зависимост от подадените параметри</a:t>
            </a:r>
          </a:p>
          <a:p>
            <a:pPr lvl="1"/>
            <a:r>
              <a:rPr lang="bg-BG" dirty="0"/>
              <a:t>П</a:t>
            </a:r>
            <a:r>
              <a:rPr lang="bg" dirty="0"/>
              <a:t>ример </a:t>
            </a:r>
            <a:r>
              <a:rPr lang="en-US" dirty="0"/>
              <a:t>Sum(1,2,3), Sum(1,2,3,4), Sum(1.55,1.2)</a:t>
            </a:r>
          </a:p>
          <a:p>
            <a:endParaRPr lang="en-US" dirty="0"/>
          </a:p>
          <a:p>
            <a:r>
              <a:rPr lang="bg" dirty="0">
                <a:solidFill>
                  <a:srgbClr val="D856C9"/>
                </a:solidFill>
              </a:rPr>
              <a:t>Отговор: да, това се нарича </a:t>
            </a:r>
            <a:r>
              <a:rPr lang="en-US" dirty="0">
                <a:solidFill>
                  <a:srgbClr val="D856C9"/>
                </a:solidFill>
              </a:rPr>
              <a:t>function overloading</a:t>
            </a:r>
          </a:p>
        </p:txBody>
      </p:sp>
    </p:spTree>
    <p:extLst>
      <p:ext uri="{BB962C8B-B14F-4D97-AF65-F5344CB8AC3E}">
        <p14:creationId xmlns:p14="http://schemas.microsoft.com/office/powerpoint/2010/main" val="388945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2D73548-F42F-4373-BF3C-E8C10D1F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 на функция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5E5F048-2FAE-42C0-B386-C6FD7F05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&lt;</a:t>
            </a:r>
            <a:r>
              <a:rPr lang="ru-RU" dirty="0" err="1"/>
              <a:t>декларация_на_функция</a:t>
            </a:r>
            <a:r>
              <a:rPr lang="ru-RU" dirty="0"/>
              <a:t>&gt; ::= &lt;сигнатура&gt;; </a:t>
            </a:r>
          </a:p>
          <a:p>
            <a:r>
              <a:rPr lang="ru-RU" dirty="0" err="1"/>
              <a:t>Декларацията</a:t>
            </a:r>
            <a:r>
              <a:rPr lang="ru-RU" dirty="0"/>
              <a:t> е “обещание” за дефиниция на функция </a:t>
            </a:r>
          </a:p>
          <a:p>
            <a:r>
              <a:rPr lang="ru-RU" dirty="0" err="1"/>
              <a:t>Декларацията</a:t>
            </a:r>
            <a:r>
              <a:rPr lang="ru-RU" dirty="0"/>
              <a:t> не е </a:t>
            </a:r>
            <a:r>
              <a:rPr lang="ru-RU" dirty="0" err="1"/>
              <a:t>задължителна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функция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декларирана</a:t>
            </a:r>
            <a:r>
              <a:rPr lang="ru-RU" dirty="0"/>
              <a:t> </a:t>
            </a:r>
            <a:r>
              <a:rPr lang="ru-RU" dirty="0" err="1"/>
              <a:t>няколко</a:t>
            </a:r>
            <a:r>
              <a:rPr lang="ru-RU" dirty="0"/>
              <a:t> </a:t>
            </a:r>
            <a:r>
              <a:rPr lang="ru-RU" dirty="0" err="1"/>
              <a:t>пъти</a:t>
            </a:r>
            <a:r>
              <a:rPr lang="ru-RU" dirty="0"/>
              <a:t>, но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дефинирана</a:t>
            </a:r>
            <a:r>
              <a:rPr lang="ru-RU" dirty="0"/>
              <a:t> само </a:t>
            </a:r>
            <a:r>
              <a:rPr lang="ru-RU" dirty="0" err="1"/>
              <a:t>веднъж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Неизпълнените</a:t>
            </a:r>
            <a:r>
              <a:rPr lang="ru-RU" dirty="0"/>
              <a:t> обещания водят до </a:t>
            </a:r>
            <a:r>
              <a:rPr lang="ru-RU" dirty="0" err="1"/>
              <a:t>проблеми</a:t>
            </a:r>
            <a:r>
              <a:rPr lang="ru-RU" dirty="0"/>
              <a:t>...</a:t>
            </a:r>
          </a:p>
          <a:p>
            <a:pPr lvl="1"/>
            <a:r>
              <a:rPr lang="ru-RU" dirty="0"/>
              <a:t> ...</a:t>
            </a:r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когато</a:t>
            </a:r>
            <a:r>
              <a:rPr lang="ru-RU" dirty="0"/>
              <a:t> никой не </a:t>
            </a:r>
            <a:r>
              <a:rPr lang="ru-RU" dirty="0" err="1"/>
              <a:t>разчита</a:t>
            </a:r>
            <a:r>
              <a:rPr lang="ru-RU" dirty="0"/>
              <a:t> на </a:t>
            </a:r>
            <a:r>
              <a:rPr lang="ru-RU" dirty="0" err="1"/>
              <a:t>тях</a:t>
            </a:r>
            <a:endParaRPr lang="ru-RU" dirty="0"/>
          </a:p>
          <a:p>
            <a:endParaRPr lang="bg-B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51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A86EEF0-93FD-4AB6-B012-00375BC4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 на функция - 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BE45D61-77FB-4B1D-903C-54F8ED9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667250"/>
          </a:xfrm>
        </p:spPr>
        <p:txBody>
          <a:bodyPr>
            <a:normAutofit/>
          </a:bodyPr>
          <a:lstStyle/>
          <a:p>
            <a:r>
              <a:rPr lang="en-GB" dirty="0"/>
              <a:t>int abs(</a:t>
            </a:r>
            <a:r>
              <a:rPr lang="en-GB" dirty="0" err="1"/>
              <a:t>int</a:t>
            </a:r>
            <a:r>
              <a:rPr lang="en-GB" dirty="0"/>
              <a:t>);</a:t>
            </a:r>
            <a:r>
              <a:rPr lang="bg" dirty="0"/>
              <a:t> </a:t>
            </a:r>
            <a:r>
              <a:rPr lang="bg" dirty="0">
                <a:solidFill>
                  <a:srgbClr val="FF11FF"/>
                </a:solidFill>
              </a:rPr>
              <a:t>// името на параметъра не е задължително щом не го 			//ползвате без дефиниране, но не е грешка ако го има</a:t>
            </a:r>
            <a:endParaRPr lang="en-GB" dirty="0">
              <a:solidFill>
                <a:srgbClr val="FF11FF"/>
              </a:solidFill>
            </a:endParaRPr>
          </a:p>
          <a:p>
            <a:pPr marL="0" indent="0">
              <a:buNone/>
            </a:pPr>
            <a:r>
              <a:rPr lang="bg-BG" dirty="0"/>
              <a:t>………..код………….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int abs(int a)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(a&gt;0) ? a : -a;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Този похват се нарича </a:t>
            </a:r>
            <a:r>
              <a:rPr lang="en-GB" dirty="0"/>
              <a:t>forward declaration, </a:t>
            </a:r>
            <a:r>
              <a:rPr lang="bg-BG" dirty="0"/>
              <a:t>ще го разглеждате по ООП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14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4752-7CED-4AC3-A9B7-D634703E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537-5840-4F15-8127-01FAB982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Една функция може да има безброй много </a:t>
            </a:r>
            <a:r>
              <a:rPr lang="en-US" dirty="0"/>
              <a:t>overloads</a:t>
            </a:r>
          </a:p>
          <a:p>
            <a:r>
              <a:rPr lang="bg" dirty="0"/>
              <a:t>При извикване на функцията, компилаторът се грижи да намери правилният </a:t>
            </a:r>
            <a:r>
              <a:rPr lang="en-US" dirty="0"/>
              <a:t>overload </a:t>
            </a:r>
            <a:r>
              <a:rPr lang="bg" dirty="0"/>
              <a:t>на функцията</a:t>
            </a:r>
          </a:p>
          <a:p>
            <a:r>
              <a:rPr lang="bg" dirty="0"/>
              <a:t>Компилаторът може да направи преобразуване на данните ако се налага</a:t>
            </a:r>
          </a:p>
          <a:p>
            <a:r>
              <a:rPr lang="bg" dirty="0"/>
              <a:t>Ако не намери подходящ се получава грешка при компилиране</a:t>
            </a:r>
          </a:p>
          <a:p>
            <a:r>
              <a:rPr lang="bg" dirty="0"/>
              <a:t>Ако намери повече от 1 подходящ се получава грешка</a:t>
            </a:r>
            <a:r>
              <a:rPr lang="en-US" dirty="0"/>
              <a:t> </a:t>
            </a:r>
            <a:r>
              <a:rPr lang="bg" dirty="0"/>
              <a:t>за двусмислие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E593-C6AC-44AB-BE7B-12BDE1A9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Примери за </a:t>
            </a:r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622A-7194-4125-A93A-82EB6D25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874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&lt;&lt;a;}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&lt;&lt;a;}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a, </a:t>
            </a:r>
            <a:r>
              <a:rPr lang="en-US" dirty="0" err="1"/>
              <a:t>int</a:t>
            </a:r>
            <a:r>
              <a:rPr lang="en-US" dirty="0"/>
              <a:t> b){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&lt;&lt;a&lt;&lt;‘-’&lt;&lt;b;}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(double a, char b){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&lt;&lt;b&lt;&lt;‘-’&lt;&lt;a;}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(bool a){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&lt;&lt;a;}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a, bool b, </a:t>
            </a:r>
            <a:r>
              <a:rPr lang="en-US" dirty="0" err="1"/>
              <a:t>int</a:t>
            </a:r>
            <a:r>
              <a:rPr lang="en-US" dirty="0"/>
              <a:t> c){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&lt;&lt;a&lt;&lt;b&lt;&lt;c;}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(const int a){std::</a:t>
            </a:r>
            <a:r>
              <a:rPr lang="en-US" dirty="0" err="1"/>
              <a:t>cout</a:t>
            </a:r>
            <a:r>
              <a:rPr lang="en-US" dirty="0"/>
              <a:t>&lt;&lt;a;}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a, unsigned b){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&lt;&lt;a&lt;&lt;‘-’&lt;&lt;b;}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char </a:t>
            </a:r>
            <a:r>
              <a:rPr lang="en-US" dirty="0" err="1"/>
              <a:t>cout</a:t>
            </a:r>
            <a:r>
              <a:rPr lang="en-US" dirty="0"/>
              <a:t>(char a){return a;}</a:t>
            </a:r>
          </a:p>
        </p:txBody>
      </p:sp>
    </p:spTree>
    <p:extLst>
      <p:ext uri="{BB962C8B-B14F-4D97-AF65-F5344CB8AC3E}">
        <p14:creationId xmlns:p14="http://schemas.microsoft.com/office/powerpoint/2010/main" val="31231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E593-C6AC-44AB-BE7B-12BDE1A9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Примери за </a:t>
            </a:r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622A-7194-4125-A93A-82EB6D25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9516" cy="48134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&lt;&lt;a;}</a:t>
            </a:r>
            <a:r>
              <a:rPr lang="bg" dirty="0"/>
              <a:t> </a:t>
            </a:r>
            <a:r>
              <a:rPr lang="bg" dirty="0">
                <a:solidFill>
                  <a:srgbClr val="FF11FF"/>
                </a:solidFill>
              </a:rPr>
              <a:t>//двусмислие с 9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&lt;&lt;a;} </a:t>
            </a:r>
            <a:r>
              <a:rPr lang="en-US" dirty="0">
                <a:solidFill>
                  <a:srgbClr val="FF11FF"/>
                </a:solidFill>
              </a:rPr>
              <a:t>//</a:t>
            </a:r>
            <a:r>
              <a:rPr lang="bg" dirty="0">
                <a:solidFill>
                  <a:srgbClr val="FF11FF"/>
                </a:solidFill>
              </a:rPr>
              <a:t>двусмислие със 7</a:t>
            </a:r>
            <a:endParaRPr lang="en-US" dirty="0">
              <a:solidFill>
                <a:srgbClr val="FF11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a, </a:t>
            </a:r>
            <a:r>
              <a:rPr lang="en-US" dirty="0" err="1"/>
              <a:t>int</a:t>
            </a:r>
            <a:r>
              <a:rPr lang="en-US" dirty="0"/>
              <a:t> b){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&lt;&lt;a&lt;&lt;‘-’&lt;&lt;b;}</a:t>
            </a:r>
            <a:r>
              <a:rPr lang="bg" dirty="0"/>
              <a:t> </a:t>
            </a:r>
            <a:r>
              <a:rPr lang="bg" dirty="0">
                <a:solidFill>
                  <a:srgbClr val="FF11FF"/>
                </a:solidFill>
              </a:rPr>
              <a:t>//двусмислие с 8 </a:t>
            </a:r>
            <a:endParaRPr lang="en-US" dirty="0">
              <a:solidFill>
                <a:srgbClr val="FF11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(double a, char b){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&lt;&lt;b&lt;&lt;‘-’&lt;&lt;a;}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(bool a){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&lt;&lt;a;}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a, bool b, </a:t>
            </a:r>
            <a:r>
              <a:rPr lang="en-US" dirty="0" err="1"/>
              <a:t>int</a:t>
            </a:r>
            <a:r>
              <a:rPr lang="en-US" dirty="0"/>
              <a:t> c){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&lt;&lt;a&lt;&lt;b&lt;&lt;c;}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</a:t>
            </a:r>
            <a:r>
              <a:rPr lang="en-GB" dirty="0" err="1"/>
              <a:t>const</a:t>
            </a:r>
            <a:r>
              <a:rPr lang="en-GB" dirty="0"/>
              <a:t> int </a:t>
            </a:r>
            <a:r>
              <a:rPr lang="en-US" dirty="0"/>
              <a:t>a){std::</a:t>
            </a:r>
            <a:r>
              <a:rPr lang="en-US" dirty="0" err="1"/>
              <a:t>cout</a:t>
            </a:r>
            <a:r>
              <a:rPr lang="en-US" dirty="0"/>
              <a:t>&lt;&lt;a;}</a:t>
            </a:r>
            <a:r>
              <a:rPr lang="bg" dirty="0"/>
              <a:t> </a:t>
            </a:r>
            <a:r>
              <a:rPr lang="bg" dirty="0">
                <a:solidFill>
                  <a:srgbClr val="FF11FF"/>
                </a:solidFill>
              </a:rPr>
              <a:t>//двусмислие с 2</a:t>
            </a:r>
            <a:endParaRPr lang="en-US" dirty="0">
              <a:solidFill>
                <a:srgbClr val="FF11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a, unsigned b){std::</a:t>
            </a:r>
            <a:r>
              <a:rPr lang="en-US" dirty="0" err="1"/>
              <a:t>cout</a:t>
            </a:r>
            <a:r>
              <a:rPr lang="en-US" dirty="0"/>
              <a:t>&lt;&lt;b&lt;&lt;‘-’&lt;&lt;a;}</a:t>
            </a:r>
            <a:r>
              <a:rPr lang="bg" dirty="0"/>
              <a:t> </a:t>
            </a:r>
            <a:r>
              <a:rPr lang="bg" dirty="0">
                <a:solidFill>
                  <a:srgbClr val="FF11FF"/>
                </a:solidFill>
              </a:rPr>
              <a:t>//двусмислие с 3</a:t>
            </a:r>
            <a:endParaRPr lang="en-US" dirty="0">
              <a:solidFill>
                <a:srgbClr val="FF11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char </a:t>
            </a:r>
            <a:r>
              <a:rPr lang="en-US" dirty="0" err="1"/>
              <a:t>cout</a:t>
            </a:r>
            <a:r>
              <a:rPr lang="en-US" dirty="0"/>
              <a:t>(char a){return a;}</a:t>
            </a:r>
            <a:r>
              <a:rPr lang="bg" dirty="0"/>
              <a:t> </a:t>
            </a:r>
            <a:r>
              <a:rPr lang="bg" dirty="0">
                <a:solidFill>
                  <a:srgbClr val="FF11FF"/>
                </a:solidFill>
              </a:rPr>
              <a:t>//двусмислие с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8090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DF4A-9CB2-4034-96E0-0CFE7CC2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Как може да се отстранят тези двусмислия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5356-5F03-4D87-B0B5-3E00555DA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a, </a:t>
            </a:r>
            <a:r>
              <a:rPr lang="en-US" dirty="0" err="1"/>
              <a:t>int</a:t>
            </a:r>
            <a:r>
              <a:rPr lang="en-US" dirty="0"/>
              <a:t> b){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&lt;&lt;a&lt;&lt;‘-’&lt;&lt;b;}</a:t>
            </a:r>
            <a:endParaRPr lang="bg" dirty="0"/>
          </a:p>
          <a:p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a, unsigned b){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&lt;&lt;b&lt;&lt;‘-’&lt;&lt;a;}</a:t>
            </a:r>
            <a:r>
              <a:rPr lang="bg" dirty="0"/>
              <a:t> </a:t>
            </a:r>
          </a:p>
          <a:p>
            <a:endParaRPr lang="bg" dirty="0"/>
          </a:p>
          <a:p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a, </a:t>
            </a:r>
            <a:r>
              <a:rPr lang="en-US" dirty="0" err="1"/>
              <a:t>int</a:t>
            </a:r>
            <a:r>
              <a:rPr lang="en-US" dirty="0"/>
              <a:t> b){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&lt;&lt;a&lt;&lt;‘-’&lt;&lt;b;}</a:t>
            </a:r>
          </a:p>
          <a:p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(unsigned b, char a){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&lt;&lt;b&lt;&lt;‘-’&lt;&lt;a;}</a:t>
            </a:r>
            <a:r>
              <a:rPr lang="bg" dirty="0"/>
              <a:t> </a:t>
            </a:r>
            <a:endParaRPr lang="en-US" dirty="0"/>
          </a:p>
          <a:p>
            <a:endParaRPr lang="en-US" dirty="0"/>
          </a:p>
          <a:p>
            <a:r>
              <a:rPr lang="bg" dirty="0">
                <a:solidFill>
                  <a:srgbClr val="FF11FF"/>
                </a:solidFill>
              </a:rPr>
              <a:t>Важно! За компилатора има значение подредбата на параметрите. Ако спрямо дадената подредба няма отговаряща функция се получава грешка при компилация</a:t>
            </a:r>
            <a:endParaRPr lang="en-US" dirty="0">
              <a:solidFill>
                <a:srgbClr val="FF11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2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CE56-F008-49EE-A3D8-7963DCA0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Как може да се отстранят тези двусмислия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BB26-551C-4309-822C-5E96E0F7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Другите 2 д</a:t>
            </a:r>
            <a:r>
              <a:rPr lang="bg-BG" dirty="0"/>
              <a:t>в</a:t>
            </a:r>
            <a:r>
              <a:rPr lang="bg" dirty="0"/>
              <a:t>усмислия няма как да се отстранят така</a:t>
            </a:r>
          </a:p>
          <a:p>
            <a:endParaRPr lang="bg" dirty="0"/>
          </a:p>
          <a:p>
            <a:r>
              <a:rPr lang="bg" dirty="0"/>
              <a:t>Може да се промени името на някоя от функциите</a:t>
            </a:r>
          </a:p>
          <a:p>
            <a:endParaRPr lang="bg-BG" dirty="0"/>
          </a:p>
          <a:p>
            <a:r>
              <a:rPr lang="bg-BG" dirty="0"/>
              <a:t>Може една от функциите да има нов параметър, който да не се използва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cout</a:t>
            </a:r>
            <a:r>
              <a:rPr lang="en-US" dirty="0"/>
              <a:t>(char a</a:t>
            </a:r>
            <a:r>
              <a:rPr lang="bg-BG" dirty="0"/>
              <a:t>, </a:t>
            </a:r>
            <a:r>
              <a:rPr lang="en-GB" dirty="0"/>
              <a:t>bool useless</a:t>
            </a:r>
            <a:r>
              <a:rPr lang="en-US" dirty="0"/>
              <a:t>){return a;}</a:t>
            </a:r>
            <a:r>
              <a:rPr lang="bg" dirty="0"/>
              <a:t> </a:t>
            </a:r>
            <a:r>
              <a:rPr lang="bg" dirty="0">
                <a:solidFill>
                  <a:srgbClr val="FF11FF"/>
                </a:solidFill>
              </a:rPr>
              <a:t>//</a:t>
            </a:r>
            <a:r>
              <a:rPr lang="bg-BG" dirty="0">
                <a:solidFill>
                  <a:srgbClr val="FF11FF"/>
                </a:solidFill>
              </a:rPr>
              <a:t>лоша практика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7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FA97-6447-4EE2-8AA4-D395146A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Параметри по подразбиране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8C76-F025-4412-BC8E-24626390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Възможно е да имате програма, в която 90% от случаите подавате един и същ параметър на дадено място</a:t>
            </a:r>
          </a:p>
          <a:p>
            <a:endParaRPr lang="bg" dirty="0"/>
          </a:p>
          <a:p>
            <a:r>
              <a:rPr lang="en-US" dirty="0"/>
              <a:t>C++</a:t>
            </a:r>
            <a:r>
              <a:rPr lang="bg" dirty="0"/>
              <a:t> позволява да имате стойност по подразбиране за 1 или повече параметри, които не се налага да уточнявате при извикване на функцията</a:t>
            </a:r>
          </a:p>
          <a:p>
            <a:endParaRPr lang="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FA97-6447-4EE2-8AA4-D395146A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Параметри по подразбиране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8C76-F025-4412-BC8E-24626390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" dirty="0"/>
              <a:t>Синтаксис</a:t>
            </a:r>
            <a:r>
              <a:rPr lang="en-US" dirty="0"/>
              <a:t>:</a:t>
            </a:r>
            <a:r>
              <a:rPr lang="bg" dirty="0"/>
              <a:t> </a:t>
            </a: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 = 5){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&lt;&lt;a&lt;&lt;‘ ‘&lt;&lt;b;}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(4); //4 5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(3,6); //3 6</a:t>
            </a:r>
          </a:p>
          <a:p>
            <a:pPr marL="0" indent="0">
              <a:buNone/>
            </a:pPr>
            <a:endParaRPr lang="en-US" dirty="0"/>
          </a:p>
          <a:p>
            <a:r>
              <a:rPr lang="bg-BG" dirty="0">
                <a:solidFill>
                  <a:srgbClr val="FF11FF"/>
                </a:solidFill>
              </a:rPr>
              <a:t>П</a:t>
            </a:r>
            <a:r>
              <a:rPr lang="bg" dirty="0">
                <a:solidFill>
                  <a:srgbClr val="FF11FF"/>
                </a:solidFill>
              </a:rPr>
              <a:t>араметрите по подразбиране трябва винаги да са в края!!!</a:t>
            </a:r>
          </a:p>
          <a:p>
            <a:pPr marL="0" indent="0">
              <a:buNone/>
            </a:pPr>
            <a:endParaRPr lang="bg" dirty="0">
              <a:solidFill>
                <a:srgbClr val="FF11FF"/>
              </a:solidFill>
            </a:endParaRPr>
          </a:p>
          <a:p>
            <a:endParaRPr lang="bg" dirty="0">
              <a:solidFill>
                <a:srgbClr val="FF11FF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a){};  </a:t>
            </a:r>
            <a:r>
              <a:rPr lang="en-US" dirty="0">
                <a:solidFill>
                  <a:srgbClr val="FF11FF"/>
                </a:solidFill>
              </a:rPr>
              <a:t>//</a:t>
            </a:r>
            <a:r>
              <a:rPr lang="bg" dirty="0">
                <a:solidFill>
                  <a:srgbClr val="FF11FF"/>
                </a:solidFill>
              </a:rPr>
              <a:t>ще се получи двусмислие</a:t>
            </a:r>
            <a:endParaRPr lang="en-US" dirty="0">
              <a:solidFill>
                <a:srgbClr val="FF11FF"/>
              </a:solidFill>
            </a:endParaRPr>
          </a:p>
          <a:p>
            <a:endParaRPr lang="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9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2E5C7A-246F-4E9D-9C2C-375457F9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бит, байт, килобайт и т.н.</a:t>
            </a:r>
            <a:r>
              <a:rPr lang="en-GB" dirty="0"/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B187CFE-8CE8-44F8-958A-D3E1AB38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ru-RU" sz="2400" dirty="0"/>
              <a:t>Бит(</a:t>
            </a:r>
            <a:r>
              <a:rPr lang="ru-RU" sz="2400" i="1" dirty="0" err="1"/>
              <a:t>binary</a:t>
            </a:r>
            <a:r>
              <a:rPr lang="ru-RU" sz="2400" i="1" dirty="0"/>
              <a:t> </a:t>
            </a:r>
            <a:r>
              <a:rPr lang="ru-RU" sz="2400" i="1" dirty="0" err="1"/>
              <a:t>digit</a:t>
            </a:r>
            <a:r>
              <a:rPr lang="ru-RU" sz="2400" dirty="0"/>
              <a:t> ) - 1 </a:t>
            </a:r>
            <a:r>
              <a:rPr lang="ru-RU" sz="2400" dirty="0" err="1"/>
              <a:t>двоична</a:t>
            </a:r>
            <a:r>
              <a:rPr lang="ru-RU" sz="2400" dirty="0"/>
              <a:t> цифра</a:t>
            </a:r>
          </a:p>
          <a:p>
            <a:pPr marL="457200" lvl="1" indent="0">
              <a:buNone/>
            </a:pPr>
            <a:r>
              <a:rPr lang="ru-RU" dirty="0"/>
              <a:t>1 0 0 0 1</a:t>
            </a:r>
            <a:r>
              <a:rPr lang="ru-RU" baseline="-25000" dirty="0"/>
              <a:t>(2)</a:t>
            </a:r>
            <a:r>
              <a:rPr lang="ru-RU" dirty="0"/>
              <a:t> – число с 5 бита</a:t>
            </a:r>
          </a:p>
          <a:p>
            <a:endParaRPr lang="ru-RU" sz="2400" dirty="0"/>
          </a:p>
          <a:p>
            <a:r>
              <a:rPr lang="ru-RU" sz="2400" dirty="0"/>
              <a:t>Байт – 8 бита</a:t>
            </a:r>
          </a:p>
          <a:p>
            <a:pPr marL="457200" lvl="1" indent="0">
              <a:buNone/>
            </a:pPr>
            <a:r>
              <a:rPr lang="ru-RU" dirty="0"/>
              <a:t>1 0 0 1 1 0 0 1</a:t>
            </a:r>
            <a:r>
              <a:rPr lang="ru-RU" baseline="-25000" dirty="0"/>
              <a:t>(2) </a:t>
            </a:r>
            <a:r>
              <a:rPr lang="ru-RU" dirty="0"/>
              <a:t> - число с 8 бита или 1 байт</a:t>
            </a:r>
            <a:endParaRPr lang="en-GB" dirty="0"/>
          </a:p>
          <a:p>
            <a:endParaRPr lang="en-GB" sz="2400" baseline="-25000" dirty="0"/>
          </a:p>
          <a:p>
            <a:r>
              <a:rPr lang="bg-BG" sz="2400" dirty="0"/>
              <a:t>Килобайт – 1000/1024 байта (спори се)</a:t>
            </a:r>
          </a:p>
          <a:p>
            <a:pPr lvl="1"/>
            <a:r>
              <a:rPr lang="en-GB" dirty="0"/>
              <a:t>International System of Units </a:t>
            </a:r>
            <a:r>
              <a:rPr lang="bg-BG" dirty="0"/>
              <a:t>– 1</a:t>
            </a:r>
            <a:r>
              <a:rPr lang="en-GB" dirty="0"/>
              <a:t>kb = 10^3 bytes</a:t>
            </a:r>
          </a:p>
          <a:p>
            <a:pPr lvl="1"/>
            <a:r>
              <a:rPr lang="en-GB" dirty="0"/>
              <a:t>Microsoft – 1kb = 2^10 bytes</a:t>
            </a:r>
            <a:endParaRPr lang="bg-BG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04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FA97-6447-4EE2-8AA4-D395146A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Параметри по подразбиране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8C76-F025-4412-BC8E-24626390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(int a, int b = 5</a:t>
            </a:r>
            <a:r>
              <a:rPr lang="bg-BG" dirty="0"/>
              <a:t>, </a:t>
            </a:r>
            <a:r>
              <a:rPr lang="en-GB" dirty="0"/>
              <a:t>char c = ‘t’</a:t>
            </a:r>
            <a:r>
              <a:rPr lang="en-US" dirty="0"/>
              <a:t>){std::</a:t>
            </a:r>
            <a:r>
              <a:rPr lang="en-US" dirty="0" err="1"/>
              <a:t>cout</a:t>
            </a:r>
            <a:r>
              <a:rPr lang="en-US" dirty="0"/>
              <a:t>&lt;&lt;a&lt;&lt;‘ ‘&lt;&lt;b&lt;&lt;‘ ‘&lt;&lt;c;}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(4); //4 5 t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(3,6); //3 6 t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(3, ‘0’);</a:t>
            </a:r>
            <a:r>
              <a:rPr lang="bg-BG" dirty="0"/>
              <a:t>//3 48 </a:t>
            </a:r>
            <a:r>
              <a:rPr lang="en-GB" dirty="0"/>
              <a:t>t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GB" dirty="0"/>
              <a:t>‘0’ </a:t>
            </a:r>
            <a:r>
              <a:rPr lang="bg-BG" dirty="0"/>
              <a:t>има стойност 48 в </a:t>
            </a:r>
            <a:r>
              <a:rPr lang="en-GB" dirty="0"/>
              <a:t>ASCII =&gt; </a:t>
            </a:r>
            <a:r>
              <a:rPr lang="bg-BG" dirty="0"/>
              <a:t>компилаторът го разглежда като </a:t>
            </a:r>
            <a:r>
              <a:rPr lang="en-GB" dirty="0"/>
              <a:t>int </a:t>
            </a:r>
            <a:r>
              <a:rPr lang="bg-BG" dirty="0"/>
              <a:t>със стойност 48</a:t>
            </a:r>
            <a:endParaRPr lang="en-US" dirty="0"/>
          </a:p>
          <a:p>
            <a:r>
              <a:rPr lang="bg-BG" dirty="0">
                <a:solidFill>
                  <a:srgbClr val="FF11FF"/>
                </a:solidFill>
              </a:rPr>
              <a:t>П</a:t>
            </a:r>
            <a:r>
              <a:rPr lang="bg" dirty="0">
                <a:solidFill>
                  <a:srgbClr val="FF11FF"/>
                </a:solidFill>
              </a:rPr>
              <a:t>араметрите по подразбиране винаги са в последователността, в която са дефинирани, не могат да се прескачат</a:t>
            </a:r>
            <a:endParaRPr lang="en-GB" dirty="0">
              <a:solidFill>
                <a:srgbClr val="FF11FF"/>
              </a:solidFill>
            </a:endParaRPr>
          </a:p>
          <a:p>
            <a:pPr marL="0" indent="0">
              <a:buNone/>
            </a:pPr>
            <a:endParaRPr lang="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8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F0A06-11AD-4506-9522-C95D2974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Стекова</a:t>
            </a:r>
            <a:r>
              <a:rPr lang="bg-BG" dirty="0"/>
              <a:t> памет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CDE9F8D-2CBA-4692-97B8-A33282AE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Извикването на функция е с много висок приоритет</a:t>
            </a:r>
          </a:p>
          <a:p>
            <a:endParaRPr lang="bg-BG" dirty="0"/>
          </a:p>
          <a:p>
            <a:r>
              <a:rPr lang="bg-BG" dirty="0"/>
              <a:t>Но какво става ако се извика функция в тялото на друга функция?</a:t>
            </a:r>
          </a:p>
          <a:p>
            <a:endParaRPr lang="bg-BG" dirty="0"/>
          </a:p>
          <a:p>
            <a:r>
              <a:rPr lang="bg-BG" dirty="0"/>
              <a:t>Коя функция ще е с по-голям приоритет?</a:t>
            </a:r>
          </a:p>
          <a:p>
            <a:endParaRPr lang="bg-BG" dirty="0"/>
          </a:p>
          <a:p>
            <a:r>
              <a:rPr lang="bg-BG" dirty="0">
                <a:solidFill>
                  <a:srgbClr val="D856C9"/>
                </a:solidFill>
              </a:rPr>
              <a:t>Отговор: Тъй като извикването на функция е с много висок приоритет, ако в тялото на някоя функция извикаме друга, то втората ще е с по-голям приоритет и след като се изпълни ще се върнем в предната.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6B1177-C599-4D0B-A5EC-C6CB981F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Стекова</a:t>
            </a:r>
            <a:r>
              <a:rPr lang="bg-BG" dirty="0"/>
              <a:t> памет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605FD5E-845A-4579-AE61-7867A5E0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Какво е стек?</a:t>
            </a:r>
          </a:p>
          <a:p>
            <a:pPr lvl="1"/>
            <a:r>
              <a:rPr lang="bg-BG" dirty="0"/>
              <a:t>Съставна структура от данни, за която ви е още рано?</a:t>
            </a:r>
          </a:p>
          <a:p>
            <a:pPr lvl="1"/>
            <a:r>
              <a:rPr lang="bg-BG" dirty="0"/>
              <a:t>Информация за това какво е стек има включена в бонус материалите</a:t>
            </a:r>
          </a:p>
          <a:p>
            <a:pPr lvl="1"/>
            <a:endParaRPr lang="bg-BG" dirty="0"/>
          </a:p>
          <a:p>
            <a:r>
              <a:rPr lang="bg-BG" dirty="0"/>
              <a:t>Как да си обясня </a:t>
            </a:r>
            <a:r>
              <a:rPr lang="bg-BG" dirty="0" err="1"/>
              <a:t>стекова</a:t>
            </a:r>
            <a:r>
              <a:rPr lang="bg-BG" dirty="0"/>
              <a:t> памет тогава?</a:t>
            </a:r>
          </a:p>
          <a:p>
            <a:endParaRPr lang="bg-BG" dirty="0"/>
          </a:p>
          <a:p>
            <a:endParaRPr lang="bg-BG" dirty="0"/>
          </a:p>
          <a:p>
            <a:pPr marL="457200" lvl="1" indent="0">
              <a:buNone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1F8EB3-9C81-44A5-88B1-88022419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Стековата</a:t>
            </a:r>
            <a:r>
              <a:rPr lang="bg-BG" dirty="0"/>
              <a:t> памет на интуитивно ниво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CDF6404-AFB5-4B11-A8F5-92FC1715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825624"/>
            <a:ext cx="11688417" cy="503237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Майстор </a:t>
            </a:r>
            <a:r>
              <a:rPr lang="bg-BG" dirty="0" err="1"/>
              <a:t>Тричко</a:t>
            </a:r>
            <a:r>
              <a:rPr lang="bg-BG" dirty="0"/>
              <a:t> прави ремонт. Задачата му е да смени кранчето за студената вода.</a:t>
            </a:r>
          </a:p>
          <a:p>
            <a:pPr marL="0" indent="0">
              <a:buNone/>
            </a:pPr>
            <a:r>
              <a:rPr lang="bg-BG" dirty="0"/>
              <a:t>1.Той започва да го сменя, но се обляга на мивката и я изкъртва.</a:t>
            </a:r>
          </a:p>
          <a:p>
            <a:pPr marL="0" indent="0">
              <a:buNone/>
            </a:pPr>
            <a:r>
              <a:rPr lang="bg-BG" dirty="0"/>
              <a:t>2.Сега задачата му е първо да смени мивката, но докато го прави спуква тръба.</a:t>
            </a:r>
          </a:p>
          <a:p>
            <a:pPr marL="0" indent="0">
              <a:buNone/>
            </a:pPr>
            <a:r>
              <a:rPr lang="bg-BG" dirty="0"/>
              <a:t>3.Сега задачата му е да оправи тръбата, но за да го направи трябва първо да спре течащата вода.</a:t>
            </a:r>
          </a:p>
          <a:p>
            <a:pPr marL="0" indent="0">
              <a:buNone/>
            </a:pPr>
            <a:r>
              <a:rPr lang="bg-BG" dirty="0"/>
              <a:t>4.Той спира водата.</a:t>
            </a:r>
          </a:p>
          <a:p>
            <a:pPr marL="0" indent="0">
              <a:buNone/>
            </a:pPr>
            <a:r>
              <a:rPr lang="bg-BG" dirty="0"/>
              <a:t>3.След това оправя тръбата.</a:t>
            </a:r>
          </a:p>
          <a:p>
            <a:pPr marL="0" indent="0">
              <a:buNone/>
            </a:pPr>
            <a:r>
              <a:rPr lang="bg-BG" dirty="0"/>
              <a:t>2. После оправя мивката.</a:t>
            </a:r>
          </a:p>
          <a:p>
            <a:pPr marL="0" indent="0">
              <a:buNone/>
            </a:pPr>
            <a:r>
              <a:rPr lang="bg-BG" dirty="0"/>
              <a:t>1.Накрая сменя и кранчето за студената вода.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02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63618C-FA9A-4603-B1E1-B4C57448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  <a:r>
              <a:rPr lang="en-GB" dirty="0"/>
              <a:t> </a:t>
            </a:r>
            <a:r>
              <a:rPr lang="bg-BG" dirty="0"/>
              <a:t>за вас</a:t>
            </a:r>
            <a:r>
              <a:rPr lang="en-GB" dirty="0"/>
              <a:t>#7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C636B5-AE46-40B6-98BD-A634E9B8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86531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EABF12-B661-4B2C-8AE2-66DE9A8D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5559643-197D-4983-8890-DDBDCA0E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7452" cy="4667250"/>
          </a:xfrm>
        </p:spPr>
        <p:txBody>
          <a:bodyPr>
            <a:normAutofit/>
          </a:bodyPr>
          <a:lstStyle/>
          <a:p>
            <a:r>
              <a:rPr lang="bg-BG" dirty="0"/>
              <a:t>Какво ще се изведе на конзолата?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float Rational(int a, int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return a/b;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&lt;&lt;Rational(6.4, 1.6);</a:t>
            </a:r>
          </a:p>
          <a:p>
            <a:r>
              <a:rPr lang="bg-BG" dirty="0">
                <a:solidFill>
                  <a:srgbClr val="D856C9"/>
                </a:solidFill>
              </a:rPr>
              <a:t>Отговор: 6, защото 6.4 ще стане се обърне в </a:t>
            </a:r>
            <a:r>
              <a:rPr lang="en-GB" dirty="0">
                <a:solidFill>
                  <a:srgbClr val="D856C9"/>
                </a:solidFill>
              </a:rPr>
              <a:t>int </a:t>
            </a:r>
            <a:r>
              <a:rPr lang="bg-BG" dirty="0">
                <a:solidFill>
                  <a:srgbClr val="D856C9"/>
                </a:solidFill>
              </a:rPr>
              <a:t>и ще стане 6, а 1.6 ще стане 1 =&gt; 6/1 = 6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D24740-B41B-4CD1-9BEA-08C1859A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D9FBEB2-F96B-4943-8F5C-7FA9D52F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Ще се получи ли грешка при компилация и ако да защо?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void empty(){};</a:t>
            </a:r>
            <a:r>
              <a:rPr lang="bg-BG" dirty="0"/>
              <a:t>	//дефиниция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void empty();</a:t>
            </a:r>
            <a:r>
              <a:rPr lang="bg-BG" dirty="0"/>
              <a:t>	//декларация след дефиниция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bg-BG" dirty="0">
                <a:solidFill>
                  <a:srgbClr val="FF11FF"/>
                </a:solidFill>
              </a:rPr>
              <a:t>Отговор: не, позволено е да имаме декларации и след дефиницията</a:t>
            </a:r>
            <a:endParaRPr lang="en-GB" dirty="0">
              <a:solidFill>
                <a:srgbClr val="FF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9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9BEFB0-9316-40F5-B038-6F3CF68A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A0B92F-FCD1-4F20-AF1C-5B29B4D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ще изведе следната програма?</a:t>
            </a:r>
          </a:p>
          <a:p>
            <a:pPr marL="457200" lvl="1" indent="0">
              <a:buNone/>
            </a:pPr>
            <a:r>
              <a:rPr lang="en-GB" dirty="0"/>
              <a:t>void abs(int a)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	if(a&lt;0)</a:t>
            </a:r>
          </a:p>
          <a:p>
            <a:pPr marL="457200" lvl="1" indent="0">
              <a:buNone/>
            </a:pPr>
            <a:r>
              <a:rPr lang="en-GB" dirty="0"/>
              <a:t>		a*=-1;</a:t>
            </a:r>
          </a:p>
          <a:p>
            <a:pPr marL="457200" lvl="1" indent="0">
              <a:buNone/>
            </a:pPr>
            <a:r>
              <a:rPr lang="en-GB" dirty="0"/>
              <a:t>} 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numb = -5;</a:t>
            </a:r>
          </a:p>
          <a:p>
            <a:pPr marL="457200" lvl="1" indent="0">
              <a:buNone/>
            </a:pPr>
            <a:r>
              <a:rPr lang="en-GB" dirty="0"/>
              <a:t>abs(numb);</a:t>
            </a:r>
          </a:p>
          <a:p>
            <a:pPr marL="457200" lvl="1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&lt;&lt;numb;</a:t>
            </a:r>
          </a:p>
          <a:p>
            <a:endParaRPr lang="en-GB" dirty="0"/>
          </a:p>
          <a:p>
            <a:r>
              <a:rPr lang="bg-BG" dirty="0">
                <a:solidFill>
                  <a:srgbClr val="FF11FF"/>
                </a:solidFill>
              </a:rPr>
              <a:t>Отговор: -5, преговорете си частта със създаването на нови обекти</a:t>
            </a:r>
            <a:endParaRPr lang="en-GB" dirty="0">
              <a:solidFill>
                <a:srgbClr val="FF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D8E7FD-CA6B-4126-9964-354CD6FC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Време за въпроси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67E19C5-B55E-4542-81CF-AB673324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Дано е останало такова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85356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9F3D1C-62C4-4636-A6BF-025AB8C1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Благодаря ви за вниманието!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040B10A-24AA-4F7A-86D9-39219F2C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8270" cy="435133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Поне по моя преценка тази презентация съдържа всичко необходимо, за да изкарате максимален брой точки на контролното</a:t>
            </a:r>
          </a:p>
          <a:p>
            <a:endParaRPr lang="bg-BG" dirty="0"/>
          </a:p>
          <a:p>
            <a:r>
              <a:rPr lang="bg-BG" dirty="0"/>
              <a:t>Отделете време за специфичните неща, които могат да ви се паднат</a:t>
            </a:r>
          </a:p>
          <a:p>
            <a:endParaRPr lang="bg-BG" dirty="0"/>
          </a:p>
          <a:p>
            <a:r>
              <a:rPr lang="bg-BG" dirty="0"/>
              <a:t>Успех на контролното!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sz="2000" dirty="0">
                <a:solidFill>
                  <a:srgbClr val="FF0000"/>
                </a:solidFill>
              </a:rPr>
              <a:t>*Ако тествате код от презентацията имайте предвид, че </a:t>
            </a:r>
            <a:r>
              <a:rPr lang="en-GB" sz="2000" dirty="0">
                <a:solidFill>
                  <a:srgbClr val="FF0000"/>
                </a:solidFill>
              </a:rPr>
              <a:t>Power Point </a:t>
            </a:r>
            <a:r>
              <a:rPr lang="bg-BG" sz="2000" dirty="0">
                <a:solidFill>
                  <a:srgbClr val="FF0000"/>
                </a:solidFill>
              </a:rPr>
              <a:t>преобразува </a:t>
            </a:r>
            <a:r>
              <a:rPr lang="en-GB" sz="2000" dirty="0">
                <a:solidFill>
                  <a:srgbClr val="FF0000"/>
                </a:solidFill>
              </a:rPr>
              <a:t>‘ ‘</a:t>
            </a:r>
            <a:r>
              <a:rPr lang="bg-BG" sz="2000" dirty="0">
                <a:solidFill>
                  <a:srgbClr val="FF0000"/>
                </a:solidFill>
              </a:rPr>
              <a:t> в някакъв символ, който не се разпознава от С++, затова ако имате проблеми с кода, просто заменете тези символи с истински </a:t>
            </a:r>
            <a:r>
              <a:rPr lang="en-GB" sz="2000" dirty="0">
                <a:solidFill>
                  <a:srgbClr val="FF0000"/>
                </a:solidFill>
              </a:rPr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13979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2FCF53-C848-4322-AE0A-9BD2D780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789468-CE99-41AE-B662-6E82C4E4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Усложняват</a:t>
            </a:r>
            <a:r>
              <a:rPr lang="ru-RU" dirty="0"/>
              <a:t> </a:t>
            </a:r>
            <a:r>
              <a:rPr lang="ru-RU" dirty="0" err="1"/>
              <a:t>работата</a:t>
            </a:r>
            <a:r>
              <a:rPr lang="ru-RU" dirty="0"/>
              <a:t> на </a:t>
            </a:r>
            <a:r>
              <a:rPr lang="ru-RU" dirty="0" err="1"/>
              <a:t>начинаещите</a:t>
            </a:r>
            <a:r>
              <a:rPr lang="ru-RU" dirty="0"/>
              <a:t> </a:t>
            </a:r>
            <a:r>
              <a:rPr lang="ru-RU" dirty="0" err="1"/>
              <a:t>програмисти</a:t>
            </a:r>
            <a:endParaRPr lang="ru-RU" dirty="0"/>
          </a:p>
          <a:p>
            <a:r>
              <a:rPr lang="bg-BG" dirty="0"/>
              <a:t>Позволяват управление на паметта</a:t>
            </a:r>
            <a:endParaRPr lang="en-GB" dirty="0"/>
          </a:p>
          <a:p>
            <a:r>
              <a:rPr lang="ru-RU" dirty="0" err="1"/>
              <a:t>Помагат</a:t>
            </a:r>
            <a:r>
              <a:rPr lang="ru-RU" dirty="0"/>
              <a:t> за проверка на </a:t>
            </a:r>
            <a:r>
              <a:rPr lang="bg-BG" dirty="0"/>
              <a:t>логика</a:t>
            </a:r>
            <a:endParaRPr lang="en-GB" dirty="0"/>
          </a:p>
          <a:p>
            <a:r>
              <a:rPr lang="ru-RU" dirty="0"/>
              <a:t>Определят множество от </a:t>
            </a:r>
            <a:r>
              <a:rPr lang="ru-RU" dirty="0" err="1"/>
              <a:t>допустими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 </a:t>
            </a:r>
          </a:p>
          <a:p>
            <a:r>
              <a:rPr lang="ru-RU" dirty="0"/>
              <a:t>Делят се на </a:t>
            </a:r>
            <a:r>
              <a:rPr lang="ru-RU" dirty="0" err="1"/>
              <a:t>примитивни</a:t>
            </a:r>
            <a:r>
              <a:rPr lang="ru-RU" dirty="0"/>
              <a:t> и </a:t>
            </a:r>
            <a:r>
              <a:rPr lang="bg-BG" dirty="0"/>
              <a:t>съставни</a:t>
            </a:r>
            <a:endParaRPr lang="ru-RU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64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Отворени разработки на доц. </a:t>
            </a:r>
            <a:r>
              <a:rPr lang="bg-BG"/>
              <a:t>Трифонов</a:t>
            </a:r>
          </a:p>
          <a:p>
            <a:r>
              <a:rPr lang="bg-BG"/>
              <a:t>Голяма </a:t>
            </a:r>
            <a:r>
              <a:rPr lang="bg-BG" dirty="0"/>
              <a:t>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D2FC61-5588-4DDB-838E-BF202C2F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материали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4C30EA4-B1A5-4E18-B578-67DE6265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Следващите слайдове са като бонус, като материалът в тях все още не е изучаван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51753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D55DBB-DC5C-4131-BF2D-C2DE3F09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Важни неща относно </a:t>
            </a:r>
            <a:r>
              <a:rPr lang="en-GB" dirty="0"/>
              <a:t>ASCII </a:t>
            </a:r>
            <a:r>
              <a:rPr lang="bg-BG" dirty="0"/>
              <a:t>на този етап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9977FB-325D-4903-9AFC-3FF8BE83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00462"/>
          </a:xfrm>
        </p:spPr>
        <p:txBody>
          <a:bodyPr>
            <a:normAutofit/>
          </a:bodyPr>
          <a:lstStyle/>
          <a:p>
            <a:r>
              <a:rPr lang="bg-BG" dirty="0"/>
              <a:t>Може да се извършват математически операции със символи</a:t>
            </a:r>
          </a:p>
          <a:p>
            <a:pPr marL="457200" lvl="1" indent="0">
              <a:buNone/>
            </a:pPr>
            <a:r>
              <a:rPr lang="bg-BG" dirty="0"/>
              <a:t>(търпение, скоро ще дефинираме и какво са мат. операции)</a:t>
            </a:r>
            <a:endParaRPr lang="en-GB" dirty="0"/>
          </a:p>
          <a:p>
            <a:endParaRPr lang="en-GB" dirty="0"/>
          </a:p>
          <a:p>
            <a:r>
              <a:rPr lang="bg-BG" dirty="0"/>
              <a:t>За да преобразувате символ число в число, от символа трябва да извадите 48 или символа </a:t>
            </a:r>
            <a:r>
              <a:rPr lang="en-GB" dirty="0"/>
              <a:t>‘0’</a:t>
            </a:r>
          </a:p>
          <a:p>
            <a:pPr lvl="1"/>
            <a:r>
              <a:rPr lang="en-GB" dirty="0"/>
              <a:t>‘9’ – 7 = 50, </a:t>
            </a:r>
            <a:r>
              <a:rPr lang="bg-BG" dirty="0"/>
              <a:t>защото </a:t>
            </a:r>
            <a:r>
              <a:rPr lang="en-GB" dirty="0"/>
              <a:t>‘9’ </a:t>
            </a:r>
            <a:r>
              <a:rPr lang="bg-BG" dirty="0"/>
              <a:t>има числена стойност 57</a:t>
            </a:r>
          </a:p>
          <a:p>
            <a:pPr lvl="1"/>
            <a:r>
              <a:rPr lang="en-GB" dirty="0"/>
              <a:t>‘9’ – ‘0’ – 7 = 57 – 48 – 7 = 2</a:t>
            </a:r>
          </a:p>
          <a:p>
            <a:endParaRPr lang="en-GB" dirty="0"/>
          </a:p>
          <a:p>
            <a:r>
              <a:rPr lang="bg-BG" dirty="0"/>
              <a:t>Главните букви са преди малките </a:t>
            </a:r>
          </a:p>
          <a:p>
            <a:r>
              <a:rPr lang="bg-BG" dirty="0"/>
              <a:t>Разстоянието между малка и главна буква е 2</a:t>
            </a:r>
            <a:r>
              <a:rPr lang="en-GB" dirty="0"/>
              <a:t>^5 = 32 </a:t>
            </a:r>
          </a:p>
        </p:txBody>
      </p:sp>
    </p:spTree>
    <p:extLst>
      <p:ext uri="{BB962C8B-B14F-4D97-AF65-F5344CB8AC3E}">
        <p14:creationId xmlns:p14="http://schemas.microsoft.com/office/powerpoint/2010/main" val="128698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5B0188-7D6E-401C-B7F1-04D3750D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Изборен тип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9B12EFB-BA92-4E4E-A569-374AB0BC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Ключова дума </a:t>
            </a:r>
            <a:r>
              <a:rPr lang="en-GB" dirty="0" err="1"/>
              <a:t>enum</a:t>
            </a:r>
            <a:endParaRPr lang="bg-BG" dirty="0"/>
          </a:p>
          <a:p>
            <a:r>
              <a:rPr lang="bg-BG" dirty="0"/>
              <a:t>Стойност [−2</a:t>
            </a:r>
            <a:r>
              <a:rPr lang="bg-BG" baseline="30000" dirty="0"/>
              <a:t>31</a:t>
            </a:r>
            <a:r>
              <a:rPr lang="bg-BG" dirty="0"/>
              <a:t>;2</a:t>
            </a:r>
            <a:r>
              <a:rPr lang="bg-BG" baseline="30000" dirty="0"/>
              <a:t>31</a:t>
            </a:r>
            <a:r>
              <a:rPr lang="bg-BG" dirty="0"/>
              <a:t> −1] </a:t>
            </a:r>
          </a:p>
          <a:p>
            <a:r>
              <a:rPr lang="bg-BG" dirty="0"/>
              <a:t>Стойностите на променливите могат да бъдат явни и неявни</a:t>
            </a:r>
            <a:endParaRPr lang="en-GB" dirty="0"/>
          </a:p>
          <a:p>
            <a:pPr lvl="1"/>
            <a:r>
              <a:rPr lang="en-GB" dirty="0" err="1"/>
              <a:t>enum</a:t>
            </a:r>
            <a:r>
              <a:rPr lang="en-GB" dirty="0"/>
              <a:t> colours {red, blue, yellow}//</a:t>
            </a:r>
            <a:r>
              <a:rPr lang="en-GB" dirty="0">
                <a:solidFill>
                  <a:srgbClr val="FF0000"/>
                </a:solidFill>
              </a:rPr>
              <a:t>red</a:t>
            </a:r>
            <a:r>
              <a:rPr lang="en-GB" dirty="0"/>
              <a:t> = 0</a:t>
            </a:r>
            <a:r>
              <a:rPr lang="en-GB" dirty="0">
                <a:solidFill>
                  <a:srgbClr val="00B0F0"/>
                </a:solidFill>
              </a:rPr>
              <a:t>, blue </a:t>
            </a:r>
            <a:r>
              <a:rPr lang="en-GB" dirty="0"/>
              <a:t>= 1</a:t>
            </a:r>
            <a:r>
              <a:rPr lang="en-GB" dirty="0">
                <a:solidFill>
                  <a:srgbClr val="FFC000"/>
                </a:solidFill>
              </a:rPr>
              <a:t>, yellow </a:t>
            </a:r>
            <a:r>
              <a:rPr lang="en-GB" dirty="0"/>
              <a:t>= 2</a:t>
            </a:r>
          </a:p>
          <a:p>
            <a:pPr lvl="1"/>
            <a:r>
              <a:rPr lang="en-GB" dirty="0" err="1"/>
              <a:t>enum</a:t>
            </a:r>
            <a:r>
              <a:rPr lang="en-GB" dirty="0"/>
              <a:t> subject {DIS = 6</a:t>
            </a:r>
            <a:r>
              <a:rPr lang="bg-BG" dirty="0"/>
              <a:t>, </a:t>
            </a:r>
            <a:r>
              <a:rPr lang="en-GB" dirty="0"/>
              <a:t>Algebra = 15, DSTR}</a:t>
            </a:r>
            <a:r>
              <a:rPr lang="bg-BG" dirty="0"/>
              <a:t>//</a:t>
            </a:r>
            <a:r>
              <a:rPr lang="en-GB" dirty="0"/>
              <a:t>DSTR = 16</a:t>
            </a:r>
            <a:endParaRPr lang="bg-BG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36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3EC387-4839-4A9D-8745-306A79BC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9792803-7F02-4AC6-94CF-1AE3518FB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Какво ще изведе на конзолата следният код?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enum</a:t>
            </a:r>
            <a:r>
              <a:rPr lang="en-GB" dirty="0"/>
              <a:t> food {apple = 3, bread = 2, orange};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&lt;&lt;orange</a:t>
            </a:r>
            <a:r>
              <a:rPr lang="bg-BG" dirty="0"/>
              <a:t>;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3, няма проблем две члена на 1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bg-BG" dirty="0"/>
              <a:t>да имат равни стойности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20270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3EC387-4839-4A9D-8745-306A79BC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9792803-7F02-4AC6-94CF-1AE3518FB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Ще се компилира ли следният код?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 err="1"/>
              <a:t>enum</a:t>
            </a:r>
            <a:r>
              <a:rPr lang="en-GB" dirty="0"/>
              <a:t> age {Medieval, </a:t>
            </a:r>
            <a:r>
              <a:rPr lang="en-GB" dirty="0" err="1"/>
              <a:t>ModernTimes</a:t>
            </a:r>
            <a:r>
              <a:rPr lang="en-GB" dirty="0"/>
              <a:t>, age};</a:t>
            </a:r>
          </a:p>
          <a:p>
            <a:pPr marL="0" indent="0">
              <a:buNone/>
            </a:pPr>
            <a:r>
              <a:rPr lang="en-GB" dirty="0"/>
              <a:t>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r>
              <a:rPr lang="bg-BG" dirty="0"/>
              <a:t>Ще се компилира, но няма да може да се създават променливи от тип </a:t>
            </a:r>
            <a:r>
              <a:rPr lang="en-GB" dirty="0"/>
              <a:t>age, </a:t>
            </a:r>
            <a:r>
              <a:rPr lang="bg-BG" dirty="0"/>
              <a:t>защото компилаторът ще се обръща към члена </a:t>
            </a:r>
            <a:r>
              <a:rPr lang="en-GB" dirty="0"/>
              <a:t>age, a </a:t>
            </a:r>
            <a:r>
              <a:rPr lang="bg-BG" dirty="0"/>
              <a:t>не към типа на променливата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64043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56F756-53E9-49FE-820B-DF68A940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Запазени думи в С++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00BA6B7-BA76-4400-BA14-A3BA69E8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https://en.cppreference.com/w/cpp/keyword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2638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2F57E83-E4FB-4B7F-AB0D-BAB90BE7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,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9FB5AA-7DE9-4C8C-B7B0-B921D74B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44200" cy="4561923"/>
          </a:xfrm>
        </p:spPr>
        <p:txBody>
          <a:bodyPr>
            <a:normAutofit/>
          </a:bodyPr>
          <a:lstStyle/>
          <a:p>
            <a:r>
              <a:rPr lang="bg-BG" dirty="0"/>
              <a:t>Сложен за обяснение на техническо ниво</a:t>
            </a:r>
          </a:p>
          <a:p>
            <a:r>
              <a:rPr lang="bg-BG" dirty="0"/>
              <a:t>Лесен за обяснение на интуитивно ниво</a:t>
            </a:r>
          </a:p>
          <a:p>
            <a:endParaRPr lang="bg-BG" dirty="0"/>
          </a:p>
          <a:p>
            <a:r>
              <a:rPr lang="bg-BG" dirty="0"/>
              <a:t>Използва се при изреждане</a:t>
            </a:r>
          </a:p>
          <a:p>
            <a:endParaRPr lang="en-GB" dirty="0"/>
          </a:p>
          <a:p>
            <a:r>
              <a:rPr lang="en-GB" dirty="0"/>
              <a:t>char a, b, c, d; /</a:t>
            </a:r>
            <a:r>
              <a:rPr lang="bg-BG" dirty="0"/>
              <a:t>/деклариране на 4 променливи</a:t>
            </a:r>
            <a:endParaRPr lang="en-GB" dirty="0"/>
          </a:p>
          <a:p>
            <a:endParaRPr lang="bg-BG" dirty="0"/>
          </a:p>
          <a:p>
            <a:r>
              <a:rPr lang="en-GB" dirty="0"/>
              <a:t>int a=7, b=1, c=4, d=12; /</a:t>
            </a:r>
            <a:r>
              <a:rPr lang="bg-BG" dirty="0"/>
              <a:t>/деклариране и инициализиране на 4 променливи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99202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DD6357-2726-45E7-855F-0E7BD5F2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Нещо екзотично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2F52B1A-8237-40B0-9B5D-A13C3AE5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en-GB" dirty="0"/>
              <a:t>int m, n=1;</a:t>
            </a:r>
          </a:p>
          <a:p>
            <a:pPr marL="0" indent="0">
              <a:buNone/>
            </a:pPr>
            <a:r>
              <a:rPr lang="en-GB" dirty="0"/>
              <a:t> m = (</a:t>
            </a:r>
            <a:r>
              <a:rPr lang="en-GB" dirty="0" err="1"/>
              <a:t>cout</a:t>
            </a:r>
            <a:r>
              <a:rPr lang="en-GB" dirty="0"/>
              <a:t> &lt;&lt; n, n); </a:t>
            </a:r>
            <a:r>
              <a:rPr lang="en-GB" dirty="0">
                <a:solidFill>
                  <a:srgbClr val="7030A0"/>
                </a:solidFill>
              </a:rPr>
              <a:t>//m=1</a:t>
            </a:r>
          </a:p>
          <a:p>
            <a:endParaRPr lang="en-GB" dirty="0"/>
          </a:p>
          <a:p>
            <a:pPr marL="0" indent="0">
              <a:buNone/>
            </a:pPr>
            <a:r>
              <a:rPr lang="pt-BR" dirty="0"/>
              <a:t>int n = 1;</a:t>
            </a:r>
          </a:p>
          <a:p>
            <a:pPr marL="0" indent="0">
              <a:buNone/>
            </a:pPr>
            <a:r>
              <a:rPr lang="pt-BR" dirty="0"/>
              <a:t>int m = (++n, std::cout &lt;&lt; "n = " &lt;&lt; n &lt;&lt; '\n', ++n, 2*n);</a:t>
            </a:r>
          </a:p>
          <a:p>
            <a:pPr marL="0" indent="0">
              <a:buNone/>
            </a:pPr>
            <a:r>
              <a:rPr lang="pt-BR" dirty="0"/>
              <a:t>std::cout &lt;&lt; "m = " &lt;&lt; (++m, m) &lt;&lt; '\n’;</a:t>
            </a:r>
          </a:p>
          <a:p>
            <a:endParaRPr lang="pt-BR" dirty="0"/>
          </a:p>
          <a:p>
            <a:pPr marL="0" indent="0">
              <a:buNone/>
            </a:pPr>
            <a:r>
              <a:rPr lang="en-GB" dirty="0"/>
              <a:t>n=2</a:t>
            </a:r>
          </a:p>
          <a:p>
            <a:pPr marL="0" indent="0">
              <a:buNone/>
            </a:pPr>
            <a:r>
              <a:rPr lang="en-GB" dirty="0"/>
              <a:t>m=7</a:t>
            </a:r>
          </a:p>
        </p:txBody>
      </p:sp>
    </p:spTree>
    <p:extLst>
      <p:ext uri="{BB962C8B-B14F-4D97-AF65-F5344CB8AC3E}">
        <p14:creationId xmlns:p14="http://schemas.microsoft.com/office/powerpoint/2010/main" val="15439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B2EF44-069C-4407-AD5B-FCC44A4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038D4D-D774-43E5-983A-5E786F42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690687"/>
            <a:ext cx="10515600" cy="5067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int n = 1;</a:t>
            </a:r>
          </a:p>
          <a:p>
            <a:pPr marL="0" indent="0">
              <a:buNone/>
            </a:pPr>
            <a:r>
              <a:rPr lang="pt-BR" dirty="0"/>
              <a:t>int m = (++n, std::cout &lt;&lt; "n = " &lt;&lt; n &lt;&lt; '\n', ++n, 2*n);</a:t>
            </a:r>
          </a:p>
          <a:p>
            <a:pPr marL="0" indent="0">
              <a:buNone/>
            </a:pPr>
            <a:r>
              <a:rPr lang="pt-BR" dirty="0"/>
              <a:t>std::cout &lt;&lt; "m = " &lt;&lt; (++m, m) &lt;&lt; '\n’;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 </a:t>
            </a:r>
            <a:r>
              <a:rPr lang="bg-BG" dirty="0"/>
              <a:t>става 2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извеждаме </a:t>
            </a:r>
            <a:r>
              <a:rPr lang="en-GB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 </a:t>
            </a:r>
            <a:r>
              <a:rPr lang="bg-BG" dirty="0"/>
              <a:t>става 3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 </a:t>
            </a:r>
            <a:r>
              <a:rPr lang="bg-BG" dirty="0"/>
              <a:t>става 6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присвояваме стойност 6 на </a:t>
            </a:r>
            <a:r>
              <a:rPr lang="en-GB" dirty="0"/>
              <a:t>m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 </a:t>
            </a:r>
            <a:r>
              <a:rPr lang="bg-BG" dirty="0"/>
              <a:t>става 7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Извеждаме </a:t>
            </a:r>
            <a:r>
              <a:rPr lang="en-GB" dirty="0"/>
              <a:t>m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2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C282A28-BBB0-400A-9611-5EFBD1AF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Примитивни типове данни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58B895-DF4E-4203-A2BF-7A9C3BF3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булев (</a:t>
            </a:r>
            <a:r>
              <a:rPr lang="en-GB" dirty="0"/>
              <a:t>bool)</a:t>
            </a:r>
            <a:endParaRPr lang="bg-BG" dirty="0"/>
          </a:p>
          <a:p>
            <a:r>
              <a:rPr lang="en-GB" dirty="0"/>
              <a:t> </a:t>
            </a:r>
            <a:r>
              <a:rPr lang="bg-BG" dirty="0"/>
              <a:t>целочислен (</a:t>
            </a:r>
            <a:r>
              <a:rPr lang="en-GB" dirty="0"/>
              <a:t>int) </a:t>
            </a:r>
            <a:endParaRPr lang="bg-BG" dirty="0"/>
          </a:p>
          <a:p>
            <a:r>
              <a:rPr lang="bg-BG" dirty="0"/>
              <a:t>символен (</a:t>
            </a:r>
            <a:r>
              <a:rPr lang="en-GB" dirty="0"/>
              <a:t>char) </a:t>
            </a:r>
            <a:endParaRPr lang="bg-BG" dirty="0"/>
          </a:p>
          <a:p>
            <a:r>
              <a:rPr lang="bg-BG" dirty="0"/>
              <a:t>изборен (</a:t>
            </a:r>
            <a:r>
              <a:rPr lang="en-GB" dirty="0" err="1"/>
              <a:t>enum</a:t>
            </a:r>
            <a:r>
              <a:rPr lang="en-GB" dirty="0"/>
              <a:t>) </a:t>
            </a:r>
            <a:r>
              <a:rPr lang="bg-BG" dirty="0"/>
              <a:t>– в бонус материалите</a:t>
            </a:r>
          </a:p>
          <a:p>
            <a:r>
              <a:rPr lang="bg-BG" dirty="0"/>
              <a:t>числа с плаваща запетая (</a:t>
            </a:r>
            <a:r>
              <a:rPr lang="en-GB" dirty="0"/>
              <a:t>float, double) </a:t>
            </a:r>
          </a:p>
        </p:txBody>
      </p:sp>
    </p:spTree>
    <p:extLst>
      <p:ext uri="{BB962C8B-B14F-4D97-AF65-F5344CB8AC3E}">
        <p14:creationId xmlns:p14="http://schemas.microsoft.com/office/powerpoint/2010/main" val="167007650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5FFC00-E62D-4691-A7FF-E7F02111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B1A9DAB-D0C1-4D82-AB11-2A3A9373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8105344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CF5736-D822-40BE-91DD-D854B30D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https://en.cppreference.com/w/cpp/language/eval_order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A5F43E8-528F-45C7-B133-5FB420A12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90062384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71BA00-1166-4E72-B853-37B5DCCC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546A7CA-0052-4CB5-9CD6-C433190AF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5489667" cy="4351338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F3703116-819A-4BDF-9A21-4EB0F08B1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67" y="1674"/>
            <a:ext cx="6702332" cy="37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8124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734E78-2AE4-4D42-A856-BCAD8302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9308CA-04D2-4D47-A766-E5B677813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https://stackoverflow.com/questions/4176328/undefined-behavior-and-sequence-points</a:t>
            </a:r>
            <a:r>
              <a:rPr lang="en-GB" dirty="0"/>
              <a:t> </a:t>
            </a:r>
          </a:p>
          <a:p>
            <a:r>
              <a:rPr lang="bg-BG" dirty="0"/>
              <a:t>Има готино обяснение за </a:t>
            </a:r>
            <a:r>
              <a:rPr lang="bg-BG"/>
              <a:t>всичките версии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6534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1CCBF-0287-49E4-9CE7-56C6641F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BE394F6-3490-4F9D-9626-4C4CA5BC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Масивът</a:t>
            </a:r>
            <a:r>
              <a:rPr lang="ru-RU" dirty="0"/>
              <a:t> е </a:t>
            </a:r>
            <a:r>
              <a:rPr lang="ru-RU" dirty="0" err="1"/>
              <a:t>съставен</a:t>
            </a:r>
            <a:r>
              <a:rPr lang="ru-RU" dirty="0"/>
              <a:t> тип </a:t>
            </a:r>
            <a:r>
              <a:rPr lang="ru-RU" dirty="0" err="1"/>
              <a:t>данни</a:t>
            </a:r>
            <a:endParaRPr lang="ru-RU" dirty="0"/>
          </a:p>
          <a:p>
            <a:r>
              <a:rPr lang="ru-RU" dirty="0" err="1"/>
              <a:t>Представя</a:t>
            </a:r>
            <a:r>
              <a:rPr lang="ru-RU" dirty="0"/>
              <a:t> </a:t>
            </a:r>
            <a:r>
              <a:rPr lang="ru-RU" dirty="0" err="1"/>
              <a:t>крайни</a:t>
            </a:r>
            <a:r>
              <a:rPr lang="ru-RU" dirty="0"/>
              <a:t> </a:t>
            </a:r>
            <a:r>
              <a:rPr lang="ru-RU" dirty="0" err="1"/>
              <a:t>редици</a:t>
            </a:r>
            <a:r>
              <a:rPr lang="ru-RU" dirty="0"/>
              <a:t> от </a:t>
            </a:r>
            <a:r>
              <a:rPr lang="ru-RU" dirty="0" err="1"/>
              <a:t>елементи</a:t>
            </a:r>
            <a:endParaRPr lang="ru-RU" dirty="0"/>
          </a:p>
          <a:p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от един и </a:t>
            </a:r>
            <a:r>
              <a:rPr lang="ru-RU" dirty="0" err="1"/>
              <a:t>същи</a:t>
            </a:r>
            <a:r>
              <a:rPr lang="ru-RU" dirty="0"/>
              <a:t> тип </a:t>
            </a:r>
          </a:p>
          <a:p>
            <a:r>
              <a:rPr lang="ru-RU" dirty="0" err="1"/>
              <a:t>Позволява</a:t>
            </a:r>
            <a:r>
              <a:rPr lang="ru-RU" dirty="0"/>
              <a:t> произволен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негов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по номер (индекс)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29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9CD76C-42FF-4F88-9AEC-B6FB4AB5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545A12-7923-48C3-9412-6BBD7663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825625"/>
            <a:ext cx="12085983" cy="4351338"/>
          </a:xfrm>
        </p:spPr>
        <p:txBody>
          <a:bodyPr/>
          <a:lstStyle/>
          <a:p>
            <a:r>
              <a:rPr lang="ru-RU" dirty="0"/>
              <a:t>&lt;тип&gt; &lt;идентификатор&gt; [ [&lt;константа] ] [ = { &lt;константа&gt; </a:t>
            </a:r>
            <a:r>
              <a:rPr lang="en-GB" dirty="0"/>
              <a:t>[</a:t>
            </a:r>
            <a:r>
              <a:rPr lang="ru-RU" dirty="0"/>
              <a:t>, &lt;константа&gt; </a:t>
            </a:r>
            <a:r>
              <a:rPr lang="en-GB" dirty="0"/>
              <a:t>]</a:t>
            </a:r>
            <a:r>
              <a:rPr lang="ru-RU" dirty="0"/>
              <a:t> } ] ;</a:t>
            </a:r>
          </a:p>
          <a:p>
            <a:r>
              <a:rPr lang="bg-BG" dirty="0"/>
              <a:t>Примери: 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bool </a:t>
            </a:r>
            <a:r>
              <a:rPr lang="en-GB" dirty="0"/>
              <a:t>b[10]; </a:t>
            </a:r>
            <a:endParaRPr lang="bg-BG" dirty="0"/>
          </a:p>
          <a:p>
            <a:pPr lvl="1"/>
            <a:r>
              <a:rPr lang="en-GB" dirty="0">
                <a:solidFill>
                  <a:srgbClr val="0000FF"/>
                </a:solidFill>
              </a:rPr>
              <a:t>double</a:t>
            </a:r>
            <a:r>
              <a:rPr lang="en-GB" dirty="0"/>
              <a:t> x[3] = { 0.5, 1.5, 2.5 }, y = 3.8; </a:t>
            </a:r>
            <a:endParaRPr lang="bg-BG" dirty="0"/>
          </a:p>
          <a:p>
            <a:pPr lvl="1"/>
            <a:r>
              <a:rPr lang="en-GB" dirty="0">
                <a:solidFill>
                  <a:srgbClr val="0000FF"/>
                </a:solidFill>
              </a:rPr>
              <a:t>int</a:t>
            </a:r>
            <a:r>
              <a:rPr lang="en-GB" dirty="0"/>
              <a:t> a[] = { 3 + 2, 2 * 4 }; ⇐⇒ int a[2] = { 5, 8 };</a:t>
            </a:r>
          </a:p>
          <a:p>
            <a:pPr lvl="1"/>
            <a:endParaRPr lang="en-GB" dirty="0"/>
          </a:p>
          <a:p>
            <a:r>
              <a:rPr lang="bg-BG" dirty="0"/>
              <a:t>За всички фенове на </a:t>
            </a:r>
            <a:r>
              <a:rPr lang="en-GB" dirty="0"/>
              <a:t>Java </a:t>
            </a:r>
            <a:r>
              <a:rPr lang="bg-BG" dirty="0"/>
              <a:t>и </a:t>
            </a:r>
            <a:r>
              <a:rPr lang="en-GB" dirty="0"/>
              <a:t>C#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</a:t>
            </a:r>
            <a:r>
              <a:rPr lang="en-GB" dirty="0"/>
              <a:t>[10] b; e </a:t>
            </a:r>
            <a:r>
              <a:rPr lang="bg-BG" dirty="0"/>
              <a:t>невалиден израз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7B8142-BE52-4BC8-8EA8-AA719A1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E5B94-86DC-4654-8A88-72F8619B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766244"/>
          </a:xfrm>
        </p:spPr>
        <p:txBody>
          <a:bodyPr>
            <a:normAutofit/>
          </a:bodyPr>
          <a:lstStyle/>
          <a:p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елемент</a:t>
            </a:r>
            <a:r>
              <a:rPr lang="ru-RU" dirty="0"/>
              <a:t> по индекс: &lt;</a:t>
            </a:r>
            <a:r>
              <a:rPr lang="ru-RU" dirty="0" err="1"/>
              <a:t>масив</a:t>
            </a:r>
            <a:r>
              <a:rPr lang="ru-RU" dirty="0"/>
              <a:t>&gt;[&lt;</a:t>
            </a:r>
            <a:r>
              <a:rPr lang="ru-RU" dirty="0" err="1"/>
              <a:t>цяло_число</a:t>
            </a:r>
            <a:r>
              <a:rPr lang="ru-RU" dirty="0"/>
              <a:t>&gt;]</a:t>
            </a:r>
            <a:endParaRPr lang="en-GB" dirty="0"/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Примери</a:t>
            </a:r>
            <a:r>
              <a:rPr lang="ru-RU" dirty="0"/>
              <a:t>: x = a[2]; (</a:t>
            </a:r>
            <a:r>
              <a:rPr lang="ru-RU" dirty="0" err="1"/>
              <a:t>rvalue</a:t>
            </a:r>
            <a:r>
              <a:rPr lang="ru-RU" dirty="0"/>
              <a:t>) a[i] = 7; (</a:t>
            </a:r>
            <a:r>
              <a:rPr lang="ru-RU" dirty="0" err="1"/>
              <a:t>lvalue</a:t>
            </a:r>
            <a:r>
              <a:rPr lang="ru-RU" dirty="0"/>
              <a:t>!) </a:t>
            </a:r>
            <a:endParaRPr lang="en-GB" dirty="0"/>
          </a:p>
          <a:p>
            <a:endParaRPr lang="en-GB" dirty="0"/>
          </a:p>
          <a:p>
            <a:r>
              <a:rPr lang="bg-BG" dirty="0"/>
              <a:t>Броенето на индексите започва от 0</a:t>
            </a:r>
            <a:endParaRPr lang="en-GB" dirty="0"/>
          </a:p>
          <a:p>
            <a:endParaRPr lang="ru-RU" dirty="0"/>
          </a:p>
          <a:p>
            <a:r>
              <a:rPr lang="ru-RU" dirty="0"/>
              <a:t>Внимание: </a:t>
            </a:r>
            <a:r>
              <a:rPr lang="ru-RU" dirty="0" err="1"/>
              <a:t>няма</a:t>
            </a:r>
            <a:r>
              <a:rPr lang="ru-RU" dirty="0"/>
              <a:t> проверка за </a:t>
            </a:r>
            <a:r>
              <a:rPr lang="ru-RU" dirty="0" err="1"/>
              <a:t>коректност</a:t>
            </a:r>
            <a:r>
              <a:rPr lang="ru-RU" dirty="0"/>
              <a:t> на индекса!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61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7B8142-BE52-4BC8-8EA8-AA719A1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E5B94-86DC-4654-8A88-72F8619B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766244"/>
          </a:xfrm>
        </p:spPr>
        <p:txBody>
          <a:bodyPr>
            <a:normAutofit/>
          </a:bodyPr>
          <a:lstStyle/>
          <a:p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присвояване</a:t>
            </a:r>
            <a:r>
              <a:rPr lang="ru-RU" dirty="0"/>
              <a:t> a = b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поелементно</a:t>
            </a:r>
            <a:r>
              <a:rPr lang="ru-RU" dirty="0"/>
              <a:t> сравнение a == b </a:t>
            </a:r>
            <a:r>
              <a:rPr lang="ru-RU" dirty="0" err="1"/>
              <a:t>винаги</a:t>
            </a:r>
            <a:r>
              <a:rPr lang="ru-RU" dirty="0"/>
              <a:t>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ако</a:t>
            </a:r>
            <a:r>
              <a:rPr lang="ru-RU" dirty="0"/>
              <a:t> a и b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масиви</a:t>
            </a:r>
            <a:r>
              <a:rPr lang="ru-RU" dirty="0"/>
              <a:t>, </a:t>
            </a:r>
            <a:r>
              <a:rPr lang="ru-RU" dirty="0" err="1"/>
              <a:t>дори</a:t>
            </a:r>
            <a:r>
              <a:rPr lang="ru-RU" dirty="0"/>
              <a:t> и да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еднакви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endParaRPr lang="en-GB" dirty="0"/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операции за вход и </a:t>
            </a:r>
            <a:r>
              <a:rPr lang="ru-RU" dirty="0" err="1"/>
              <a:t>изход</a:t>
            </a:r>
            <a:r>
              <a:rPr lang="ru-RU" dirty="0"/>
              <a:t> </a:t>
            </a:r>
            <a:r>
              <a:rPr lang="en-GB" dirty="0"/>
              <a:t>std::</a:t>
            </a:r>
            <a:r>
              <a:rPr lang="ru-RU" dirty="0" err="1"/>
              <a:t>cin</a:t>
            </a:r>
            <a:r>
              <a:rPr lang="ru-RU" dirty="0"/>
              <a:t> &gt;&gt; a; </a:t>
            </a:r>
            <a:r>
              <a:rPr lang="en-GB" dirty="0"/>
              <a:t>std::</a:t>
            </a:r>
            <a:r>
              <a:rPr lang="ru-RU" dirty="0" err="1"/>
              <a:t>cout</a:t>
            </a:r>
            <a:r>
              <a:rPr lang="ru-RU" dirty="0"/>
              <a:t> &lt;&lt; a; </a:t>
            </a:r>
            <a:endParaRPr lang="en-GB" dirty="0"/>
          </a:p>
          <a:p>
            <a:endParaRPr lang="ru-RU" dirty="0"/>
          </a:p>
          <a:p>
            <a:r>
              <a:rPr lang="en-GB" dirty="0"/>
              <a:t>std::</a:t>
            </a:r>
            <a:r>
              <a:rPr lang="ru-RU" dirty="0" err="1"/>
              <a:t>cout</a:t>
            </a:r>
            <a:r>
              <a:rPr lang="ru-RU" dirty="0"/>
              <a:t> &lt;&lt; a; </a:t>
            </a:r>
            <a:r>
              <a:rPr lang="ru-RU" dirty="0" err="1"/>
              <a:t>извежда</a:t>
            </a:r>
            <a:r>
              <a:rPr lang="ru-RU" dirty="0"/>
              <a:t> адреса на a (не </a:t>
            </a:r>
            <a:r>
              <a:rPr lang="ru-RU" dirty="0" err="1"/>
              <a:t>важи</a:t>
            </a:r>
            <a:r>
              <a:rPr lang="ru-RU" dirty="0"/>
              <a:t> за </a:t>
            </a:r>
            <a:r>
              <a:rPr lang="ru-RU" dirty="0" err="1"/>
              <a:t>символен</a:t>
            </a:r>
            <a:r>
              <a:rPr lang="ru-RU" dirty="0"/>
              <a:t> низ)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9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3A96283-FB3D-49E9-86D1-DB610A28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Символен низ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7D49FB-6722-479F-AC24-C8BF8D57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Описание: Символен низ наричаме последователност от символи последователност от 0 символи наричаме празен низ</a:t>
            </a:r>
            <a:endParaRPr lang="en-GB" dirty="0"/>
          </a:p>
          <a:p>
            <a:endParaRPr lang="bg-BG" dirty="0"/>
          </a:p>
          <a:p>
            <a:r>
              <a:rPr lang="bg-BG" dirty="0"/>
              <a:t> Представяне в </a:t>
            </a:r>
            <a:r>
              <a:rPr lang="en-GB" dirty="0"/>
              <a:t>C++: </a:t>
            </a:r>
            <a:r>
              <a:rPr lang="bg-BG" dirty="0"/>
              <a:t>Масив от символи (</a:t>
            </a:r>
            <a:r>
              <a:rPr lang="en-GB" dirty="0"/>
              <a:t>char), </a:t>
            </a:r>
            <a:r>
              <a:rPr lang="bg-BG" dirty="0"/>
              <a:t>в който след последния символ в низа е записан терминиращият символ ’\0’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43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7C2F6D-874A-4AD7-88FD-101A5DF3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Относно </a:t>
            </a:r>
            <a:r>
              <a:rPr lang="en-GB" dirty="0"/>
              <a:t>‘\0’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2BE9F83-30E2-44AD-9D22-C8A5FC9F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Първият символ в </a:t>
            </a:r>
            <a:r>
              <a:rPr lang="en-GB" dirty="0"/>
              <a:t>ASCII </a:t>
            </a:r>
            <a:r>
              <a:rPr lang="bg-BG" dirty="0"/>
              <a:t>таблицата, с код 0</a:t>
            </a:r>
            <a:endParaRPr lang="en-GB" dirty="0"/>
          </a:p>
          <a:p>
            <a:r>
              <a:rPr lang="bg-BG" dirty="0"/>
              <a:t> Използва се като прекъсвач(терминатор) от много функции за символни низове, за да се определя края на низа</a:t>
            </a:r>
            <a:endParaRPr lang="en-GB" dirty="0"/>
          </a:p>
          <a:p>
            <a:endParaRPr lang="bg-BG" dirty="0"/>
          </a:p>
          <a:p>
            <a:r>
              <a:rPr lang="bg-BG" dirty="0"/>
              <a:t>Може да се сложи в средата на масив от символи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char a = {‘H’, ‘e’, ‘l’, ‘l’, ’\0’, ’o’}; //</a:t>
            </a:r>
            <a:r>
              <a:rPr lang="bg-BG" dirty="0"/>
              <a:t>символният низ е </a:t>
            </a:r>
            <a:r>
              <a:rPr lang="en-GB" dirty="0"/>
              <a:t>“Hell”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1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2C27C0-CFA3-47E8-B3AF-46D86793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примитивните типове данни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2F674C9-33DF-42FC-BD9D-8CCBE20C6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*</a:t>
            </a:r>
            <a:r>
              <a:rPr lang="bg-BG" sz="2000" dirty="0">
                <a:solidFill>
                  <a:srgbClr val="FF0000"/>
                </a:solidFill>
              </a:rPr>
              <a:t>Информацията е валидна за 64 битова ОС, х64 базиран процесор и </a:t>
            </a:r>
            <a:r>
              <a:rPr lang="en-GB" sz="2000" dirty="0">
                <a:solidFill>
                  <a:srgbClr val="FF0000"/>
                </a:solidFill>
              </a:rPr>
              <a:t>VC </a:t>
            </a:r>
            <a:r>
              <a:rPr lang="bg-BG" sz="2000" dirty="0">
                <a:solidFill>
                  <a:srgbClr val="FF0000"/>
                </a:solidFill>
              </a:rPr>
              <a:t>компилатор </a:t>
            </a:r>
          </a:p>
          <a:p>
            <a:endParaRPr lang="bg-BG" dirty="0">
              <a:solidFill>
                <a:srgbClr val="FF0000"/>
              </a:solidFill>
            </a:endParaRPr>
          </a:p>
          <a:p>
            <a:r>
              <a:rPr lang="en-GB" dirty="0"/>
              <a:t>1 byte – bool, char</a:t>
            </a:r>
          </a:p>
          <a:p>
            <a:r>
              <a:rPr lang="en-GB" dirty="0"/>
              <a:t>2 bytes – short (int)</a:t>
            </a:r>
          </a:p>
          <a:p>
            <a:r>
              <a:rPr lang="en-GB" dirty="0"/>
              <a:t>4 bytes – int, long</a:t>
            </a:r>
            <a:r>
              <a:rPr lang="bg-BG" dirty="0"/>
              <a:t>(</a:t>
            </a:r>
            <a:r>
              <a:rPr lang="en-GB" dirty="0"/>
              <a:t>int), float, </a:t>
            </a:r>
            <a:r>
              <a:rPr lang="en-GB" dirty="0" err="1"/>
              <a:t>enum</a:t>
            </a:r>
            <a:endParaRPr lang="en-GB" dirty="0"/>
          </a:p>
          <a:p>
            <a:r>
              <a:rPr lang="en-GB" dirty="0"/>
              <a:t>8 bytes – long long(int), double, long double</a:t>
            </a:r>
          </a:p>
        </p:txBody>
      </p:sp>
    </p:spTree>
    <p:extLst>
      <p:ext uri="{BB962C8B-B14F-4D97-AF65-F5344CB8AC3E}">
        <p14:creationId xmlns:p14="http://schemas.microsoft.com/office/powerpoint/2010/main" val="87029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6A205D-9B51-4B0A-85A3-7B57C3E8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Символен низ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ADB99B-3E72-4140-B645-D55B2258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Примери: </a:t>
            </a:r>
          </a:p>
          <a:p>
            <a:r>
              <a:rPr lang="en-GB" dirty="0"/>
              <a:t>char word[] = { ’H’, ’e’, ’l’, ’l’, ’o’, ’\0’ }; </a:t>
            </a:r>
            <a:endParaRPr lang="bg-BG" dirty="0"/>
          </a:p>
          <a:p>
            <a:r>
              <a:rPr lang="en-GB" dirty="0"/>
              <a:t>char word[6] = { ’H’, ’e’, ’l’, ’l’, ’o’ }; </a:t>
            </a:r>
            <a:endParaRPr lang="bg-BG" dirty="0"/>
          </a:p>
          <a:p>
            <a:r>
              <a:rPr lang="en-GB" dirty="0"/>
              <a:t>char word[100] = "Hello";</a:t>
            </a:r>
            <a:endParaRPr lang="bg-BG" dirty="0"/>
          </a:p>
          <a:p>
            <a:r>
              <a:rPr lang="en-GB" dirty="0"/>
              <a:t> char word[5] = "Hello"; </a:t>
            </a:r>
            <a:r>
              <a:rPr lang="bg-BG" dirty="0">
                <a:solidFill>
                  <a:srgbClr val="D856C9"/>
                </a:solidFill>
              </a:rPr>
              <a:t>//валиден масив е, но не е символен низ</a:t>
            </a:r>
          </a:p>
          <a:p>
            <a:r>
              <a:rPr lang="en-GB" dirty="0"/>
              <a:t>char word[6] = "Hello"; </a:t>
            </a:r>
            <a:endParaRPr lang="bg-BG" dirty="0"/>
          </a:p>
          <a:p>
            <a:r>
              <a:rPr lang="en-GB" dirty="0"/>
              <a:t>char word[5] = { ’H’, ’e’, ’l’, ’l’, ’o’ };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0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DC26E8-3532-43CF-9F14-13120354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3C9209-C57B-4DC2-BE8B-D6822910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Стекът</a:t>
            </a:r>
            <a:r>
              <a:rPr lang="ru-RU" dirty="0"/>
              <a:t> е линейна структура от </a:t>
            </a:r>
            <a:r>
              <a:rPr lang="ru-RU" dirty="0" err="1"/>
              <a:t>данни</a:t>
            </a:r>
            <a:r>
              <a:rPr lang="ru-RU" dirty="0"/>
              <a:t> в </a:t>
            </a:r>
            <a:r>
              <a:rPr lang="ru-RU" dirty="0" err="1"/>
              <a:t>информатиката</a:t>
            </a:r>
            <a:r>
              <a:rPr lang="ru-RU" dirty="0"/>
              <a:t>, в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обработката</a:t>
            </a:r>
            <a:r>
              <a:rPr lang="ru-RU" dirty="0"/>
              <a:t> на информация става само от </a:t>
            </a:r>
            <a:r>
              <a:rPr lang="ru-RU" dirty="0" err="1"/>
              <a:t>едната</a:t>
            </a:r>
            <a:r>
              <a:rPr lang="ru-RU" dirty="0"/>
              <a:t> страна наречена </a:t>
            </a:r>
            <a:r>
              <a:rPr lang="ru-RU" dirty="0" err="1"/>
              <a:t>връх</a:t>
            </a:r>
            <a:r>
              <a:rPr lang="ru-RU" dirty="0"/>
              <a:t>. </a:t>
            </a:r>
            <a:r>
              <a:rPr lang="ru-RU" dirty="0" err="1"/>
              <a:t>Дъното</a:t>
            </a:r>
            <a:r>
              <a:rPr lang="ru-RU" dirty="0"/>
              <a:t> не е и не </a:t>
            </a:r>
            <a:r>
              <a:rPr lang="ru-RU" dirty="0" err="1"/>
              <a:t>трябва</a:t>
            </a:r>
            <a:r>
              <a:rPr lang="ru-RU" dirty="0"/>
              <a:t> да е </a:t>
            </a:r>
            <a:r>
              <a:rPr lang="ru-RU" dirty="0" err="1"/>
              <a:t>достъпно</a:t>
            </a:r>
            <a:r>
              <a:rPr lang="ru-RU" dirty="0"/>
              <a:t>. </a:t>
            </a:r>
            <a:r>
              <a:rPr lang="ru-RU" dirty="0" err="1"/>
              <a:t>Стековете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базирани</a:t>
            </a:r>
            <a:r>
              <a:rPr lang="ru-RU" dirty="0"/>
              <a:t> на принципа „</a:t>
            </a:r>
            <a:r>
              <a:rPr lang="ru-RU" dirty="0" err="1"/>
              <a:t>последен</a:t>
            </a:r>
            <a:r>
              <a:rPr lang="ru-RU" dirty="0"/>
              <a:t> </a:t>
            </a:r>
            <a:r>
              <a:rPr lang="ru-RU" dirty="0" err="1"/>
              <a:t>влязъл</a:t>
            </a:r>
            <a:r>
              <a:rPr lang="ru-RU" dirty="0"/>
              <a:t> </a:t>
            </a:r>
            <a:r>
              <a:rPr lang="ru-RU" dirty="0" err="1"/>
              <a:t>пръв</a:t>
            </a:r>
            <a:r>
              <a:rPr lang="ru-RU" dirty="0"/>
              <a:t> </a:t>
            </a:r>
            <a:r>
              <a:rPr lang="ru-RU" dirty="0" err="1"/>
              <a:t>излязъл</a:t>
            </a:r>
            <a:r>
              <a:rPr lang="ru-RU" dirty="0"/>
              <a:t>“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ru-RU" dirty="0" err="1"/>
              <a:t>Стекът</a:t>
            </a:r>
            <a:r>
              <a:rPr lang="ru-RU" dirty="0"/>
              <a:t> теоретично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събере</a:t>
            </a:r>
            <a:r>
              <a:rPr lang="ru-RU" dirty="0"/>
              <a:t> </a:t>
            </a:r>
            <a:r>
              <a:rPr lang="ru-RU" dirty="0" err="1"/>
              <a:t>безкраен</a:t>
            </a:r>
            <a:r>
              <a:rPr lang="ru-RU" dirty="0"/>
              <a:t> </a:t>
            </a:r>
            <a:r>
              <a:rPr lang="ru-RU" dirty="0" err="1"/>
              <a:t>брой</a:t>
            </a:r>
            <a:r>
              <a:rPr lang="ru-RU" dirty="0"/>
              <a:t> </a:t>
            </a:r>
            <a:r>
              <a:rPr lang="ru-RU" dirty="0" err="1"/>
              <a:t>обекти</a:t>
            </a:r>
            <a:r>
              <a:rPr lang="ru-RU" dirty="0"/>
              <a:t>, но на практика само </a:t>
            </a:r>
            <a:r>
              <a:rPr lang="ru-RU" dirty="0" err="1"/>
              <a:t>краен</a:t>
            </a:r>
            <a:r>
              <a:rPr lang="ru-RU" dirty="0"/>
              <a:t> </a:t>
            </a:r>
            <a:r>
              <a:rPr lang="ru-RU" dirty="0" err="1"/>
              <a:t>брой</a:t>
            </a:r>
            <a:r>
              <a:rPr lang="ru-RU" dirty="0"/>
              <a:t>, ограничен от </a:t>
            </a:r>
            <a:r>
              <a:rPr lang="ru-RU" dirty="0" err="1"/>
              <a:t>количеството</a:t>
            </a:r>
            <a:r>
              <a:rPr lang="ru-RU" dirty="0"/>
              <a:t> </a:t>
            </a:r>
            <a:r>
              <a:rPr lang="ru-RU" dirty="0" err="1"/>
              <a:t>памет</a:t>
            </a:r>
            <a:r>
              <a:rPr lang="ru-RU" dirty="0"/>
              <a:t>. </a:t>
            </a:r>
            <a:r>
              <a:rPr lang="ru-RU" dirty="0" err="1"/>
              <a:t>Обектите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се поставят и да се </a:t>
            </a:r>
            <a:r>
              <a:rPr lang="ru-RU" dirty="0" err="1"/>
              <a:t>четат</a:t>
            </a:r>
            <a:r>
              <a:rPr lang="ru-RU" dirty="0"/>
              <a:t> (</a:t>
            </a:r>
            <a:r>
              <a:rPr lang="ru-RU" dirty="0" err="1"/>
              <a:t>вадят</a:t>
            </a:r>
            <a:r>
              <a:rPr lang="ru-RU" dirty="0"/>
              <a:t>) </a:t>
            </a:r>
            <a:r>
              <a:rPr lang="ru-RU" dirty="0" err="1"/>
              <a:t>единствено</a:t>
            </a:r>
            <a:r>
              <a:rPr lang="ru-RU" dirty="0"/>
              <a:t> от </a:t>
            </a:r>
            <a:r>
              <a:rPr lang="ru-RU" dirty="0" err="1"/>
              <a:t>горната</a:t>
            </a:r>
            <a:r>
              <a:rPr lang="ru-RU" dirty="0"/>
              <a:t> страна на стека. </a:t>
            </a:r>
            <a:r>
              <a:rPr lang="ru-RU" dirty="0" err="1"/>
              <a:t>Стекът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три операции:</a:t>
            </a:r>
          </a:p>
          <a:p>
            <a:r>
              <a:rPr lang="ru-RU" dirty="0" err="1"/>
              <a:t>push</a:t>
            </a:r>
            <a:r>
              <a:rPr lang="ru-RU" dirty="0"/>
              <a:t> (</a:t>
            </a:r>
            <a:r>
              <a:rPr lang="ru-RU" dirty="0" err="1"/>
              <a:t>добавяне</a:t>
            </a:r>
            <a:r>
              <a:rPr lang="ru-RU" dirty="0"/>
              <a:t>) – </a:t>
            </a:r>
            <a:r>
              <a:rPr lang="ru-RU" dirty="0" err="1"/>
              <a:t>поставя</a:t>
            </a:r>
            <a:r>
              <a:rPr lang="ru-RU" dirty="0"/>
              <a:t> нов </a:t>
            </a:r>
            <a:r>
              <a:rPr lang="ru-RU" dirty="0" err="1"/>
              <a:t>обект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стека</a:t>
            </a:r>
          </a:p>
          <a:p>
            <a:r>
              <a:rPr lang="ru-RU" dirty="0" err="1"/>
              <a:t>pop</a:t>
            </a:r>
            <a:r>
              <a:rPr lang="ru-RU" dirty="0"/>
              <a:t> или </a:t>
            </a:r>
            <a:r>
              <a:rPr lang="ru-RU" dirty="0" err="1"/>
              <a:t>pull</a:t>
            </a:r>
            <a:r>
              <a:rPr lang="ru-RU" dirty="0"/>
              <a:t> (</a:t>
            </a:r>
            <a:r>
              <a:rPr lang="ru-RU" dirty="0" err="1"/>
              <a:t>изваждане</a:t>
            </a:r>
            <a:r>
              <a:rPr lang="ru-RU" dirty="0"/>
              <a:t>/</a:t>
            </a:r>
            <a:r>
              <a:rPr lang="ru-RU" dirty="0" err="1"/>
              <a:t>изтегляне</a:t>
            </a:r>
            <a:r>
              <a:rPr lang="ru-RU" dirty="0"/>
              <a:t>) – вади </a:t>
            </a:r>
            <a:r>
              <a:rPr lang="ru-RU" dirty="0" err="1"/>
              <a:t>най-горния</a:t>
            </a:r>
            <a:r>
              <a:rPr lang="ru-RU" dirty="0"/>
              <a:t> (</a:t>
            </a:r>
            <a:r>
              <a:rPr lang="ru-RU" dirty="0" err="1"/>
              <a:t>последно</a:t>
            </a:r>
            <a:r>
              <a:rPr lang="ru-RU" dirty="0"/>
              <a:t> </a:t>
            </a:r>
            <a:r>
              <a:rPr lang="ru-RU" dirty="0" err="1"/>
              <a:t>добавения</a:t>
            </a:r>
            <a:r>
              <a:rPr lang="ru-RU" dirty="0"/>
              <a:t>) </a:t>
            </a:r>
            <a:r>
              <a:rPr lang="ru-RU" dirty="0" err="1"/>
              <a:t>елемент</a:t>
            </a:r>
            <a:r>
              <a:rPr lang="ru-RU" dirty="0"/>
              <a:t> от стека</a:t>
            </a:r>
          </a:p>
          <a:p>
            <a:r>
              <a:rPr lang="ru-RU" dirty="0" err="1"/>
              <a:t>peek</a:t>
            </a:r>
            <a:r>
              <a:rPr lang="ru-RU" dirty="0"/>
              <a:t> (</a:t>
            </a:r>
            <a:r>
              <a:rPr lang="ru-RU" dirty="0" err="1"/>
              <a:t>надникване</a:t>
            </a:r>
            <a:r>
              <a:rPr lang="ru-RU" dirty="0"/>
              <a:t>) – </a:t>
            </a:r>
            <a:r>
              <a:rPr lang="ru-RU" dirty="0" err="1"/>
              <a:t>показва</a:t>
            </a:r>
            <a:r>
              <a:rPr lang="ru-RU" dirty="0"/>
              <a:t> </a:t>
            </a:r>
            <a:r>
              <a:rPr lang="ru-RU" dirty="0" err="1"/>
              <a:t>най-горния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от стека без да </a:t>
            </a:r>
            <a:r>
              <a:rPr lang="ru-RU" dirty="0" err="1"/>
              <a:t>го</a:t>
            </a:r>
            <a:r>
              <a:rPr lang="ru-RU" dirty="0"/>
              <a:t> </a:t>
            </a:r>
            <a:r>
              <a:rPr lang="ru-RU" dirty="0" err="1"/>
              <a:t>изважда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18683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156790-A3EC-47A6-B3F8-3D15F8DD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</a:t>
            </a:r>
            <a:r>
              <a:rPr lang="bg-BG" dirty="0"/>
              <a:t>начин на работа</a:t>
            </a:r>
            <a:endParaRPr lang="en-GB" dirty="0"/>
          </a:p>
        </p:txBody>
      </p:sp>
      <p:pic>
        <p:nvPicPr>
          <p:cNvPr id="1028" name="Picture 4" descr="Ð ÐµÐ·ÑÐ»ÑÐ°Ñ Ñ Ð¸Ð·Ð¾Ð±ÑÐ°Ð¶ÐµÐ½Ð¸Ðµ Ð·Ð° stack">
            <a:extLst>
              <a:ext uri="{FF2B5EF4-FFF2-40B4-BE49-F238E27FC236}">
                <a16:creationId xmlns:a16="http://schemas.microsoft.com/office/drawing/2014/main" id="{D6E8437A-FD26-475C-B6EF-06D95BB7C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0650"/>
            <a:ext cx="9670774" cy="555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00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C4471D-60B7-4DA5-8101-59863025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A08F2F-E72C-443F-A1B8-6535DEBE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Ключова дума </a:t>
            </a:r>
            <a:r>
              <a:rPr lang="en-GB" dirty="0"/>
              <a:t>bool</a:t>
            </a:r>
          </a:p>
          <a:p>
            <a:r>
              <a:rPr lang="ru-RU" dirty="0"/>
              <a:t>Множество от </a:t>
            </a:r>
            <a:r>
              <a:rPr lang="bg-BG" dirty="0"/>
              <a:t>стойности</a:t>
            </a:r>
            <a:r>
              <a:rPr lang="ru-RU" dirty="0"/>
              <a:t>: {0, 1}</a:t>
            </a:r>
            <a:endParaRPr lang="en-GB" dirty="0"/>
          </a:p>
          <a:p>
            <a:r>
              <a:rPr lang="bg-BG" dirty="0"/>
              <a:t>0 и 1 могат да бъдат заместени с литералите </a:t>
            </a:r>
            <a:r>
              <a:rPr lang="en-GB" dirty="0"/>
              <a:t>false </a:t>
            </a:r>
            <a:r>
              <a:rPr lang="bg-BG" dirty="0"/>
              <a:t>и </a:t>
            </a:r>
            <a:r>
              <a:rPr lang="en-GB" dirty="0"/>
              <a:t>true</a:t>
            </a:r>
            <a:endParaRPr lang="ru-RU" dirty="0"/>
          </a:p>
          <a:p>
            <a:r>
              <a:rPr lang="en-GB" dirty="0"/>
              <a:t>false e </a:t>
            </a:r>
            <a:r>
              <a:rPr lang="bg-BG" dirty="0"/>
              <a:t>равностойно на 0</a:t>
            </a:r>
          </a:p>
          <a:p>
            <a:r>
              <a:rPr lang="en-GB" dirty="0"/>
              <a:t>true e </a:t>
            </a:r>
            <a:r>
              <a:rPr lang="bg-BG" dirty="0"/>
              <a:t>равностойно на 1</a:t>
            </a:r>
          </a:p>
          <a:p>
            <a:r>
              <a:rPr lang="bg-BG" dirty="0"/>
              <a:t>Всяка стойност различна от 0 се смята за </a:t>
            </a: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471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4E2F0B-5CA8-40E8-A2B6-8B3053D2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 числа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9DBA42E-9813-41F5-BC3D-11C2F636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Ключова дума </a:t>
            </a:r>
            <a:r>
              <a:rPr lang="en-GB" dirty="0"/>
              <a:t>int (</a:t>
            </a:r>
            <a:r>
              <a:rPr lang="bg-BG" dirty="0"/>
              <a:t>или само името на модификатора)</a:t>
            </a:r>
          </a:p>
          <a:p>
            <a:r>
              <a:rPr lang="bg-BG" dirty="0"/>
              <a:t>Множество от стойности: [−2</a:t>
            </a:r>
            <a:r>
              <a:rPr lang="bg-BG" baseline="30000" dirty="0"/>
              <a:t>31</a:t>
            </a:r>
            <a:r>
              <a:rPr lang="bg-BG" dirty="0"/>
              <a:t>;2</a:t>
            </a:r>
            <a:r>
              <a:rPr lang="bg-BG" baseline="30000" dirty="0"/>
              <a:t>31</a:t>
            </a:r>
            <a:r>
              <a:rPr lang="bg-BG" dirty="0"/>
              <a:t> −1] </a:t>
            </a:r>
          </a:p>
          <a:p>
            <a:r>
              <a:rPr lang="bg-BG" dirty="0"/>
              <a:t>Модификатори </a:t>
            </a:r>
          </a:p>
          <a:p>
            <a:pPr lvl="1"/>
            <a:r>
              <a:rPr lang="en-GB" dirty="0"/>
              <a:t>short: [−2</a:t>
            </a:r>
            <a:r>
              <a:rPr lang="en-GB" baseline="30000" dirty="0"/>
              <a:t>15</a:t>
            </a:r>
            <a:r>
              <a:rPr lang="en-GB" dirty="0"/>
              <a:t>;2</a:t>
            </a:r>
            <a:r>
              <a:rPr lang="en-GB" baseline="30000" dirty="0"/>
              <a:t>15</a:t>
            </a:r>
            <a:r>
              <a:rPr lang="en-GB" dirty="0"/>
              <a:t> −1]</a:t>
            </a:r>
            <a:endParaRPr lang="bg-BG" dirty="0"/>
          </a:p>
          <a:p>
            <a:pPr lvl="1"/>
            <a:r>
              <a:rPr lang="en-GB" dirty="0"/>
              <a:t> long: [−2</a:t>
            </a:r>
            <a:r>
              <a:rPr lang="en-GB" baseline="30000" dirty="0"/>
              <a:t>31</a:t>
            </a:r>
            <a:r>
              <a:rPr lang="en-GB" dirty="0"/>
              <a:t>;2</a:t>
            </a:r>
            <a:r>
              <a:rPr lang="en-GB" baseline="30000" dirty="0"/>
              <a:t>31 </a:t>
            </a:r>
            <a:r>
              <a:rPr lang="en-GB" dirty="0"/>
              <a:t>−1] </a:t>
            </a:r>
            <a:endParaRPr lang="bg-BG" dirty="0"/>
          </a:p>
          <a:p>
            <a:pPr lvl="1"/>
            <a:r>
              <a:rPr lang="en-GB" dirty="0"/>
              <a:t>long </a:t>
            </a:r>
            <a:r>
              <a:rPr lang="en-GB" dirty="0" err="1"/>
              <a:t>long</a:t>
            </a:r>
            <a:r>
              <a:rPr lang="en-GB" dirty="0"/>
              <a:t>: </a:t>
            </a:r>
            <a:r>
              <a:rPr lang="bg-BG" dirty="0"/>
              <a:t>[−2</a:t>
            </a:r>
            <a:r>
              <a:rPr lang="en-GB" baseline="30000" dirty="0"/>
              <a:t>6</a:t>
            </a:r>
            <a:r>
              <a:rPr lang="bg-BG" baseline="30000" dirty="0"/>
              <a:t>3</a:t>
            </a:r>
            <a:r>
              <a:rPr lang="bg-BG" dirty="0"/>
              <a:t>;2</a:t>
            </a:r>
            <a:r>
              <a:rPr lang="en-GB" baseline="30000" dirty="0"/>
              <a:t>6</a:t>
            </a:r>
            <a:r>
              <a:rPr lang="bg-BG" baseline="30000" dirty="0"/>
              <a:t>3</a:t>
            </a:r>
            <a:r>
              <a:rPr lang="bg-BG" dirty="0"/>
              <a:t> −1] </a:t>
            </a:r>
          </a:p>
          <a:p>
            <a:pPr lvl="1"/>
            <a:r>
              <a:rPr lang="en-GB" dirty="0"/>
              <a:t>unsigned: [0;2</a:t>
            </a:r>
            <a:r>
              <a:rPr lang="en-GB" baseline="30000" dirty="0"/>
              <a:t>x</a:t>
            </a:r>
            <a:r>
              <a:rPr lang="en-GB" dirty="0"/>
              <a:t> −1], </a:t>
            </a:r>
            <a:r>
              <a:rPr lang="bg-BG" dirty="0"/>
              <a:t>където (</a:t>
            </a:r>
            <a:r>
              <a:rPr lang="en-GB" dirty="0"/>
              <a:t>x = 16,32,64)</a:t>
            </a:r>
          </a:p>
          <a:p>
            <a:pPr lvl="1"/>
            <a:endParaRPr lang="en-GB" dirty="0"/>
          </a:p>
          <a:p>
            <a:r>
              <a:rPr lang="bg-BG" dirty="0"/>
              <a:t>По подразбиране</a:t>
            </a:r>
            <a:r>
              <a:rPr lang="en-GB" dirty="0"/>
              <a:t> </a:t>
            </a:r>
            <a:r>
              <a:rPr lang="bg-BG" dirty="0"/>
              <a:t>целочислените константи са </a:t>
            </a:r>
            <a:r>
              <a:rPr lang="en-GB" dirty="0"/>
              <a:t>int, </a:t>
            </a:r>
            <a:r>
              <a:rPr lang="bg-BG" dirty="0"/>
              <a:t>за да</a:t>
            </a:r>
            <a:r>
              <a:rPr lang="en-GB" dirty="0"/>
              <a:t> </a:t>
            </a:r>
            <a:r>
              <a:rPr lang="bg-BG" dirty="0"/>
              <a:t>се третира като </a:t>
            </a:r>
            <a:r>
              <a:rPr lang="en-GB" dirty="0"/>
              <a:t>long </a:t>
            </a:r>
            <a:r>
              <a:rPr lang="en-GB" dirty="0" err="1"/>
              <a:t>long</a:t>
            </a:r>
            <a:r>
              <a:rPr lang="en-GB" dirty="0"/>
              <a:t> </a:t>
            </a:r>
            <a:r>
              <a:rPr lang="bg-BG" dirty="0"/>
              <a:t>трябва да го отбележим:</a:t>
            </a:r>
          </a:p>
          <a:p>
            <a:pPr lvl="1"/>
            <a:r>
              <a:rPr lang="en-GB" dirty="0"/>
              <a:t>123414234123523</a:t>
            </a:r>
            <a:r>
              <a:rPr lang="en-GB" sz="5400" dirty="0">
                <a:solidFill>
                  <a:srgbClr val="FF0000"/>
                </a:solidFill>
              </a:rPr>
              <a:t>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7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20D467-4E78-4C94-8CC9-727E259FB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Консултация по УП за теоретично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FCE1DD1-3747-408A-A116-D0B9DE38E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968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91E5D7-E4DF-4CBA-BEDB-09DD9F65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с плаваща запетая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71D53B-3962-44FB-A4C2-CD2DF082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Ключова дума </a:t>
            </a:r>
            <a:r>
              <a:rPr lang="en-GB" dirty="0"/>
              <a:t>double</a:t>
            </a:r>
          </a:p>
          <a:p>
            <a:r>
              <a:rPr lang="bg-BG" dirty="0"/>
              <a:t>Множество от стойности: </a:t>
            </a:r>
            <a:r>
              <a:rPr lang="en-GB" dirty="0"/>
              <a:t>+/- 1.7e +/- 308 (~15 digits)</a:t>
            </a:r>
          </a:p>
          <a:p>
            <a:r>
              <a:rPr lang="bg-BG" dirty="0"/>
              <a:t>Модификатори </a:t>
            </a:r>
          </a:p>
          <a:p>
            <a:pPr lvl="1"/>
            <a:r>
              <a:rPr lang="en-GB" dirty="0"/>
              <a:t>long</a:t>
            </a:r>
            <a:r>
              <a:rPr lang="bg-BG" dirty="0"/>
              <a:t>: също като при </a:t>
            </a:r>
            <a:r>
              <a:rPr lang="en-GB" dirty="0"/>
              <a:t>int </a:t>
            </a:r>
            <a:r>
              <a:rPr lang="bg-BG" dirty="0"/>
              <a:t>нищо не прави под моята архитектура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741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808F3E-D870-487B-A958-AD1D5B4B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с плаваща запетая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3C7D12B-2967-46BC-BE66-B88D096D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Ключова дума </a:t>
            </a:r>
            <a:r>
              <a:rPr lang="en-GB" dirty="0"/>
              <a:t>float</a:t>
            </a:r>
          </a:p>
          <a:p>
            <a:r>
              <a:rPr lang="bg-BG" dirty="0"/>
              <a:t>Множество от стойности:</a:t>
            </a:r>
            <a:r>
              <a:rPr lang="en-GB" dirty="0"/>
              <a:t> +/- 3.4e +/- 38 (~7 digits)</a:t>
            </a:r>
          </a:p>
          <a:p>
            <a:r>
              <a:rPr lang="bg-BG" dirty="0"/>
              <a:t>По подразбиране константите с плаваща запетая са </a:t>
            </a:r>
            <a:r>
              <a:rPr lang="en-GB" dirty="0"/>
              <a:t>double, </a:t>
            </a:r>
            <a:r>
              <a:rPr lang="bg-BG" dirty="0"/>
              <a:t>за да се отбележи, че искаме да се третира като </a:t>
            </a:r>
            <a:r>
              <a:rPr lang="en-GB" dirty="0"/>
              <a:t>float </a:t>
            </a:r>
            <a:r>
              <a:rPr lang="bg-BG" dirty="0"/>
              <a:t>трябва да го отбележим:</a:t>
            </a:r>
          </a:p>
          <a:p>
            <a:pPr lvl="1"/>
            <a:r>
              <a:rPr lang="en-GB" dirty="0"/>
              <a:t>3.14</a:t>
            </a:r>
            <a:r>
              <a:rPr lang="en-GB" sz="5400" dirty="0">
                <a:solidFill>
                  <a:srgbClr val="FF0000"/>
                </a:solidFill>
              </a:rPr>
              <a:t>F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7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1C7F39-A983-47F2-BCC1-8CE69713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C2C81E-721D-43F0-8036-A346C278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Ключова дума </a:t>
            </a:r>
            <a:r>
              <a:rPr lang="en-GB" dirty="0"/>
              <a:t>char</a:t>
            </a:r>
          </a:p>
          <a:p>
            <a:r>
              <a:rPr lang="en-GB" dirty="0"/>
              <a:t> ‘ ‘ – </a:t>
            </a:r>
            <a:r>
              <a:rPr lang="bg-BG" dirty="0"/>
              <a:t>използват се, за да работим директно със символ </a:t>
            </a:r>
          </a:p>
          <a:p>
            <a:r>
              <a:rPr lang="en-GB" dirty="0"/>
              <a:t>‘ ‘ </a:t>
            </a:r>
            <a:r>
              <a:rPr lang="bg-BG" dirty="0"/>
              <a:t>съдържат само 1 символ</a:t>
            </a:r>
          </a:p>
          <a:p>
            <a:r>
              <a:rPr lang="en-GB" dirty="0"/>
              <a:t>‘\ ‘ – </a:t>
            </a:r>
            <a:r>
              <a:rPr lang="bg-BG" dirty="0"/>
              <a:t>специален символ, няколко символа образуват 1 конкретен</a:t>
            </a:r>
          </a:p>
          <a:p>
            <a:pPr lvl="1"/>
            <a:r>
              <a:rPr lang="en-GB" dirty="0"/>
              <a:t>‘\n’, ‘\t’, ‘\\’</a:t>
            </a:r>
            <a:endParaRPr lang="bg-BG" dirty="0"/>
          </a:p>
          <a:p>
            <a:r>
              <a:rPr lang="bg-BG" dirty="0"/>
              <a:t>Приложения на </a:t>
            </a:r>
            <a:r>
              <a:rPr lang="en-GB" dirty="0"/>
              <a:t>ASCII </a:t>
            </a:r>
            <a:r>
              <a:rPr lang="bg-BG" dirty="0"/>
              <a:t>таблицата може да разгледате в бонус материалите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31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28400BB-3188-46DE-A205-38B00096A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89"/>
            <a:ext cx="12312869" cy="69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45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157568-12AE-40B7-A633-78C6E0C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Константи и литерали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5A5C92-E136-48A8-B178-CA6DD8C5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Константните и </a:t>
            </a:r>
            <a:r>
              <a:rPr lang="bg-BG" dirty="0" err="1"/>
              <a:t>литералните</a:t>
            </a:r>
            <a:r>
              <a:rPr lang="bg-BG" dirty="0"/>
              <a:t> стойности в </a:t>
            </a:r>
            <a:r>
              <a:rPr lang="en-GB" dirty="0"/>
              <a:t>C++</a:t>
            </a:r>
            <a:r>
              <a:rPr lang="bg-BG" dirty="0"/>
              <a:t> са такива, които не могат да се променят</a:t>
            </a:r>
          </a:p>
          <a:p>
            <a:r>
              <a:rPr lang="bg-BG" dirty="0"/>
              <a:t>Числовите стойности</a:t>
            </a:r>
          </a:p>
          <a:p>
            <a:pPr lvl="1"/>
            <a:r>
              <a:rPr lang="bg-BG" dirty="0"/>
              <a:t>1 е 1 и това няма как да се промени</a:t>
            </a:r>
            <a:endParaRPr lang="en-GB" dirty="0"/>
          </a:p>
          <a:p>
            <a:r>
              <a:rPr lang="en-GB" dirty="0"/>
              <a:t>Booleans</a:t>
            </a:r>
          </a:p>
          <a:p>
            <a:pPr lvl="1"/>
            <a:r>
              <a:rPr lang="bg-BG" dirty="0"/>
              <a:t>Истината е истина и лъжата е лъжа</a:t>
            </a:r>
          </a:p>
          <a:p>
            <a:r>
              <a:rPr lang="bg-BG" dirty="0"/>
              <a:t>Символи</a:t>
            </a:r>
          </a:p>
          <a:p>
            <a:pPr lvl="1"/>
            <a:r>
              <a:rPr lang="en-GB" dirty="0"/>
              <a:t>‘a’ </a:t>
            </a:r>
            <a:r>
              <a:rPr lang="bg-BG" dirty="0"/>
              <a:t>не може да се промени</a:t>
            </a:r>
          </a:p>
        </p:txBody>
      </p:sp>
    </p:spTree>
    <p:extLst>
      <p:ext uri="{BB962C8B-B14F-4D97-AF65-F5344CB8AC3E}">
        <p14:creationId xmlns:p14="http://schemas.microsoft.com/office/powerpoint/2010/main" val="5593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A971B3-878A-4476-9691-98A1A226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322AA8D-5CA5-4D75-B6AC-381B78EB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Ядрото на информатиката</a:t>
            </a:r>
          </a:p>
          <a:p>
            <a:r>
              <a:rPr lang="bg-BG" dirty="0"/>
              <a:t>Обратно на константите, потребителят избира каква стойността на променливата</a:t>
            </a:r>
          </a:p>
          <a:p>
            <a:r>
              <a:rPr lang="bg-BG" dirty="0"/>
              <a:t>Потребителят избира типът</a:t>
            </a:r>
          </a:p>
          <a:p>
            <a:r>
              <a:rPr lang="bg-BG" dirty="0"/>
              <a:t>Потребителят може да променя стойността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99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591D8-9610-41F8-A36D-6A61785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  <a:r>
              <a:rPr lang="bg-BG" sz="3600" dirty="0"/>
              <a:t>(не важи за </a:t>
            </a:r>
            <a:r>
              <a:rPr lang="en-GB" sz="3600" dirty="0" err="1"/>
              <a:t>enum</a:t>
            </a:r>
            <a:r>
              <a:rPr lang="en-GB" sz="3600" dirty="0"/>
              <a:t>)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497CE1-A2B3-4A68-81D9-C5BD6CEA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</a:t>
            </a:r>
            <a:r>
              <a:rPr lang="bg-BG" dirty="0"/>
              <a:t>тип&gt; &lt;име на променливата&gt;; - декларация</a:t>
            </a:r>
          </a:p>
          <a:p>
            <a:r>
              <a:rPr lang="en-GB" dirty="0"/>
              <a:t>&lt;</a:t>
            </a:r>
            <a:r>
              <a:rPr lang="bg-BG" dirty="0"/>
              <a:t>тип&gt;&lt;име на променливата&gt; = &lt;стойност&gt;; - декларация + инициализация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!!!</a:t>
            </a:r>
            <a:r>
              <a:rPr lang="bg-BG" dirty="0" err="1">
                <a:solidFill>
                  <a:srgbClr val="FF0000"/>
                </a:solidFill>
              </a:rPr>
              <a:t>Неинициализираните</a:t>
            </a:r>
            <a:r>
              <a:rPr lang="bg-BG" dirty="0">
                <a:solidFill>
                  <a:srgbClr val="FF0000"/>
                </a:solidFill>
              </a:rPr>
              <a:t> променливи са потенциален източник на грешки, бъдете много внимателни с тях!!!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0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6CC805-2919-4FBE-BF4E-ACDC2C5A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5A5FE2D-F1EC-4E44-B9FB-CB656E6F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0217" cy="483864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Препоръчително от </a:t>
            </a:r>
            <a:r>
              <a:rPr lang="en-GB" dirty="0"/>
              <a:t>1 </a:t>
            </a:r>
            <a:r>
              <a:rPr lang="bg-BG" dirty="0"/>
              <a:t>до</a:t>
            </a:r>
            <a:r>
              <a:rPr lang="en-GB" dirty="0"/>
              <a:t> 31 </a:t>
            </a:r>
            <a:r>
              <a:rPr lang="bg-BG" dirty="0"/>
              <a:t>символа, някои компилатори работят и с по-дълги имена</a:t>
            </a:r>
            <a:endParaRPr lang="en-GB" dirty="0"/>
          </a:p>
          <a:p>
            <a:endParaRPr lang="en-GB" dirty="0"/>
          </a:p>
          <a:p>
            <a:r>
              <a:rPr lang="bg-BG" dirty="0"/>
              <a:t>Имената трябва да започват с латинска буква, $ или _, след първия символ може да има и цифри</a:t>
            </a:r>
            <a:endParaRPr lang="en-GB" dirty="0"/>
          </a:p>
          <a:p>
            <a:endParaRPr lang="en-GB" dirty="0"/>
          </a:p>
          <a:p>
            <a:r>
              <a:rPr lang="bg-BG" dirty="0"/>
              <a:t>Има разлика между главни и малки букви</a:t>
            </a:r>
            <a:endParaRPr lang="en-GB" dirty="0"/>
          </a:p>
          <a:p>
            <a:endParaRPr lang="en-GB" dirty="0"/>
          </a:p>
          <a:p>
            <a:r>
              <a:rPr lang="bg-BG" dirty="0"/>
              <a:t>Някои имена са забранени, защото вече са запазени</a:t>
            </a:r>
          </a:p>
          <a:p>
            <a:endParaRPr lang="bg-BG" dirty="0"/>
          </a:p>
          <a:p>
            <a:r>
              <a:rPr lang="bg-BG" dirty="0"/>
              <a:t>След като едно име бъде употребено то също става запазено </a:t>
            </a:r>
            <a:r>
              <a:rPr lang="bg-BG"/>
              <a:t>за съответното поле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83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D1DCA3-0B26-4854-A8F8-091B6807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27E423-B151-427C-926B-7C7F0B69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$php = 5;</a:t>
            </a:r>
          </a:p>
          <a:p>
            <a:pPr marL="0" indent="0">
              <a:buNone/>
            </a:pPr>
            <a:r>
              <a:rPr lang="en-GB" dirty="0"/>
              <a:t>double _$_ = 3;</a:t>
            </a:r>
          </a:p>
          <a:p>
            <a:pPr marL="0" indent="0">
              <a:buNone/>
            </a:pPr>
            <a:r>
              <a:rPr lang="en-GB" dirty="0"/>
              <a:t>char </a:t>
            </a:r>
            <a:r>
              <a:rPr lang="en-GB" dirty="0" err="1"/>
              <a:t>nayqkiqsimvolever</a:t>
            </a:r>
            <a:r>
              <a:rPr lang="en-GB" dirty="0"/>
              <a:t> = ‘M’;</a:t>
            </a:r>
          </a:p>
          <a:p>
            <a:pPr marL="0" indent="0">
              <a:buNone/>
            </a:pPr>
            <a:r>
              <a:rPr lang="en-GB" dirty="0"/>
              <a:t>float </a:t>
            </a:r>
            <a:r>
              <a:rPr lang="en-GB" dirty="0" err="1"/>
              <a:t>MnOgOqKo</a:t>
            </a:r>
            <a:r>
              <a:rPr lang="en-GB" dirty="0"/>
              <a:t> = 2.4;</a:t>
            </a:r>
          </a:p>
          <a:p>
            <a:pPr marL="0" indent="0">
              <a:buNone/>
            </a:pPr>
            <a:r>
              <a:rPr lang="en-GB" dirty="0"/>
              <a:t>bool _ = false;</a:t>
            </a:r>
          </a:p>
          <a:p>
            <a:pPr marL="0" indent="0">
              <a:buNone/>
            </a:pPr>
            <a:r>
              <a:rPr lang="en-GB" dirty="0"/>
              <a:t>long __ = 5234;</a:t>
            </a:r>
          </a:p>
          <a:p>
            <a:pPr marL="0" indent="0">
              <a:buNone/>
            </a:pPr>
            <a:r>
              <a:rPr lang="en-GB" dirty="0"/>
              <a:t>long </a:t>
            </a:r>
            <a:r>
              <a:rPr lang="en-GB" dirty="0" err="1"/>
              <a:t>long</a:t>
            </a:r>
            <a:r>
              <a:rPr lang="en-GB" dirty="0"/>
              <a:t> $$ = 42342;</a:t>
            </a:r>
          </a:p>
          <a:p>
            <a:pPr marL="0" indent="0">
              <a:buNone/>
            </a:pPr>
            <a:r>
              <a:rPr lang="en-GB" dirty="0"/>
              <a:t>unsigned </a:t>
            </a:r>
            <a:r>
              <a:rPr lang="en-GB" dirty="0" err="1"/>
              <a:t>gjnueirgeri</a:t>
            </a:r>
            <a:r>
              <a:rPr lang="en-GB" dirty="0"/>
              <a:t> = 453;</a:t>
            </a:r>
          </a:p>
        </p:txBody>
      </p:sp>
    </p:spTree>
    <p:extLst>
      <p:ext uri="{BB962C8B-B14F-4D97-AF65-F5344CB8AC3E}">
        <p14:creationId xmlns:p14="http://schemas.microsoft.com/office/powerpoint/2010/main" val="17692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3BBF54-1945-4A43-BBD9-AEDA3C51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FF0000"/>
                </a:solidFill>
              </a:rPr>
              <a:t>Важно!!!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4F8626-FED1-47D7-AD41-4FBD4886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Всички примери от предния слайд работят</a:t>
            </a:r>
          </a:p>
          <a:p>
            <a:endParaRPr lang="bg-BG" dirty="0"/>
          </a:p>
          <a:p>
            <a:r>
              <a:rPr lang="bg-BG" sz="5400" dirty="0">
                <a:solidFill>
                  <a:srgbClr val="FF0000"/>
                </a:solidFill>
              </a:rPr>
              <a:t>Не правете така!!!</a:t>
            </a:r>
          </a:p>
          <a:p>
            <a:endParaRPr lang="bg-BG" sz="5400" dirty="0">
              <a:solidFill>
                <a:srgbClr val="FF0000"/>
              </a:solidFill>
            </a:endParaRPr>
          </a:p>
          <a:p>
            <a:r>
              <a:rPr lang="bg-BG" sz="2400" dirty="0"/>
              <a:t>Това е много лоша практика и може да ви струва скъпо!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236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9176AB-A593-4599-9D66-C6E0DAB4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EAC0F8-DA86-4DD7-9E23-9DD31A05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Бройни системи</a:t>
            </a:r>
          </a:p>
          <a:p>
            <a:r>
              <a:rPr lang="bg-BG" dirty="0"/>
              <a:t>Типове данни</a:t>
            </a:r>
          </a:p>
          <a:p>
            <a:r>
              <a:rPr lang="bg-BG" dirty="0"/>
              <a:t>Оператори</a:t>
            </a:r>
            <a:r>
              <a:rPr lang="en-GB" dirty="0"/>
              <a:t> </a:t>
            </a:r>
            <a:r>
              <a:rPr lang="bg-BG" dirty="0"/>
              <a:t>връщащи стойност</a:t>
            </a:r>
            <a:endParaRPr lang="en-GB" dirty="0"/>
          </a:p>
          <a:p>
            <a:r>
              <a:rPr lang="bg-BG" dirty="0"/>
              <a:t>Условни оператори</a:t>
            </a:r>
            <a:endParaRPr lang="en-GB" dirty="0"/>
          </a:p>
          <a:p>
            <a:r>
              <a:rPr lang="bg-BG" dirty="0"/>
              <a:t>Цикли</a:t>
            </a:r>
            <a:endParaRPr lang="en-GB" dirty="0"/>
          </a:p>
          <a:p>
            <a:r>
              <a:rPr lang="bg-BG" dirty="0"/>
              <a:t>Функции</a:t>
            </a:r>
          </a:p>
          <a:p>
            <a:r>
              <a:rPr lang="bg-BG" dirty="0"/>
              <a:t>Време за въпроси (надявам се да остане такова)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879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A3EB03-EBE4-4C17-81D2-7728A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 – добри практики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4BEE06-C6CB-4C24-BBEB-AAF2DCA8F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944895"/>
            <a:ext cx="10515600" cy="4351338"/>
          </a:xfrm>
        </p:spPr>
        <p:txBody>
          <a:bodyPr/>
          <a:lstStyle/>
          <a:p>
            <a:r>
              <a:rPr lang="bg-BG" dirty="0"/>
              <a:t>Когато пишете код и използвате променливи, които имат важна роля е важно да ги именувате така, че да е ясно каква роля имат!</a:t>
            </a:r>
          </a:p>
          <a:p>
            <a:endParaRPr lang="bg-BG" dirty="0"/>
          </a:p>
          <a:p>
            <a:r>
              <a:rPr lang="bg-BG" dirty="0"/>
              <a:t>Не е добре променливите ви да имат много дълги имена</a:t>
            </a:r>
          </a:p>
          <a:p>
            <a:endParaRPr lang="bg-BG" dirty="0"/>
          </a:p>
          <a:p>
            <a:r>
              <a:rPr lang="bg-BG" dirty="0"/>
              <a:t>Не е препоръчително да пишете на </a:t>
            </a:r>
            <a:r>
              <a:rPr lang="bg-BG" dirty="0" err="1"/>
              <a:t>шльокавица</a:t>
            </a:r>
            <a:r>
              <a:rPr lang="bg-BG" dirty="0"/>
              <a:t>, защото един ден кодът ви може да се чете от човек, който не говори български</a:t>
            </a:r>
          </a:p>
        </p:txBody>
      </p:sp>
    </p:spTree>
    <p:extLst>
      <p:ext uri="{BB962C8B-B14F-4D97-AF65-F5344CB8AC3E}">
        <p14:creationId xmlns:p14="http://schemas.microsoft.com/office/powerpoint/2010/main" val="38864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E0BA71-CC0B-47C5-86B7-93FFA6CA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3FF6C12-3566-4AE0-A222-D44B9CDE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age = 5;</a:t>
            </a:r>
          </a:p>
          <a:p>
            <a:pPr marL="0" indent="0">
              <a:buNone/>
            </a:pPr>
            <a:r>
              <a:rPr lang="en-GB" dirty="0"/>
              <a:t>double sum = 3;</a:t>
            </a:r>
          </a:p>
          <a:p>
            <a:pPr marL="0" indent="0">
              <a:buNone/>
            </a:pPr>
            <a:r>
              <a:rPr lang="en-GB" dirty="0"/>
              <a:t>char </a:t>
            </a:r>
            <a:r>
              <a:rPr lang="en-GB" dirty="0" err="1"/>
              <a:t>coolestSymbol</a:t>
            </a:r>
            <a:r>
              <a:rPr lang="en-GB" dirty="0"/>
              <a:t> = ‘M’;  //camelCase</a:t>
            </a:r>
          </a:p>
          <a:p>
            <a:pPr marL="0" indent="0">
              <a:buNone/>
            </a:pPr>
            <a:r>
              <a:rPr lang="en-GB" dirty="0"/>
              <a:t>float </a:t>
            </a:r>
            <a:r>
              <a:rPr lang="en-GB" dirty="0" err="1"/>
              <a:t>MyDegree</a:t>
            </a:r>
            <a:r>
              <a:rPr lang="en-GB" dirty="0"/>
              <a:t> = 5.6; //</a:t>
            </a:r>
            <a:r>
              <a:rPr lang="en-GB" dirty="0" err="1"/>
              <a:t>PascalCase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long </a:t>
            </a:r>
            <a:r>
              <a:rPr lang="en-GB" dirty="0" err="1"/>
              <a:t>remaning_slides</a:t>
            </a:r>
            <a:r>
              <a:rPr lang="en-GB" dirty="0"/>
              <a:t> = 5234; //space replacement</a:t>
            </a:r>
          </a:p>
          <a:p>
            <a:pPr marL="0" indent="0">
              <a:buNone/>
            </a:pPr>
            <a:r>
              <a:rPr lang="en-GB" dirty="0"/>
              <a:t>bool </a:t>
            </a:r>
            <a:r>
              <a:rPr lang="en-GB" dirty="0" err="1"/>
              <a:t>isOk</a:t>
            </a:r>
            <a:r>
              <a:rPr lang="en-GB" dirty="0"/>
              <a:t>= true; //</a:t>
            </a:r>
            <a:r>
              <a:rPr lang="bg-BG" dirty="0"/>
              <a:t>добра практика за именуване на </a:t>
            </a:r>
            <a:r>
              <a:rPr lang="en-GB" dirty="0"/>
              <a:t>bool</a:t>
            </a:r>
          </a:p>
          <a:p>
            <a:pPr marL="0" indent="0">
              <a:buNone/>
            </a:pPr>
            <a:r>
              <a:rPr lang="en-GB" dirty="0"/>
              <a:t>bool </a:t>
            </a:r>
            <a:r>
              <a:rPr lang="en-GB" dirty="0" err="1"/>
              <a:t>hasBlueEyes</a:t>
            </a:r>
            <a:r>
              <a:rPr lang="en-GB" dirty="0"/>
              <a:t> = false;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1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C4C96A-2C14-4405-A4A5-E01D0B7A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Представяне</a:t>
            </a:r>
            <a:r>
              <a:rPr lang="ru-RU" dirty="0"/>
              <a:t> на константа в </a:t>
            </a:r>
            <a:r>
              <a:rPr lang="ru-RU" dirty="0" err="1"/>
              <a:t>бройна</a:t>
            </a:r>
            <a:r>
              <a:rPr lang="ru-RU" dirty="0"/>
              <a:t> система, различна от </a:t>
            </a:r>
            <a:r>
              <a:rPr lang="ru-RU" dirty="0" err="1"/>
              <a:t>десетичната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FBFB96-A6CD-4C97-9319-30CB5824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да </a:t>
            </a:r>
            <a:r>
              <a:rPr lang="ru-RU" dirty="0" err="1"/>
              <a:t>използвате</a:t>
            </a:r>
            <a:r>
              <a:rPr lang="ru-RU" dirty="0"/>
              <a:t> </a:t>
            </a:r>
            <a:r>
              <a:rPr lang="ru-RU" dirty="0" err="1"/>
              <a:t>шестнайсетична</a:t>
            </a:r>
            <a:r>
              <a:rPr lang="ru-RU" dirty="0"/>
              <a:t> </a:t>
            </a:r>
            <a:r>
              <a:rPr lang="ru-RU" dirty="0" err="1"/>
              <a:t>бройна</a:t>
            </a:r>
            <a:r>
              <a:rPr lang="ru-RU" dirty="0"/>
              <a:t> система, </a:t>
            </a:r>
            <a:r>
              <a:rPr lang="ru-RU" dirty="0" err="1"/>
              <a:t>трябва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числото</a:t>
            </a:r>
            <a:r>
              <a:rPr lang="ru-RU" dirty="0"/>
              <a:t> да напишете 0x.</a:t>
            </a:r>
          </a:p>
          <a:p>
            <a:pPr lvl="1"/>
            <a:r>
              <a:rPr lang="ru-RU" dirty="0"/>
              <a:t> Например, за да присвоите на </a:t>
            </a:r>
            <a:r>
              <a:rPr lang="ru-RU" dirty="0" err="1"/>
              <a:t>променлива</a:t>
            </a:r>
            <a:r>
              <a:rPr lang="ru-RU" dirty="0"/>
              <a:t> a </a:t>
            </a:r>
            <a:r>
              <a:rPr lang="ru-RU" dirty="0" err="1"/>
              <a:t>стойност</a:t>
            </a:r>
            <a:r>
              <a:rPr lang="ru-RU" dirty="0"/>
              <a:t> 255, </a:t>
            </a:r>
            <a:r>
              <a:rPr lang="ru-RU" dirty="0" err="1"/>
              <a:t>използвайки</a:t>
            </a:r>
            <a:r>
              <a:rPr lang="ru-RU" dirty="0"/>
              <a:t> </a:t>
            </a:r>
            <a:r>
              <a:rPr lang="ru-RU" dirty="0" err="1"/>
              <a:t>шестнайсетичното</a:t>
            </a:r>
            <a:r>
              <a:rPr lang="ru-RU" dirty="0"/>
              <a:t> и </a:t>
            </a:r>
            <a:r>
              <a:rPr lang="ru-RU" dirty="0" err="1"/>
              <a:t>представяне</a:t>
            </a:r>
            <a:r>
              <a:rPr lang="ru-RU" dirty="0"/>
              <a:t> (FF), </a:t>
            </a:r>
            <a:r>
              <a:rPr lang="ru-RU" dirty="0" err="1"/>
              <a:t>трябва</a:t>
            </a:r>
            <a:r>
              <a:rPr lang="ru-RU" dirty="0"/>
              <a:t> да напишете </a:t>
            </a:r>
            <a:r>
              <a:rPr lang="ru-RU" dirty="0" err="1"/>
              <a:t>int</a:t>
            </a:r>
            <a:r>
              <a:rPr lang="ru-RU" dirty="0"/>
              <a:t> a = 0xFF.</a:t>
            </a:r>
          </a:p>
          <a:p>
            <a:r>
              <a:rPr lang="ru-RU" dirty="0"/>
              <a:t> За да </a:t>
            </a:r>
            <a:r>
              <a:rPr lang="ru-RU" dirty="0" err="1"/>
              <a:t>използвате</a:t>
            </a:r>
            <a:r>
              <a:rPr lang="ru-RU" dirty="0"/>
              <a:t> </a:t>
            </a:r>
            <a:r>
              <a:rPr lang="ru-RU" dirty="0" err="1"/>
              <a:t>двоична</a:t>
            </a:r>
            <a:r>
              <a:rPr lang="ru-RU" dirty="0"/>
              <a:t> </a:t>
            </a:r>
            <a:r>
              <a:rPr lang="ru-RU" dirty="0" err="1"/>
              <a:t>бройна</a:t>
            </a:r>
            <a:r>
              <a:rPr lang="ru-RU" dirty="0"/>
              <a:t> система, от С++14 </a:t>
            </a:r>
            <a:r>
              <a:rPr lang="ru-RU" dirty="0" err="1"/>
              <a:t>съществува</a:t>
            </a:r>
            <a:r>
              <a:rPr lang="ru-RU" dirty="0"/>
              <a:t> и </a:t>
            </a:r>
            <a:r>
              <a:rPr lang="ru-RU" dirty="0" err="1"/>
              <a:t>опцията</a:t>
            </a:r>
            <a:r>
              <a:rPr lang="ru-RU" dirty="0"/>
              <a:t> 0b</a:t>
            </a:r>
          </a:p>
          <a:p>
            <a:pPr lvl="1"/>
            <a:r>
              <a:rPr lang="bg-BG" dirty="0"/>
              <a:t>Например, </a:t>
            </a:r>
            <a:r>
              <a:rPr lang="ru-RU" dirty="0"/>
              <a:t>за да присвоите на </a:t>
            </a:r>
            <a:r>
              <a:rPr lang="ru-RU" dirty="0" err="1"/>
              <a:t>променлива</a:t>
            </a:r>
            <a:r>
              <a:rPr lang="ru-RU" dirty="0"/>
              <a:t> а </a:t>
            </a:r>
            <a:r>
              <a:rPr lang="ru-RU" dirty="0" err="1"/>
              <a:t>стойност</a:t>
            </a:r>
            <a:r>
              <a:rPr lang="ru-RU" dirty="0"/>
              <a:t> 5, </a:t>
            </a:r>
            <a:r>
              <a:rPr lang="ru-RU" dirty="0" err="1"/>
              <a:t>използвайки</a:t>
            </a:r>
            <a:r>
              <a:rPr lang="ru-RU" dirty="0"/>
              <a:t> </a:t>
            </a:r>
            <a:r>
              <a:rPr lang="ru-RU" dirty="0" err="1"/>
              <a:t>двоичното</a:t>
            </a:r>
            <a:r>
              <a:rPr lang="ru-RU" dirty="0"/>
              <a:t> и </a:t>
            </a:r>
            <a:r>
              <a:rPr lang="ru-RU" dirty="0" err="1"/>
              <a:t>представяне</a:t>
            </a:r>
            <a:r>
              <a:rPr lang="ru-RU" dirty="0"/>
              <a:t> (101), </a:t>
            </a:r>
            <a:r>
              <a:rPr lang="ru-RU" dirty="0" err="1"/>
              <a:t>трябва</a:t>
            </a:r>
            <a:r>
              <a:rPr lang="ru-RU" dirty="0"/>
              <a:t> да напишете </a:t>
            </a:r>
            <a:r>
              <a:rPr lang="en-GB" dirty="0"/>
              <a:t>int </a:t>
            </a:r>
            <a:r>
              <a:rPr lang="ru-RU" dirty="0"/>
              <a:t>а = 0b101.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70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6CFBAC-05CB-430B-892F-20E7F5B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Константни променливи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BCA0F3-CE76-4F96-8D1E-538D614F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const</a:t>
            </a:r>
            <a:r>
              <a:rPr lang="en-GB" dirty="0"/>
              <a:t> &lt;</a:t>
            </a:r>
            <a:r>
              <a:rPr lang="bg-BG" dirty="0"/>
              <a:t>тип&gt;&lt;име на променливата&gt; = &lt;стойност&gt;;</a:t>
            </a:r>
            <a:endParaRPr lang="en-GB" dirty="0"/>
          </a:p>
          <a:p>
            <a:endParaRPr lang="en-GB" dirty="0"/>
          </a:p>
          <a:p>
            <a:r>
              <a:rPr lang="bg-BG" dirty="0"/>
              <a:t>Стойността се задава при инициализация и не може да се променя след това</a:t>
            </a:r>
            <a:endParaRPr lang="en-GB" dirty="0"/>
          </a:p>
          <a:p>
            <a:endParaRPr lang="bg-BG" dirty="0"/>
          </a:p>
          <a:p>
            <a:r>
              <a:rPr lang="bg-BG" dirty="0" err="1"/>
              <a:t>Неинициализирана</a:t>
            </a:r>
            <a:r>
              <a:rPr lang="bg-BG" dirty="0"/>
              <a:t> константа </a:t>
            </a:r>
            <a:r>
              <a:rPr lang="en-GB" dirty="0"/>
              <a:t>-</a:t>
            </a:r>
            <a:r>
              <a:rPr lang="bg-BG" dirty="0"/>
              <a:t> </a:t>
            </a:r>
            <a:r>
              <a:rPr lang="en-GB" dirty="0"/>
              <a:t>undefined behaviour</a:t>
            </a:r>
          </a:p>
        </p:txBody>
      </p:sp>
    </p:spTree>
    <p:extLst>
      <p:ext uri="{BB962C8B-B14F-4D97-AF65-F5344CB8AC3E}">
        <p14:creationId xmlns:p14="http://schemas.microsoft.com/office/powerpoint/2010/main" val="10185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57C0DA-3ACB-4FCA-90D4-2A6810AC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29B4BC3-A9F0-4BCF-9E7E-0A8F37E8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82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int number; </a:t>
            </a:r>
            <a:r>
              <a:rPr lang="en-GB" dirty="0">
                <a:solidFill>
                  <a:srgbClr val="FF11FF"/>
                </a:solidFill>
              </a:rPr>
              <a:t>//</a:t>
            </a:r>
            <a:r>
              <a:rPr lang="bg-BG" dirty="0" err="1">
                <a:solidFill>
                  <a:srgbClr val="FF11FF"/>
                </a:solidFill>
              </a:rPr>
              <a:t>неинициализирана</a:t>
            </a:r>
            <a:r>
              <a:rPr lang="bg-BG" dirty="0">
                <a:solidFill>
                  <a:srgbClr val="FF11FF"/>
                </a:solidFill>
              </a:rPr>
              <a:t> константна променлива,</a:t>
            </a:r>
          </a:p>
          <a:p>
            <a:pPr marL="0" indent="0">
              <a:buNone/>
            </a:pPr>
            <a:r>
              <a:rPr lang="bg-BG" dirty="0"/>
              <a:t>		         </a:t>
            </a:r>
            <a:r>
              <a:rPr lang="bg-BG" dirty="0">
                <a:solidFill>
                  <a:srgbClr val="FF11FF"/>
                </a:solidFill>
              </a:rPr>
              <a:t>//повечето компилатори ще изведат грешка</a:t>
            </a:r>
            <a:endParaRPr lang="en-GB" dirty="0">
              <a:solidFill>
                <a:srgbClr val="FF11FF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11FF"/>
                </a:solidFill>
              </a:rPr>
              <a:t>//</a:t>
            </a:r>
            <a:r>
              <a:rPr lang="bg-BG" dirty="0">
                <a:solidFill>
                  <a:srgbClr val="FF11FF"/>
                </a:solidFill>
              </a:rPr>
              <a:t>правилно създаване на константа</a:t>
            </a:r>
            <a:endParaRPr lang="en-GB" dirty="0">
              <a:solidFill>
                <a:srgbClr val="FF11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11FF"/>
                </a:solidFill>
              </a:rPr>
              <a:t>//</a:t>
            </a:r>
            <a:r>
              <a:rPr lang="bg-BG" dirty="0">
                <a:solidFill>
                  <a:srgbClr val="FF11FF"/>
                </a:solidFill>
              </a:rPr>
              <a:t>добра практика е имената на променливи да са изцяло с главни букви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int MY_NUM = 2; </a:t>
            </a:r>
            <a:endParaRPr lang="bg-BG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char TAB = ‘\t’;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double PI = 3.14;</a:t>
            </a:r>
          </a:p>
        </p:txBody>
      </p:sp>
    </p:spTree>
    <p:extLst>
      <p:ext uri="{BB962C8B-B14F-4D97-AF65-F5344CB8AC3E}">
        <p14:creationId xmlns:p14="http://schemas.microsoft.com/office/powerpoint/2010/main" val="16991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8A80F-F1BE-4810-953B-6D9DD46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</a:t>
            </a:r>
            <a:r>
              <a:rPr lang="en-GB" dirty="0"/>
              <a:t> 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5C166D-F884-4DFD-87AF-B5950AE1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418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BACC40-006F-4428-BAC5-C4CEEBEC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CF00EE8-E0F6-48AD-92A8-3392C0A1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2009" cy="4351338"/>
          </a:xfrm>
        </p:spPr>
        <p:txBody>
          <a:bodyPr/>
          <a:lstStyle/>
          <a:p>
            <a:r>
              <a:rPr lang="bg-BG" dirty="0"/>
              <a:t>Колко памет ще се задели в следния случай?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unsigned a,</a:t>
            </a:r>
            <a:r>
              <a:rPr lang="bg-BG" dirty="0"/>
              <a:t> </a:t>
            </a:r>
            <a:r>
              <a:rPr lang="en-GB" dirty="0"/>
              <a:t>b,</a:t>
            </a:r>
            <a:r>
              <a:rPr lang="bg-BG" dirty="0"/>
              <a:t> </a:t>
            </a:r>
            <a:r>
              <a:rPr lang="en-GB" dirty="0"/>
              <a:t>c=a;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Използването на </a:t>
            </a:r>
            <a:r>
              <a:rPr lang="bg-BG" dirty="0" err="1">
                <a:solidFill>
                  <a:srgbClr val="FF0000"/>
                </a:solidFill>
              </a:rPr>
              <a:t>неинициализирана</a:t>
            </a:r>
            <a:r>
              <a:rPr lang="bg-BG" dirty="0">
                <a:solidFill>
                  <a:srgbClr val="FF0000"/>
                </a:solidFill>
              </a:rPr>
              <a:t> променлива е недефинирано поведение!!! </a:t>
            </a:r>
            <a:r>
              <a:rPr lang="bg-BG" dirty="0"/>
              <a:t>=&gt; приемаме, че няма да се компилира=&gt;0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626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B83C3C0-C523-474A-B96D-3329473A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EC84C9-2F17-4F6A-A946-1FDC2B14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Ще се компилира ли следният код?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int first = 55;</a:t>
            </a:r>
          </a:p>
          <a:p>
            <a:pPr marL="0" indent="0">
              <a:buNone/>
            </a:pPr>
            <a:r>
              <a:rPr lang="en-GB" dirty="0"/>
              <a:t>int second = first;</a:t>
            </a:r>
          </a:p>
          <a:p>
            <a:pPr marL="0" indent="0">
              <a:buNone/>
            </a:pPr>
            <a:r>
              <a:rPr lang="en-GB" dirty="0"/>
              <a:t>second = 40;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Отговор: да, защото по никакъв начин не променяме стойността на </a:t>
            </a:r>
            <a:r>
              <a:rPr lang="en-GB" dirty="0"/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360110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089A4A-0A50-4B9C-982C-E0EF8248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777188-0502-4263-85E1-302164AF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ru-RU" dirty="0" err="1"/>
              <a:t>според</a:t>
            </a:r>
            <a:r>
              <a:rPr lang="ru-RU" dirty="0"/>
              <a:t> вас се </a:t>
            </a:r>
            <a:r>
              <a:rPr lang="ru-RU" dirty="0" err="1"/>
              <a:t>определя</a:t>
            </a:r>
            <a:r>
              <a:rPr lang="ru-RU" dirty="0"/>
              <a:t> колко </a:t>
            </a:r>
            <a:r>
              <a:rPr lang="ru-RU" dirty="0" err="1"/>
              <a:t>най-малко</a:t>
            </a:r>
            <a:r>
              <a:rPr lang="ru-RU" dirty="0"/>
              <a:t> бита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необходими</a:t>
            </a:r>
            <a:r>
              <a:rPr lang="ru-RU" dirty="0"/>
              <a:t>, за да се </a:t>
            </a:r>
            <a:r>
              <a:rPr lang="ru-RU" dirty="0" err="1"/>
              <a:t>представи</a:t>
            </a:r>
            <a:r>
              <a:rPr lang="ru-RU" dirty="0"/>
              <a:t> в </a:t>
            </a:r>
            <a:r>
              <a:rPr lang="ru-RU" dirty="0" err="1"/>
              <a:t>двоичен</a:t>
            </a:r>
            <a:r>
              <a:rPr lang="ru-RU" dirty="0"/>
              <a:t> вид дадено число?</a:t>
            </a:r>
          </a:p>
          <a:p>
            <a:endParaRPr lang="ru-RU" dirty="0"/>
          </a:p>
          <a:p>
            <a:r>
              <a:rPr lang="bg-BG" dirty="0"/>
              <a:t>Отговор: Ако числото е положително, намираме най-близката степен на 2, </a:t>
            </a:r>
            <a:r>
              <a:rPr lang="bg-BG" b="1" dirty="0"/>
              <a:t>по-голяма</a:t>
            </a:r>
            <a:r>
              <a:rPr lang="bg-BG" dirty="0"/>
              <a:t> от даденото число.</a:t>
            </a:r>
            <a:r>
              <a:rPr lang="en-GB" dirty="0"/>
              <a:t> </a:t>
            </a:r>
            <a:r>
              <a:rPr lang="bg-BG" dirty="0"/>
              <a:t>Ако числото е отрицателно, намираме най-близката степен на 2, </a:t>
            </a:r>
            <a:r>
              <a:rPr lang="bg-BG" b="1" dirty="0"/>
              <a:t>по-голяма или равна</a:t>
            </a:r>
            <a:r>
              <a:rPr lang="bg-BG" dirty="0"/>
              <a:t> на даденото число и добавяме още 1 бит за знака.</a:t>
            </a:r>
          </a:p>
          <a:p>
            <a:r>
              <a:rPr lang="bg-BG" dirty="0">
                <a:solidFill>
                  <a:srgbClr val="FF11FF"/>
                </a:solidFill>
              </a:rPr>
              <a:t>//1 бит за знака е излишен при положително число, защото търсим оптимално представяне</a:t>
            </a:r>
            <a:endParaRPr lang="en-GB" dirty="0">
              <a:solidFill>
                <a:srgbClr val="FF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08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844F4E-7178-40FE-B574-2E655347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Супер сте!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1AA543-D1E4-4219-8EC9-40C9BBA4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4188" cy="4351338"/>
          </a:xfrm>
        </p:spPr>
        <p:txBody>
          <a:bodyPr/>
          <a:lstStyle/>
          <a:p>
            <a:r>
              <a:rPr lang="bg-BG" dirty="0"/>
              <a:t>10 минути почивка</a:t>
            </a:r>
          </a:p>
          <a:p>
            <a:endParaRPr lang="bg-BG" dirty="0"/>
          </a:p>
          <a:p>
            <a:r>
              <a:rPr lang="bg-BG" dirty="0">
                <a:solidFill>
                  <a:srgbClr val="7030A0"/>
                </a:solidFill>
              </a:rPr>
              <a:t>Ако искате можем да започнем по-рано, за да свършим по-късно</a:t>
            </a:r>
            <a:r>
              <a:rPr lang="en-GB" dirty="0">
                <a:solidFill>
                  <a:srgbClr val="7030A0"/>
                </a:solidFill>
              </a:rPr>
              <a:t>. </a:t>
            </a:r>
            <a:r>
              <a:rPr lang="en-GB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4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70F0B5B-5F26-44A0-AF3A-885D801F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17975" cy="1045221"/>
          </a:xfrm>
        </p:spPr>
        <p:txBody>
          <a:bodyPr>
            <a:normAutofit/>
          </a:bodyPr>
          <a:lstStyle/>
          <a:p>
            <a:pPr>
              <a:defRPr sz="2200" b="0" i="0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+mj-ea"/>
                <a:cs typeface="+mj-cs"/>
              </a:defRPr>
            </a:pPr>
            <a:r>
              <a:rPr lang="bg-BG" sz="3600" b="1" dirty="0"/>
              <a:t>Анализ на материала</a:t>
            </a:r>
          </a:p>
        </p:txBody>
      </p:sp>
      <p:graphicFrame>
        <p:nvGraphicFramePr>
          <p:cNvPr id="6" name="Контейнер за съдържание 5">
            <a:extLst>
              <a:ext uri="{FF2B5EF4-FFF2-40B4-BE49-F238E27FC236}">
                <a16:creationId xmlns:a16="http://schemas.microsoft.com/office/drawing/2014/main" id="{8FF1447B-B8C1-4998-AB3D-90272A1E0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028601"/>
              </p:ext>
            </p:extLst>
          </p:nvPr>
        </p:nvGraphicFramePr>
        <p:xfrm>
          <a:off x="263471" y="1410346"/>
          <a:ext cx="11928529" cy="530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3936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0E99D7-E771-4E76-A1C8-ACFADE13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връщащи стойност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7582F7-684A-479B-A069-B10825B4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Команди, които имат специални изисквания</a:t>
            </a:r>
          </a:p>
          <a:p>
            <a:r>
              <a:rPr lang="bg-BG" dirty="0"/>
              <a:t>Запазен символ или комбинация от символи</a:t>
            </a:r>
          </a:p>
          <a:p>
            <a:r>
              <a:rPr lang="bg-BG" dirty="0"/>
              <a:t>Съществува йерархия на операторите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7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CC17F4-B9FD-4711-9812-79939FA9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оператори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93F70E-7E04-4FC9-8929-E8D3F0A7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Comma Operator</a:t>
            </a:r>
            <a:r>
              <a:rPr lang="bg-BG" dirty="0"/>
              <a:t> – в бонус материалите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Mathematical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Assignment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Logical Operators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Relational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Bitwise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Shift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Unary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Ternary Operator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15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B595412-8337-4B35-9A88-B3D48B82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Приоритет на операторите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AD3D70F-0C6B-4A5D-814F-24245E15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http://4.bp.blogspot.com/-RTANrXQEtaI/Ty0UX_BdlxI/AAAAAAAAABM/1t8EBkHEARo/s1600/untitled_thumb.png">
            <a:extLst>
              <a:ext uri="{FF2B5EF4-FFF2-40B4-BE49-F238E27FC236}">
                <a16:creationId xmlns:a16="http://schemas.microsoft.com/office/drawing/2014/main" id="{36DED20B-6A97-4262-931D-266A37AF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6" y="1448978"/>
            <a:ext cx="8587411" cy="540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1CE55D-8D92-4E96-8EB5-6B4A8910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0C2702B-1643-4F1C-A940-F7BFF02A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 </a:t>
            </a:r>
            <a:r>
              <a:rPr lang="en-GB" dirty="0"/>
              <a:t>+ </a:t>
            </a:r>
            <a:r>
              <a:rPr lang="bg-BG" dirty="0"/>
              <a:t>събиране 5+3=8</a:t>
            </a:r>
          </a:p>
          <a:p>
            <a:r>
              <a:rPr lang="bg-BG" dirty="0"/>
              <a:t>- изваждане 5-3=2</a:t>
            </a:r>
          </a:p>
          <a:p>
            <a:r>
              <a:rPr lang="bg-BG" dirty="0"/>
              <a:t>*умножение 5*3 = 15</a:t>
            </a:r>
          </a:p>
          <a:p>
            <a:r>
              <a:rPr lang="bg-BG" dirty="0"/>
              <a:t>/деление 15/3=5</a:t>
            </a:r>
          </a:p>
          <a:p>
            <a:r>
              <a:rPr lang="bg-BG" dirty="0"/>
              <a:t>% остатък при деление 5%3 =2</a:t>
            </a:r>
          </a:p>
          <a:p>
            <a:endParaRPr lang="bg-BG" dirty="0"/>
          </a:p>
          <a:p>
            <a:r>
              <a:rPr lang="bg-BG" dirty="0"/>
              <a:t>Резултатите са константи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93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329CEAD-E5C5-40C9-8183-5C891380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Относно %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8442BE6-4E14-4E20-A1A3-6EEA00CA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Изглежда абстрактен, но е изключително важен</a:t>
            </a:r>
          </a:p>
          <a:p>
            <a:endParaRPr lang="bg-BG" dirty="0"/>
          </a:p>
          <a:p>
            <a:r>
              <a:rPr lang="bg-BG" dirty="0"/>
              <a:t>Приложения</a:t>
            </a:r>
          </a:p>
          <a:p>
            <a:pPr lvl="1"/>
            <a:r>
              <a:rPr lang="bg-BG" dirty="0"/>
              <a:t>Намиране на последна цифра 15%10=5</a:t>
            </a:r>
          </a:p>
          <a:p>
            <a:pPr lvl="1"/>
            <a:r>
              <a:rPr lang="bg-BG" dirty="0"/>
              <a:t>Проверка дали дадено число се дели на друго</a:t>
            </a:r>
          </a:p>
          <a:p>
            <a:pPr lvl="1"/>
            <a:r>
              <a:rPr lang="bg-BG" dirty="0"/>
              <a:t>Проверка за </a:t>
            </a:r>
            <a:r>
              <a:rPr lang="bg-BG" dirty="0" err="1"/>
              <a:t>четност</a:t>
            </a:r>
            <a:r>
              <a:rPr lang="bg-BG" dirty="0"/>
              <a:t> 23%2=1 =&gt; не е четно</a:t>
            </a:r>
          </a:p>
          <a:p>
            <a:pPr lvl="1"/>
            <a:endParaRPr lang="bg-BG" dirty="0"/>
          </a:p>
          <a:p>
            <a:r>
              <a:rPr lang="bg-BG" dirty="0"/>
              <a:t>Не може да дели променливи с плаваща запетая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8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DCCA4C-558F-4554-AC5D-CE0CD42A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AC7D81-10A7-49B4-9CCB-2D6EEF2E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&lt;</a:t>
            </a:r>
            <a:r>
              <a:rPr lang="ru-RU" dirty="0" err="1"/>
              <a:t>променлива</a:t>
            </a:r>
            <a:r>
              <a:rPr lang="ru-RU" dirty="0"/>
              <a:t>&gt; = &lt;</a:t>
            </a:r>
            <a:r>
              <a:rPr lang="ru-RU" dirty="0" err="1"/>
              <a:t>израз</a:t>
            </a:r>
            <a:r>
              <a:rPr lang="ru-RU" dirty="0"/>
              <a:t>&gt;; </a:t>
            </a:r>
          </a:p>
          <a:p>
            <a:r>
              <a:rPr lang="ru-RU" dirty="0"/>
              <a:t>&lt;</a:t>
            </a:r>
            <a:r>
              <a:rPr lang="ru-RU" dirty="0" err="1"/>
              <a:t>lvalue</a:t>
            </a:r>
            <a:r>
              <a:rPr lang="ru-RU" dirty="0"/>
              <a:t>&gt; = &lt;</a:t>
            </a:r>
            <a:r>
              <a:rPr lang="ru-RU" dirty="0" err="1"/>
              <a:t>rvalue</a:t>
            </a:r>
            <a:r>
              <a:rPr lang="ru-RU" dirty="0"/>
              <a:t>&gt;; </a:t>
            </a:r>
            <a:endParaRPr lang="en-GB" dirty="0"/>
          </a:p>
          <a:p>
            <a:endParaRPr lang="ru-RU" dirty="0"/>
          </a:p>
          <a:p>
            <a:r>
              <a:rPr lang="ru-RU" dirty="0"/>
              <a:t>&lt;</a:t>
            </a:r>
            <a:r>
              <a:rPr lang="ru-RU" dirty="0" err="1"/>
              <a:t>lvalue</a:t>
            </a:r>
            <a:r>
              <a:rPr lang="ru-RU" dirty="0"/>
              <a:t>&gt; — </a:t>
            </a:r>
            <a:r>
              <a:rPr lang="ru-RU" dirty="0" err="1"/>
              <a:t>място</a:t>
            </a:r>
            <a:r>
              <a:rPr lang="ru-RU" dirty="0"/>
              <a:t> в </a:t>
            </a:r>
            <a:r>
              <a:rPr lang="ru-RU" dirty="0" err="1"/>
              <a:t>паметта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променя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Пример: </a:t>
            </a:r>
            <a:r>
              <a:rPr lang="ru-RU" dirty="0" err="1"/>
              <a:t>променлива</a:t>
            </a:r>
            <a:endParaRPr lang="en-GB" dirty="0"/>
          </a:p>
          <a:p>
            <a:pPr lvl="1"/>
            <a:endParaRPr lang="ru-RU" dirty="0"/>
          </a:p>
          <a:p>
            <a:r>
              <a:rPr lang="ru-RU" dirty="0"/>
              <a:t> &lt;</a:t>
            </a:r>
            <a:r>
              <a:rPr lang="ru-RU" dirty="0" err="1"/>
              <a:t>rvalue</a:t>
            </a:r>
            <a:r>
              <a:rPr lang="ru-RU" dirty="0"/>
              <a:t>&gt; — временна </a:t>
            </a:r>
            <a:r>
              <a:rPr lang="ru-RU" dirty="0" err="1"/>
              <a:t>стойност</a:t>
            </a:r>
            <a:r>
              <a:rPr lang="ru-RU" dirty="0"/>
              <a:t>, без </a:t>
            </a:r>
            <a:r>
              <a:rPr lang="ru-RU" dirty="0" err="1"/>
              <a:t>специално</a:t>
            </a:r>
            <a:r>
              <a:rPr lang="ru-RU" dirty="0"/>
              <a:t> </a:t>
            </a:r>
            <a:r>
              <a:rPr lang="ru-RU" dirty="0" err="1"/>
              <a:t>място</a:t>
            </a:r>
            <a:r>
              <a:rPr lang="ru-RU" dirty="0"/>
              <a:t> в </a:t>
            </a:r>
            <a:r>
              <a:rPr lang="ru-RU" dirty="0" err="1"/>
              <a:t>паметта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Пример: константа, литерал</a:t>
            </a:r>
          </a:p>
        </p:txBody>
      </p:sp>
    </p:spTree>
    <p:extLst>
      <p:ext uri="{BB962C8B-B14F-4D97-AF65-F5344CB8AC3E}">
        <p14:creationId xmlns:p14="http://schemas.microsoft.com/office/powerpoint/2010/main" val="39374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32607FF-C524-4AAD-8BF9-28DED62F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77E7F91-D690-4A43-AA3E-421FEA15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Дясноасоциативна</a:t>
            </a:r>
            <a:r>
              <a:rPr lang="bg-BG" dirty="0"/>
              <a:t> операция!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3600" dirty="0"/>
              <a:t>a=b=c=d=f=4;</a:t>
            </a:r>
            <a:endParaRPr lang="bg-BG" sz="3600" dirty="0"/>
          </a:p>
          <a:p>
            <a:pPr marL="457200" lvl="1" indent="0">
              <a:buNone/>
            </a:pPr>
            <a:endParaRPr lang="bg-BG" sz="3600" dirty="0"/>
          </a:p>
          <a:p>
            <a:pPr marL="457200" lvl="1" indent="0">
              <a:buNone/>
            </a:pPr>
            <a:r>
              <a:rPr lang="bg-BG" sz="3600" dirty="0"/>
              <a:t>а=(</a:t>
            </a:r>
            <a:r>
              <a:rPr lang="en-GB" sz="3600" dirty="0"/>
              <a:t>b=(c=(d=(f=4))))</a:t>
            </a:r>
            <a:r>
              <a:rPr lang="bg-BG" sz="3600" dirty="0"/>
              <a:t> – </a:t>
            </a:r>
            <a:r>
              <a:rPr lang="bg-BG" sz="3600" dirty="0">
                <a:solidFill>
                  <a:srgbClr val="7030A0"/>
                </a:solidFill>
              </a:rPr>
              <a:t>какво всъщност се случва</a:t>
            </a:r>
            <a:endParaRPr lang="en-GB" sz="3600" dirty="0"/>
          </a:p>
          <a:p>
            <a:pPr marL="457200" lvl="1" indent="0">
              <a:buNone/>
            </a:pPr>
            <a:endParaRPr lang="en-GB" sz="3600" dirty="0"/>
          </a:p>
          <a:p>
            <a:pPr marL="457200" lvl="1" indent="0">
              <a:buNone/>
            </a:pPr>
            <a:r>
              <a:rPr lang="en-GB" sz="3600" dirty="0"/>
              <a:t>(a=b)=(c=(d=f))=4 – </a:t>
            </a:r>
            <a:r>
              <a:rPr lang="bg-BG" sz="3600" dirty="0">
                <a:solidFill>
                  <a:srgbClr val="FF0000"/>
                </a:solidFill>
              </a:rPr>
              <a:t>грешно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7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63618C-FA9A-4603-B1E1-B4C57448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  <a:r>
              <a:rPr lang="en-GB" dirty="0"/>
              <a:t> </a:t>
            </a:r>
            <a:r>
              <a:rPr lang="bg-BG" dirty="0"/>
              <a:t>за вас</a:t>
            </a:r>
            <a:r>
              <a:rPr lang="en-GB" dirty="0"/>
              <a:t> #2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C636B5-AE46-40B6-98BD-A634E9B8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461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858E8A-6378-452B-B008-B97E51DB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3E0245-DFFC-4D69-8772-CBC9594C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int a=1,b=2,c=3,d=4,f=5;</a:t>
            </a:r>
            <a:endParaRPr lang="bg-BG" sz="3200" dirty="0"/>
          </a:p>
          <a:p>
            <a:pPr marL="0" indent="0">
              <a:buNone/>
            </a:pPr>
            <a:r>
              <a:rPr lang="en-GB" sz="3200" dirty="0"/>
              <a:t>a=b=c=d=f=4;</a:t>
            </a:r>
            <a:endParaRPr lang="bg-BG" sz="32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sz="3200" dirty="0" err="1"/>
              <a:t>cout</a:t>
            </a:r>
            <a:r>
              <a:rPr lang="en-GB" dirty="0"/>
              <a:t>&lt;&lt;a;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5400" b="1" dirty="0"/>
              <a:t>&gt;&gt;4</a:t>
            </a:r>
          </a:p>
        </p:txBody>
      </p:sp>
    </p:spTree>
    <p:extLst>
      <p:ext uri="{BB962C8B-B14F-4D97-AF65-F5344CB8AC3E}">
        <p14:creationId xmlns:p14="http://schemas.microsoft.com/office/powerpoint/2010/main" val="17134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321FA88-8950-4443-8320-B387ACBB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3E7B95A-1F64-4735-931F-A8835F71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int a = 5, b = 3;</a:t>
            </a:r>
          </a:p>
          <a:p>
            <a:pPr marL="0" indent="0">
              <a:buNone/>
            </a:pPr>
            <a:r>
              <a:rPr lang="en-GB" sz="3200" dirty="0"/>
              <a:t>(a = b) = a + 3;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std::</a:t>
            </a:r>
            <a:r>
              <a:rPr lang="en-GB" sz="3200" dirty="0" err="1"/>
              <a:t>cout</a:t>
            </a:r>
            <a:r>
              <a:rPr lang="en-GB" sz="3200" dirty="0"/>
              <a:t> &lt;&lt;a&lt;&lt;„</a:t>
            </a:r>
            <a:r>
              <a:rPr lang="bg-BG" sz="3200" dirty="0"/>
              <a:t>,</a:t>
            </a:r>
            <a:r>
              <a:rPr lang="en-GB" sz="3200" dirty="0"/>
              <a:t> "&lt;&lt;b;</a:t>
            </a:r>
          </a:p>
          <a:p>
            <a:endParaRPr lang="en-GB" dirty="0"/>
          </a:p>
          <a:p>
            <a:pPr marL="0" indent="0">
              <a:buNone/>
            </a:pPr>
            <a:r>
              <a:rPr lang="bg-BG" sz="5400" b="1" dirty="0"/>
              <a:t>&gt;&gt; 6, 3</a:t>
            </a:r>
            <a:endParaRPr lang="en-GB" sz="5400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21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D44A92-3826-4F18-A024-8751741F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всъщност е бройна система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2BF3B8-F987-4201-A356-A125FDDA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Начин за представяне на числата посредством дадена азбука</a:t>
            </a:r>
          </a:p>
          <a:p>
            <a:r>
              <a:rPr lang="bg-BG" dirty="0"/>
              <a:t>Основа:</a:t>
            </a:r>
          </a:p>
          <a:p>
            <a:pPr lvl="1"/>
            <a:r>
              <a:rPr lang="bg-BG" dirty="0"/>
              <a:t>градуси, минути и секунди – 60</a:t>
            </a:r>
          </a:p>
          <a:p>
            <a:pPr lvl="1"/>
            <a:r>
              <a:rPr lang="bg-BG" dirty="0"/>
              <a:t>часове – 24</a:t>
            </a:r>
          </a:p>
          <a:p>
            <a:pPr lvl="1"/>
            <a:r>
              <a:rPr lang="en-GB" dirty="0"/>
              <a:t>RGB - 16</a:t>
            </a:r>
            <a:endParaRPr lang="bg-BG" dirty="0"/>
          </a:p>
          <a:p>
            <a:pPr lvl="1"/>
            <a:r>
              <a:rPr lang="bg-BG" dirty="0"/>
              <a:t>финанси - 10</a:t>
            </a:r>
          </a:p>
          <a:p>
            <a:pPr lvl="1"/>
            <a:r>
              <a:rPr lang="bg-BG" dirty="0"/>
              <a:t>машинен код - 2</a:t>
            </a:r>
          </a:p>
        </p:txBody>
      </p:sp>
    </p:spTree>
    <p:extLst>
      <p:ext uri="{BB962C8B-B14F-4D97-AF65-F5344CB8AC3E}">
        <p14:creationId xmlns:p14="http://schemas.microsoft.com/office/powerpoint/2010/main" val="133301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E732D6-D8AB-4B6F-AE23-D8D197EE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8DBA2E-C22E-4FE3-A863-7A2E26C7A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a = 5, b = 3;</a:t>
            </a:r>
          </a:p>
          <a:p>
            <a:pPr marL="0" indent="0">
              <a:buNone/>
            </a:pPr>
            <a:r>
              <a:rPr lang="en-GB" dirty="0"/>
              <a:t>(a = b) = a + 3;</a:t>
            </a:r>
          </a:p>
          <a:p>
            <a:pPr marL="0" indent="0">
              <a:buNone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a=b </a:t>
            </a:r>
            <a:r>
              <a:rPr lang="bg-BG" dirty="0"/>
              <a:t>е с приоритет заради скобите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а вече има стойност 3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а+3 = 6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а =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26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A4E23F-2DD6-4D23-8338-2DD32F16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Смесени оператори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DEEDCB-48DB-42D6-8F73-B2BD2E8A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 a=0;</a:t>
            </a:r>
            <a:endParaRPr lang="bg-BG" dirty="0"/>
          </a:p>
          <a:p>
            <a:r>
              <a:rPr lang="en-GB" dirty="0"/>
              <a:t>+</a:t>
            </a:r>
            <a:r>
              <a:rPr lang="bg-BG" dirty="0"/>
              <a:t>=</a:t>
            </a:r>
            <a:r>
              <a:rPr lang="en-GB" dirty="0"/>
              <a:t> </a:t>
            </a:r>
            <a:r>
              <a:rPr lang="bg-BG" dirty="0"/>
              <a:t>събиране </a:t>
            </a:r>
            <a:r>
              <a:rPr lang="en-GB" dirty="0"/>
              <a:t>a+</a:t>
            </a:r>
            <a:r>
              <a:rPr lang="bg-BG" dirty="0"/>
              <a:t>=8			</a:t>
            </a:r>
            <a:r>
              <a:rPr lang="en-GB" dirty="0"/>
              <a:t>//</a:t>
            </a:r>
            <a:r>
              <a:rPr lang="bg-BG" dirty="0"/>
              <a:t> </a:t>
            </a:r>
            <a:r>
              <a:rPr lang="en-GB" dirty="0"/>
              <a:t>a</a:t>
            </a:r>
            <a:r>
              <a:rPr lang="bg-BG" dirty="0"/>
              <a:t> </a:t>
            </a:r>
            <a:r>
              <a:rPr lang="en-GB" dirty="0"/>
              <a:t>=</a:t>
            </a:r>
            <a:r>
              <a:rPr lang="bg-BG" dirty="0"/>
              <a:t> а + </a:t>
            </a:r>
            <a:r>
              <a:rPr lang="en-GB" dirty="0"/>
              <a:t>8</a:t>
            </a:r>
            <a:endParaRPr lang="bg-BG" dirty="0"/>
          </a:p>
          <a:p>
            <a:r>
              <a:rPr lang="bg-BG" dirty="0"/>
              <a:t>-= изваждане </a:t>
            </a:r>
            <a:r>
              <a:rPr lang="en-GB" dirty="0"/>
              <a:t>a-</a:t>
            </a:r>
            <a:r>
              <a:rPr lang="bg-BG" dirty="0"/>
              <a:t>=2			</a:t>
            </a:r>
            <a:r>
              <a:rPr lang="en-GB" dirty="0"/>
              <a:t>//</a:t>
            </a:r>
            <a:r>
              <a:rPr lang="bg-BG" dirty="0"/>
              <a:t> </a:t>
            </a:r>
            <a:r>
              <a:rPr lang="en-GB" dirty="0"/>
              <a:t>a</a:t>
            </a:r>
            <a:r>
              <a:rPr lang="bg-BG" dirty="0"/>
              <a:t> </a:t>
            </a:r>
            <a:r>
              <a:rPr lang="en-GB" dirty="0"/>
              <a:t>=</a:t>
            </a:r>
            <a:r>
              <a:rPr lang="bg-BG" dirty="0"/>
              <a:t> а - 2</a:t>
            </a:r>
          </a:p>
          <a:p>
            <a:r>
              <a:rPr lang="bg-BG" dirty="0"/>
              <a:t>*=умножение </a:t>
            </a:r>
            <a:r>
              <a:rPr lang="en-GB" dirty="0"/>
              <a:t>a*</a:t>
            </a:r>
            <a:r>
              <a:rPr lang="bg-BG" dirty="0"/>
              <a:t>= 15			</a:t>
            </a:r>
            <a:r>
              <a:rPr lang="en-GB" dirty="0"/>
              <a:t>//</a:t>
            </a:r>
            <a:r>
              <a:rPr lang="bg-BG" dirty="0"/>
              <a:t> </a:t>
            </a:r>
            <a:r>
              <a:rPr lang="en-GB" dirty="0"/>
              <a:t>a</a:t>
            </a:r>
            <a:r>
              <a:rPr lang="bg-BG" dirty="0"/>
              <a:t> </a:t>
            </a:r>
            <a:r>
              <a:rPr lang="en-GB" dirty="0"/>
              <a:t>=</a:t>
            </a:r>
            <a:r>
              <a:rPr lang="bg-BG" dirty="0"/>
              <a:t> а * 15</a:t>
            </a:r>
          </a:p>
          <a:p>
            <a:r>
              <a:rPr lang="bg-BG" dirty="0"/>
              <a:t>/=деление </a:t>
            </a:r>
            <a:r>
              <a:rPr lang="en-GB" dirty="0"/>
              <a:t>a</a:t>
            </a:r>
            <a:r>
              <a:rPr lang="bg-BG" dirty="0"/>
              <a:t>/=5				</a:t>
            </a:r>
            <a:r>
              <a:rPr lang="en-GB" dirty="0"/>
              <a:t>//</a:t>
            </a:r>
            <a:r>
              <a:rPr lang="bg-BG" dirty="0"/>
              <a:t> </a:t>
            </a:r>
            <a:r>
              <a:rPr lang="en-GB" dirty="0"/>
              <a:t>a</a:t>
            </a:r>
            <a:r>
              <a:rPr lang="bg-BG" dirty="0"/>
              <a:t> </a:t>
            </a:r>
            <a:r>
              <a:rPr lang="en-GB" dirty="0"/>
              <a:t>=</a:t>
            </a:r>
            <a:r>
              <a:rPr lang="bg-BG" dirty="0"/>
              <a:t> а / 5</a:t>
            </a:r>
          </a:p>
          <a:p>
            <a:r>
              <a:rPr lang="bg-BG" dirty="0"/>
              <a:t>%= остатък при деление </a:t>
            </a:r>
            <a:r>
              <a:rPr lang="en-GB" dirty="0"/>
              <a:t>a</a:t>
            </a:r>
            <a:r>
              <a:rPr lang="bg-BG" dirty="0"/>
              <a:t>%</a:t>
            </a:r>
            <a:r>
              <a:rPr lang="en-GB" dirty="0"/>
              <a:t>=</a:t>
            </a:r>
            <a:r>
              <a:rPr lang="bg-BG" dirty="0"/>
              <a:t>3	</a:t>
            </a:r>
            <a:r>
              <a:rPr lang="en-GB" dirty="0"/>
              <a:t>//</a:t>
            </a:r>
            <a:r>
              <a:rPr lang="bg-BG" dirty="0"/>
              <a:t> </a:t>
            </a:r>
            <a:r>
              <a:rPr lang="en-GB" dirty="0"/>
              <a:t>a</a:t>
            </a:r>
            <a:r>
              <a:rPr lang="bg-BG" dirty="0"/>
              <a:t> </a:t>
            </a:r>
            <a:r>
              <a:rPr lang="en-GB" dirty="0"/>
              <a:t>=</a:t>
            </a:r>
            <a:r>
              <a:rPr lang="bg-BG" dirty="0"/>
              <a:t> а %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41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0EA086-F0C5-4FC3-B80B-AFD3BD02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BDB267F-25B6-4E78-BADF-A7DAFF12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Работят само с булеви стойности</a:t>
            </a:r>
          </a:p>
          <a:p>
            <a:r>
              <a:rPr lang="en-GB" dirty="0"/>
              <a:t>&amp;&amp;</a:t>
            </a:r>
            <a:r>
              <a:rPr lang="bg-BG" dirty="0"/>
              <a:t> -</a:t>
            </a:r>
            <a:r>
              <a:rPr lang="en-GB" dirty="0"/>
              <a:t> </a:t>
            </a:r>
            <a:r>
              <a:rPr lang="bg-BG" dirty="0"/>
              <a:t>дали и двете страни са истина</a:t>
            </a:r>
          </a:p>
          <a:p>
            <a:r>
              <a:rPr lang="en-GB" dirty="0"/>
              <a:t>|| </a:t>
            </a:r>
            <a:r>
              <a:rPr lang="bg-BG" dirty="0"/>
              <a:t>- дали поне една от двете страни е истина</a:t>
            </a:r>
          </a:p>
          <a:p>
            <a:r>
              <a:rPr lang="bg-BG" dirty="0"/>
              <a:t>!  - Обратното на булевата стойност вдясно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59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E0C1FD-FDD4-48DB-B630-F756241A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на логическите операции</a:t>
            </a:r>
            <a:endParaRPr lang="en-GB" dirty="0"/>
          </a:p>
        </p:txBody>
      </p:sp>
      <p:graphicFrame>
        <p:nvGraphicFramePr>
          <p:cNvPr id="5" name="Контейнер за съдържание 4">
            <a:extLst>
              <a:ext uri="{FF2B5EF4-FFF2-40B4-BE49-F238E27FC236}">
                <a16:creationId xmlns:a16="http://schemas.microsoft.com/office/drawing/2014/main" id="{89D87B29-93CF-44CC-9623-80D01D278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03684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711673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052950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548581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477434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536968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68046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А</a:t>
                      </a:r>
                      <a:r>
                        <a:rPr lang="en-GB" dirty="0"/>
                        <a:t>&amp;&amp;B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A||B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!A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!B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0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2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6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565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7DFFE2-9362-41A2-92DC-24722606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6" y="153614"/>
            <a:ext cx="10515600" cy="1325563"/>
          </a:xfrm>
        </p:spPr>
        <p:txBody>
          <a:bodyPr/>
          <a:lstStyle/>
          <a:p>
            <a:r>
              <a:rPr lang="bg-BG" dirty="0"/>
              <a:t>Начин на работа на </a:t>
            </a:r>
            <a:r>
              <a:rPr lang="en-GB" dirty="0"/>
              <a:t>&amp;&amp; </a:t>
            </a:r>
            <a:r>
              <a:rPr lang="bg-BG" dirty="0"/>
              <a:t>и </a:t>
            </a:r>
            <a:r>
              <a:rPr lang="en-GB" dirty="0"/>
              <a:t>||</a:t>
            </a:r>
          </a:p>
        </p:txBody>
      </p:sp>
      <p:sp>
        <p:nvSpPr>
          <p:cNvPr id="8" name="Контейнер за съдържание 2">
            <a:extLst>
              <a:ext uri="{FF2B5EF4-FFF2-40B4-BE49-F238E27FC236}">
                <a16:creationId xmlns:a16="http://schemas.microsoft.com/office/drawing/2014/main" id="{924683CF-CA87-461E-A458-AF2657DB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53" y="1492624"/>
            <a:ext cx="11228294" cy="536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bool error(){</a:t>
            </a:r>
          </a:p>
          <a:p>
            <a:pPr marL="0" indent="0">
              <a:buNone/>
            </a:pPr>
            <a:r>
              <a:rPr lang="en-GB" dirty="0"/>
              <a:t>	abort(); </a:t>
            </a:r>
            <a:r>
              <a:rPr lang="bg-BG" dirty="0"/>
              <a:t>//функция, която гърми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return true;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false &amp;&amp; error();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"Did it explode?\n";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937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7DFFE2-9362-41A2-92DC-24722606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6" y="153614"/>
            <a:ext cx="10515600" cy="1325563"/>
          </a:xfrm>
        </p:spPr>
        <p:txBody>
          <a:bodyPr/>
          <a:lstStyle/>
          <a:p>
            <a:r>
              <a:rPr lang="bg-BG" dirty="0"/>
              <a:t>Начин на работа на </a:t>
            </a:r>
            <a:r>
              <a:rPr lang="en-GB" dirty="0"/>
              <a:t>&amp;&amp; </a:t>
            </a:r>
            <a:r>
              <a:rPr lang="bg-BG" dirty="0"/>
              <a:t>и </a:t>
            </a:r>
            <a:r>
              <a:rPr lang="en-GB" dirty="0"/>
              <a:t>||</a:t>
            </a:r>
          </a:p>
        </p:txBody>
      </p:sp>
      <p:sp>
        <p:nvSpPr>
          <p:cNvPr id="8" name="Контейнер за съдържание 2">
            <a:extLst>
              <a:ext uri="{FF2B5EF4-FFF2-40B4-BE49-F238E27FC236}">
                <a16:creationId xmlns:a16="http://schemas.microsoft.com/office/drawing/2014/main" id="{924683CF-CA87-461E-A458-AF2657DB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53" y="1492624"/>
            <a:ext cx="11228294" cy="536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bool error(){</a:t>
            </a:r>
          </a:p>
          <a:p>
            <a:pPr marL="0" indent="0">
              <a:buNone/>
            </a:pPr>
            <a:r>
              <a:rPr lang="en-GB" dirty="0"/>
              <a:t>	abort(); </a:t>
            </a:r>
            <a:r>
              <a:rPr lang="bg-BG" dirty="0"/>
              <a:t>//функция, която гърми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return true;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true &amp;&amp; error();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"Did it explode?\n";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35222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7DFFE2-9362-41A2-92DC-24722606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6" y="153614"/>
            <a:ext cx="10515600" cy="1325563"/>
          </a:xfrm>
        </p:spPr>
        <p:txBody>
          <a:bodyPr/>
          <a:lstStyle/>
          <a:p>
            <a:r>
              <a:rPr lang="bg-BG" dirty="0"/>
              <a:t>Начин на работа на </a:t>
            </a:r>
            <a:r>
              <a:rPr lang="en-GB" dirty="0"/>
              <a:t>&amp;&amp; </a:t>
            </a:r>
            <a:r>
              <a:rPr lang="bg-BG" dirty="0"/>
              <a:t>и </a:t>
            </a:r>
            <a:r>
              <a:rPr lang="en-GB" dirty="0"/>
              <a:t>||</a:t>
            </a:r>
          </a:p>
        </p:txBody>
      </p:sp>
      <p:sp>
        <p:nvSpPr>
          <p:cNvPr id="8" name="Контейнер за съдържание 2">
            <a:extLst>
              <a:ext uri="{FF2B5EF4-FFF2-40B4-BE49-F238E27FC236}">
                <a16:creationId xmlns:a16="http://schemas.microsoft.com/office/drawing/2014/main" id="{924683CF-CA87-461E-A458-AF2657DB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53" y="1492624"/>
            <a:ext cx="11228294" cy="536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bool error(){</a:t>
            </a:r>
          </a:p>
          <a:p>
            <a:pPr marL="0" indent="0">
              <a:buNone/>
            </a:pPr>
            <a:r>
              <a:rPr lang="en-GB" dirty="0"/>
              <a:t>	abort(); </a:t>
            </a:r>
            <a:r>
              <a:rPr lang="bg-BG" dirty="0"/>
              <a:t>//функция, която гърми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return true;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true || error();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"Did it explode?\n";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27226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7DFFE2-9362-41A2-92DC-24722606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6" y="153614"/>
            <a:ext cx="10515600" cy="1325563"/>
          </a:xfrm>
        </p:spPr>
        <p:txBody>
          <a:bodyPr/>
          <a:lstStyle/>
          <a:p>
            <a:r>
              <a:rPr lang="bg-BG" dirty="0"/>
              <a:t>Начин на работа на </a:t>
            </a:r>
            <a:r>
              <a:rPr lang="en-GB" dirty="0"/>
              <a:t>&amp;&amp; </a:t>
            </a:r>
            <a:r>
              <a:rPr lang="bg-BG" dirty="0"/>
              <a:t>и </a:t>
            </a:r>
            <a:r>
              <a:rPr lang="en-GB" dirty="0"/>
              <a:t>||</a:t>
            </a:r>
          </a:p>
        </p:txBody>
      </p:sp>
      <p:sp>
        <p:nvSpPr>
          <p:cNvPr id="8" name="Контейнер за съдържание 2">
            <a:extLst>
              <a:ext uri="{FF2B5EF4-FFF2-40B4-BE49-F238E27FC236}">
                <a16:creationId xmlns:a16="http://schemas.microsoft.com/office/drawing/2014/main" id="{924683CF-CA87-461E-A458-AF2657DB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53" y="1492624"/>
            <a:ext cx="11228294" cy="536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bool error(){</a:t>
            </a:r>
          </a:p>
          <a:p>
            <a:pPr marL="0" indent="0">
              <a:buNone/>
            </a:pPr>
            <a:r>
              <a:rPr lang="en-GB" dirty="0"/>
              <a:t>	abort(); </a:t>
            </a:r>
            <a:r>
              <a:rPr lang="bg-BG" dirty="0"/>
              <a:t>//функция, която гърми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return true;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false || error();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"Did it explode?\n";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5821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6DCF8A-5EAD-4FE3-867B-2FBC1155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работа на </a:t>
            </a:r>
            <a:r>
              <a:rPr lang="en-GB" dirty="0"/>
              <a:t>&amp;&amp; </a:t>
            </a:r>
            <a:r>
              <a:rPr lang="bg-BG" dirty="0"/>
              <a:t>и </a:t>
            </a:r>
            <a:r>
              <a:rPr lang="en-GB" dirty="0"/>
              <a:t>||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4EED00-A7D4-431F-8574-CCC987D3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левият </a:t>
            </a:r>
            <a:r>
              <a:rPr lang="en-GB" dirty="0"/>
              <a:t>bool </a:t>
            </a:r>
            <a:r>
              <a:rPr lang="bg-BG" dirty="0"/>
              <a:t>на </a:t>
            </a:r>
            <a:r>
              <a:rPr lang="en-GB" dirty="0"/>
              <a:t>&amp;&amp; e false, &amp;&amp; </a:t>
            </a:r>
            <a:r>
              <a:rPr lang="bg-BG" dirty="0"/>
              <a:t>връща </a:t>
            </a:r>
            <a:r>
              <a:rPr lang="en-GB" dirty="0"/>
              <a:t>false, </a:t>
            </a:r>
            <a:r>
              <a:rPr lang="bg-BG" dirty="0"/>
              <a:t>без да проверява десния</a:t>
            </a:r>
            <a:endParaRPr lang="en-GB" dirty="0"/>
          </a:p>
          <a:p>
            <a:r>
              <a:rPr lang="bg-BG" dirty="0"/>
              <a:t>Ало левият </a:t>
            </a:r>
            <a:r>
              <a:rPr lang="en-GB" dirty="0"/>
              <a:t>bool </a:t>
            </a:r>
            <a:r>
              <a:rPr lang="bg-BG" dirty="0"/>
              <a:t>на </a:t>
            </a:r>
            <a:r>
              <a:rPr lang="en-GB" dirty="0"/>
              <a:t>|| e true, || </a:t>
            </a:r>
            <a:r>
              <a:rPr lang="bg-BG" dirty="0"/>
              <a:t>връща </a:t>
            </a:r>
            <a:r>
              <a:rPr lang="en-GB" dirty="0"/>
              <a:t>true, </a:t>
            </a:r>
            <a:r>
              <a:rPr lang="bg-BG" dirty="0" err="1"/>
              <a:t>беаз</a:t>
            </a:r>
            <a:r>
              <a:rPr lang="bg-BG" dirty="0"/>
              <a:t> да проверява десния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17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95DCF4-C39B-4F06-8378-B94F8641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Релационни оператори</a:t>
            </a:r>
            <a:endParaRPr lang="en-GB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665E6D1C-6965-4C9F-94D4-4530B7D2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690688"/>
            <a:ext cx="11201400" cy="5046287"/>
          </a:xfrm>
        </p:spPr>
        <p:txBody>
          <a:bodyPr>
            <a:normAutofit/>
          </a:bodyPr>
          <a:lstStyle/>
          <a:p>
            <a:r>
              <a:rPr lang="bg-BG" dirty="0"/>
              <a:t>Служат за сравняване на  2 стойности</a:t>
            </a:r>
          </a:p>
          <a:p>
            <a:r>
              <a:rPr lang="bg-BG" dirty="0"/>
              <a:t>== дали двете са равни</a:t>
            </a:r>
          </a:p>
          <a:p>
            <a:r>
              <a:rPr lang="bg-BG" dirty="0"/>
              <a:t>!=  дали двете са различни</a:t>
            </a:r>
          </a:p>
          <a:p>
            <a:r>
              <a:rPr lang="bg-BG" dirty="0"/>
              <a:t>&gt;   дали лявата е по-голяма от дясната</a:t>
            </a:r>
          </a:p>
          <a:p>
            <a:r>
              <a:rPr lang="bg-BG" dirty="0"/>
              <a:t>&lt;   дали лявата е по-малка от дясната</a:t>
            </a:r>
          </a:p>
          <a:p>
            <a:r>
              <a:rPr lang="bg-BG" dirty="0"/>
              <a:t>&gt;= дали лявата е по-голяма или равна на дясната</a:t>
            </a:r>
          </a:p>
          <a:p>
            <a:r>
              <a:rPr lang="bg-BG" dirty="0"/>
              <a:t>&lt;= дали лявата е по-малка или равна на дясната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При сравняване на литерал, ще се вземе числената им стойност (виж </a:t>
            </a:r>
            <a:r>
              <a:rPr lang="en-GB" dirty="0">
                <a:solidFill>
                  <a:srgbClr val="FF0000"/>
                </a:solidFill>
              </a:rPr>
              <a:t>ASCII </a:t>
            </a:r>
            <a:r>
              <a:rPr lang="bg-BG" dirty="0" err="1">
                <a:solidFill>
                  <a:srgbClr val="FF0000"/>
                </a:solidFill>
              </a:rPr>
              <a:t>таблицат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bg-BG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03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ABE8E2D-9DC7-4C93-923E-B6880131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Десетична бройна система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5522958-C12E-4DD0-B8E5-BF4AE5C7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Азбука 0-9</a:t>
            </a:r>
          </a:p>
          <a:p>
            <a:r>
              <a:rPr lang="bg-BG" dirty="0"/>
              <a:t>Основа 10</a:t>
            </a:r>
          </a:p>
          <a:p>
            <a:endParaRPr lang="bg-BG" dirty="0"/>
          </a:p>
          <a:p>
            <a:r>
              <a:rPr lang="bg-BG" dirty="0"/>
              <a:t>Число в десетичен запис</a:t>
            </a:r>
            <a:r>
              <a:rPr lang="en-GB" dirty="0"/>
              <a:t>,</a:t>
            </a:r>
            <a:r>
              <a:rPr lang="bg-BG" dirty="0"/>
              <a:t> преведено в десетична бройна система</a:t>
            </a:r>
          </a:p>
          <a:p>
            <a:pPr marL="457200" lvl="1" indent="0">
              <a:buNone/>
            </a:pPr>
            <a:r>
              <a:rPr lang="bg-BG" dirty="0"/>
              <a:t>43 671 = 4х10</a:t>
            </a:r>
            <a:r>
              <a:rPr lang="bg-BG" baseline="30000" dirty="0"/>
              <a:t>4</a:t>
            </a:r>
            <a:r>
              <a:rPr lang="bg-BG" dirty="0"/>
              <a:t> + 3х10</a:t>
            </a:r>
            <a:r>
              <a:rPr lang="bg-BG" baseline="30000" dirty="0"/>
              <a:t>3</a:t>
            </a:r>
            <a:r>
              <a:rPr lang="bg-BG" dirty="0"/>
              <a:t> + 6х10</a:t>
            </a:r>
            <a:r>
              <a:rPr lang="bg-BG" baseline="30000" dirty="0"/>
              <a:t>2</a:t>
            </a:r>
            <a:r>
              <a:rPr lang="bg-BG" dirty="0"/>
              <a:t> + 7х10</a:t>
            </a:r>
            <a:r>
              <a:rPr lang="bg-BG" baseline="30000" dirty="0"/>
              <a:t>1</a:t>
            </a:r>
            <a:r>
              <a:rPr lang="bg-BG" dirty="0"/>
              <a:t> </a:t>
            </a:r>
            <a:r>
              <a:rPr lang="bg-BG"/>
              <a:t>+ 1х10</a:t>
            </a:r>
            <a:r>
              <a:rPr lang="bg-BG" baseline="30000"/>
              <a:t>0</a:t>
            </a:r>
            <a:endParaRPr lang="bg-BG" baseline="30000" dirty="0"/>
          </a:p>
          <a:p>
            <a:pPr marL="0" indent="0">
              <a:buNone/>
            </a:pPr>
            <a:endParaRPr lang="bg-BG" baseline="30000" dirty="0"/>
          </a:p>
        </p:txBody>
      </p:sp>
    </p:spTree>
    <p:extLst>
      <p:ext uri="{BB962C8B-B14F-4D97-AF65-F5344CB8AC3E}">
        <p14:creationId xmlns:p14="http://schemas.microsoft.com/office/powerpoint/2010/main" val="111448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921830-F25F-4605-AC47-3803F471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Единични оператори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0BF7396-9F17-4815-8365-5F0835F5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Работят само с 1 променлива</a:t>
            </a:r>
          </a:p>
          <a:p>
            <a:r>
              <a:rPr lang="bg-BG" dirty="0"/>
              <a:t>Примери:</a:t>
            </a:r>
          </a:p>
          <a:p>
            <a:pPr marL="457200" lvl="1" indent="0">
              <a:buNone/>
            </a:pPr>
            <a:r>
              <a:rPr lang="bg-BG" dirty="0"/>
              <a:t>++</a:t>
            </a:r>
          </a:p>
          <a:p>
            <a:pPr marL="457200" lvl="1" indent="0">
              <a:buNone/>
            </a:pPr>
            <a:r>
              <a:rPr lang="bg-BG" dirty="0"/>
              <a:t>--</a:t>
            </a:r>
          </a:p>
          <a:p>
            <a:pPr marL="457200" lvl="1" indent="0">
              <a:buNone/>
            </a:pPr>
            <a:r>
              <a:rPr lang="bg-BG" dirty="0"/>
              <a:t>+</a:t>
            </a:r>
          </a:p>
          <a:p>
            <a:pPr marL="457200" lvl="1" indent="0">
              <a:buNone/>
            </a:pPr>
            <a:r>
              <a:rPr lang="bg-BG" dirty="0"/>
              <a:t>-</a:t>
            </a:r>
          </a:p>
          <a:p>
            <a:r>
              <a:rPr lang="bg-BG" dirty="0"/>
              <a:t>Други, които днес няма да разглеждаме, но скоро ще ви вкарат в ада: </a:t>
            </a:r>
            <a:r>
              <a:rPr lang="en-GB" dirty="0">
                <a:solidFill>
                  <a:srgbClr val="7030A0"/>
                </a:solidFill>
              </a:rPr>
              <a:t>&amp;, *, new, delete</a:t>
            </a:r>
            <a:endParaRPr lang="bg-BG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80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F606E7-0B79-47EF-8B2E-EC3386C4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++ </a:t>
            </a:r>
            <a:r>
              <a:rPr lang="bg-BG" dirty="0"/>
              <a:t>и </a:t>
            </a:r>
            <a:r>
              <a:rPr lang="bg-BG" sz="5400" dirty="0"/>
              <a:t>--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768CC-E116-47F0-9FD4-4F514F6F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Ще разгледаме само </a:t>
            </a:r>
            <a:r>
              <a:rPr lang="bg-BG" sz="3600" dirty="0"/>
              <a:t>++</a:t>
            </a:r>
            <a:r>
              <a:rPr lang="bg-BG" dirty="0"/>
              <a:t>, всичко при </a:t>
            </a:r>
            <a:r>
              <a:rPr lang="bg-BG" sz="4000" dirty="0"/>
              <a:t>--</a:t>
            </a:r>
            <a:r>
              <a:rPr lang="bg-BG" dirty="0"/>
              <a:t> е аналогично</a:t>
            </a:r>
          </a:p>
          <a:p>
            <a:endParaRPr lang="bg-BG" dirty="0"/>
          </a:p>
          <a:p>
            <a:r>
              <a:rPr lang="bg-BG" dirty="0"/>
              <a:t>Има два различни оператора ++ </a:t>
            </a:r>
          </a:p>
          <a:p>
            <a:pPr lvl="1"/>
            <a:r>
              <a:rPr lang="en-GB" dirty="0"/>
              <a:t>Prefix (</a:t>
            </a:r>
            <a:r>
              <a:rPr lang="bg-BG" dirty="0"/>
              <a:t>пред името на променливата)</a:t>
            </a:r>
            <a:endParaRPr lang="en-GB" dirty="0"/>
          </a:p>
          <a:p>
            <a:pPr lvl="1"/>
            <a:r>
              <a:rPr lang="en-GB" dirty="0"/>
              <a:t>Postfix</a:t>
            </a:r>
            <a:r>
              <a:rPr lang="bg-BG" dirty="0"/>
              <a:t> (след името на променливата)</a:t>
            </a:r>
            <a:endParaRPr lang="en-GB" dirty="0"/>
          </a:p>
          <a:p>
            <a:pPr lvl="1"/>
            <a:endParaRPr lang="en-GB" dirty="0"/>
          </a:p>
          <a:p>
            <a:r>
              <a:rPr lang="bg-BG" dirty="0"/>
              <a:t>И двата увеличават стойността на променливата с 1, но връщат различни резултати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71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474A61-9CBA-4B86-96EE-40E2756A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между </a:t>
            </a:r>
            <a:r>
              <a:rPr lang="en-GB" dirty="0"/>
              <a:t>prefix </a:t>
            </a:r>
            <a:r>
              <a:rPr lang="bg-BG" dirty="0"/>
              <a:t>и </a:t>
            </a:r>
            <a:r>
              <a:rPr lang="en-GB" dirty="0"/>
              <a:t>postfix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DF3C03-DE0B-48DC-B82F-9605CB7B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6271" cy="4351338"/>
          </a:xfrm>
        </p:spPr>
        <p:txBody>
          <a:bodyPr/>
          <a:lstStyle/>
          <a:p>
            <a:r>
              <a:rPr lang="en-GB" dirty="0"/>
              <a:t>Prefix </a:t>
            </a:r>
            <a:r>
              <a:rPr lang="bg-BG" dirty="0"/>
              <a:t>връща стойността на променливата след </a:t>
            </a:r>
            <a:r>
              <a:rPr lang="bg-BG" dirty="0" err="1"/>
              <a:t>инкрементиране</a:t>
            </a:r>
            <a:endParaRPr lang="bg-BG" dirty="0"/>
          </a:p>
          <a:p>
            <a:r>
              <a:rPr lang="en-GB" dirty="0"/>
              <a:t>Postfix </a:t>
            </a:r>
            <a:r>
              <a:rPr lang="bg-BG" dirty="0"/>
              <a:t>връща стойността на променливата преди </a:t>
            </a:r>
            <a:r>
              <a:rPr lang="bg-BG" dirty="0" err="1"/>
              <a:t>инкрементиране</a:t>
            </a:r>
            <a:endParaRPr lang="bg-BG" dirty="0"/>
          </a:p>
          <a:p>
            <a:endParaRPr lang="bg-BG" dirty="0"/>
          </a:p>
          <a:p>
            <a:r>
              <a:rPr lang="en-GB" dirty="0"/>
              <a:t>Prefix </a:t>
            </a:r>
            <a:r>
              <a:rPr lang="bg-BG" dirty="0"/>
              <a:t>връща </a:t>
            </a:r>
            <a:r>
              <a:rPr lang="en-GB" dirty="0" err="1"/>
              <a:t>lvalue</a:t>
            </a:r>
            <a:endParaRPr lang="en-GB" dirty="0"/>
          </a:p>
          <a:p>
            <a:r>
              <a:rPr lang="en-GB" dirty="0"/>
              <a:t>Postfix </a:t>
            </a:r>
            <a:r>
              <a:rPr lang="bg-BG" dirty="0"/>
              <a:t>връща </a:t>
            </a:r>
            <a:r>
              <a:rPr lang="en-GB" dirty="0" err="1"/>
              <a:t>rvalue</a:t>
            </a:r>
            <a:endParaRPr lang="bg-BG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BB2BAF-21AF-48E3-87EA-7ECEF68E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</a:t>
            </a:r>
            <a:r>
              <a:rPr lang="en-GB" dirty="0"/>
              <a:t>+</a:t>
            </a:r>
            <a:r>
              <a:rPr lang="bg-BG" dirty="0"/>
              <a:t> и </a:t>
            </a:r>
            <a:r>
              <a:rPr lang="en-GB" dirty="0"/>
              <a:t>–</a:t>
            </a:r>
            <a:r>
              <a:rPr lang="bg-BG" dirty="0"/>
              <a:t> (отново)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55E79A1-E422-4B8B-AA5D-A5129E46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+ и – могат да се използват и само върху един елемент</a:t>
            </a:r>
          </a:p>
          <a:p>
            <a:endParaRPr lang="bg-BG" dirty="0"/>
          </a:p>
          <a:p>
            <a:r>
              <a:rPr lang="bg-BG" dirty="0"/>
              <a:t>Единичните оператори +/- влияят върху знака на числовите стойности</a:t>
            </a:r>
          </a:p>
          <a:p>
            <a:endParaRPr lang="bg-BG" dirty="0"/>
          </a:p>
          <a:p>
            <a:r>
              <a:rPr lang="en-GB" dirty="0"/>
              <a:t>int a = 50;</a:t>
            </a:r>
          </a:p>
          <a:p>
            <a:r>
              <a:rPr lang="en-GB" dirty="0"/>
              <a:t>a = -a; </a:t>
            </a:r>
            <a:r>
              <a:rPr lang="en-GB" dirty="0">
                <a:solidFill>
                  <a:srgbClr val="7030A0"/>
                </a:solidFill>
              </a:rPr>
              <a:t>//</a:t>
            </a:r>
            <a:r>
              <a:rPr lang="bg-BG" dirty="0">
                <a:solidFill>
                  <a:srgbClr val="7030A0"/>
                </a:solidFill>
              </a:rPr>
              <a:t>а ще придобие стойност -50</a:t>
            </a:r>
            <a:endParaRPr lang="en-GB" dirty="0">
              <a:solidFill>
                <a:srgbClr val="7030A0"/>
              </a:solidFill>
            </a:endParaRPr>
          </a:p>
          <a:p>
            <a:r>
              <a:rPr lang="en-GB" dirty="0"/>
              <a:t>a = +a;</a:t>
            </a:r>
            <a:r>
              <a:rPr lang="bg-BG" dirty="0"/>
              <a:t> </a:t>
            </a:r>
            <a:r>
              <a:rPr lang="bg-BG" dirty="0">
                <a:solidFill>
                  <a:srgbClr val="7030A0"/>
                </a:solidFill>
              </a:rPr>
              <a:t>//а ще си запази стойността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3B2C2F-1CFA-4CE1-9199-8863774A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? :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B8632-B5F5-438C-AE24-7C2EE5D5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4871" cy="4351338"/>
          </a:xfrm>
        </p:spPr>
        <p:txBody>
          <a:bodyPr/>
          <a:lstStyle/>
          <a:p>
            <a:r>
              <a:rPr lang="bg-BG" dirty="0"/>
              <a:t>Основен синтаксис:</a:t>
            </a:r>
          </a:p>
          <a:p>
            <a:pPr marL="0" indent="0">
              <a:buNone/>
            </a:pPr>
            <a:r>
              <a:rPr lang="bg-BG" dirty="0"/>
              <a:t>&lt;булева стойност&gt; ? &lt;израз 1&gt; : &lt;израз 2&gt;</a:t>
            </a:r>
          </a:p>
          <a:p>
            <a:pPr marL="0" indent="0">
              <a:buNone/>
            </a:pPr>
            <a:endParaRPr lang="bg-BG" dirty="0"/>
          </a:p>
          <a:p>
            <a:r>
              <a:rPr lang="en-GB" dirty="0"/>
              <a:t>A</a:t>
            </a:r>
            <a:r>
              <a:rPr lang="bg-BG" dirty="0"/>
              <a:t>ко </a:t>
            </a:r>
            <a:r>
              <a:rPr lang="en-GB" dirty="0"/>
              <a:t>&lt;</a:t>
            </a:r>
            <a:r>
              <a:rPr lang="bg-BG" dirty="0"/>
              <a:t>булева стойност</a:t>
            </a:r>
            <a:r>
              <a:rPr lang="en-GB" dirty="0"/>
              <a:t>&gt;</a:t>
            </a:r>
            <a:r>
              <a:rPr lang="bg-BG" dirty="0"/>
              <a:t> е </a:t>
            </a:r>
            <a:r>
              <a:rPr lang="en-GB" dirty="0"/>
              <a:t>true</a:t>
            </a:r>
            <a:r>
              <a:rPr lang="bg-BG" dirty="0"/>
              <a:t>, операторът ще върне </a:t>
            </a:r>
            <a:r>
              <a:rPr lang="en-GB" dirty="0"/>
              <a:t>&lt;</a:t>
            </a:r>
            <a:r>
              <a:rPr lang="bg-BG" dirty="0"/>
              <a:t>израз 1</a:t>
            </a:r>
            <a:r>
              <a:rPr lang="en-GB" dirty="0"/>
              <a:t>&gt;</a:t>
            </a:r>
            <a:r>
              <a:rPr lang="bg-BG" dirty="0"/>
              <a:t>, иначе ще върне </a:t>
            </a:r>
            <a:r>
              <a:rPr lang="en-GB" dirty="0"/>
              <a:t>&lt;</a:t>
            </a:r>
            <a:r>
              <a:rPr lang="bg-BG" dirty="0"/>
              <a:t>израз 2</a:t>
            </a:r>
            <a:r>
              <a:rPr lang="en-GB" dirty="0"/>
              <a:t>&gt;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!!!&lt;израз 1&gt; и &lt;израз 2&gt; трябва да са от един и същ вид, иначе ще се получи грешка при компилация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3B834E5-CF8F-44FE-85D8-4DD29191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с оператор ? :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2D0DD5B-41BD-4B37-97D3-E04F0315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 a = 1 ? 2 : 3</a:t>
            </a:r>
            <a:r>
              <a:rPr lang="en-GB" dirty="0">
                <a:solidFill>
                  <a:srgbClr val="7030A0"/>
                </a:solidFill>
              </a:rPr>
              <a:t>; // a </a:t>
            </a:r>
            <a:r>
              <a:rPr lang="bg-BG" dirty="0">
                <a:solidFill>
                  <a:srgbClr val="7030A0"/>
                </a:solidFill>
              </a:rPr>
              <a:t>ще получи стойност 2, зле написан код</a:t>
            </a:r>
          </a:p>
          <a:p>
            <a:endParaRPr lang="bg-BG" dirty="0"/>
          </a:p>
          <a:p>
            <a:r>
              <a:rPr lang="en-GB" dirty="0"/>
              <a:t>int a = </a:t>
            </a:r>
            <a:r>
              <a:rPr lang="bg-BG" dirty="0"/>
              <a:t>(0</a:t>
            </a:r>
            <a:r>
              <a:rPr lang="en-GB" dirty="0"/>
              <a:t> ? 2 : 3</a:t>
            </a:r>
            <a:r>
              <a:rPr lang="bg-BG" dirty="0"/>
              <a:t>)</a:t>
            </a:r>
            <a:r>
              <a:rPr lang="en-GB" dirty="0"/>
              <a:t>;</a:t>
            </a:r>
            <a:r>
              <a:rPr lang="bg-BG" dirty="0"/>
              <a:t> </a:t>
            </a:r>
            <a:r>
              <a:rPr lang="bg-BG" dirty="0">
                <a:solidFill>
                  <a:srgbClr val="7030A0"/>
                </a:solidFill>
              </a:rPr>
              <a:t>// а ще получи стойност 3, четлив код</a:t>
            </a:r>
          </a:p>
          <a:p>
            <a:endParaRPr lang="bg-BG" dirty="0"/>
          </a:p>
          <a:p>
            <a:r>
              <a:rPr lang="en-GB" dirty="0"/>
              <a:t> int a = 5 + (5&lt;4 ? 2 : 3);</a:t>
            </a:r>
            <a:r>
              <a:rPr lang="bg-BG" dirty="0"/>
              <a:t> </a:t>
            </a:r>
            <a:r>
              <a:rPr lang="en-GB" dirty="0">
                <a:solidFill>
                  <a:srgbClr val="7030A0"/>
                </a:solidFill>
              </a:rPr>
              <a:t>//</a:t>
            </a:r>
            <a:r>
              <a:rPr lang="bg-BG" dirty="0">
                <a:solidFill>
                  <a:srgbClr val="7030A0"/>
                </a:solidFill>
              </a:rPr>
              <a:t>а ще получи стойност 8</a:t>
            </a:r>
          </a:p>
          <a:p>
            <a:endParaRPr lang="bg-BG" dirty="0"/>
          </a:p>
          <a:p>
            <a:r>
              <a:rPr lang="bg-BG" dirty="0"/>
              <a:t>Принтиране на по-малка променлива</a:t>
            </a:r>
          </a:p>
          <a:p>
            <a:pPr marL="457200" lvl="1" indent="0">
              <a:buNone/>
            </a:pPr>
            <a:r>
              <a:rPr lang="en-GB" sz="3200" dirty="0"/>
              <a:t>std::</a:t>
            </a:r>
            <a:r>
              <a:rPr lang="en-GB" sz="2800" dirty="0" err="1"/>
              <a:t>cout</a:t>
            </a:r>
            <a:r>
              <a:rPr lang="en-GB" sz="3200" dirty="0"/>
              <a:t>&lt;&lt;( a &lt; b ? a  : b );</a:t>
            </a:r>
          </a:p>
        </p:txBody>
      </p:sp>
    </p:spTree>
    <p:extLst>
      <p:ext uri="{BB962C8B-B14F-4D97-AF65-F5344CB8AC3E}">
        <p14:creationId xmlns:p14="http://schemas.microsoft.com/office/powerpoint/2010/main" val="22111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63618C-FA9A-4603-B1E1-B4C57448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  <a:r>
              <a:rPr lang="en-GB" dirty="0"/>
              <a:t> </a:t>
            </a:r>
            <a:r>
              <a:rPr lang="bg-BG" dirty="0"/>
              <a:t>за вас</a:t>
            </a:r>
            <a:r>
              <a:rPr lang="en-GB" dirty="0"/>
              <a:t> #3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C636B5-AE46-40B6-98BD-A634E9B8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2096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A04652-F182-47F7-BB19-6977BFE4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26880DA-35D0-44F2-9921-9323AAD4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a = 5, b=0;</a:t>
            </a:r>
          </a:p>
          <a:p>
            <a:pPr marL="0" indent="0">
              <a:buNone/>
            </a:pPr>
            <a:r>
              <a:rPr lang="en-GB" dirty="0"/>
              <a:t>++a += ++b * a;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&lt;&lt;a;</a:t>
            </a:r>
            <a:endParaRPr lang="bg-BG" dirty="0"/>
          </a:p>
          <a:p>
            <a:endParaRPr lang="bg-BG" dirty="0"/>
          </a:p>
          <a:p>
            <a:r>
              <a:rPr lang="bg-BG" dirty="0"/>
              <a:t>Ще се компилира, защото ++а е </a:t>
            </a:r>
            <a:r>
              <a:rPr lang="en-GB" dirty="0" err="1"/>
              <a:t>lvalue</a:t>
            </a:r>
            <a:r>
              <a:rPr lang="en-GB" dirty="0"/>
              <a:t>, a += </a:t>
            </a:r>
            <a:r>
              <a:rPr lang="bg-BG" dirty="0"/>
              <a:t>е оператор за присвояване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4104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A04652-F182-47F7-BB19-6977BFE4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26880DA-35D0-44F2-9921-9323AAD4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3471" cy="513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 a = 5, b=0;</a:t>
            </a:r>
          </a:p>
          <a:p>
            <a:pPr marL="0" indent="0">
              <a:buNone/>
            </a:pPr>
            <a:r>
              <a:rPr lang="en-GB" dirty="0"/>
              <a:t>++a += ++b * a;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&lt;&lt;a;</a:t>
            </a:r>
            <a:endParaRPr lang="bg-BG" dirty="0"/>
          </a:p>
          <a:p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а ще стане 6 заради префикса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 </a:t>
            </a:r>
            <a:r>
              <a:rPr lang="bg-BG" dirty="0"/>
              <a:t>ще стане 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 </a:t>
            </a:r>
            <a:r>
              <a:rPr lang="bg-BG" dirty="0"/>
              <a:t>умножено по стойността на а ще даде 6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към а ще добавим 6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а ще стане 1</a:t>
            </a:r>
            <a:r>
              <a:rPr lang="en-GB" dirty="0"/>
              <a:t>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461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1A0EDD-26AB-4838-88DC-B206A728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52C102E-BF44-4F29-A49C-1905DC89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int a=5, b=4;</a:t>
            </a:r>
          </a:p>
          <a:p>
            <a:pPr marL="0" indent="0">
              <a:buNone/>
            </a:pPr>
            <a:r>
              <a:rPr lang="en-GB" dirty="0"/>
              <a:t> std::</a:t>
            </a:r>
            <a:r>
              <a:rPr lang="en-GB" dirty="0" err="1"/>
              <a:t>cout</a:t>
            </a:r>
            <a:r>
              <a:rPr lang="en-GB" dirty="0"/>
              <a:t>&lt;&lt;((2*b-- &gt; --a &amp;&amp;  a-- == b++)?“</a:t>
            </a:r>
            <a:r>
              <a:rPr lang="en-GB" dirty="0" err="1"/>
              <a:t>Algebra":“Geometry</a:t>
            </a:r>
            <a:r>
              <a:rPr lang="en-GB" dirty="0"/>
              <a:t>");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GB" dirty="0"/>
              <a:t>“Algebra” u “Geometry” </a:t>
            </a:r>
            <a:r>
              <a:rPr lang="bg-BG" dirty="0"/>
              <a:t>очевидно са от един и същ тип =&gt; няма основания, за грешка при компилация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25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1A86A4-9E52-403D-A2CB-856C224C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1465A6-8195-4E55-BB61-A7CEFA47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Азбука 0-1</a:t>
            </a:r>
          </a:p>
          <a:p>
            <a:r>
              <a:rPr lang="bg-BG" dirty="0"/>
              <a:t>Основа 2</a:t>
            </a:r>
          </a:p>
          <a:p>
            <a:endParaRPr lang="bg-BG" dirty="0"/>
          </a:p>
          <a:p>
            <a:r>
              <a:rPr lang="bg-BG" dirty="0"/>
              <a:t>Число в двоичен запис</a:t>
            </a:r>
            <a:r>
              <a:rPr lang="en-GB" dirty="0"/>
              <a:t>,</a:t>
            </a:r>
            <a:r>
              <a:rPr lang="bg-BG" dirty="0"/>
              <a:t> преведено в десетична бройна система</a:t>
            </a:r>
          </a:p>
          <a:p>
            <a:pPr marL="457200" lvl="1" indent="0">
              <a:buNone/>
            </a:pPr>
            <a:r>
              <a:rPr lang="bg-BG" dirty="0"/>
              <a:t>110010</a:t>
            </a:r>
            <a:r>
              <a:rPr lang="bg-BG" baseline="-25000" dirty="0"/>
              <a:t>(2) </a:t>
            </a:r>
            <a:r>
              <a:rPr lang="bg-BG" dirty="0"/>
              <a:t>= 1х2</a:t>
            </a:r>
            <a:r>
              <a:rPr lang="bg-BG" baseline="30000" dirty="0"/>
              <a:t>5</a:t>
            </a:r>
            <a:r>
              <a:rPr lang="bg-BG" dirty="0"/>
              <a:t> + 1х2</a:t>
            </a:r>
            <a:r>
              <a:rPr lang="bg-BG" baseline="30000" dirty="0"/>
              <a:t>4</a:t>
            </a:r>
            <a:r>
              <a:rPr lang="bg-BG" dirty="0"/>
              <a:t> + 0х2</a:t>
            </a:r>
            <a:r>
              <a:rPr lang="bg-BG" baseline="30000" dirty="0"/>
              <a:t>3</a:t>
            </a:r>
            <a:r>
              <a:rPr lang="bg-BG" dirty="0"/>
              <a:t> + 0х2</a:t>
            </a:r>
            <a:r>
              <a:rPr lang="bg-BG" baseline="30000" dirty="0"/>
              <a:t>2</a:t>
            </a:r>
            <a:r>
              <a:rPr lang="bg-BG" dirty="0"/>
              <a:t> + 1х2</a:t>
            </a:r>
            <a:r>
              <a:rPr lang="bg-BG" baseline="30000" dirty="0"/>
              <a:t>1</a:t>
            </a:r>
            <a:r>
              <a:rPr lang="bg-BG" dirty="0"/>
              <a:t> + 0х2</a:t>
            </a:r>
            <a:r>
              <a:rPr lang="bg-BG" baseline="30000" dirty="0"/>
              <a:t>0</a:t>
            </a:r>
            <a:r>
              <a:rPr lang="bg-BG" dirty="0"/>
              <a:t> = </a:t>
            </a:r>
            <a:r>
              <a:rPr lang="en-GB" dirty="0"/>
              <a:t>5</a:t>
            </a:r>
            <a:r>
              <a:rPr lang="bg-BG" dirty="0"/>
              <a:t>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76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1A0EDD-26AB-4838-88DC-B206A728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52C102E-BF44-4F29-A49C-1905DC89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54871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</a:t>
            </a:r>
            <a:r>
              <a:rPr lang="bg-BG" dirty="0"/>
              <a:t>ще стане 4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2*4 &gt; 4 очевидно е вярно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 </a:t>
            </a:r>
            <a:r>
              <a:rPr lang="bg-BG" dirty="0"/>
              <a:t>ще стане 3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4==3 очевидно грешно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&amp;&amp; </a:t>
            </a:r>
            <a:r>
              <a:rPr lang="bg-BG" dirty="0"/>
              <a:t>ще върне </a:t>
            </a:r>
            <a:r>
              <a:rPr lang="en-GB" dirty="0"/>
              <a:t>false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</a:t>
            </a:r>
            <a:r>
              <a:rPr lang="bg-BG" dirty="0"/>
              <a:t>ще стане 3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 </a:t>
            </a:r>
            <a:r>
              <a:rPr lang="bg-BG" dirty="0"/>
              <a:t>ще стане 4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Ще се изпише </a:t>
            </a:r>
            <a:r>
              <a:rPr lang="en-GB" dirty="0"/>
              <a:t>Geometry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4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EABAD3-07DA-49FD-B1EC-42109896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Свършихме с операторите!!!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6A49CD-09D9-4AA8-B57C-F49B4215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7030A0"/>
                </a:solidFill>
              </a:rPr>
              <a:t>Почти по средата сме! </a:t>
            </a:r>
            <a:r>
              <a:rPr lang="bg-BG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256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602C2F-0111-4E0B-B0E4-EBBBFA24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Коментари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6A0DF4-2741-4407-9807-84E6D5A2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Казват на компилатора, да прескочи текста, който заграждат</a:t>
            </a:r>
          </a:p>
          <a:p>
            <a:r>
              <a:rPr lang="bg-BG" dirty="0"/>
              <a:t>Коментарите са в помощ на програмиста и най-вече на тези, които могат един ден да четат кода му</a:t>
            </a:r>
          </a:p>
          <a:p>
            <a:r>
              <a:rPr lang="bg-BG" dirty="0"/>
              <a:t>Слагайте коментари винаги, когато очаквате някой да чете кода ви</a:t>
            </a:r>
          </a:p>
          <a:p>
            <a:r>
              <a:rPr lang="bg-BG" dirty="0"/>
              <a:t>Липсата на коментари води до понижаване на качеството на кода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4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DF044F-9540-4D11-89D2-7AC99BB4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Коментари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188BA7-E06A-4313-9352-48C5725E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С++ има два основни типа коментари</a:t>
            </a:r>
          </a:p>
          <a:p>
            <a:endParaRPr lang="bg-BG" dirty="0"/>
          </a:p>
          <a:p>
            <a:r>
              <a:rPr lang="bg-BG" dirty="0"/>
              <a:t>Еднолинейни </a:t>
            </a:r>
          </a:p>
          <a:p>
            <a:pPr marL="457200" lvl="1" indent="0">
              <a:buNone/>
            </a:pPr>
            <a:r>
              <a:rPr lang="bg-BG" dirty="0"/>
              <a:t>// - казва на компилатора да не компилира повече на този ред</a:t>
            </a:r>
          </a:p>
          <a:p>
            <a:endParaRPr lang="bg-BG" dirty="0"/>
          </a:p>
          <a:p>
            <a:r>
              <a:rPr lang="bg-BG" dirty="0"/>
              <a:t>Многолинейни </a:t>
            </a:r>
          </a:p>
          <a:p>
            <a:pPr marL="457200" lvl="1" indent="0">
              <a:buNone/>
            </a:pPr>
            <a:r>
              <a:rPr lang="bg-BG" dirty="0"/>
              <a:t>/* казва на компилатора да не компилира докато не срещне */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5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FBF2EE-000A-413D-9A8F-69799F99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Пространства (</a:t>
            </a:r>
            <a:r>
              <a:rPr lang="en-GB" dirty="0"/>
              <a:t>scope)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3BECF02-BCA4-4B93-941F-DDFCF0D8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9341" cy="4667250"/>
          </a:xfrm>
        </p:spPr>
        <p:txBody>
          <a:bodyPr/>
          <a:lstStyle/>
          <a:p>
            <a:r>
              <a:rPr lang="bg-BG" dirty="0"/>
              <a:t>Пространствата се използват за абстрахиране на данни от настоящото поле или за изпълнение на няколко команди с едно повикване</a:t>
            </a:r>
          </a:p>
          <a:p>
            <a:r>
              <a:rPr lang="bg-BG" dirty="0"/>
              <a:t>Синтаксис </a:t>
            </a:r>
            <a:r>
              <a:rPr lang="en-GB" dirty="0"/>
              <a:t>{……}</a:t>
            </a:r>
          </a:p>
          <a:p>
            <a:r>
              <a:rPr lang="bg-BG" dirty="0"/>
              <a:t>В </a:t>
            </a:r>
            <a:r>
              <a:rPr lang="en-GB" dirty="0"/>
              <a:t>{…..} </a:t>
            </a:r>
            <a:r>
              <a:rPr lang="bg-BG" dirty="0"/>
              <a:t>важат всички правила на С++</a:t>
            </a:r>
          </a:p>
          <a:p>
            <a:r>
              <a:rPr lang="bg-BG" dirty="0"/>
              <a:t>Всички данни извън </a:t>
            </a:r>
            <a:r>
              <a:rPr lang="en-GB" dirty="0"/>
              <a:t>{…..} </a:t>
            </a:r>
            <a:r>
              <a:rPr lang="bg-BG" dirty="0"/>
              <a:t>се пренасят в него</a:t>
            </a:r>
          </a:p>
          <a:p>
            <a:r>
              <a:rPr lang="bg-BG" dirty="0"/>
              <a:t>Можем да декларираме нова променлива с име като на такава извън </a:t>
            </a:r>
            <a:r>
              <a:rPr lang="en-GB" dirty="0"/>
              <a:t>{…</a:t>
            </a:r>
            <a:r>
              <a:rPr lang="bg-BG" dirty="0"/>
              <a:t>.</a:t>
            </a:r>
            <a:r>
              <a:rPr lang="en-GB" dirty="0"/>
              <a:t>}</a:t>
            </a:r>
            <a:r>
              <a:rPr lang="bg-BG" dirty="0"/>
              <a:t> и</a:t>
            </a:r>
            <a:r>
              <a:rPr lang="en-GB" dirty="0"/>
              <a:t> </a:t>
            </a:r>
            <a:r>
              <a:rPr lang="bg-BG" dirty="0"/>
              <a:t>тогава </a:t>
            </a:r>
            <a:r>
              <a:rPr lang="en-GB" dirty="0"/>
              <a:t>{……}</a:t>
            </a:r>
            <a:r>
              <a:rPr lang="bg-BG" dirty="0"/>
              <a:t> забравя за старата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5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63618C-FA9A-4603-B1E1-B4C57448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  <a:r>
              <a:rPr lang="en-GB" dirty="0"/>
              <a:t> </a:t>
            </a:r>
            <a:r>
              <a:rPr lang="bg-BG" dirty="0"/>
              <a:t>за вас</a:t>
            </a:r>
            <a:r>
              <a:rPr lang="en-GB" dirty="0"/>
              <a:t>#4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C636B5-AE46-40B6-98BD-A634E9B8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8604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EFB938-66A1-4EA0-AF46-9AAB7D23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B2BDF0A-5BC1-4AC1-B50E-9745666E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int a = 0;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a = 5;</a:t>
            </a:r>
            <a:r>
              <a:rPr lang="bg-BG" dirty="0">
                <a:solidFill>
                  <a:srgbClr val="7030A0"/>
                </a:solidFill>
              </a:rPr>
              <a:t>//нова променлива</a:t>
            </a:r>
          </a:p>
          <a:p>
            <a:pPr marL="457200" lvl="1" indent="0">
              <a:buNone/>
            </a:pPr>
            <a:r>
              <a:rPr lang="bg-BG" dirty="0"/>
              <a:t> </a:t>
            </a:r>
            <a:r>
              <a:rPr lang="en-GB" dirty="0"/>
              <a:t>++a;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&lt;&lt;a;</a:t>
            </a:r>
            <a:r>
              <a:rPr lang="bg-BG" dirty="0">
                <a:solidFill>
                  <a:srgbClr val="7030A0"/>
                </a:solidFill>
              </a:rPr>
              <a:t>//първата а не е била променяна =&gt; 0</a:t>
            </a:r>
            <a:endParaRPr lang="en-GB" dirty="0">
              <a:solidFill>
                <a:srgbClr val="7030A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8286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B81A8A4-BFAC-439A-984C-C2C987D1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DF126A9-A3C7-4C64-9D52-EAA077FF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a = 0;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en-GB" dirty="0"/>
              <a:t>++a;</a:t>
            </a:r>
            <a:r>
              <a:rPr lang="bg-BG" dirty="0">
                <a:solidFill>
                  <a:srgbClr val="7030A0"/>
                </a:solidFill>
              </a:rPr>
              <a:t>//променя оригиналната а</a:t>
            </a:r>
            <a:endParaRPr lang="en-GB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dirty="0"/>
              <a:t>int a = 5;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&lt;&lt;a;</a:t>
            </a:r>
            <a:r>
              <a:rPr lang="bg-BG" dirty="0">
                <a:solidFill>
                  <a:srgbClr val="7030A0"/>
                </a:solidFill>
              </a:rPr>
              <a:t>//1</a:t>
            </a:r>
            <a:endParaRPr lang="en-GB" dirty="0">
              <a:solidFill>
                <a:srgbClr val="7030A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9135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7D3154-1CB1-4CA6-A0EA-893CB17D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8BDDB1E-3489-46E2-A1B2-AB169606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a = 0;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en-GB" dirty="0"/>
              <a:t>++a;</a:t>
            </a:r>
          </a:p>
          <a:p>
            <a:pPr marL="457200" lvl="1" indent="0">
              <a:buNone/>
            </a:pPr>
            <a:r>
              <a:rPr lang="en-GB" dirty="0"/>
              <a:t>int a = 5;</a:t>
            </a:r>
            <a:r>
              <a:rPr lang="bg-BG" dirty="0">
                <a:solidFill>
                  <a:srgbClr val="7030A0"/>
                </a:solidFill>
              </a:rPr>
              <a:t>//нова променлива</a:t>
            </a:r>
          </a:p>
          <a:p>
            <a:pPr marL="457200" lvl="1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&lt;&lt;a;</a:t>
            </a:r>
            <a:r>
              <a:rPr lang="bg-BG" dirty="0">
                <a:solidFill>
                  <a:srgbClr val="7030A0"/>
                </a:solidFill>
              </a:rPr>
              <a:t>//извеждаме новата променлива =&gt;5</a:t>
            </a:r>
            <a:endParaRPr lang="en-GB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19281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844F4E-7178-40FE-B574-2E655347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Супер сте!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1AA543-D1E4-4219-8EC9-40C9BBA4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10 минути почивка</a:t>
            </a:r>
          </a:p>
          <a:p>
            <a:endParaRPr lang="bg-BG" dirty="0"/>
          </a:p>
          <a:p>
            <a:r>
              <a:rPr lang="bg-BG" dirty="0">
                <a:solidFill>
                  <a:srgbClr val="7030A0"/>
                </a:solidFill>
              </a:rPr>
              <a:t>Не се тревожете, най-лошото тепърва предстои</a:t>
            </a:r>
            <a:r>
              <a:rPr lang="en-GB" dirty="0">
                <a:solidFill>
                  <a:srgbClr val="7030A0"/>
                </a:solidFill>
              </a:rPr>
              <a:t>!</a:t>
            </a:r>
            <a:r>
              <a:rPr lang="bg-BG" dirty="0">
                <a:solidFill>
                  <a:srgbClr val="7030A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9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9E3DA6-0DDC-4FC8-90B5-9B53437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Шестнайсетична бройна система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08BB00C-2CED-4E42-B696-CEC4E8CF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Азбука 0-</a:t>
            </a:r>
            <a:r>
              <a:rPr lang="en-GB" dirty="0"/>
              <a:t>F</a:t>
            </a:r>
          </a:p>
          <a:p>
            <a:pPr marL="457200" lvl="1" indent="0">
              <a:buNone/>
            </a:pPr>
            <a:r>
              <a:rPr lang="en-GB" dirty="0"/>
              <a:t>	A=10, B=11, C=12, D=13, E=14, F=15</a:t>
            </a:r>
          </a:p>
          <a:p>
            <a:r>
              <a:rPr lang="bg-BG" dirty="0"/>
              <a:t>Основа 16</a:t>
            </a:r>
          </a:p>
          <a:p>
            <a:endParaRPr lang="bg-BG" dirty="0"/>
          </a:p>
          <a:p>
            <a:r>
              <a:rPr lang="bg-BG" dirty="0"/>
              <a:t>Число в шестнайсетичен запис, преведено в десетична бройна система</a:t>
            </a:r>
          </a:p>
          <a:p>
            <a:pPr marL="457200" lvl="1" indent="0">
              <a:buNone/>
            </a:pPr>
            <a:r>
              <a:rPr lang="en-GB" dirty="0"/>
              <a:t>F6A</a:t>
            </a:r>
            <a:r>
              <a:rPr lang="en-GB" baseline="-25000" dirty="0"/>
              <a:t>(16) </a:t>
            </a:r>
            <a:r>
              <a:rPr lang="en-GB" dirty="0"/>
              <a:t>= 15x16</a:t>
            </a:r>
            <a:r>
              <a:rPr lang="en-GB" baseline="30000" dirty="0"/>
              <a:t>2</a:t>
            </a:r>
            <a:r>
              <a:rPr lang="en-GB" dirty="0"/>
              <a:t> + 6x16</a:t>
            </a:r>
            <a:r>
              <a:rPr lang="en-GB" baseline="30000" dirty="0"/>
              <a:t>1</a:t>
            </a:r>
            <a:r>
              <a:rPr lang="en-GB" dirty="0"/>
              <a:t> + 10x16</a:t>
            </a:r>
            <a:r>
              <a:rPr lang="en-GB" baseline="30000" dirty="0"/>
              <a:t>0</a:t>
            </a:r>
            <a:r>
              <a:rPr lang="en-GB" dirty="0"/>
              <a:t> = 3946</a:t>
            </a:r>
          </a:p>
        </p:txBody>
      </p:sp>
    </p:spTree>
    <p:extLst>
      <p:ext uri="{BB962C8B-B14F-4D97-AF65-F5344CB8AC3E}">
        <p14:creationId xmlns:p14="http://schemas.microsoft.com/office/powerpoint/2010/main" val="39081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1E1A-6B51-4A4D-9DA7-4F646B80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Условен оператор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D1DC-6F90-446D-A0A4-1F7E4EB6B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Синтаксис: </a:t>
            </a:r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if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&lt;</a:t>
            </a:r>
            <a:r>
              <a:rPr lang="bg" b="0" i="0" u="none" strike="noStrike" baseline="0" dirty="0">
                <a:solidFill>
                  <a:srgbClr val="000000"/>
                </a:solidFill>
                <a:latin typeface="SFSS1095"/>
              </a:rPr>
              <a:t>условие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&gt;</a:t>
            </a:r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)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&lt;</a:t>
            </a:r>
            <a:r>
              <a:rPr lang="bg" b="0" i="0" u="none" strike="noStrike" baseline="0" dirty="0">
                <a:solidFill>
                  <a:srgbClr val="000000"/>
                </a:solidFill>
                <a:latin typeface="SFSS1095"/>
              </a:rPr>
              <a:t>действие1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&gt; [</a:t>
            </a:r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else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&lt;</a:t>
            </a:r>
            <a:r>
              <a:rPr lang="bg" b="0" i="0" u="none" strike="noStrike" baseline="0" dirty="0">
                <a:solidFill>
                  <a:srgbClr val="000000"/>
                </a:solidFill>
                <a:latin typeface="SFSS1095"/>
              </a:rPr>
              <a:t>действие2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&gt;]</a:t>
            </a:r>
            <a:endParaRPr lang="bg" b="0" i="0" u="none" strike="noStrike" baseline="0" dirty="0">
              <a:solidFill>
                <a:srgbClr val="000000"/>
              </a:solidFill>
              <a:latin typeface="SFSS1095"/>
            </a:endParaRPr>
          </a:p>
          <a:p>
            <a:endParaRPr lang="bg" dirty="0">
              <a:solidFill>
                <a:srgbClr val="000000"/>
              </a:solidFill>
              <a:latin typeface="SFSS1095"/>
            </a:endParaRPr>
          </a:p>
          <a:p>
            <a:r>
              <a:rPr lang="bg" dirty="0">
                <a:solidFill>
                  <a:srgbClr val="000000"/>
                </a:solidFill>
                <a:latin typeface="SFSS1095"/>
              </a:rPr>
              <a:t>Възможно е &lt;действие2&gt; да бъде друг условен оператор</a:t>
            </a:r>
          </a:p>
          <a:p>
            <a:endParaRPr lang="bg" dirty="0">
              <a:solidFill>
                <a:srgbClr val="000000"/>
              </a:solidFill>
              <a:latin typeface="SFSS1095"/>
            </a:endParaRPr>
          </a:p>
          <a:p>
            <a:pPr marL="0" indent="0">
              <a:buNone/>
            </a:pPr>
            <a:r>
              <a:rPr lang="bg" dirty="0">
                <a:solidFill>
                  <a:srgbClr val="000000"/>
                </a:solidFill>
                <a:latin typeface="SFSS1095"/>
              </a:rPr>
              <a:t> </a:t>
            </a:r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if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&lt;</a:t>
            </a:r>
            <a:r>
              <a:rPr lang="bg" b="0" i="0" u="none" strike="noStrike" baseline="0" dirty="0">
                <a:solidFill>
                  <a:srgbClr val="000000"/>
                </a:solidFill>
                <a:latin typeface="SFSS1095"/>
              </a:rPr>
              <a:t>условие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1&gt;</a:t>
            </a:r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)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&lt;</a:t>
            </a:r>
            <a:r>
              <a:rPr lang="bg" b="0" i="0" u="none" strike="noStrike" baseline="0" dirty="0">
                <a:solidFill>
                  <a:srgbClr val="000000"/>
                </a:solidFill>
                <a:latin typeface="SFSS1095"/>
              </a:rPr>
              <a:t>действие1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&gt; </a:t>
            </a:r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else if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&lt;</a:t>
            </a:r>
            <a:r>
              <a:rPr lang="bg" b="0" i="0" u="none" strike="noStrike" baseline="0" dirty="0">
                <a:solidFill>
                  <a:srgbClr val="000000"/>
                </a:solidFill>
                <a:latin typeface="SFSS1095"/>
              </a:rPr>
              <a:t>условие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2&gt;</a:t>
            </a:r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)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&lt;</a:t>
            </a:r>
            <a:r>
              <a:rPr lang="bg" b="0" i="0" u="none" strike="noStrike" baseline="0" dirty="0">
                <a:solidFill>
                  <a:srgbClr val="000000"/>
                </a:solidFill>
                <a:latin typeface="SFSS1095"/>
              </a:rPr>
              <a:t>действие</a:t>
            </a:r>
            <a:r>
              <a:rPr lang="en-US" dirty="0">
                <a:solidFill>
                  <a:srgbClr val="000000"/>
                </a:solidFill>
                <a:latin typeface="SFSS1095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&gt; [</a:t>
            </a:r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else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&lt;</a:t>
            </a:r>
            <a:r>
              <a:rPr lang="bg" b="0" i="0" u="none" strike="noStrike" baseline="0" dirty="0">
                <a:solidFill>
                  <a:srgbClr val="000000"/>
                </a:solidFill>
                <a:latin typeface="SFSS1095"/>
              </a:rPr>
              <a:t>действие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3&gt;]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3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039D-E4D0-4C5E-829D-A4F775ED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Примери за условен оператор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9477-E061-4E6C-AAB7-6D4A9A8B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84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 </a:t>
            </a:r>
            <a:r>
              <a:rPr lang="en-US" dirty="0" err="1"/>
              <a:t>x,y</a:t>
            </a:r>
            <a:r>
              <a:rPr lang="en-US" dirty="0"/>
              <a:t>;</a:t>
            </a:r>
            <a:endParaRPr lang="bg-BG" dirty="0"/>
          </a:p>
          <a:p>
            <a:r>
              <a:rPr lang="en-US" dirty="0"/>
              <a:t>std::</a:t>
            </a:r>
            <a:r>
              <a:rPr lang="en-US" dirty="0" err="1"/>
              <a:t>cin</a:t>
            </a:r>
            <a:r>
              <a:rPr lang="en-US" dirty="0"/>
              <a:t>&gt;&gt;x&gt;&gt;y;</a:t>
            </a:r>
          </a:p>
          <a:p>
            <a:endParaRPr lang="en-US" dirty="0"/>
          </a:p>
          <a:p>
            <a:r>
              <a:rPr lang="en-US" dirty="0"/>
              <a:t>if(x&lt;y)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&lt;&lt;“x is lower than </a:t>
            </a:r>
            <a:r>
              <a:rPr lang="en-US" dirty="0" err="1"/>
              <a:t>y”;else</a:t>
            </a:r>
            <a:r>
              <a:rPr lang="en-US" dirty="0"/>
              <a:t>; </a:t>
            </a:r>
            <a:endParaRPr lang="bg" dirty="0"/>
          </a:p>
          <a:p>
            <a:r>
              <a:rPr lang="bg-BG" dirty="0"/>
              <a:t>Г</a:t>
            </a:r>
            <a:r>
              <a:rPr lang="bg" dirty="0"/>
              <a:t>орното е равносилно на </a:t>
            </a:r>
            <a:r>
              <a:rPr lang="en-US" dirty="0"/>
              <a:t>if(x&lt;y)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&lt;&lt;“x is lower than y”;</a:t>
            </a:r>
            <a:endParaRPr lang="bg" dirty="0"/>
          </a:p>
          <a:p>
            <a:endParaRPr lang="bg" dirty="0"/>
          </a:p>
          <a:p>
            <a:r>
              <a:rPr lang="en-US" dirty="0"/>
              <a:t>if(x&lt;y)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&lt;&lt;“x is lower than y\n”;</a:t>
            </a:r>
          </a:p>
          <a:p>
            <a:pPr marL="0" indent="0">
              <a:buNone/>
            </a:pPr>
            <a:r>
              <a:rPr lang="en-US" dirty="0"/>
              <a:t>  else if(x&gt;y)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&lt;&lt;“x is higher than y\n”;</a:t>
            </a:r>
          </a:p>
          <a:p>
            <a:pPr marL="0" indent="0">
              <a:buNone/>
            </a:pPr>
            <a:r>
              <a:rPr lang="en-US" dirty="0"/>
              <a:t>  else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&lt;&lt;“x is equal to y\n”; </a:t>
            </a:r>
            <a:endParaRPr lang="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1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1383-03AE-42F8-BB68-ADBCFBF0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bg" dirty="0"/>
              <a:t>като команда на условен оператор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BA74-920F-46A2-B17B-717BC1BA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US" dirty="0"/>
              <a:t>f(a&lt;b)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//Many lines code 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01594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457D-4BB0-4E31-A101-A6DF278C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Вложени условни оператори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F1EA-78FF-4505-B8CF-CC48F280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if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(a &gt; 0)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if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(b &gt; 0)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SFTT1095"/>
              </a:rPr>
              <a:t>std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 &lt;&lt; 1;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else </a:t>
            </a:r>
            <a:r>
              <a:rPr lang="en-US" dirty="0" err="1">
                <a:latin typeface="SFTT1095"/>
              </a:rPr>
              <a:t>s</a:t>
            </a:r>
            <a:r>
              <a:rPr lang="en-US" b="0" i="0" u="none" strike="noStrike" baseline="0" dirty="0" err="1">
                <a:latin typeface="SFTT1095"/>
              </a:rPr>
              <a:t>td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 &lt;&lt; 3;</a:t>
            </a:r>
          </a:p>
          <a:p>
            <a:endParaRPr lang="en-US" b="0" i="0" u="none" strike="noStrike" baseline="0" dirty="0">
              <a:solidFill>
                <a:srgbClr val="000000"/>
              </a:solidFill>
              <a:latin typeface="SFTT1095"/>
            </a:endParaRPr>
          </a:p>
          <a:p>
            <a:r>
              <a:rPr lang="bg" dirty="0">
                <a:solidFill>
                  <a:srgbClr val="000000"/>
                </a:solidFill>
                <a:latin typeface="SFTT1095"/>
              </a:rPr>
              <a:t>Какво ще стане ако а е -1?</a:t>
            </a:r>
            <a:endParaRPr lang="en-US" b="0" i="0" u="none" strike="noStrike" baseline="0" dirty="0">
              <a:solidFill>
                <a:srgbClr val="000000"/>
              </a:solidFill>
              <a:latin typeface="SFTT1095"/>
            </a:endParaRP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if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(a &gt; 0)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SFTT1095"/>
              </a:rPr>
              <a:t>{</a:t>
            </a:r>
            <a:r>
              <a:rPr lang="bg" b="0" i="0" u="none" strike="noStrike" baseline="0" dirty="0">
                <a:solidFill>
                  <a:srgbClr val="000000"/>
                </a:solidFill>
                <a:latin typeface="SFTT1095"/>
              </a:rPr>
              <a:t>     				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	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if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(a&gt;0){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	if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(b &gt; 0){					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if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(b&gt;0){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		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SFTT1095"/>
              </a:rPr>
              <a:t>std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 &lt;&lt; 1;	</a:t>
            </a:r>
            <a:r>
              <a:rPr lang="bg" dirty="0">
                <a:solidFill>
                  <a:srgbClr val="000000"/>
                </a:solidFill>
                <a:latin typeface="SFTT1095"/>
              </a:rPr>
              <a:t>		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SFTT1095"/>
              </a:rPr>
              <a:t>std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&lt;&lt;1</a:t>
            </a:r>
            <a:endParaRPr lang="en-US" b="0" i="0" u="none" strike="noStrike" baseline="0" dirty="0">
              <a:solidFill>
                <a:srgbClr val="000000"/>
              </a:solidFill>
              <a:latin typeface="SFTT1095"/>
            </a:endParaRP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	</a:t>
            </a:r>
            <a:r>
              <a:rPr lang="en-US" b="0" i="0" u="none" strike="noStrike" baseline="0" dirty="0">
                <a:latin typeface="SFTT1095"/>
              </a:rPr>
              <a:t>}			</a:t>
            </a:r>
            <a:r>
              <a:rPr lang="bg-BG" dirty="0">
                <a:latin typeface="SFTT1095"/>
              </a:rPr>
              <a:t>    </a:t>
            </a:r>
            <a:r>
              <a:rPr lang="en-US" b="0" i="0" u="none" strike="noStrike" baseline="0" dirty="0">
                <a:latin typeface="SFTT1095"/>
              </a:rPr>
              <a:t>			}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latin typeface="SFTT1095"/>
              </a:rPr>
              <a:t>}	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			</a:t>
            </a:r>
            <a:r>
              <a:rPr lang="bg-BG" sz="4300" b="0" i="0" u="none" strike="noStrike" baseline="0" dirty="0">
                <a:solidFill>
                  <a:srgbClr val="FF11FF"/>
                </a:solidFill>
                <a:latin typeface="SFTT1095"/>
              </a:rPr>
              <a:t>или</a:t>
            </a:r>
            <a:r>
              <a:rPr lang="en-US" sz="4300" b="0" i="0" u="none" strike="noStrike" baseline="0" dirty="0">
                <a:solidFill>
                  <a:srgbClr val="002060"/>
                </a:solidFill>
                <a:latin typeface="SFTT1095"/>
              </a:rPr>
              <a:t>	</a:t>
            </a:r>
            <a:r>
              <a:rPr lang="en-US" dirty="0">
                <a:solidFill>
                  <a:srgbClr val="0000FF"/>
                </a:solidFill>
                <a:latin typeface="SFTT1095"/>
              </a:rPr>
              <a:t> 		else</a:t>
            </a:r>
            <a:r>
              <a:rPr lang="en-US" dirty="0">
                <a:latin typeface="SFTT1095"/>
              </a:rPr>
              <a:t>{</a:t>
            </a:r>
            <a:endParaRPr lang="en-US" b="0" i="0" u="none" strike="noStrike" baseline="0" dirty="0">
              <a:latin typeface="SFTT1095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SFTT1095"/>
              </a:rPr>
              <a:t>else</a:t>
            </a:r>
            <a:r>
              <a:rPr lang="en-US" dirty="0">
                <a:latin typeface="SFTT1095"/>
              </a:rPr>
              <a:t>{</a:t>
            </a:r>
            <a:r>
              <a:rPr lang="en-US" dirty="0">
                <a:solidFill>
                  <a:srgbClr val="0000FF"/>
                </a:solidFill>
                <a:latin typeface="SFTT1095"/>
              </a:rPr>
              <a:t>	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						</a:t>
            </a:r>
            <a:r>
              <a:rPr lang="bg-BG" b="0" i="0" u="none" strike="noStrike" baseline="0" dirty="0">
                <a:solidFill>
                  <a:srgbClr val="0000FF"/>
                </a:solidFill>
                <a:latin typeface="SFTT1095"/>
              </a:rPr>
              <a:t>	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&lt;&lt;3;</a:t>
            </a:r>
            <a:endParaRPr lang="en-US" b="0" i="0" u="none" strike="noStrike" baseline="0" dirty="0">
              <a:solidFill>
                <a:srgbClr val="0000FF"/>
              </a:solidFill>
              <a:latin typeface="SFTT1095"/>
            </a:endParaRP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	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 &lt;&lt; 3;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				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}</a:t>
            </a:r>
            <a:endParaRPr lang="en-US" b="0" i="0" u="none" strike="noStrike" baseline="0" dirty="0">
              <a:solidFill>
                <a:srgbClr val="000000"/>
              </a:solidFill>
              <a:latin typeface="SFTT1095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FTT1095"/>
              </a:rPr>
              <a:t>}						}</a:t>
            </a:r>
            <a:endParaRPr lang="en-US" b="0" i="0" u="none" strike="noStrike" baseline="0" dirty="0">
              <a:solidFill>
                <a:srgbClr val="000000"/>
              </a:solidFill>
              <a:latin typeface="SFTT1095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SFSS1095"/>
            </a:endParaRPr>
          </a:p>
        </p:txBody>
      </p:sp>
    </p:spTree>
    <p:extLst>
      <p:ext uri="{BB962C8B-B14F-4D97-AF65-F5344CB8AC3E}">
        <p14:creationId xmlns:p14="http://schemas.microsoft.com/office/powerpoint/2010/main" val="333024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457D-4BB0-4E31-A101-A6DF278C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Вложени условни оператори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F1EA-78FF-4505-B8CF-CC48F280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if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(a &gt; 0)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if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(b &gt; 0)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SFTT1095"/>
              </a:rPr>
              <a:t>std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 &lt;&lt; 1;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else </a:t>
            </a:r>
            <a:r>
              <a:rPr lang="en-US" dirty="0" err="1">
                <a:latin typeface="SFTT1095"/>
              </a:rPr>
              <a:t>s</a:t>
            </a:r>
            <a:r>
              <a:rPr lang="en-US" b="0" i="0" u="none" strike="noStrike" baseline="0" dirty="0" err="1">
                <a:latin typeface="SFTT1095"/>
              </a:rPr>
              <a:t>td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 &lt;&lt; 3;</a:t>
            </a:r>
          </a:p>
          <a:p>
            <a:endParaRPr lang="en-US" b="0" i="0" u="none" strike="noStrike" baseline="0" dirty="0">
              <a:solidFill>
                <a:srgbClr val="000000"/>
              </a:solidFill>
              <a:latin typeface="SFTT1095"/>
            </a:endParaRPr>
          </a:p>
          <a:p>
            <a:r>
              <a:rPr lang="bg" dirty="0">
                <a:solidFill>
                  <a:srgbClr val="000000"/>
                </a:solidFill>
                <a:latin typeface="SFTT1095"/>
              </a:rPr>
              <a:t>Какво ще стане ако а е -1?</a:t>
            </a:r>
            <a:endParaRPr lang="en-US" b="0" i="0" u="none" strike="noStrike" baseline="0" dirty="0">
              <a:solidFill>
                <a:srgbClr val="000000"/>
              </a:solidFill>
              <a:latin typeface="SFTT1095"/>
            </a:endParaRP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SFTT1095"/>
              </a:rPr>
              <a:t>if (a &gt; 0)</a:t>
            </a:r>
            <a:r>
              <a:rPr lang="en-GB" b="0" i="0" u="none" strike="noStrike" baseline="0" dirty="0">
                <a:solidFill>
                  <a:schemeClr val="bg1"/>
                </a:solidFill>
                <a:latin typeface="SFTT1095"/>
              </a:rPr>
              <a:t>{</a:t>
            </a:r>
            <a:r>
              <a:rPr lang="bg" b="0" i="0" u="none" strike="noStrike" baseline="0" dirty="0">
                <a:solidFill>
                  <a:schemeClr val="bg1"/>
                </a:solidFill>
                <a:latin typeface="SFTT1095"/>
              </a:rPr>
              <a:t>     </a:t>
            </a:r>
            <a:r>
              <a:rPr lang="bg" b="0" i="0" u="none" strike="noStrike" baseline="0" dirty="0">
                <a:solidFill>
                  <a:srgbClr val="000000"/>
                </a:solidFill>
                <a:latin typeface="SFTT1095"/>
              </a:rPr>
              <a:t>				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	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if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(a&gt;0){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	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SFTT1095"/>
              </a:rPr>
              <a:t>if (b &gt; 0){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					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if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(b&gt;0){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		</a:t>
            </a:r>
            <a:r>
              <a:rPr lang="en-US" b="0" i="0" u="none" strike="noStrike" baseline="0" dirty="0" err="1">
                <a:solidFill>
                  <a:schemeClr val="bg1"/>
                </a:solidFill>
                <a:latin typeface="SFTT1095"/>
              </a:rPr>
              <a:t>std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SFTT1095"/>
              </a:rPr>
              <a:t>::</a:t>
            </a:r>
            <a:r>
              <a:rPr lang="en-US" b="0" i="0" u="none" strike="noStrike" baseline="0" dirty="0" err="1">
                <a:solidFill>
                  <a:schemeClr val="bg1"/>
                </a:solidFill>
                <a:latin typeface="SFTT1095"/>
              </a:rPr>
              <a:t>cout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SFTT1095"/>
              </a:rPr>
              <a:t> &lt;&lt; 1;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	</a:t>
            </a:r>
            <a:r>
              <a:rPr lang="bg" dirty="0">
                <a:solidFill>
                  <a:srgbClr val="000000"/>
                </a:solidFill>
                <a:latin typeface="SFTT1095"/>
              </a:rPr>
              <a:t>		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SFTT1095"/>
              </a:rPr>
              <a:t>std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&lt;&lt;1</a:t>
            </a:r>
            <a:endParaRPr lang="en-US" b="0" i="0" u="none" strike="noStrike" baseline="0" dirty="0">
              <a:solidFill>
                <a:srgbClr val="000000"/>
              </a:solidFill>
              <a:latin typeface="SFTT1095"/>
            </a:endParaRP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	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SFTT1095"/>
              </a:rPr>
              <a:t>}</a:t>
            </a:r>
            <a:r>
              <a:rPr lang="en-US" b="0" i="0" u="none" strike="noStrike" baseline="0" dirty="0">
                <a:latin typeface="SFTT1095"/>
              </a:rPr>
              <a:t>						}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SFTT1095"/>
              </a:rPr>
              <a:t>}</a:t>
            </a:r>
            <a:r>
              <a:rPr lang="en-US" b="0" i="0" u="none" strike="noStrike" baseline="0" dirty="0">
                <a:latin typeface="SFTT1095"/>
              </a:rPr>
              <a:t>	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				</a:t>
            </a:r>
            <a:r>
              <a:rPr lang="en-US" dirty="0">
                <a:solidFill>
                  <a:srgbClr val="0000FF"/>
                </a:solidFill>
                <a:latin typeface="SFTT1095"/>
              </a:rPr>
              <a:t> 		else</a:t>
            </a:r>
            <a:r>
              <a:rPr lang="en-US" dirty="0">
                <a:latin typeface="SFTT1095"/>
              </a:rPr>
              <a:t>{</a:t>
            </a:r>
            <a:endParaRPr lang="en-US" b="0" i="0" u="none" strike="noStrike" baseline="0" dirty="0">
              <a:latin typeface="SFTT1095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FTT1095"/>
              </a:rPr>
              <a:t>else{</a:t>
            </a:r>
            <a:r>
              <a:rPr lang="en-US" dirty="0">
                <a:solidFill>
                  <a:srgbClr val="0000FF"/>
                </a:solidFill>
                <a:latin typeface="SFTT1095"/>
              </a:rPr>
              <a:t>	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SFTT1095"/>
              </a:rPr>
              <a:t>						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&lt;&lt;3;</a:t>
            </a:r>
            <a:endParaRPr lang="en-US" b="0" i="0" u="none" strike="noStrike" baseline="0" dirty="0">
              <a:solidFill>
                <a:srgbClr val="0000FF"/>
              </a:solidFill>
              <a:latin typeface="SFTT1095"/>
            </a:endParaRP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	</a:t>
            </a:r>
            <a:r>
              <a:rPr lang="en-US" dirty="0">
                <a:solidFill>
                  <a:schemeClr val="bg1"/>
                </a:solidFill>
                <a:latin typeface="SFTT1095"/>
              </a:rPr>
              <a:t> std::</a:t>
            </a:r>
            <a:r>
              <a:rPr lang="en-US" dirty="0" err="1">
                <a:solidFill>
                  <a:schemeClr val="bg1"/>
                </a:solidFill>
                <a:latin typeface="SFTT1095"/>
              </a:rPr>
              <a:t>cout</a:t>
            </a:r>
            <a:r>
              <a:rPr lang="en-US" dirty="0">
                <a:solidFill>
                  <a:schemeClr val="bg1"/>
                </a:solidFill>
                <a:latin typeface="SFTT1095"/>
              </a:rPr>
              <a:t> &lt;&lt; 3;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TT1095"/>
              </a:rPr>
              <a:t>				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}</a:t>
            </a:r>
            <a:endParaRPr lang="en-US" b="0" i="0" u="none" strike="noStrike" baseline="0" dirty="0">
              <a:solidFill>
                <a:srgbClr val="000000"/>
              </a:solidFill>
              <a:latin typeface="SFTT1095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FTT1095"/>
              </a:rPr>
              <a:t>}</a:t>
            </a:r>
            <a:r>
              <a:rPr lang="en-US" dirty="0">
                <a:solidFill>
                  <a:srgbClr val="000000"/>
                </a:solidFill>
                <a:latin typeface="SFTT1095"/>
              </a:rPr>
              <a:t>						}</a:t>
            </a:r>
            <a:endParaRPr lang="en-US" b="0" i="0" u="none" strike="noStrike" baseline="0" dirty="0">
              <a:solidFill>
                <a:srgbClr val="000000"/>
              </a:solidFill>
              <a:latin typeface="SFTT1095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SFSS1095"/>
            </a:endParaRPr>
          </a:p>
        </p:txBody>
      </p:sp>
    </p:spTree>
    <p:extLst>
      <p:ext uri="{BB962C8B-B14F-4D97-AF65-F5344CB8AC3E}">
        <p14:creationId xmlns:p14="http://schemas.microsoft.com/office/powerpoint/2010/main" val="511301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AA99-DF5A-4DA0-9905-D5D68E0A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Добри практики при писан</a:t>
            </a:r>
            <a:r>
              <a:rPr lang="en-GB" dirty="0"/>
              <a:t>e</a:t>
            </a:r>
            <a:r>
              <a:rPr lang="bg" dirty="0"/>
              <a:t> на условен оператор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0E73-F83A-4696-9280-F5A71DBA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94" y="1618540"/>
            <a:ext cx="10876128" cy="5183069"/>
          </a:xfrm>
        </p:spPr>
        <p:txBody>
          <a:bodyPr>
            <a:noAutofit/>
          </a:bodyPr>
          <a:lstStyle/>
          <a:p>
            <a:r>
              <a:rPr lang="en-US" sz="2000" b="0" i="0" u="none" strike="noStrike" baseline="0" dirty="0">
                <a:solidFill>
                  <a:srgbClr val="0000FF"/>
                </a:solidFill>
                <a:latin typeface="SFTT1095"/>
              </a:rPr>
              <a:t>if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(a &gt; 0)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SFTT1095"/>
              </a:rPr>
              <a:t>if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(b &gt; 0)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SFTT1095"/>
              </a:rPr>
              <a:t>std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 &lt;&lt; 1;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SFTT1095"/>
              </a:rPr>
              <a:t>else </a:t>
            </a:r>
            <a:r>
              <a:rPr lang="en-US" sz="2000" dirty="0" err="1">
                <a:latin typeface="SFTT1095"/>
              </a:rPr>
              <a:t>s</a:t>
            </a:r>
            <a:r>
              <a:rPr lang="en-US" sz="2000" b="0" i="0" u="none" strike="noStrike" baseline="0" dirty="0" err="1">
                <a:latin typeface="SFTT1095"/>
              </a:rPr>
              <a:t>td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SFTT1095"/>
              </a:rPr>
              <a:t>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 &lt;&lt; 3;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SFTT1095"/>
              </a:rPr>
              <a:t>if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(a &gt; 0)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SFTT1095"/>
              </a:rPr>
              <a:t>{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	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SFTT1095"/>
              </a:rPr>
              <a:t>if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(b &gt; 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SFTT1095"/>
              </a:rPr>
              <a:t>	{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		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SFTT1095"/>
              </a:rPr>
              <a:t>std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 &lt;&lt; 1;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	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SFTT1095"/>
              </a:rPr>
              <a:t>	e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SFTT1095"/>
              </a:rPr>
              <a:t>lse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SFTT1095"/>
              </a:rPr>
              <a:t>	{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SFTT1095"/>
              </a:rPr>
              <a:t> 		</a:t>
            </a:r>
            <a:r>
              <a:rPr lang="en-US" sz="2000" dirty="0">
                <a:latin typeface="SFTT1095"/>
              </a:rPr>
              <a:t>s</a:t>
            </a:r>
            <a:r>
              <a:rPr lang="en-US" sz="2000" b="0" i="0" u="none" strike="noStrike" baseline="0" dirty="0">
                <a:latin typeface="SFTT1095"/>
              </a:rPr>
              <a:t>td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SFTT1095"/>
              </a:rPr>
              <a:t>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SFTT1095"/>
              </a:rPr>
              <a:t>cout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 &lt;&lt; 3;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SFTT1095"/>
              </a:rPr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C2A4-17CF-4858-8A64-C18CCC67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Оператор за многозначен избор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6F26-9D55-400D-BCEE-C1C665F6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7099" cy="481344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dirty="0"/>
              <a:t>if(a==0)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nula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else if (a==1)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edno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else if(a==2)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dve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…………..</a:t>
            </a:r>
          </a:p>
          <a:p>
            <a:pPr marL="0" indent="0">
              <a:buNone/>
            </a:pPr>
            <a:r>
              <a:rPr lang="en-US" dirty="0"/>
              <a:t>else if(a==10)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deset</a:t>
            </a:r>
            <a:r>
              <a:rPr lang="en-US" dirty="0"/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374738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5927-25ED-44CA-8358-333385B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Оператор за многозначен избор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7462-E67B-4FB4-98AF-FADEDA4A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Когато искаме да имаме няколко различни изхода в зависимост от стойността на 1 променлива, </a:t>
            </a:r>
            <a:r>
              <a:rPr lang="en-US" dirty="0"/>
              <a:t>if ; else </a:t>
            </a:r>
            <a:r>
              <a:rPr lang="bg" dirty="0"/>
              <a:t>невинаги е оптимален</a:t>
            </a:r>
          </a:p>
          <a:p>
            <a:endParaRPr lang="bg" dirty="0"/>
          </a:p>
          <a:p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switch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&lt;</a:t>
            </a:r>
            <a:r>
              <a:rPr lang="bg" b="0" i="0" u="none" strike="noStrike" baseline="0" dirty="0">
                <a:solidFill>
                  <a:srgbClr val="000000"/>
                </a:solidFill>
                <a:latin typeface="SFSS1095"/>
              </a:rPr>
              <a:t>променлива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&gt;</a:t>
            </a:r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) {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{ </a:t>
            </a:r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case </a:t>
            </a:r>
            <a:r>
              <a:rPr lang="bg" dirty="0">
                <a:solidFill>
                  <a:srgbClr val="000000"/>
                </a:solidFill>
                <a:latin typeface="SFSS1095"/>
              </a:rPr>
              <a:t>&lt;стойност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&gt; </a:t>
            </a:r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{ &lt;</a:t>
            </a:r>
            <a:r>
              <a:rPr lang="bg" b="0" i="0" u="none" strike="noStrike" baseline="0" dirty="0">
                <a:solidFill>
                  <a:srgbClr val="000000"/>
                </a:solidFill>
                <a:latin typeface="SFSS1095"/>
              </a:rPr>
              <a:t>действие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&gt; } }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[ </a:t>
            </a:r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default 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{ &lt;</a:t>
            </a:r>
            <a:r>
              <a:rPr lang="bg" b="0" i="0" u="none" strike="noStrike" baseline="0" dirty="0">
                <a:solidFill>
                  <a:srgbClr val="000000"/>
                </a:solidFill>
                <a:latin typeface="SFSS1095"/>
              </a:rPr>
              <a:t>действие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FSS1095"/>
              </a:rPr>
              <a:t>&gt; } ]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BD1A1A"/>
                </a:solidFill>
                <a:latin typeface="SFTT1095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4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24BA-8C95-436F-BD63-A90D76F5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Оператор за многозначен избор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6D9F-D2A9-45F4-B8B4-98020198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switch(a)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case 1: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edno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	case 2: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dve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	…….</a:t>
            </a:r>
          </a:p>
          <a:p>
            <a:pPr marL="0" indent="0">
              <a:buNone/>
            </a:pPr>
            <a:r>
              <a:rPr lang="en-US" dirty="0"/>
              <a:t>	case 10: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deset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	default: std::</a:t>
            </a:r>
            <a:r>
              <a:rPr lang="en-US" dirty="0" err="1"/>
              <a:t>cout</a:t>
            </a:r>
            <a:r>
              <a:rPr lang="en-US" dirty="0"/>
              <a:t>&lt;&lt;“too big”;</a:t>
            </a:r>
            <a:r>
              <a:rPr lang="bg-BG" dirty="0"/>
              <a:t> </a:t>
            </a:r>
            <a:r>
              <a:rPr lang="bg-BG" dirty="0">
                <a:solidFill>
                  <a:srgbClr val="FF11FF"/>
                </a:solidFill>
              </a:rPr>
              <a:t>//може да е навсякъде в тялото и </a:t>
            </a:r>
            <a:r>
              <a:rPr lang="bg-BG" dirty="0"/>
              <a:t>						    </a:t>
            </a:r>
            <a:r>
              <a:rPr lang="bg-BG" dirty="0">
                <a:solidFill>
                  <a:srgbClr val="FF11FF"/>
                </a:solidFill>
              </a:rPr>
              <a:t>винаги ще се разглежда последен</a:t>
            </a:r>
            <a:endParaRPr lang="en-US" dirty="0">
              <a:solidFill>
                <a:srgbClr val="FF11FF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12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AC92-7189-4181-8A4B-F5F6F735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Оператор за многозначен избор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019C-6FD6-44B9-A485-6B42ECA7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Какво не е наред с кода от предния слайд?</a:t>
            </a:r>
          </a:p>
          <a:p>
            <a:endParaRPr lang="bg" dirty="0"/>
          </a:p>
          <a:p>
            <a:r>
              <a:rPr lang="bg" dirty="0"/>
              <a:t>При въвеждане на 1 ,например, изходът ще бъде:</a:t>
            </a:r>
          </a:p>
          <a:p>
            <a:pPr marL="0" indent="0">
              <a:buNone/>
            </a:pPr>
            <a:endParaRPr lang="bg" dirty="0"/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edno</a:t>
            </a:r>
            <a:r>
              <a:rPr lang="en-US" dirty="0" err="1">
                <a:solidFill>
                  <a:srgbClr val="FF11FF"/>
                </a:solidFill>
              </a:rPr>
              <a:t>dve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tri</a:t>
            </a:r>
            <a:r>
              <a:rPr lang="en-US" dirty="0" err="1">
                <a:solidFill>
                  <a:srgbClr val="FF11FF"/>
                </a:solidFill>
              </a:rPr>
              <a:t>chetiri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pet</a:t>
            </a:r>
            <a:r>
              <a:rPr lang="en-US" dirty="0" err="1">
                <a:solidFill>
                  <a:srgbClr val="FF11FF"/>
                </a:solidFill>
              </a:rPr>
              <a:t>shest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sedem</a:t>
            </a:r>
            <a:r>
              <a:rPr lang="en-US" dirty="0" err="1">
                <a:solidFill>
                  <a:srgbClr val="FF11FF"/>
                </a:solidFill>
              </a:rPr>
              <a:t>osem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devet</a:t>
            </a:r>
            <a:r>
              <a:rPr lang="en-US" dirty="0" err="1">
                <a:solidFill>
                  <a:srgbClr val="FF11FF"/>
                </a:solidFill>
              </a:rPr>
              <a:t>deset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toobig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(o</a:t>
            </a:r>
            <a:r>
              <a:rPr lang="bg" dirty="0"/>
              <a:t>цветяването е само с цел да се чете по-лесно)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E5604C-62F5-483F-A8CB-A4991676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Контейнер за съдържание 12">
            <a:extLst>
              <a:ext uri="{FF2B5EF4-FFF2-40B4-BE49-F238E27FC236}">
                <a16:creationId xmlns:a16="http://schemas.microsoft.com/office/drawing/2014/main" id="{509D8DB7-A409-40AF-AF30-BF8BD994B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85" y="0"/>
            <a:ext cx="5815398" cy="6886656"/>
          </a:xfrm>
        </p:spPr>
      </p:pic>
    </p:spTree>
    <p:extLst>
      <p:ext uri="{BB962C8B-B14F-4D97-AF65-F5344CB8AC3E}">
        <p14:creationId xmlns:p14="http://schemas.microsoft.com/office/powerpoint/2010/main" val="26629472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340E-DBA6-49D7-B69E-97408985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Оператор</a:t>
            </a:r>
            <a:r>
              <a:rPr lang="en-US" dirty="0"/>
              <a:t> </a:t>
            </a:r>
            <a:r>
              <a:rPr lang="bg" dirty="0"/>
              <a:t>за прекъсване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68E0-6E96-469B-BFA9-2CB3C8D6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55" y="1733336"/>
            <a:ext cx="11188890" cy="5032375"/>
          </a:xfrm>
        </p:spPr>
        <p:txBody>
          <a:bodyPr>
            <a:normAutofit/>
          </a:bodyPr>
          <a:lstStyle/>
          <a:p>
            <a:r>
              <a:rPr lang="bg" dirty="0"/>
              <a:t>Ключова дума: </a:t>
            </a:r>
            <a:r>
              <a:rPr lang="en-US" dirty="0"/>
              <a:t>break</a:t>
            </a:r>
          </a:p>
          <a:p>
            <a:endParaRPr lang="en-US" dirty="0"/>
          </a:p>
          <a:p>
            <a:r>
              <a:rPr lang="bg" dirty="0"/>
              <a:t>Операторът за прекъсване </a:t>
            </a:r>
            <a:r>
              <a:rPr lang="en-US" dirty="0"/>
              <a:t>break </a:t>
            </a:r>
            <a:r>
              <a:rPr lang="bg" dirty="0"/>
              <a:t>има две функции</a:t>
            </a:r>
          </a:p>
          <a:p>
            <a:endParaRPr lang="bg" dirty="0"/>
          </a:p>
          <a:p>
            <a:r>
              <a:rPr lang="bg" dirty="0"/>
              <a:t>Когато се използва в </a:t>
            </a:r>
            <a:r>
              <a:rPr lang="en-US" dirty="0"/>
              <a:t>switch-statement, </a:t>
            </a:r>
            <a:r>
              <a:rPr lang="bg" dirty="0"/>
              <a:t>при извикването си казва на програмата да спре да изпълнва командите от </a:t>
            </a:r>
            <a:r>
              <a:rPr lang="en-US" dirty="0"/>
              <a:t>switch</a:t>
            </a:r>
            <a:endParaRPr lang="bg" dirty="0"/>
          </a:p>
          <a:p>
            <a:endParaRPr lang="en-US" dirty="0"/>
          </a:p>
          <a:p>
            <a:r>
              <a:rPr lang="bg" dirty="0"/>
              <a:t>Няма смисъл да се слага след последния случай</a:t>
            </a:r>
            <a:endParaRPr lang="en-US" dirty="0"/>
          </a:p>
          <a:p>
            <a:endParaRPr lang="en-US" dirty="0"/>
          </a:p>
          <a:p>
            <a:r>
              <a:rPr lang="bg" dirty="0"/>
              <a:t>Втората функция ще разгледаме по-късно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24BA-8C95-436F-BD63-A90D76F5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Оператор за многозначен избор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6D9F-D2A9-45F4-B8B4-98020198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switch(a)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case 1: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edno</a:t>
            </a:r>
            <a:r>
              <a:rPr lang="en-US" dirty="0"/>
              <a:t>”;</a:t>
            </a:r>
            <a:r>
              <a:rPr lang="bg" dirty="0"/>
              <a:t> </a:t>
            </a: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	case 2: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dve</a:t>
            </a:r>
            <a:r>
              <a:rPr lang="en-US" dirty="0"/>
              <a:t>”; break;</a:t>
            </a:r>
          </a:p>
          <a:p>
            <a:pPr marL="0" indent="0">
              <a:buNone/>
            </a:pPr>
            <a:r>
              <a:rPr lang="en-US" dirty="0"/>
              <a:t>	…….</a:t>
            </a:r>
          </a:p>
          <a:p>
            <a:pPr marL="0" indent="0">
              <a:buNone/>
            </a:pPr>
            <a:r>
              <a:rPr lang="en-US" dirty="0"/>
              <a:t>	case 10: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deset</a:t>
            </a:r>
            <a:r>
              <a:rPr lang="en-US" dirty="0"/>
              <a:t>”;break;</a:t>
            </a:r>
          </a:p>
          <a:p>
            <a:pPr marL="0" indent="0">
              <a:buNone/>
            </a:pPr>
            <a:r>
              <a:rPr lang="en-US" dirty="0"/>
              <a:t>	default: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&lt;&lt;“too big”;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7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63618C-FA9A-4603-B1E1-B4C57448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  <a:r>
              <a:rPr lang="en-GB" dirty="0"/>
              <a:t> </a:t>
            </a:r>
            <a:r>
              <a:rPr lang="bg-BG" dirty="0"/>
              <a:t>за вас</a:t>
            </a:r>
            <a:r>
              <a:rPr lang="en-GB" dirty="0"/>
              <a:t>#5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C636B5-AE46-40B6-98BD-A634E9B8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3029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A2B8ECA-7AB9-4A46-AD31-BD97B975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97CEC3-C4D8-4D4B-A819-5172FAE5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int a = </a:t>
            </a:r>
            <a:r>
              <a:rPr lang="bg-BG" dirty="0"/>
              <a:t>0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switch(a)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case 1: std::</a:t>
            </a:r>
            <a:r>
              <a:rPr lang="en-GB" dirty="0" err="1"/>
              <a:t>cout</a:t>
            </a:r>
            <a:r>
              <a:rPr lang="en-GB" dirty="0"/>
              <a:t>&lt;&lt;“</a:t>
            </a:r>
            <a:r>
              <a:rPr lang="en-GB" dirty="0" err="1"/>
              <a:t>edno</a:t>
            </a:r>
            <a:r>
              <a:rPr lang="en-GB" dirty="0"/>
              <a:t>”;break;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default:4==2+2;</a:t>
            </a:r>
          </a:p>
          <a:p>
            <a:pPr marL="0" indent="0">
              <a:buNone/>
            </a:pPr>
            <a:r>
              <a:rPr lang="en-GB" dirty="0"/>
              <a:t>	case 2: std::</a:t>
            </a:r>
            <a:r>
              <a:rPr lang="en-GB" dirty="0" err="1"/>
              <a:t>cout</a:t>
            </a:r>
            <a:r>
              <a:rPr lang="en-GB" dirty="0"/>
              <a:t>&lt;&lt;“</a:t>
            </a:r>
            <a:r>
              <a:rPr lang="en-GB" dirty="0" err="1"/>
              <a:t>dve</a:t>
            </a:r>
            <a:r>
              <a:rPr lang="en-GB" dirty="0"/>
              <a:t>”; std::</a:t>
            </a:r>
            <a:r>
              <a:rPr lang="en-GB" dirty="0" err="1"/>
              <a:t>cout</a:t>
            </a:r>
            <a:r>
              <a:rPr lang="en-GB" dirty="0"/>
              <a:t>&lt;&lt;“I wont forget to </a:t>
            </a:r>
            <a:r>
              <a:rPr lang="en-GB" dirty="0" err="1"/>
              <a:t>break”;break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 err="1">
                <a:solidFill>
                  <a:srgbClr val="D856C9"/>
                </a:solidFill>
              </a:rPr>
              <a:t>dveI</a:t>
            </a:r>
            <a:r>
              <a:rPr lang="en-GB" dirty="0">
                <a:solidFill>
                  <a:srgbClr val="D856C9"/>
                </a:solidFill>
              </a:rPr>
              <a:t> wont forget to break</a:t>
            </a:r>
          </a:p>
        </p:txBody>
      </p:sp>
    </p:spTree>
    <p:extLst>
      <p:ext uri="{BB962C8B-B14F-4D97-AF65-F5344CB8AC3E}">
        <p14:creationId xmlns:p14="http://schemas.microsoft.com/office/powerpoint/2010/main" val="2452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2C1503-322D-40D2-83E1-D9705F9F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7F7B338-E3D8-4F94-A7DA-703FD8FF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int a = 2;</a:t>
            </a:r>
          </a:p>
          <a:p>
            <a:pPr marL="0" indent="0">
              <a:buNone/>
            </a:pPr>
            <a:r>
              <a:rPr lang="en-GB" dirty="0"/>
              <a:t>switch(a)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case 1: std::</a:t>
            </a:r>
            <a:r>
              <a:rPr lang="en-GB" dirty="0" err="1"/>
              <a:t>cout</a:t>
            </a:r>
            <a:r>
              <a:rPr lang="en-GB" dirty="0"/>
              <a:t>&lt;&lt;“</a:t>
            </a:r>
            <a:r>
              <a:rPr lang="en-GB" dirty="0" err="1"/>
              <a:t>edno</a:t>
            </a:r>
            <a:r>
              <a:rPr lang="en-GB" dirty="0"/>
              <a:t>”;break;</a:t>
            </a:r>
          </a:p>
          <a:p>
            <a:pPr marL="0" indent="0">
              <a:buNone/>
            </a:pPr>
            <a:r>
              <a:rPr lang="en-GB" dirty="0"/>
              <a:t>	case 2: int b = a + 5; std::</a:t>
            </a:r>
            <a:r>
              <a:rPr lang="en-GB" dirty="0" err="1"/>
              <a:t>cout</a:t>
            </a:r>
            <a:r>
              <a:rPr lang="en-GB" dirty="0"/>
              <a:t>&lt;&lt;</a:t>
            </a:r>
            <a:r>
              <a:rPr lang="en-GB" dirty="0" err="1"/>
              <a:t>b;break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default:break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r>
              <a:rPr lang="bg-BG" dirty="0">
                <a:solidFill>
                  <a:srgbClr val="D856C9"/>
                </a:solidFill>
              </a:rPr>
              <a:t>Отговор: грешка при компилация</a:t>
            </a:r>
            <a:endParaRPr lang="en-GB" dirty="0">
              <a:solidFill>
                <a:srgbClr val="D856C9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7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C66E07-40F5-4911-8798-0A0CDEBA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90056E-B5D7-479D-A4A4-CB176009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За да се инициализират променливи в случай на </a:t>
            </a:r>
            <a:r>
              <a:rPr lang="en-GB" dirty="0"/>
              <a:t>switch, </a:t>
            </a:r>
            <a:r>
              <a:rPr lang="bg-BG" dirty="0"/>
              <a:t>трябва да се създаде нов </a:t>
            </a:r>
            <a:r>
              <a:rPr lang="en-GB" dirty="0"/>
              <a:t>scope</a:t>
            </a:r>
            <a:r>
              <a:rPr lang="bg-BG" dirty="0"/>
              <a:t>, в който да се инициализира новата променлива</a:t>
            </a:r>
          </a:p>
          <a:p>
            <a:pPr marL="0" indent="0">
              <a:buNone/>
            </a:pPr>
            <a:r>
              <a:rPr lang="en-GB" dirty="0"/>
              <a:t>switch(a)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case 1: std::</a:t>
            </a:r>
            <a:r>
              <a:rPr lang="en-GB" dirty="0" err="1"/>
              <a:t>cout</a:t>
            </a:r>
            <a:r>
              <a:rPr lang="en-GB" dirty="0"/>
              <a:t>&lt;&lt;“</a:t>
            </a:r>
            <a:r>
              <a:rPr lang="en-GB" dirty="0" err="1"/>
              <a:t>edno</a:t>
            </a:r>
            <a:r>
              <a:rPr lang="en-GB" dirty="0"/>
              <a:t>”; break;</a:t>
            </a:r>
          </a:p>
          <a:p>
            <a:pPr marL="0" indent="0">
              <a:buNone/>
            </a:pPr>
            <a:r>
              <a:rPr lang="en-GB" dirty="0"/>
              <a:t>	case 2: {int b = a + 5; std::</a:t>
            </a:r>
            <a:r>
              <a:rPr lang="en-GB" dirty="0" err="1"/>
              <a:t>cout</a:t>
            </a:r>
            <a:r>
              <a:rPr lang="en-GB" dirty="0"/>
              <a:t>&lt;&lt;b;} break;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default:break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Error	C2360	initialization of 'b' is skipped by 'case' label		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5264FB7-9E48-4237-96A5-2D1202A0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3D12BC-B628-4DDE-A3E0-58C6EA65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Ако обаче случаят, в който се инициализира нова променлива е последен, то тогава не се получава грешка при компилация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int a = 2;</a:t>
            </a:r>
          </a:p>
          <a:p>
            <a:pPr marL="0" indent="0">
              <a:buNone/>
            </a:pPr>
            <a:r>
              <a:rPr lang="en-GB" dirty="0"/>
              <a:t>switch (a)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case 1: std::</a:t>
            </a:r>
            <a:r>
              <a:rPr lang="en-GB" dirty="0" err="1"/>
              <a:t>cout</a:t>
            </a:r>
            <a:r>
              <a:rPr lang="en-GB" dirty="0"/>
              <a:t> &lt;&lt; 1; break;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default:break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case 2: int b = a+5; std::</a:t>
            </a:r>
            <a:r>
              <a:rPr lang="en-GB" dirty="0" err="1"/>
              <a:t>cout</a:t>
            </a:r>
            <a:r>
              <a:rPr lang="en-GB" dirty="0"/>
              <a:t> &lt;&lt; b; break;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Ще изведе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4573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4279-0E01-4C8C-B2E1-E2E323B1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7F4-1740-41DC-A01D-D6DE58AE7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574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int a =2;</a:t>
            </a:r>
          </a:p>
          <a:p>
            <a:pPr marL="0" indent="0">
              <a:buNone/>
            </a:pPr>
            <a:r>
              <a:rPr lang="en-GB" dirty="0"/>
              <a:t>if(a==2) std::</a:t>
            </a:r>
            <a:r>
              <a:rPr lang="en-GB" dirty="0" err="1"/>
              <a:t>cout</a:t>
            </a:r>
            <a:r>
              <a:rPr lang="en-GB" dirty="0"/>
              <a:t>&lt;&lt;“</a:t>
            </a:r>
            <a:r>
              <a:rPr lang="en-GB" dirty="0" err="1"/>
              <a:t>dve</a:t>
            </a:r>
            <a:r>
              <a:rPr lang="en-GB" dirty="0"/>
              <a:t>”;</a:t>
            </a:r>
          </a:p>
          <a:p>
            <a:pPr marL="0" indent="0">
              <a:buNone/>
            </a:pPr>
            <a:r>
              <a:rPr lang="en-GB" dirty="0"/>
              <a:t>if(a != 3) std::</a:t>
            </a:r>
            <a:r>
              <a:rPr lang="en-GB" dirty="0" err="1"/>
              <a:t>cout</a:t>
            </a:r>
            <a:r>
              <a:rPr lang="en-GB" dirty="0"/>
              <a:t>&lt;&lt;“not3”; </a:t>
            </a:r>
          </a:p>
          <a:p>
            <a:pPr marL="0" indent="0">
              <a:buNone/>
            </a:pPr>
            <a:r>
              <a:rPr lang="en-GB" dirty="0"/>
              <a:t>else if (a&lt;3) std::</a:t>
            </a:r>
            <a:r>
              <a:rPr lang="en-GB" dirty="0" err="1"/>
              <a:t>cout</a:t>
            </a:r>
            <a:r>
              <a:rPr lang="en-GB" dirty="0"/>
              <a:t>&lt;&lt;“small”;</a:t>
            </a:r>
          </a:p>
          <a:p>
            <a:pPr marL="0" indent="0">
              <a:buNone/>
            </a:pPr>
            <a:r>
              <a:rPr lang="en-GB" dirty="0"/>
              <a:t>else std::</a:t>
            </a:r>
            <a:r>
              <a:rPr lang="en-GB" dirty="0" err="1"/>
              <a:t>cout</a:t>
            </a:r>
            <a:r>
              <a:rPr lang="en-GB" dirty="0"/>
              <a:t>&lt;&lt;“big”;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>
                <a:solidFill>
                  <a:srgbClr val="D856C9"/>
                </a:solidFill>
              </a:rPr>
              <a:t>Отговор </a:t>
            </a:r>
            <a:r>
              <a:rPr lang="en-GB" dirty="0">
                <a:solidFill>
                  <a:srgbClr val="D856C9"/>
                </a:solidFill>
              </a:rPr>
              <a:t>dvenot3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7F4-1740-41DC-A01D-D6DE58AE7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278296"/>
            <a:ext cx="12165496" cy="6579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int a =2;</a:t>
            </a:r>
          </a:p>
          <a:p>
            <a:pPr marL="0" indent="0">
              <a:buNone/>
            </a:pPr>
            <a:r>
              <a:rPr lang="en-GB" dirty="0"/>
              <a:t>if(a==2) 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&lt;&lt;“</a:t>
            </a:r>
            <a:r>
              <a:rPr lang="en-GB" dirty="0" err="1"/>
              <a:t>dve</a:t>
            </a:r>
            <a:r>
              <a:rPr lang="en-GB" dirty="0"/>
              <a:t>”;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if(a != 3) 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&lt;&lt;“not3”; </a:t>
            </a:r>
          </a:p>
          <a:p>
            <a:pPr marL="0" indent="0">
              <a:buNone/>
            </a:pPr>
            <a:r>
              <a:rPr lang="en-GB" dirty="0"/>
              <a:t>} else if (a&lt;3) 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&lt;&lt;“small”;</a:t>
            </a:r>
          </a:p>
          <a:p>
            <a:pPr marL="0" indent="0">
              <a:buNone/>
            </a:pPr>
            <a:r>
              <a:rPr lang="en-GB" dirty="0"/>
              <a:t>} else {</a:t>
            </a:r>
          </a:p>
          <a:p>
            <a:pPr marL="0" indent="0">
              <a:buNone/>
            </a:pPr>
            <a:r>
              <a:rPr lang="en-GB" dirty="0"/>
              <a:t> 	std::</a:t>
            </a:r>
            <a:r>
              <a:rPr lang="en-GB" dirty="0" err="1"/>
              <a:t>cout</a:t>
            </a:r>
            <a:r>
              <a:rPr lang="en-GB" dirty="0"/>
              <a:t>&lt;&lt;“big”;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7243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4753-1A99-4395-AB98-8769D254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Цикли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4EDB-5854-4E12-911B-1D6F9D6B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Случвало ли ви се е да ви накажат да напишете „Няма да говоря в час“ 1000 пъти?</a:t>
            </a:r>
          </a:p>
          <a:p>
            <a:endParaRPr lang="bg" dirty="0"/>
          </a:p>
          <a:p>
            <a:r>
              <a:rPr lang="bg" dirty="0"/>
              <a:t>Колко по-лесно е веднъж да напишете:</a:t>
            </a:r>
          </a:p>
          <a:p>
            <a:endParaRPr lang="bg" dirty="0"/>
          </a:p>
          <a:p>
            <a:pPr marL="0" indent="0">
              <a:buNone/>
            </a:pPr>
            <a:r>
              <a:rPr lang="en-US" dirty="0"/>
              <a:t>for(unsigned </a:t>
            </a:r>
            <a:r>
              <a:rPr lang="en-US" dirty="0" err="1"/>
              <a:t>i</a:t>
            </a:r>
            <a:r>
              <a:rPr lang="en-US" dirty="0"/>
              <a:t> =0; </a:t>
            </a:r>
            <a:r>
              <a:rPr lang="en-US" dirty="0" err="1"/>
              <a:t>i</a:t>
            </a:r>
            <a:r>
              <a:rPr lang="en-US" dirty="0"/>
              <a:t>&lt;1000;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bg" dirty="0"/>
              <a:t>Няма да говоря в час</a:t>
            </a:r>
            <a:r>
              <a:rPr lang="en-US" dirty="0"/>
              <a:t>\n”;</a:t>
            </a:r>
          </a:p>
        </p:txBody>
      </p:sp>
    </p:spTree>
    <p:extLst>
      <p:ext uri="{BB962C8B-B14F-4D97-AF65-F5344CB8AC3E}">
        <p14:creationId xmlns:p14="http://schemas.microsoft.com/office/powerpoint/2010/main" val="314935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6901</Words>
  <Application>Microsoft Office PowerPoint</Application>
  <PresentationFormat>Широк екран</PresentationFormat>
  <Paragraphs>1302</Paragraphs>
  <Slides>172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172</vt:i4>
      </vt:variant>
    </vt:vector>
  </HeadingPairs>
  <TitlesOfParts>
    <vt:vector size="178" baseType="lpstr">
      <vt:lpstr>Arial</vt:lpstr>
      <vt:lpstr>Calibri</vt:lpstr>
      <vt:lpstr>Calibri Light</vt:lpstr>
      <vt:lpstr>SFSS1095</vt:lpstr>
      <vt:lpstr>SFTT1095</vt:lpstr>
      <vt:lpstr>Тема на Office</vt:lpstr>
      <vt:lpstr>Добре дошли</vt:lpstr>
      <vt:lpstr>Консултация по УП за теоретично контролно 1</vt:lpstr>
      <vt:lpstr>Какво покрива тази презентация</vt:lpstr>
      <vt:lpstr>Анализ на материала</vt:lpstr>
      <vt:lpstr>Какво всъщност е бройна система</vt:lpstr>
      <vt:lpstr>Десетична бройна система</vt:lpstr>
      <vt:lpstr>Двоична бройна система</vt:lpstr>
      <vt:lpstr>Шестнайсетична бройна система</vt:lpstr>
      <vt:lpstr>Презентация на PowerPoint</vt:lpstr>
      <vt:lpstr>Преминаване в и от десетична бройна система</vt:lpstr>
      <vt:lpstr>Преминавания в бройни системи с основи, когато една от основите е степен на другата</vt:lpstr>
      <vt:lpstr>Преминавания в бройни системи с основи, когато една от основите е степен на другата</vt:lpstr>
      <vt:lpstr>Преминавания в бройни системи с основи, които не са взаимно прости</vt:lpstr>
      <vt:lpstr>Какво са бит, байт, килобайт и т.н.?</vt:lpstr>
      <vt:lpstr>Типове данни</vt:lpstr>
      <vt:lpstr>Примитивни типове данни</vt:lpstr>
      <vt:lpstr>Размер на примитивните типове данни</vt:lpstr>
      <vt:lpstr>Boolean</vt:lpstr>
      <vt:lpstr>Цели числа</vt:lpstr>
      <vt:lpstr>Числа с плаваща запетая</vt:lpstr>
      <vt:lpstr>Числа с плаваща запетая</vt:lpstr>
      <vt:lpstr>Character </vt:lpstr>
      <vt:lpstr>Презентация на PowerPoint</vt:lpstr>
      <vt:lpstr>Константи и литерали</vt:lpstr>
      <vt:lpstr>Променливи</vt:lpstr>
      <vt:lpstr>Синтаксис(не важи за enum)</vt:lpstr>
      <vt:lpstr>Именуване на променливи</vt:lpstr>
      <vt:lpstr>Примери</vt:lpstr>
      <vt:lpstr>Важно!!!</vt:lpstr>
      <vt:lpstr>Именуване на променливи – добри практики</vt:lpstr>
      <vt:lpstr>Примери</vt:lpstr>
      <vt:lpstr>Представяне на константа в бройна система, различна от десетичната</vt:lpstr>
      <vt:lpstr>Константни променливи</vt:lpstr>
      <vt:lpstr>Примери</vt:lpstr>
      <vt:lpstr>Задачи за вас #1</vt:lpstr>
      <vt:lpstr>Задача</vt:lpstr>
      <vt:lpstr>Задача</vt:lpstr>
      <vt:lpstr>Задача</vt:lpstr>
      <vt:lpstr>Супер сте!</vt:lpstr>
      <vt:lpstr>Оператори връщащи стойност</vt:lpstr>
      <vt:lpstr>Типове оператори</vt:lpstr>
      <vt:lpstr>Приоритет на операторите</vt:lpstr>
      <vt:lpstr>Аритметични оператори</vt:lpstr>
      <vt:lpstr>Относно %</vt:lpstr>
      <vt:lpstr>Оператор за присвояване</vt:lpstr>
      <vt:lpstr>Оператор за присвояване</vt:lpstr>
      <vt:lpstr>Задачи за вас #2</vt:lpstr>
      <vt:lpstr>Задача</vt:lpstr>
      <vt:lpstr>Задача</vt:lpstr>
      <vt:lpstr>Задача</vt:lpstr>
      <vt:lpstr>Смесени оператори за присвояване</vt:lpstr>
      <vt:lpstr>Логически оператори</vt:lpstr>
      <vt:lpstr>Таблица на логическите операции</vt:lpstr>
      <vt:lpstr>Начин на работа на &amp;&amp; и ||</vt:lpstr>
      <vt:lpstr>Начин на работа на &amp;&amp; и ||</vt:lpstr>
      <vt:lpstr>Начин на работа на &amp;&amp; и ||</vt:lpstr>
      <vt:lpstr>Начин на работа на &amp;&amp; и ||</vt:lpstr>
      <vt:lpstr>Начин на работа на &amp;&amp; и ||</vt:lpstr>
      <vt:lpstr>Релационни оператори</vt:lpstr>
      <vt:lpstr>Единични оператори</vt:lpstr>
      <vt:lpstr>++ и --</vt:lpstr>
      <vt:lpstr>Разлика между prefix и postfix</vt:lpstr>
      <vt:lpstr>Оператори + и – (отново)</vt:lpstr>
      <vt:lpstr>Оператор ? :</vt:lpstr>
      <vt:lpstr>Примери с оператор ? :</vt:lpstr>
      <vt:lpstr>Задачи за вас #3</vt:lpstr>
      <vt:lpstr>Задача</vt:lpstr>
      <vt:lpstr>Задача</vt:lpstr>
      <vt:lpstr>Задача</vt:lpstr>
      <vt:lpstr>Задача</vt:lpstr>
      <vt:lpstr>Свършихме с операторите!!!</vt:lpstr>
      <vt:lpstr>Коментари</vt:lpstr>
      <vt:lpstr>Коментари</vt:lpstr>
      <vt:lpstr>Пространства (scope)</vt:lpstr>
      <vt:lpstr>Задачи за вас#4</vt:lpstr>
      <vt:lpstr>Задача </vt:lpstr>
      <vt:lpstr>Задача</vt:lpstr>
      <vt:lpstr>Задача</vt:lpstr>
      <vt:lpstr>Супер сте!</vt:lpstr>
      <vt:lpstr>Условен оператор</vt:lpstr>
      <vt:lpstr>Примери за условен оператор</vt:lpstr>
      <vt:lpstr>Scope като команда на условен оператор</vt:lpstr>
      <vt:lpstr>Вложени условни оператори</vt:lpstr>
      <vt:lpstr>Вложени условни оператори</vt:lpstr>
      <vt:lpstr>Добри практики при писанe на условен оператор</vt:lpstr>
      <vt:lpstr>Оператор за многозначен избор</vt:lpstr>
      <vt:lpstr>Оператор за многозначен избор</vt:lpstr>
      <vt:lpstr>Оператор за многозначен избор</vt:lpstr>
      <vt:lpstr>Оператор за многозначен избор</vt:lpstr>
      <vt:lpstr>Оператор за прекъсване</vt:lpstr>
      <vt:lpstr>Оператор за многозначен избор</vt:lpstr>
      <vt:lpstr>Задачи за вас#5</vt:lpstr>
      <vt:lpstr>Задача</vt:lpstr>
      <vt:lpstr>Задача</vt:lpstr>
      <vt:lpstr>Задача</vt:lpstr>
      <vt:lpstr>Задача</vt:lpstr>
      <vt:lpstr>Задача</vt:lpstr>
      <vt:lpstr>Презентация на PowerPoint</vt:lpstr>
      <vt:lpstr>Цикли</vt:lpstr>
      <vt:lpstr>Цикли</vt:lpstr>
      <vt:lpstr>Оператор while</vt:lpstr>
      <vt:lpstr>Оператор while</vt:lpstr>
      <vt:lpstr>Композиция do…while</vt:lpstr>
      <vt:lpstr>Оператор break</vt:lpstr>
      <vt:lpstr>Оператор continue</vt:lpstr>
      <vt:lpstr>Оператор for</vt:lpstr>
      <vt:lpstr>Оператор for</vt:lpstr>
      <vt:lpstr>Вложени цикли</vt:lpstr>
      <vt:lpstr>Работещи, но странни и непрепоръчителни употреби на for</vt:lpstr>
      <vt:lpstr>Работещи, но странни и непрепоръчителни употреби на for</vt:lpstr>
      <vt:lpstr>Работещи, но странни и непрепоръчителни употреби на for</vt:lpstr>
      <vt:lpstr>Примерно преобразувание</vt:lpstr>
      <vt:lpstr>Задачи за вас#6</vt:lpstr>
      <vt:lpstr>Задача</vt:lpstr>
      <vt:lpstr>Задача</vt:lpstr>
      <vt:lpstr>Задача</vt:lpstr>
      <vt:lpstr>Супер сте!</vt:lpstr>
      <vt:lpstr>Функции</vt:lpstr>
      <vt:lpstr>Синтаксис</vt:lpstr>
      <vt:lpstr>Синтаксис</vt:lpstr>
      <vt:lpstr>Извикване на фунцкия</vt:lpstr>
      <vt:lpstr>Връщане на резултат</vt:lpstr>
      <vt:lpstr>Примери</vt:lpstr>
      <vt:lpstr>Примери</vt:lpstr>
      <vt:lpstr>Q&amp;A</vt:lpstr>
      <vt:lpstr>Пример</vt:lpstr>
      <vt:lpstr>Пояснение относно параметрите</vt:lpstr>
      <vt:lpstr>Пояснение относно параметрите</vt:lpstr>
      <vt:lpstr>Функция разменяща стойностите на 2 променливи</vt:lpstr>
      <vt:lpstr>Overloading</vt:lpstr>
      <vt:lpstr>Декларация на функция</vt:lpstr>
      <vt:lpstr>Декларация на функция - пример</vt:lpstr>
      <vt:lpstr>Overloading</vt:lpstr>
      <vt:lpstr>Примери за overloading</vt:lpstr>
      <vt:lpstr>Примери за overloading</vt:lpstr>
      <vt:lpstr>Как може да се отстранят тези двусмислия</vt:lpstr>
      <vt:lpstr>Как може да се отстранят тези двусмислия</vt:lpstr>
      <vt:lpstr>Параметри по подразбиране</vt:lpstr>
      <vt:lpstr>Параметри по подразбиране</vt:lpstr>
      <vt:lpstr>Параметри по подразбиране</vt:lpstr>
      <vt:lpstr>Стекова памет</vt:lpstr>
      <vt:lpstr>Стекова памет</vt:lpstr>
      <vt:lpstr>Стековата памет на интуитивно ниво</vt:lpstr>
      <vt:lpstr>Задачи за вас#7</vt:lpstr>
      <vt:lpstr>Задача</vt:lpstr>
      <vt:lpstr>Задача</vt:lpstr>
      <vt:lpstr>Задача</vt:lpstr>
      <vt:lpstr>Време за въпроси</vt:lpstr>
      <vt:lpstr>Благодаря ви за вниманието!</vt:lpstr>
      <vt:lpstr>Източници</vt:lpstr>
      <vt:lpstr>Бонус материали</vt:lpstr>
      <vt:lpstr>Важни неща относно ASCII на този етап</vt:lpstr>
      <vt:lpstr>Изборен тип</vt:lpstr>
      <vt:lpstr>Задача</vt:lpstr>
      <vt:lpstr>Задача</vt:lpstr>
      <vt:lpstr>Запазени думи в С++</vt:lpstr>
      <vt:lpstr>Оператор ,</vt:lpstr>
      <vt:lpstr>Нещо екзотично</vt:lpstr>
      <vt:lpstr>Пояснение</vt:lpstr>
      <vt:lpstr>Презентация на PowerPoint</vt:lpstr>
      <vt:lpstr>https://en.cppreference.com/w/cpp/language/eval_order</vt:lpstr>
      <vt:lpstr>Презентация на PowerPoint</vt:lpstr>
      <vt:lpstr>Презентация на PowerPoint</vt:lpstr>
      <vt:lpstr>Масиви</vt:lpstr>
      <vt:lpstr>Синтаксис</vt:lpstr>
      <vt:lpstr>Операции за работа с масив</vt:lpstr>
      <vt:lpstr>Операции за работа с масив</vt:lpstr>
      <vt:lpstr>Символен низ</vt:lpstr>
      <vt:lpstr>Относно ‘\0’</vt:lpstr>
      <vt:lpstr>Символен низ</vt:lpstr>
      <vt:lpstr>stack</vt:lpstr>
      <vt:lpstr>stack – начин на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Aston Martin</dc:creator>
  <cp:lastModifiedBy>Aston Martin</cp:lastModifiedBy>
  <cp:revision>199</cp:revision>
  <dcterms:created xsi:type="dcterms:W3CDTF">2018-10-19T21:24:38Z</dcterms:created>
  <dcterms:modified xsi:type="dcterms:W3CDTF">2018-12-01T15:25:41Z</dcterms:modified>
</cp:coreProperties>
</file>