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5" r:id="rId2"/>
    <p:sldId id="256" r:id="rId3"/>
    <p:sldId id="257" r:id="rId4"/>
    <p:sldId id="536" r:id="rId5"/>
    <p:sldId id="537" r:id="rId6"/>
    <p:sldId id="539" r:id="rId7"/>
    <p:sldId id="664" r:id="rId8"/>
    <p:sldId id="542" r:id="rId9"/>
    <p:sldId id="661" r:id="rId10"/>
    <p:sldId id="406" r:id="rId11"/>
    <p:sldId id="685" r:id="rId12"/>
    <p:sldId id="674" r:id="rId13"/>
    <p:sldId id="686" r:id="rId14"/>
    <p:sldId id="541" r:id="rId15"/>
    <p:sldId id="540" r:id="rId16"/>
    <p:sldId id="543" r:id="rId17"/>
    <p:sldId id="544" r:id="rId18"/>
    <p:sldId id="545" r:id="rId19"/>
    <p:sldId id="337" r:id="rId20"/>
    <p:sldId id="547" r:id="rId21"/>
    <p:sldId id="548" r:id="rId22"/>
    <p:sldId id="549" r:id="rId23"/>
    <p:sldId id="550" r:id="rId24"/>
    <p:sldId id="428" r:id="rId25"/>
    <p:sldId id="551" r:id="rId26"/>
    <p:sldId id="676" r:id="rId27"/>
    <p:sldId id="552" r:id="rId28"/>
    <p:sldId id="524" r:id="rId29"/>
    <p:sldId id="553" r:id="rId30"/>
    <p:sldId id="554" r:id="rId31"/>
    <p:sldId id="555" r:id="rId32"/>
    <p:sldId id="556" r:id="rId33"/>
    <p:sldId id="557" r:id="rId34"/>
    <p:sldId id="561" r:id="rId35"/>
    <p:sldId id="643" r:id="rId36"/>
    <p:sldId id="644" r:id="rId37"/>
    <p:sldId id="646" r:id="rId38"/>
    <p:sldId id="558" r:id="rId39"/>
    <p:sldId id="559" r:id="rId40"/>
    <p:sldId id="605" r:id="rId41"/>
    <p:sldId id="568" r:id="rId42"/>
    <p:sldId id="570" r:id="rId43"/>
    <p:sldId id="572" r:id="rId44"/>
    <p:sldId id="574" r:id="rId45"/>
    <p:sldId id="576" r:id="rId46"/>
    <p:sldId id="577" r:id="rId47"/>
    <p:sldId id="579" r:id="rId48"/>
    <p:sldId id="580" r:id="rId49"/>
    <p:sldId id="581" r:id="rId50"/>
    <p:sldId id="582" r:id="rId51"/>
    <p:sldId id="583" r:id="rId52"/>
    <p:sldId id="584" r:id="rId53"/>
    <p:sldId id="585" r:id="rId54"/>
    <p:sldId id="586" r:id="rId55"/>
    <p:sldId id="587" r:id="rId56"/>
    <p:sldId id="666" r:id="rId57"/>
    <p:sldId id="667" r:id="rId58"/>
    <p:sldId id="588" r:id="rId59"/>
    <p:sldId id="663" r:id="rId60"/>
    <p:sldId id="589" r:id="rId61"/>
    <p:sldId id="647" r:id="rId62"/>
    <p:sldId id="648" r:id="rId63"/>
    <p:sldId id="649" r:id="rId64"/>
    <p:sldId id="650" r:id="rId65"/>
    <p:sldId id="651" r:id="rId66"/>
    <p:sldId id="653" r:id="rId67"/>
    <p:sldId id="654" r:id="rId68"/>
    <p:sldId id="652" r:id="rId69"/>
    <p:sldId id="655" r:id="rId70"/>
    <p:sldId id="656" r:id="rId71"/>
    <p:sldId id="657" r:id="rId72"/>
    <p:sldId id="603" r:id="rId73"/>
    <p:sldId id="602" r:id="rId74"/>
    <p:sldId id="607" r:id="rId75"/>
    <p:sldId id="608" r:id="rId76"/>
    <p:sldId id="669" r:id="rId77"/>
    <p:sldId id="609" r:id="rId78"/>
    <p:sldId id="610" r:id="rId79"/>
    <p:sldId id="611" r:id="rId80"/>
    <p:sldId id="612" r:id="rId81"/>
    <p:sldId id="613" r:id="rId82"/>
    <p:sldId id="614" r:id="rId83"/>
    <p:sldId id="616" r:id="rId84"/>
    <p:sldId id="617" r:id="rId85"/>
    <p:sldId id="618" r:id="rId86"/>
    <p:sldId id="615" r:id="rId87"/>
    <p:sldId id="671" r:id="rId88"/>
    <p:sldId id="620" r:id="rId89"/>
    <p:sldId id="621" r:id="rId90"/>
    <p:sldId id="623" r:id="rId91"/>
    <p:sldId id="624" r:id="rId92"/>
    <p:sldId id="625" r:id="rId93"/>
    <p:sldId id="626" r:id="rId94"/>
    <p:sldId id="627" r:id="rId95"/>
    <p:sldId id="628" r:id="rId96"/>
    <p:sldId id="629" r:id="rId97"/>
    <p:sldId id="672" r:id="rId98"/>
    <p:sldId id="632" r:id="rId99"/>
    <p:sldId id="634" r:id="rId100"/>
    <p:sldId id="633" r:id="rId101"/>
    <p:sldId id="635" r:id="rId102"/>
    <p:sldId id="636" r:id="rId103"/>
    <p:sldId id="637" r:id="rId104"/>
    <p:sldId id="638" r:id="rId105"/>
    <p:sldId id="639" r:id="rId106"/>
    <p:sldId id="640" r:id="rId107"/>
    <p:sldId id="677" r:id="rId108"/>
    <p:sldId id="641" r:id="rId109"/>
    <p:sldId id="659" r:id="rId110"/>
    <p:sldId id="660" r:id="rId111"/>
    <p:sldId id="662" r:id="rId112"/>
    <p:sldId id="687" r:id="rId113"/>
    <p:sldId id="679" r:id="rId114"/>
    <p:sldId id="681" r:id="rId115"/>
    <p:sldId id="680" r:id="rId116"/>
    <p:sldId id="682" r:id="rId117"/>
    <p:sldId id="683" r:id="rId118"/>
    <p:sldId id="642" r:id="rId119"/>
    <p:sldId id="392"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ton Martin" initials="AM" lastIdx="1" clrIdx="0">
    <p:extLst>
      <p:ext uri="{19B8F6BF-5375-455C-9EA6-DF929625EA0E}">
        <p15:presenceInfo xmlns:p15="http://schemas.microsoft.com/office/powerpoint/2012/main" userId="596c9e60102875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1FF"/>
    <a:srgbClr val="008000"/>
    <a:srgbClr val="FFFFCC"/>
    <a:srgbClr val="CCCCCC"/>
    <a:srgbClr val="FFCCCC"/>
    <a:srgbClr val="0000FF"/>
    <a:srgbClr val="D856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ъл стил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Среден стил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Без стил, мрежа в таблица">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ъл сти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ъл стил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ъл стил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Среден стил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Среден стил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Среден стил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Светъл сти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Среден сти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Стил с тема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Тъмен стил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Светъл стил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D6DFFA-1FF1-4DBB-AFD4-495D540FCFB3}"/>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GB"/>
          </a:p>
        </p:txBody>
      </p:sp>
      <p:sp>
        <p:nvSpPr>
          <p:cNvPr id="3" name="Подзаглавие 2">
            <a:extLst>
              <a:ext uri="{FF2B5EF4-FFF2-40B4-BE49-F238E27FC236}">
                <a16:creationId xmlns:a16="http://schemas.microsoft.com/office/drawing/2014/main" id="{75B1F4DF-0817-478B-922C-FF15D0412F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GB"/>
          </a:p>
        </p:txBody>
      </p:sp>
      <p:sp>
        <p:nvSpPr>
          <p:cNvPr id="4" name="Контейнер за дата 3">
            <a:extLst>
              <a:ext uri="{FF2B5EF4-FFF2-40B4-BE49-F238E27FC236}">
                <a16:creationId xmlns:a16="http://schemas.microsoft.com/office/drawing/2014/main" id="{BB1B97BB-0785-437F-8A92-8CC63A15D755}"/>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5" name="Контейнер за долния колонтитул 4">
            <a:extLst>
              <a:ext uri="{FF2B5EF4-FFF2-40B4-BE49-F238E27FC236}">
                <a16:creationId xmlns:a16="http://schemas.microsoft.com/office/drawing/2014/main" id="{E788D681-2CED-46ED-9E79-0FCEF5BF9325}"/>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EDC68590-E011-4A4C-96D7-A4CF8E61948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02595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EF36C91-995A-4B0F-8C71-45068E22B20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6AB1989E-496A-47AE-9AA4-6C68F93EAECD}"/>
              </a:ext>
            </a:extLst>
          </p:cNvPr>
          <p:cNvSpPr>
            <a:spLocks noGrp="1"/>
          </p:cNvSpPr>
          <p:nvPr>
            <p:ph type="body" orient="vert" idx="1"/>
          </p:nvPr>
        </p:nvSpPr>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9C5994B6-820E-454B-8E17-E1465E66943C}"/>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5" name="Контейнер за долния колонтитул 4">
            <a:extLst>
              <a:ext uri="{FF2B5EF4-FFF2-40B4-BE49-F238E27FC236}">
                <a16:creationId xmlns:a16="http://schemas.microsoft.com/office/drawing/2014/main" id="{09AAEF1D-A477-4626-92C6-FC9CDAF7FA2C}"/>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93FE51D1-492D-400E-B516-51C76F798E2E}"/>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7823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F1A81A86-6E9A-48A4-9806-190AC7623E99}"/>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C676DEC2-8719-433B-B704-C1C4088A9D63}"/>
              </a:ext>
            </a:extLst>
          </p:cNvPr>
          <p:cNvSpPr>
            <a:spLocks noGrp="1"/>
          </p:cNvSpPr>
          <p:nvPr>
            <p:ph type="body" orient="vert" idx="1"/>
          </p:nvPr>
        </p:nvSpPr>
        <p:spPr>
          <a:xfrm>
            <a:off x="838200" y="365125"/>
            <a:ext cx="7734300" cy="5811838"/>
          </a:xfrm>
        </p:spPr>
        <p:txBody>
          <a:bodyPr vert="eaVert"/>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3DC206B-0700-4F0B-A006-47B7E982DE4E}"/>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5" name="Контейнер за долния колонтитул 4">
            <a:extLst>
              <a:ext uri="{FF2B5EF4-FFF2-40B4-BE49-F238E27FC236}">
                <a16:creationId xmlns:a16="http://schemas.microsoft.com/office/drawing/2014/main" id="{76CAB9A3-EF07-45B6-999C-95322FF6B9EA}"/>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51CADEF9-2A63-4966-AF90-A65584EB4A6B}"/>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2820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3469701-F372-491A-A82F-B98FA77CE485}"/>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2574A84-C422-4504-91D5-9E3B500CB14E}"/>
              </a:ext>
            </a:extLst>
          </p:cNvPr>
          <p:cNvSpPr>
            <a:spLocks noGrp="1"/>
          </p:cNvSpPr>
          <p:nvPr>
            <p:ph idx="1"/>
          </p:nvPr>
        </p:nvSpPr>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AE6630E7-CD74-4B1B-BA2A-264C4AAD3CC2}"/>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5" name="Контейнер за долния колонтитул 4">
            <a:extLst>
              <a:ext uri="{FF2B5EF4-FFF2-40B4-BE49-F238E27FC236}">
                <a16:creationId xmlns:a16="http://schemas.microsoft.com/office/drawing/2014/main" id="{57C406D1-5665-4C6B-8387-28F3A0AD8120}"/>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CB299E13-217C-494E-B665-92F8A7200FD8}"/>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98714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B676A40-E7D1-429D-8780-732860FB42DC}"/>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23DAB298-894C-452E-A7D8-F0055B93E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Редактиране на стиловете на текста в образеца</a:t>
            </a:r>
          </a:p>
        </p:txBody>
      </p:sp>
      <p:sp>
        <p:nvSpPr>
          <p:cNvPr id="4" name="Контейнер за дата 3">
            <a:extLst>
              <a:ext uri="{FF2B5EF4-FFF2-40B4-BE49-F238E27FC236}">
                <a16:creationId xmlns:a16="http://schemas.microsoft.com/office/drawing/2014/main" id="{7B7B1BDB-F97C-4824-823B-37D3DE96C014}"/>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5" name="Контейнер за долния колонтитул 4">
            <a:extLst>
              <a:ext uri="{FF2B5EF4-FFF2-40B4-BE49-F238E27FC236}">
                <a16:creationId xmlns:a16="http://schemas.microsoft.com/office/drawing/2014/main" id="{54C796CC-5D92-4313-8764-9BD6DAB76EAE}"/>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8B6FE532-78D6-484B-ACFD-65DB108D90A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16113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8A85F7F-2C0C-445B-B559-A7C48F5D8439}"/>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D731B80C-B0B0-427E-A409-D5ECF21F7070}"/>
              </a:ext>
            </a:extLst>
          </p:cNvPr>
          <p:cNvSpPr>
            <a:spLocks noGrp="1"/>
          </p:cNvSpPr>
          <p:nvPr>
            <p:ph sz="half" idx="1"/>
          </p:nvPr>
        </p:nvSpPr>
        <p:spPr>
          <a:xfrm>
            <a:off x="838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съдържание 3">
            <a:extLst>
              <a:ext uri="{FF2B5EF4-FFF2-40B4-BE49-F238E27FC236}">
                <a16:creationId xmlns:a16="http://schemas.microsoft.com/office/drawing/2014/main" id="{F9F2FD9C-FDF3-4527-BF9F-064B3E5F8430}"/>
              </a:ext>
            </a:extLst>
          </p:cNvPr>
          <p:cNvSpPr>
            <a:spLocks noGrp="1"/>
          </p:cNvSpPr>
          <p:nvPr>
            <p:ph sz="half" idx="2"/>
          </p:nvPr>
        </p:nvSpPr>
        <p:spPr>
          <a:xfrm>
            <a:off x="6172200" y="1825625"/>
            <a:ext cx="5181600" cy="435133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Контейнер за дата 4">
            <a:extLst>
              <a:ext uri="{FF2B5EF4-FFF2-40B4-BE49-F238E27FC236}">
                <a16:creationId xmlns:a16="http://schemas.microsoft.com/office/drawing/2014/main" id="{6C0524E8-6A42-4FB6-968B-E0E5B5EE99CF}"/>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6" name="Контейнер за долния колонтитул 5">
            <a:extLst>
              <a:ext uri="{FF2B5EF4-FFF2-40B4-BE49-F238E27FC236}">
                <a16:creationId xmlns:a16="http://schemas.microsoft.com/office/drawing/2014/main" id="{D486F1BE-C341-46E0-8C64-6A2B87E7BB5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3D97624A-BDDC-44F9-BFBC-15CDA0F31D7F}"/>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5525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654AA10-F488-4B9A-A89B-D669A74F90D6}"/>
              </a:ext>
            </a:extLst>
          </p:cNvPr>
          <p:cNvSpPr>
            <a:spLocks noGrp="1"/>
          </p:cNvSpPr>
          <p:nvPr>
            <p:ph type="title"/>
          </p:nvPr>
        </p:nvSpPr>
        <p:spPr>
          <a:xfrm>
            <a:off x="839788" y="365125"/>
            <a:ext cx="10515600" cy="1325563"/>
          </a:xfrm>
        </p:spPr>
        <p:txBody>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5A0989D6-8F4F-4D95-AF7A-716F5DFD0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4" name="Контейнер за съдържание 3">
            <a:extLst>
              <a:ext uri="{FF2B5EF4-FFF2-40B4-BE49-F238E27FC236}">
                <a16:creationId xmlns:a16="http://schemas.microsoft.com/office/drawing/2014/main" id="{72D21742-6A61-46B2-B212-F9D36DFFE346}"/>
              </a:ext>
            </a:extLst>
          </p:cNvPr>
          <p:cNvSpPr>
            <a:spLocks noGrp="1"/>
          </p:cNvSpPr>
          <p:nvPr>
            <p:ph sz="half" idx="2"/>
          </p:nvPr>
        </p:nvSpPr>
        <p:spPr>
          <a:xfrm>
            <a:off x="839788" y="2505075"/>
            <a:ext cx="5157787"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Текстов контейнер 4">
            <a:extLst>
              <a:ext uri="{FF2B5EF4-FFF2-40B4-BE49-F238E27FC236}">
                <a16:creationId xmlns:a16="http://schemas.microsoft.com/office/drawing/2014/main" id="{5018E79C-B7B3-49B6-9406-429B78FE9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Редактиране на стиловете на текста в образеца</a:t>
            </a:r>
          </a:p>
        </p:txBody>
      </p:sp>
      <p:sp>
        <p:nvSpPr>
          <p:cNvPr id="6" name="Контейнер за съдържание 5">
            <a:extLst>
              <a:ext uri="{FF2B5EF4-FFF2-40B4-BE49-F238E27FC236}">
                <a16:creationId xmlns:a16="http://schemas.microsoft.com/office/drawing/2014/main" id="{9B9D2883-D466-4C80-B0E8-2BDA83A6C34E}"/>
              </a:ext>
            </a:extLst>
          </p:cNvPr>
          <p:cNvSpPr>
            <a:spLocks noGrp="1"/>
          </p:cNvSpPr>
          <p:nvPr>
            <p:ph sz="quarter" idx="4"/>
          </p:nvPr>
        </p:nvSpPr>
        <p:spPr>
          <a:xfrm>
            <a:off x="6172200" y="2505075"/>
            <a:ext cx="5183188" cy="3684588"/>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7" name="Контейнер за дата 6">
            <a:extLst>
              <a:ext uri="{FF2B5EF4-FFF2-40B4-BE49-F238E27FC236}">
                <a16:creationId xmlns:a16="http://schemas.microsoft.com/office/drawing/2014/main" id="{41B857A3-0FB5-43DE-B737-D56A8ADFB17A}"/>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8" name="Контейнер за долния колонтитул 7">
            <a:extLst>
              <a:ext uri="{FF2B5EF4-FFF2-40B4-BE49-F238E27FC236}">
                <a16:creationId xmlns:a16="http://schemas.microsoft.com/office/drawing/2014/main" id="{DDCEA0E3-7814-4DFE-B232-374452450C53}"/>
              </a:ext>
            </a:extLst>
          </p:cNvPr>
          <p:cNvSpPr>
            <a:spLocks noGrp="1"/>
          </p:cNvSpPr>
          <p:nvPr>
            <p:ph type="ftr" sz="quarter" idx="11"/>
          </p:nvPr>
        </p:nvSpPr>
        <p:spPr/>
        <p:txBody>
          <a:bodyPr/>
          <a:lstStyle/>
          <a:p>
            <a:endParaRPr lang="en-GB"/>
          </a:p>
        </p:txBody>
      </p:sp>
      <p:sp>
        <p:nvSpPr>
          <p:cNvPr id="9" name="Контейнер за номер на слайда 8">
            <a:extLst>
              <a:ext uri="{FF2B5EF4-FFF2-40B4-BE49-F238E27FC236}">
                <a16:creationId xmlns:a16="http://schemas.microsoft.com/office/drawing/2014/main" id="{EC5EC8A0-7D96-4E15-B8FC-C38DCA5A75CD}"/>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101983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1B00A84-4548-49B1-82C3-2D4A0BC71282}"/>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дата 2">
            <a:extLst>
              <a:ext uri="{FF2B5EF4-FFF2-40B4-BE49-F238E27FC236}">
                <a16:creationId xmlns:a16="http://schemas.microsoft.com/office/drawing/2014/main" id="{5A3FC45E-9CFD-42C4-B62E-299C3F50BA00}"/>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4" name="Контейнер за долния колонтитул 3">
            <a:extLst>
              <a:ext uri="{FF2B5EF4-FFF2-40B4-BE49-F238E27FC236}">
                <a16:creationId xmlns:a16="http://schemas.microsoft.com/office/drawing/2014/main" id="{2AAB4E78-6A4A-40BA-96D1-12F252094BBC}"/>
              </a:ext>
            </a:extLst>
          </p:cNvPr>
          <p:cNvSpPr>
            <a:spLocks noGrp="1"/>
          </p:cNvSpPr>
          <p:nvPr>
            <p:ph type="ftr" sz="quarter" idx="11"/>
          </p:nvPr>
        </p:nvSpPr>
        <p:spPr/>
        <p:txBody>
          <a:bodyPr/>
          <a:lstStyle/>
          <a:p>
            <a:endParaRPr lang="en-GB"/>
          </a:p>
        </p:txBody>
      </p:sp>
      <p:sp>
        <p:nvSpPr>
          <p:cNvPr id="5" name="Контейнер за номер на слайда 4">
            <a:extLst>
              <a:ext uri="{FF2B5EF4-FFF2-40B4-BE49-F238E27FC236}">
                <a16:creationId xmlns:a16="http://schemas.microsoft.com/office/drawing/2014/main" id="{FBBE5964-461A-4CC9-B50E-5B914B8B2811}"/>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55729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DAE88D56-06B1-4A43-96C6-60D1395AABD4}"/>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3" name="Контейнер за долния колонтитул 2">
            <a:extLst>
              <a:ext uri="{FF2B5EF4-FFF2-40B4-BE49-F238E27FC236}">
                <a16:creationId xmlns:a16="http://schemas.microsoft.com/office/drawing/2014/main" id="{2112D563-4BDF-4956-A43E-C4A178513C17}"/>
              </a:ext>
            </a:extLst>
          </p:cNvPr>
          <p:cNvSpPr>
            <a:spLocks noGrp="1"/>
          </p:cNvSpPr>
          <p:nvPr>
            <p:ph type="ftr" sz="quarter" idx="11"/>
          </p:nvPr>
        </p:nvSpPr>
        <p:spPr/>
        <p:txBody>
          <a:bodyPr/>
          <a:lstStyle/>
          <a:p>
            <a:endParaRPr lang="en-GB"/>
          </a:p>
        </p:txBody>
      </p:sp>
      <p:sp>
        <p:nvSpPr>
          <p:cNvPr id="4" name="Контейнер за номер на слайда 3">
            <a:extLst>
              <a:ext uri="{FF2B5EF4-FFF2-40B4-BE49-F238E27FC236}">
                <a16:creationId xmlns:a16="http://schemas.microsoft.com/office/drawing/2014/main" id="{C323FAC0-AAE3-4CCB-A8BA-AA7DF53F8B49}"/>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82806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7083123-4311-4AFB-9BF9-8A6E2BA07A0B}"/>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8F85FFC0-B34D-483E-974C-22616438F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Текстов контейнер 3">
            <a:extLst>
              <a:ext uri="{FF2B5EF4-FFF2-40B4-BE49-F238E27FC236}">
                <a16:creationId xmlns:a16="http://schemas.microsoft.com/office/drawing/2014/main" id="{24C92228-3241-47FE-B35F-E9DF0821D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7A4F5755-F92A-4973-AB1F-57AE629FF12E}"/>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6" name="Контейнер за долния колонтитул 5">
            <a:extLst>
              <a:ext uri="{FF2B5EF4-FFF2-40B4-BE49-F238E27FC236}">
                <a16:creationId xmlns:a16="http://schemas.microsoft.com/office/drawing/2014/main" id="{E64BD4A2-96F6-41CB-B126-CA9D8311493E}"/>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D622C104-D797-440C-B1DA-F57888AF2570}"/>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255151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9FF0927-C259-46A8-B37B-281AEBFF4363}"/>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картина 2">
            <a:extLst>
              <a:ext uri="{FF2B5EF4-FFF2-40B4-BE49-F238E27FC236}">
                <a16:creationId xmlns:a16="http://schemas.microsoft.com/office/drawing/2014/main" id="{088F32C2-4521-4D2A-B7BF-5FAA89027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ов контейнер 3">
            <a:extLst>
              <a:ext uri="{FF2B5EF4-FFF2-40B4-BE49-F238E27FC236}">
                <a16:creationId xmlns:a16="http://schemas.microsoft.com/office/drawing/2014/main" id="{06A4B1D5-F2C9-4A93-8288-F51AEA6D2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Редактиране на стиловете на текста в образеца</a:t>
            </a:r>
          </a:p>
        </p:txBody>
      </p:sp>
      <p:sp>
        <p:nvSpPr>
          <p:cNvPr id="5" name="Контейнер за дата 4">
            <a:extLst>
              <a:ext uri="{FF2B5EF4-FFF2-40B4-BE49-F238E27FC236}">
                <a16:creationId xmlns:a16="http://schemas.microsoft.com/office/drawing/2014/main" id="{460990E4-7F21-430A-A7AE-0727C088280C}"/>
              </a:ext>
            </a:extLst>
          </p:cNvPr>
          <p:cNvSpPr>
            <a:spLocks noGrp="1"/>
          </p:cNvSpPr>
          <p:nvPr>
            <p:ph type="dt" sz="half" idx="10"/>
          </p:nvPr>
        </p:nvSpPr>
        <p:spPr/>
        <p:txBody>
          <a:bodyPr/>
          <a:lstStyle/>
          <a:p>
            <a:fld id="{1EF9469B-798D-47D6-843A-D6A2943EC4AD}" type="datetimeFigureOut">
              <a:rPr lang="en-GB" smtClean="0"/>
              <a:t>21/02/2019</a:t>
            </a:fld>
            <a:endParaRPr lang="en-GB"/>
          </a:p>
        </p:txBody>
      </p:sp>
      <p:sp>
        <p:nvSpPr>
          <p:cNvPr id="6" name="Контейнер за долния колонтитул 5">
            <a:extLst>
              <a:ext uri="{FF2B5EF4-FFF2-40B4-BE49-F238E27FC236}">
                <a16:creationId xmlns:a16="http://schemas.microsoft.com/office/drawing/2014/main" id="{CE2B8C3D-79C7-41BF-B59E-C158A8517C09}"/>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F34E67EA-AB84-44F3-9B77-192D21BCBA5A}"/>
              </a:ext>
            </a:extLst>
          </p:cNvPr>
          <p:cNvSpPr>
            <a:spLocks noGrp="1"/>
          </p:cNvSpPr>
          <p:nvPr>
            <p:ph type="sldNum" sz="quarter" idx="12"/>
          </p:nvPr>
        </p:nvSpPr>
        <p:spPr/>
        <p:txBody>
          <a:bodyPr/>
          <a:lstStyle/>
          <a:p>
            <a:fld id="{2BEEDF02-0BF7-456F-A463-73666271E8D4}" type="slidenum">
              <a:rPr lang="en-GB" smtClean="0"/>
              <a:t>‹#›</a:t>
            </a:fld>
            <a:endParaRPr lang="en-GB"/>
          </a:p>
        </p:txBody>
      </p:sp>
    </p:spTree>
    <p:extLst>
      <p:ext uri="{BB962C8B-B14F-4D97-AF65-F5344CB8AC3E}">
        <p14:creationId xmlns:p14="http://schemas.microsoft.com/office/powerpoint/2010/main" val="38788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918A13A6-52B1-45D0-BE4D-9C2600170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72FA348A-F92C-4975-8E2C-A643AEBBC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0DA34ABA-D8D7-45FF-B783-C89116448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9469B-798D-47D6-843A-D6A2943EC4AD}" type="datetimeFigureOut">
              <a:rPr lang="en-GB" smtClean="0"/>
              <a:t>21/02/2019</a:t>
            </a:fld>
            <a:endParaRPr lang="en-GB"/>
          </a:p>
        </p:txBody>
      </p:sp>
      <p:sp>
        <p:nvSpPr>
          <p:cNvPr id="5" name="Контейнер за долния колонтитул 4">
            <a:extLst>
              <a:ext uri="{FF2B5EF4-FFF2-40B4-BE49-F238E27FC236}">
                <a16:creationId xmlns:a16="http://schemas.microsoft.com/office/drawing/2014/main" id="{22D5237D-ECDB-47D7-87F5-9DCFD7400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Контейнер за номер на слайда 5">
            <a:extLst>
              <a:ext uri="{FF2B5EF4-FFF2-40B4-BE49-F238E27FC236}">
                <a16:creationId xmlns:a16="http://schemas.microsoft.com/office/drawing/2014/main" id="{FCA73908-1CFA-4675-BAEC-5CB4A964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EDF02-0BF7-456F-A463-73666271E8D4}" type="slidenum">
              <a:rPr lang="en-GB" smtClean="0"/>
              <a:t>‹#›</a:t>
            </a:fld>
            <a:endParaRPr lang="en-GB"/>
          </a:p>
        </p:txBody>
      </p:sp>
    </p:spTree>
    <p:extLst>
      <p:ext uri="{BB962C8B-B14F-4D97-AF65-F5344CB8AC3E}">
        <p14:creationId xmlns:p14="http://schemas.microsoft.com/office/powerpoint/2010/main" val="162817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visualstudio.microsoft.com/vs/" TargetMode="External"/><Relationship Id="rId2" Type="http://schemas.openxmlformats.org/officeDocument/2006/relationships/hyperlink" Target="https://en.cppreference.com/" TargetMode="External"/><Relationship Id="rId1" Type="http://schemas.openxmlformats.org/officeDocument/2006/relationships/slideLayout" Target="../slideLayouts/slideLayout2.xml"/><Relationship Id="rId4" Type="http://schemas.openxmlformats.org/officeDocument/2006/relationships/hyperlink" Target="https://study.com/academy/lesson/program-memory-in-c-programmin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menti.com/"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63618C-FA9A-4603-B1E1-B4C57448AEC1}"/>
              </a:ext>
            </a:extLst>
          </p:cNvPr>
          <p:cNvSpPr>
            <a:spLocks noGrp="1"/>
          </p:cNvSpPr>
          <p:nvPr>
            <p:ph type="title"/>
          </p:nvPr>
        </p:nvSpPr>
        <p:spPr/>
        <p:txBody>
          <a:bodyPr/>
          <a:lstStyle/>
          <a:p>
            <a:r>
              <a:rPr lang="bg-BG" dirty="0"/>
              <a:t>Добре дошли</a:t>
            </a:r>
            <a:endParaRPr lang="en-GB" dirty="0"/>
          </a:p>
        </p:txBody>
      </p:sp>
      <p:sp>
        <p:nvSpPr>
          <p:cNvPr id="3" name="Контейнер за съдържание 2">
            <a:extLst>
              <a:ext uri="{FF2B5EF4-FFF2-40B4-BE49-F238E27FC236}">
                <a16:creationId xmlns:a16="http://schemas.microsoft.com/office/drawing/2014/main" id="{04C636B5-AE46-40B6-98BD-A634E9B81828}"/>
              </a:ext>
            </a:extLst>
          </p:cNvPr>
          <p:cNvSpPr>
            <a:spLocks noGrp="1"/>
          </p:cNvSpPr>
          <p:nvPr>
            <p:ph idx="1"/>
          </p:nvPr>
        </p:nvSpPr>
        <p:spPr/>
        <p:txBody>
          <a:bodyPr>
            <a:normAutofit/>
          </a:bodyPr>
          <a:lstStyle/>
          <a:p>
            <a:r>
              <a:rPr lang="bg-BG" dirty="0"/>
              <a:t>Отидете на </a:t>
            </a:r>
            <a:r>
              <a:rPr lang="en-GB" dirty="0">
                <a:hlinkClick r:id="rId2"/>
              </a:rPr>
              <a:t>www.menti.com</a:t>
            </a:r>
            <a:endParaRPr lang="bg-BG" sz="8500" dirty="0">
              <a:solidFill>
                <a:srgbClr val="FF0000"/>
              </a:solidFill>
            </a:endParaRPr>
          </a:p>
          <a:p>
            <a:endParaRPr lang="bg-BG" dirty="0"/>
          </a:p>
          <a:p>
            <a:r>
              <a:rPr lang="bg-BG" dirty="0"/>
              <a:t>Това е сайт за анкети, който ще използваме активно на тази консултация</a:t>
            </a:r>
            <a:endParaRPr lang="en-GB" dirty="0"/>
          </a:p>
          <a:p>
            <a:endParaRPr lang="en-GB" dirty="0"/>
          </a:p>
        </p:txBody>
      </p:sp>
    </p:spTree>
    <p:extLst>
      <p:ext uri="{BB962C8B-B14F-4D97-AF65-F5344CB8AC3E}">
        <p14:creationId xmlns:p14="http://schemas.microsoft.com/office/powerpoint/2010/main" val="230950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81F8EB3-9C81-44A5-88B1-8802241918E9}"/>
              </a:ext>
            </a:extLst>
          </p:cNvPr>
          <p:cNvSpPr>
            <a:spLocks noGrp="1"/>
          </p:cNvSpPr>
          <p:nvPr>
            <p:ph type="title"/>
          </p:nvPr>
        </p:nvSpPr>
        <p:spPr/>
        <p:txBody>
          <a:bodyPr/>
          <a:lstStyle/>
          <a:p>
            <a:r>
              <a:rPr lang="bg-BG" dirty="0" err="1"/>
              <a:t>Стековата</a:t>
            </a:r>
            <a:r>
              <a:rPr lang="bg-BG" dirty="0"/>
              <a:t> памет на интуитивно ниво</a:t>
            </a:r>
            <a:endParaRPr lang="en-GB" dirty="0"/>
          </a:p>
        </p:txBody>
      </p:sp>
      <p:sp>
        <p:nvSpPr>
          <p:cNvPr id="3" name="Контейнер за съдържание 2">
            <a:extLst>
              <a:ext uri="{FF2B5EF4-FFF2-40B4-BE49-F238E27FC236}">
                <a16:creationId xmlns:a16="http://schemas.microsoft.com/office/drawing/2014/main" id="{7CDF6404-AFB5-4B11-A8F5-92FC17151923}"/>
              </a:ext>
            </a:extLst>
          </p:cNvPr>
          <p:cNvSpPr>
            <a:spLocks noGrp="1"/>
          </p:cNvSpPr>
          <p:nvPr>
            <p:ph idx="1"/>
          </p:nvPr>
        </p:nvSpPr>
        <p:spPr>
          <a:xfrm>
            <a:off x="397565" y="1825624"/>
            <a:ext cx="11688417" cy="5032375"/>
          </a:xfrm>
        </p:spPr>
        <p:txBody>
          <a:bodyPr>
            <a:normAutofit lnSpcReduction="10000"/>
          </a:bodyPr>
          <a:lstStyle/>
          <a:p>
            <a:r>
              <a:rPr lang="bg-BG" dirty="0"/>
              <a:t>Майстор </a:t>
            </a:r>
            <a:r>
              <a:rPr lang="bg-BG" dirty="0" err="1"/>
              <a:t>Тричко</a:t>
            </a:r>
            <a:r>
              <a:rPr lang="bg-BG" dirty="0"/>
              <a:t> прави ремонт. Задачата му е да смени кранчето за студената вода.</a:t>
            </a:r>
          </a:p>
          <a:p>
            <a:pPr marL="0" indent="0">
              <a:buNone/>
            </a:pPr>
            <a:r>
              <a:rPr lang="bg-BG" dirty="0"/>
              <a:t>1.Той започва да го сменя, но се обляга на мивката и я изкъртва.</a:t>
            </a:r>
          </a:p>
          <a:p>
            <a:pPr marL="0" indent="0">
              <a:buNone/>
            </a:pPr>
            <a:r>
              <a:rPr lang="bg-BG" dirty="0"/>
              <a:t>2.Сега задачата му е първо да смени мивката, но докато го прави спуква тръба.</a:t>
            </a:r>
          </a:p>
          <a:p>
            <a:pPr marL="0" indent="0">
              <a:buNone/>
            </a:pPr>
            <a:r>
              <a:rPr lang="bg-BG" dirty="0"/>
              <a:t>3.Сега задачата му е да оправи тръбата, но за да го направи трябва първо да спре течащата вода.</a:t>
            </a:r>
          </a:p>
          <a:p>
            <a:pPr marL="0" indent="0">
              <a:buNone/>
            </a:pPr>
            <a:r>
              <a:rPr lang="bg-BG" dirty="0"/>
              <a:t>4.Той спира водата.</a:t>
            </a:r>
          </a:p>
          <a:p>
            <a:pPr marL="0" indent="0">
              <a:buNone/>
            </a:pPr>
            <a:r>
              <a:rPr lang="bg-BG" dirty="0"/>
              <a:t>3.След това оправя тръбата.</a:t>
            </a:r>
          </a:p>
          <a:p>
            <a:pPr marL="0" indent="0">
              <a:buNone/>
            </a:pPr>
            <a:r>
              <a:rPr lang="bg-BG" dirty="0"/>
              <a:t>2. После оправя мивката.</a:t>
            </a:r>
          </a:p>
          <a:p>
            <a:pPr marL="0" indent="0">
              <a:buNone/>
            </a:pPr>
            <a:r>
              <a:rPr lang="bg-BG" dirty="0"/>
              <a:t>1.Накрая сменя и кранчето за студената вода.</a:t>
            </a:r>
          </a:p>
          <a:p>
            <a:pPr marL="514350" indent="-514350">
              <a:buFont typeface="+mj-lt"/>
              <a:buAutoNum type="arabicPeriod"/>
            </a:pPr>
            <a:endParaRPr lang="en-GB" dirty="0"/>
          </a:p>
        </p:txBody>
      </p:sp>
    </p:spTree>
    <p:extLst>
      <p:ext uri="{BB962C8B-B14F-4D97-AF65-F5344CB8AC3E}">
        <p14:creationId xmlns:p14="http://schemas.microsoft.com/office/powerpoint/2010/main" val="27970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906EA6-3DA1-4E80-AA0C-4C4D9317290B}"/>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29BE163E-5A6B-4602-A308-7A423E7DD9FE}"/>
              </a:ext>
            </a:extLst>
          </p:cNvPr>
          <p:cNvSpPr>
            <a:spLocks noGrp="1"/>
          </p:cNvSpPr>
          <p:nvPr>
            <p:ph idx="1"/>
          </p:nvPr>
        </p:nvSpPr>
        <p:spPr>
          <a:xfrm>
            <a:off x="838200" y="1825624"/>
            <a:ext cx="10515600" cy="4866723"/>
          </a:xfrm>
        </p:spPr>
        <p:txBody>
          <a:bodyPr>
            <a:normAutofit fontScale="92500" lnSpcReduction="20000"/>
          </a:bodyPr>
          <a:lstStyle/>
          <a:p>
            <a:pPr marL="0" indent="0">
              <a:buNone/>
            </a:pPr>
            <a:r>
              <a:rPr lang="bg-BG" dirty="0"/>
              <a:t>Ще се компилира ли този код?</a:t>
            </a:r>
            <a:endParaRPr lang="en-GB" dirty="0"/>
          </a:p>
          <a:p>
            <a:pPr marL="0" indent="0">
              <a:buNone/>
            </a:pPr>
            <a:r>
              <a:rPr lang="en-GB" dirty="0"/>
              <a:t>struct empty{</a:t>
            </a:r>
          </a:p>
          <a:p>
            <a:pPr marL="0" indent="0">
              <a:buNone/>
            </a:pPr>
            <a:r>
              <a:rPr lang="en-GB" dirty="0"/>
              <a:t>	int a;</a:t>
            </a:r>
          </a:p>
          <a:p>
            <a:pPr marL="0" indent="0">
              <a:buNone/>
            </a:pPr>
            <a:r>
              <a:rPr lang="en-GB" dirty="0"/>
              <a:t>	int b;</a:t>
            </a:r>
          </a:p>
          <a:p>
            <a:pPr marL="0" indent="0">
              <a:buNone/>
            </a:pPr>
            <a:r>
              <a:rPr lang="en-GB" dirty="0"/>
              <a:t>	</a:t>
            </a:r>
            <a:r>
              <a:rPr lang="en-GB" dirty="0" err="1"/>
              <a:t>const</a:t>
            </a:r>
            <a:r>
              <a:rPr lang="en-GB" dirty="0"/>
              <a:t> int c = b;</a:t>
            </a:r>
          </a:p>
          <a:p>
            <a:pPr marL="0" indent="0">
              <a:buNone/>
            </a:pPr>
            <a:r>
              <a:rPr lang="en-GB" dirty="0"/>
              <a:t>};</a:t>
            </a:r>
          </a:p>
          <a:p>
            <a:pPr marL="0" indent="0">
              <a:buNone/>
            </a:pPr>
            <a:r>
              <a:rPr lang="en-GB" dirty="0"/>
              <a:t>int main(){</a:t>
            </a:r>
          </a:p>
          <a:p>
            <a:pPr marL="0" indent="0">
              <a:buNone/>
            </a:pPr>
            <a:r>
              <a:rPr lang="en-GB" dirty="0"/>
              <a:t>	empty e;</a:t>
            </a:r>
          </a:p>
          <a:p>
            <a:pPr marL="0" indent="0">
              <a:buNone/>
            </a:pPr>
            <a:r>
              <a:rPr lang="en-GB" dirty="0"/>
              <a:t>	return 0;</a:t>
            </a:r>
          </a:p>
          <a:p>
            <a:pPr marL="0" indent="0">
              <a:buNone/>
            </a:pPr>
            <a:r>
              <a:rPr lang="en-GB" dirty="0"/>
              <a:t>}</a:t>
            </a:r>
            <a:endParaRPr lang="bg-BG" dirty="0"/>
          </a:p>
          <a:p>
            <a:pPr marL="0" indent="0">
              <a:buNone/>
            </a:pPr>
            <a:r>
              <a:rPr lang="bg-BG" dirty="0">
                <a:solidFill>
                  <a:srgbClr val="D856C9"/>
                </a:solidFill>
              </a:rPr>
              <a:t>Отговор: Да, защото присвояваме стойност на константата, каква ще бъде тази стойност знае само катерицата Беатрис</a:t>
            </a:r>
            <a:r>
              <a:rPr lang="en-GB" dirty="0">
                <a:solidFill>
                  <a:srgbClr val="D856C9"/>
                </a:solidFill>
              </a:rPr>
              <a:t> </a:t>
            </a:r>
            <a:r>
              <a:rPr lang="bg-BG" dirty="0">
                <a:solidFill>
                  <a:srgbClr val="D856C9"/>
                </a:solidFill>
              </a:rPr>
              <a:t>(</a:t>
            </a:r>
            <a:r>
              <a:rPr lang="en-GB" dirty="0">
                <a:solidFill>
                  <a:srgbClr val="D856C9"/>
                </a:solidFill>
              </a:rPr>
              <a:t>undefined behaviour)</a:t>
            </a:r>
          </a:p>
        </p:txBody>
      </p:sp>
    </p:spTree>
    <p:extLst>
      <p:ext uri="{BB962C8B-B14F-4D97-AF65-F5344CB8AC3E}">
        <p14:creationId xmlns:p14="http://schemas.microsoft.com/office/powerpoint/2010/main" val="26250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1C36F92-1798-4ACD-A7BB-0E4D103C8F4C}"/>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5E19A59-BC4B-4D77-9BA6-0502C76EBA7E}"/>
              </a:ext>
            </a:extLst>
          </p:cNvPr>
          <p:cNvSpPr>
            <a:spLocks noGrp="1"/>
          </p:cNvSpPr>
          <p:nvPr>
            <p:ph idx="1"/>
          </p:nvPr>
        </p:nvSpPr>
        <p:spPr/>
        <p:txBody>
          <a:bodyPr>
            <a:normAutofit fontScale="77500" lnSpcReduction="20000"/>
          </a:bodyPr>
          <a:lstStyle/>
          <a:p>
            <a:r>
              <a:rPr lang="bg-BG" dirty="0"/>
              <a:t>Казахме, че структурите могат да съдържат всякакви данни. Тогава ще се изпълни ли това?</a:t>
            </a:r>
          </a:p>
          <a:p>
            <a:pPr marL="0" indent="0">
              <a:buNone/>
            </a:pPr>
            <a:r>
              <a:rPr lang="en-GB" dirty="0"/>
              <a:t>struct empty</a:t>
            </a:r>
          </a:p>
          <a:p>
            <a:pPr marL="0" indent="0">
              <a:buNone/>
            </a:pPr>
            <a:r>
              <a:rPr lang="en-GB" dirty="0"/>
              <a:t>{</a:t>
            </a:r>
          </a:p>
          <a:p>
            <a:pPr marL="0" indent="0">
              <a:buNone/>
            </a:pPr>
            <a:r>
              <a:rPr lang="bg-BG" dirty="0"/>
              <a:t>	</a:t>
            </a:r>
            <a:r>
              <a:rPr lang="en-GB" dirty="0"/>
              <a:t>empty A;</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Не, в С++ не е позволено обект да съдържа обект от същия тип в себе си</a:t>
            </a:r>
            <a:endParaRPr lang="en-GB" dirty="0">
              <a:solidFill>
                <a:srgbClr val="D856C9"/>
              </a:solidFill>
            </a:endParaRPr>
          </a:p>
        </p:txBody>
      </p:sp>
    </p:spTree>
    <p:extLst>
      <p:ext uri="{BB962C8B-B14F-4D97-AF65-F5344CB8AC3E}">
        <p14:creationId xmlns:p14="http://schemas.microsoft.com/office/powerpoint/2010/main" val="24876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a:t>
            </a:r>
          </a:p>
        </p:txBody>
      </p:sp>
    </p:spTree>
    <p:extLst>
      <p:ext uri="{BB962C8B-B14F-4D97-AF65-F5344CB8AC3E}">
        <p14:creationId xmlns:p14="http://schemas.microsoft.com/office/powerpoint/2010/main" val="12365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a:t>
            </a:r>
          </a:p>
        </p:txBody>
      </p:sp>
    </p:spTree>
    <p:extLst>
      <p:ext uri="{BB962C8B-B14F-4D97-AF65-F5344CB8AC3E}">
        <p14:creationId xmlns:p14="http://schemas.microsoft.com/office/powerpoint/2010/main" val="24141116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850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3246397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2D2BE5F-9AE5-4B9A-BD57-9A28B42BB231}"/>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A91A013A-EFCA-417C-A4EA-D484EBD56ADB}"/>
              </a:ext>
            </a:extLst>
          </p:cNvPr>
          <p:cNvSpPr>
            <a:spLocks noGrp="1"/>
          </p:cNvSpPr>
          <p:nvPr>
            <p:ph idx="1"/>
          </p:nvPr>
        </p:nvSpPr>
        <p:spPr/>
        <p:txBody>
          <a:bodyPr>
            <a:normAutofit fontScale="47500" lnSpcReduction="20000"/>
          </a:bodyPr>
          <a:lstStyle/>
          <a:p>
            <a:r>
              <a:rPr lang="bg-BG" dirty="0"/>
              <a:t>Ако една структура съдържа обект от същия тип се получава безкрайна рекурсия (съжалявам, че не остана време за рекурсия)</a:t>
            </a:r>
          </a:p>
          <a:p>
            <a:endParaRPr lang="bg-BG" dirty="0"/>
          </a:p>
          <a:p>
            <a:r>
              <a:rPr lang="bg-BG" dirty="0"/>
              <a:t>Едно коте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чело книжка за едно коте, което </a:t>
            </a:r>
          </a:p>
        </p:txBody>
      </p:sp>
    </p:spTree>
    <p:extLst>
      <p:ext uri="{BB962C8B-B14F-4D97-AF65-F5344CB8AC3E}">
        <p14:creationId xmlns:p14="http://schemas.microsoft.com/office/powerpoint/2010/main" val="7514697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99E32A7-AC4F-463A-8AB7-DAFE7F646693}"/>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37C0D13-DC0F-4383-9574-51A3B4058ED8}"/>
              </a:ext>
            </a:extLst>
          </p:cNvPr>
          <p:cNvSpPr>
            <a:spLocks noGrp="1"/>
          </p:cNvSpPr>
          <p:nvPr>
            <p:ph idx="1"/>
          </p:nvPr>
        </p:nvSpPr>
        <p:spPr/>
        <p:txBody>
          <a:bodyPr>
            <a:normAutofit lnSpcReduction="10000"/>
          </a:bodyPr>
          <a:lstStyle/>
          <a:p>
            <a:r>
              <a:rPr lang="bg-BG" dirty="0"/>
              <a:t>….. и така докато не свърши свободната памет и не избухнат фойерверки</a:t>
            </a:r>
          </a:p>
          <a:p>
            <a:endParaRPr lang="bg-BG" dirty="0"/>
          </a:p>
          <a:p>
            <a:r>
              <a:rPr lang="bg-BG" dirty="0"/>
              <a:t>Може да съдържа </a:t>
            </a:r>
            <a:r>
              <a:rPr lang="bg-BG" dirty="0" err="1"/>
              <a:t>пойнтър</a:t>
            </a:r>
            <a:r>
              <a:rPr lang="bg-BG" dirty="0"/>
              <a:t> към обект от същия тип</a:t>
            </a:r>
          </a:p>
          <a:p>
            <a:endParaRPr lang="bg-BG" dirty="0"/>
          </a:p>
          <a:p>
            <a:r>
              <a:rPr lang="bg-BG" dirty="0" err="1"/>
              <a:t>Пойнтърът</a:t>
            </a:r>
            <a:r>
              <a:rPr lang="bg-BG" dirty="0"/>
              <a:t> не съдържа член данни и прочие, а само адрес, затова няма да се получи рекурсия както преди малко</a:t>
            </a:r>
            <a:endParaRPr lang="en-GB" dirty="0"/>
          </a:p>
          <a:p>
            <a:endParaRPr lang="en-GB" dirty="0"/>
          </a:p>
          <a:p>
            <a:r>
              <a:rPr lang="bg-BG" dirty="0"/>
              <a:t>Не можете да зададете на такъв </a:t>
            </a:r>
            <a:r>
              <a:rPr lang="bg-BG" dirty="0" err="1"/>
              <a:t>пойнтър</a:t>
            </a:r>
            <a:r>
              <a:rPr lang="bg-BG" dirty="0"/>
              <a:t> заделяне на динамична памет като параметър по подразбиране</a:t>
            </a:r>
            <a:endParaRPr lang="en-GB" dirty="0"/>
          </a:p>
          <a:p>
            <a:endParaRPr lang="en-GB" dirty="0"/>
          </a:p>
        </p:txBody>
      </p:sp>
    </p:spTree>
    <p:extLst>
      <p:ext uri="{BB962C8B-B14F-4D97-AF65-F5344CB8AC3E}">
        <p14:creationId xmlns:p14="http://schemas.microsoft.com/office/powerpoint/2010/main" val="415410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B5F4E10-041A-482D-810C-733902B33AD4}"/>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7E93ABE2-2131-46B9-8363-16C2E38D99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5064903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p:txBody>
          <a:bodyPr/>
          <a:lstStyle/>
          <a:p>
            <a:r>
              <a:rPr lang="bg-BG" dirty="0"/>
              <a:t>Съществува присвояване на стойностите на структури</a:t>
            </a:r>
          </a:p>
          <a:p>
            <a:endParaRPr lang="bg-BG" dirty="0"/>
          </a:p>
          <a:p>
            <a:r>
              <a:rPr lang="bg-BG" dirty="0"/>
              <a:t>То може да се осъществява само между структури от един и същи тип</a:t>
            </a:r>
          </a:p>
          <a:p>
            <a:endParaRPr lang="bg-BG" dirty="0"/>
          </a:p>
          <a:p>
            <a:r>
              <a:rPr lang="bg-BG" dirty="0"/>
              <a:t>Използва се оператор =</a:t>
            </a:r>
          </a:p>
          <a:p>
            <a:endParaRPr lang="bg-BG" dirty="0"/>
          </a:p>
          <a:p>
            <a:r>
              <a:rPr lang="bg-BG" dirty="0"/>
              <a:t>Буквално се прехвърлят стойностите на всяка член </a:t>
            </a:r>
            <a:r>
              <a:rPr lang="bg-BG" dirty="0" err="1"/>
              <a:t>данна</a:t>
            </a:r>
            <a:r>
              <a:rPr lang="bg-BG" dirty="0"/>
              <a:t> 1 по 1</a:t>
            </a:r>
            <a:endParaRPr lang="en-GB" dirty="0"/>
          </a:p>
        </p:txBody>
      </p:sp>
    </p:spTree>
    <p:extLst>
      <p:ext uri="{BB962C8B-B14F-4D97-AF65-F5344CB8AC3E}">
        <p14:creationId xmlns:p14="http://schemas.microsoft.com/office/powerpoint/2010/main" val="360409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94775" cy="4351338"/>
          </a:xfrm>
        </p:spPr>
        <p:txBody>
          <a:bodyPr/>
          <a:lstStyle/>
          <a:p>
            <a:pPr marL="0" indent="0">
              <a:buNone/>
            </a:pPr>
            <a:r>
              <a:rPr lang="en-GB" dirty="0"/>
              <a:t>example a = {1,2,3,4,5,6}, b = {8,5,3,1,6,7}; </a:t>
            </a:r>
            <a:r>
              <a:rPr lang="bg-BG" dirty="0"/>
              <a:t>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	</a:t>
            </a:r>
            <a:r>
              <a:rPr lang="en-GB" dirty="0">
                <a:solidFill>
                  <a:srgbClr val="008000"/>
                </a:solidFill>
              </a:rPr>
              <a:t>//</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4" name="Таблица 3">
            <a:extLst>
              <a:ext uri="{FF2B5EF4-FFF2-40B4-BE49-F238E27FC236}">
                <a16:creationId xmlns:a16="http://schemas.microsoft.com/office/drawing/2014/main" id="{276D4488-1D82-42BF-84EF-B3210DCEB91B}"/>
              </a:ext>
            </a:extLst>
          </p:cNvPr>
          <p:cNvGraphicFramePr>
            <a:graphicFrameLocks noGrp="1"/>
          </p:cNvGraphicFramePr>
          <p:nvPr>
            <p:extLst>
              <p:ext uri="{D42A27DB-BD31-4B8C-83A1-F6EECF244321}">
                <p14:modId xmlns:p14="http://schemas.microsoft.com/office/powerpoint/2010/main" val="389794463"/>
              </p:ext>
            </p:extLst>
          </p:nvPr>
        </p:nvGraphicFramePr>
        <p:xfrm>
          <a:off x="838200"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bg-BG" dirty="0"/>
                        <a:t>а</a:t>
                      </a:r>
                      <a:endParaRPr lang="en-GB" dirty="0"/>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1</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2</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4</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5</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6</a:t>
                      </a:r>
                    </a:p>
                  </a:txBody>
                  <a:tcPr/>
                </a:tc>
                <a:extLst>
                  <a:ext uri="{0D108BD9-81ED-4DB2-BD59-A6C34878D82A}">
                    <a16:rowId xmlns:a16="http://schemas.microsoft.com/office/drawing/2014/main" val="739662422"/>
                  </a:ext>
                </a:extLst>
              </a:tr>
            </a:tbl>
          </a:graphicData>
        </a:graphic>
      </p:graphicFrame>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extLst>
              <p:ext uri="{D42A27DB-BD31-4B8C-83A1-F6EECF244321}">
                <p14:modId xmlns:p14="http://schemas.microsoft.com/office/powerpoint/2010/main" val="4214862628"/>
              </p:ext>
            </p:extLst>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Tree>
    <p:extLst>
      <p:ext uri="{BB962C8B-B14F-4D97-AF65-F5344CB8AC3E}">
        <p14:creationId xmlns:p14="http://schemas.microsoft.com/office/powerpoint/2010/main" val="27131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6065F7C-5F8B-4F21-90EE-0A1754116FE7}"/>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3" name="Контейнер за съдържание 2">
            <a:extLst>
              <a:ext uri="{FF2B5EF4-FFF2-40B4-BE49-F238E27FC236}">
                <a16:creationId xmlns:a16="http://schemas.microsoft.com/office/drawing/2014/main" id="{97FA3F3D-CB13-4D35-BC6E-AA5FEE0A3B82}"/>
              </a:ext>
            </a:extLst>
          </p:cNvPr>
          <p:cNvSpPr>
            <a:spLocks noGrp="1"/>
          </p:cNvSpPr>
          <p:nvPr>
            <p:ph idx="1"/>
          </p:nvPr>
        </p:nvSpPr>
        <p:spPr>
          <a:xfrm>
            <a:off x="838200" y="1825625"/>
            <a:ext cx="10515600" cy="4667250"/>
          </a:xfrm>
        </p:spPr>
        <p:txBody>
          <a:bodyPr>
            <a:normAutofit/>
          </a:bodyPr>
          <a:lstStyle/>
          <a:p>
            <a:pPr marL="0" indent="0">
              <a:buNone/>
            </a:pPr>
            <a:r>
              <a:rPr lang="en-GB" dirty="0"/>
              <a:t>int a = 5;</a:t>
            </a:r>
          </a:p>
          <a:p>
            <a:pPr marL="0" indent="0">
              <a:buNone/>
            </a:pPr>
            <a:r>
              <a:rPr lang="en-GB" dirty="0"/>
              <a:t>int main()</a:t>
            </a:r>
          </a:p>
          <a:p>
            <a:pPr marL="0" indent="0">
              <a:buNone/>
            </a:pPr>
            <a:r>
              <a:rPr lang="en-GB" dirty="0"/>
              <a:t>{</a:t>
            </a:r>
          </a:p>
          <a:p>
            <a:pPr marL="0" indent="0">
              <a:buNone/>
            </a:pPr>
            <a:r>
              <a:rPr lang="en-GB" dirty="0"/>
              <a:t>	char a = ‘Q’;</a:t>
            </a:r>
          </a:p>
          <a:p>
            <a:pPr marL="0" indent="0">
              <a:buNone/>
            </a:pPr>
            <a:r>
              <a:rPr lang="en-GB" dirty="0"/>
              <a:t>	{</a:t>
            </a:r>
          </a:p>
          <a:p>
            <a:pPr marL="0" indent="0">
              <a:buNone/>
            </a:pPr>
            <a:r>
              <a:rPr lang="en-GB" dirty="0"/>
              <a:t>		double a = true;</a:t>
            </a:r>
          </a:p>
          <a:p>
            <a:pPr marL="0" indent="0">
              <a:buNone/>
            </a:pPr>
            <a:r>
              <a:rPr lang="en-GB" dirty="0"/>
              <a:t>	} </a:t>
            </a:r>
          </a:p>
          <a:p>
            <a:pPr marL="0" indent="0">
              <a:buNone/>
            </a:pPr>
            <a:r>
              <a:rPr lang="en-GB" dirty="0"/>
              <a:t>}</a:t>
            </a:r>
          </a:p>
        </p:txBody>
      </p:sp>
    </p:spTree>
    <p:extLst>
      <p:ext uri="{BB962C8B-B14F-4D97-AF65-F5344CB8AC3E}">
        <p14:creationId xmlns:p14="http://schemas.microsoft.com/office/powerpoint/2010/main" val="8525606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24D629E-57FB-4AF7-83AB-42A75B4842C2}"/>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870BED3-D42E-4DD6-8F65-E115B0BF7E7C}"/>
              </a:ext>
            </a:extLst>
          </p:cNvPr>
          <p:cNvSpPr>
            <a:spLocks noGrp="1"/>
          </p:cNvSpPr>
          <p:nvPr>
            <p:ph idx="1"/>
          </p:nvPr>
        </p:nvSpPr>
        <p:spPr>
          <a:xfrm>
            <a:off x="838199" y="1825625"/>
            <a:ext cx="11181523" cy="4351338"/>
          </a:xfrm>
        </p:spPr>
        <p:txBody>
          <a:bodyPr/>
          <a:lstStyle/>
          <a:p>
            <a:pPr marL="0" indent="0">
              <a:buNone/>
            </a:pPr>
            <a:r>
              <a:rPr lang="en-GB" dirty="0"/>
              <a:t>example a = {1,2,3,4,5, 6}, b = {8,5, 3, 1,6,7}; </a:t>
            </a:r>
            <a:r>
              <a:rPr lang="en-GB" dirty="0">
                <a:solidFill>
                  <a:srgbClr val="008000"/>
                </a:solidFill>
              </a:rPr>
              <a:t>//</a:t>
            </a:r>
            <a:r>
              <a:rPr lang="bg-BG" dirty="0">
                <a:solidFill>
                  <a:srgbClr val="008000"/>
                </a:solidFill>
              </a:rPr>
              <a:t>да си представим, че има </a:t>
            </a:r>
            <a:r>
              <a:rPr lang="en-GB" dirty="0">
                <a:solidFill>
                  <a:srgbClr val="008000"/>
                </a:solidFill>
              </a:rPr>
              <a:t>								//</a:t>
            </a:r>
            <a:r>
              <a:rPr lang="bg-BG" dirty="0">
                <a:solidFill>
                  <a:srgbClr val="008000"/>
                </a:solidFill>
              </a:rPr>
              <a:t>само </a:t>
            </a:r>
            <a:r>
              <a:rPr lang="en-GB" dirty="0">
                <a:solidFill>
                  <a:srgbClr val="008000"/>
                </a:solidFill>
              </a:rPr>
              <a:t>6 </a:t>
            </a:r>
            <a:r>
              <a:rPr lang="bg-BG" dirty="0">
                <a:solidFill>
                  <a:srgbClr val="008000"/>
                </a:solidFill>
              </a:rPr>
              <a:t>член данни от тип </a:t>
            </a:r>
            <a:r>
              <a:rPr lang="en-GB" dirty="0">
                <a:solidFill>
                  <a:srgbClr val="008000"/>
                </a:solidFill>
              </a:rPr>
              <a:t>int</a:t>
            </a:r>
          </a:p>
          <a:p>
            <a:pPr marL="0" indent="0">
              <a:buNone/>
            </a:pPr>
            <a:r>
              <a:rPr lang="en-GB" dirty="0"/>
              <a:t>a = b;</a:t>
            </a:r>
          </a:p>
        </p:txBody>
      </p:sp>
      <p:graphicFrame>
        <p:nvGraphicFramePr>
          <p:cNvPr id="5" name="Таблица 4">
            <a:extLst>
              <a:ext uri="{FF2B5EF4-FFF2-40B4-BE49-F238E27FC236}">
                <a16:creationId xmlns:a16="http://schemas.microsoft.com/office/drawing/2014/main" id="{0E864D3F-999D-4D81-8656-42CEDF8516E9}"/>
              </a:ext>
            </a:extLst>
          </p:cNvPr>
          <p:cNvGraphicFramePr>
            <a:graphicFrameLocks noGrp="1"/>
          </p:cNvGraphicFramePr>
          <p:nvPr/>
        </p:nvGraphicFramePr>
        <p:xfrm>
          <a:off x="6909351" y="3526155"/>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b</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cxnSp>
        <p:nvCxnSpPr>
          <p:cNvPr id="9" name="Съединител &quot;права стрелка&quot; 8">
            <a:extLst>
              <a:ext uri="{FF2B5EF4-FFF2-40B4-BE49-F238E27FC236}">
                <a16:creationId xmlns:a16="http://schemas.microsoft.com/office/drawing/2014/main" id="{5DC0B6B7-9373-4CA7-BE00-102C3F4EA2D5}"/>
              </a:ext>
            </a:extLst>
          </p:cNvPr>
          <p:cNvCxnSpPr/>
          <p:nvPr/>
        </p:nvCxnSpPr>
        <p:spPr>
          <a:xfrm flipH="1">
            <a:off x="4200940" y="4068417"/>
            <a:ext cx="2708411"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3C852A8B-A12F-4D91-8118-DBE6B3361C91}"/>
              </a:ext>
            </a:extLst>
          </p:cNvPr>
          <p:cNvCxnSpPr/>
          <p:nvPr/>
        </p:nvCxnSpPr>
        <p:spPr>
          <a:xfrm flipH="1">
            <a:off x="4200940" y="4472608"/>
            <a:ext cx="2708411" cy="0"/>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207AD0A7-17A7-4D6D-B400-A738616AFD3E}"/>
              </a:ext>
            </a:extLst>
          </p:cNvPr>
          <p:cNvCxnSpPr/>
          <p:nvPr/>
        </p:nvCxnSpPr>
        <p:spPr>
          <a:xfrm flipH="1">
            <a:off x="4167810" y="5936973"/>
            <a:ext cx="2708411" cy="0"/>
          </a:xfrm>
          <a:prstGeom prst="straightConnector1">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Съединител &quot;права стрелка&quot; 11">
            <a:extLst>
              <a:ext uri="{FF2B5EF4-FFF2-40B4-BE49-F238E27FC236}">
                <a16:creationId xmlns:a16="http://schemas.microsoft.com/office/drawing/2014/main" id="{D928E5A9-7B7C-48F5-AEF6-66C9F23B3FE1}"/>
              </a:ext>
            </a:extLst>
          </p:cNvPr>
          <p:cNvCxnSpPr>
            <a:cxnSpLocks/>
            <a:stCxn id="5" idx="1"/>
          </p:cNvCxnSpPr>
          <p:nvPr/>
        </p:nvCxnSpPr>
        <p:spPr>
          <a:xfrm flipH="1">
            <a:off x="4200941" y="4824095"/>
            <a:ext cx="2708410" cy="6322"/>
          </a:xfrm>
          <a:prstGeom prst="straightConnector1">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55D83063-FA98-4D24-AABD-B21A26477737}"/>
              </a:ext>
            </a:extLst>
          </p:cNvPr>
          <p:cNvCxnSpPr/>
          <p:nvPr/>
        </p:nvCxnSpPr>
        <p:spPr>
          <a:xfrm flipH="1">
            <a:off x="4200940" y="5194852"/>
            <a:ext cx="2708411" cy="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Съединител &quot;права стрелка&quot; 13">
            <a:extLst>
              <a:ext uri="{FF2B5EF4-FFF2-40B4-BE49-F238E27FC236}">
                <a16:creationId xmlns:a16="http://schemas.microsoft.com/office/drawing/2014/main" id="{F0F084A5-4728-481A-A593-683E73202323}"/>
              </a:ext>
            </a:extLst>
          </p:cNvPr>
          <p:cNvCxnSpPr/>
          <p:nvPr/>
        </p:nvCxnSpPr>
        <p:spPr>
          <a:xfrm flipH="1">
            <a:off x="4200940" y="5585791"/>
            <a:ext cx="2708411" cy="0"/>
          </a:xfrm>
          <a:prstGeom prst="straightConnector1">
            <a:avLst/>
          </a:prstGeom>
          <a:ln w="38100" cap="flat" cmpd="sng" algn="ctr">
            <a:solidFill>
              <a:srgbClr val="0000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Таблица 14">
            <a:extLst>
              <a:ext uri="{FF2B5EF4-FFF2-40B4-BE49-F238E27FC236}">
                <a16:creationId xmlns:a16="http://schemas.microsoft.com/office/drawing/2014/main" id="{37347AFA-DF23-4A3F-898A-F6EB7E0A5642}"/>
              </a:ext>
            </a:extLst>
          </p:cNvPr>
          <p:cNvGraphicFramePr>
            <a:graphicFrameLocks noGrp="1"/>
          </p:cNvGraphicFramePr>
          <p:nvPr>
            <p:extLst>
              <p:ext uri="{D42A27DB-BD31-4B8C-83A1-F6EECF244321}">
                <p14:modId xmlns:p14="http://schemas.microsoft.com/office/powerpoint/2010/main" val="3527716079"/>
              </p:ext>
            </p:extLst>
          </p:nvPr>
        </p:nvGraphicFramePr>
        <p:xfrm>
          <a:off x="838200" y="3513980"/>
          <a:ext cx="3362740" cy="2595880"/>
        </p:xfrm>
        <a:graphic>
          <a:graphicData uri="http://schemas.openxmlformats.org/drawingml/2006/table">
            <a:tbl>
              <a:tblPr firstRow="1" bandRow="1">
                <a:tableStyleId>{BC89EF96-8CEA-46FF-86C4-4CE0E7609802}</a:tableStyleId>
              </a:tblPr>
              <a:tblGrid>
                <a:gridCol w="1681370">
                  <a:extLst>
                    <a:ext uri="{9D8B030D-6E8A-4147-A177-3AD203B41FA5}">
                      <a16:colId xmlns:a16="http://schemas.microsoft.com/office/drawing/2014/main" val="1875137456"/>
                    </a:ext>
                  </a:extLst>
                </a:gridCol>
                <a:gridCol w="1681370">
                  <a:extLst>
                    <a:ext uri="{9D8B030D-6E8A-4147-A177-3AD203B41FA5}">
                      <a16:colId xmlns:a16="http://schemas.microsoft.com/office/drawing/2014/main" val="4178971954"/>
                    </a:ext>
                  </a:extLst>
                </a:gridCol>
              </a:tblGrid>
              <a:tr h="370840">
                <a:tc gridSpan="2">
                  <a:txBody>
                    <a:bodyPr/>
                    <a:lstStyle/>
                    <a:p>
                      <a:pPr algn="ctr"/>
                      <a:r>
                        <a:rPr lang="en-GB" dirty="0"/>
                        <a:t>a</a:t>
                      </a:r>
                    </a:p>
                  </a:txBody>
                  <a:tcPr/>
                </a:tc>
                <a:tc hMerge="1">
                  <a:txBody>
                    <a:bodyPr/>
                    <a:lstStyle/>
                    <a:p>
                      <a:endParaRPr lang="en-GB" dirty="0"/>
                    </a:p>
                  </a:txBody>
                  <a:tcPr/>
                </a:tc>
                <a:extLst>
                  <a:ext uri="{0D108BD9-81ED-4DB2-BD59-A6C34878D82A}">
                    <a16:rowId xmlns:a16="http://schemas.microsoft.com/office/drawing/2014/main" val="2852490313"/>
                  </a:ext>
                </a:extLst>
              </a:tr>
              <a:tr h="370840">
                <a:tc>
                  <a:txBody>
                    <a:bodyPr/>
                    <a:lstStyle/>
                    <a:p>
                      <a:r>
                        <a:rPr lang="en-GB" dirty="0"/>
                        <a:t>member1</a:t>
                      </a:r>
                    </a:p>
                  </a:txBody>
                  <a:tcPr/>
                </a:tc>
                <a:tc>
                  <a:txBody>
                    <a:bodyPr/>
                    <a:lstStyle/>
                    <a:p>
                      <a:r>
                        <a:rPr lang="en-GB" dirty="0"/>
                        <a:t>8</a:t>
                      </a:r>
                    </a:p>
                  </a:txBody>
                  <a:tcPr/>
                </a:tc>
                <a:extLst>
                  <a:ext uri="{0D108BD9-81ED-4DB2-BD59-A6C34878D82A}">
                    <a16:rowId xmlns:a16="http://schemas.microsoft.com/office/drawing/2014/main" val="303908374"/>
                  </a:ext>
                </a:extLst>
              </a:tr>
              <a:tr h="370840">
                <a:tc>
                  <a:txBody>
                    <a:bodyPr/>
                    <a:lstStyle/>
                    <a:p>
                      <a:r>
                        <a:rPr lang="en-GB" dirty="0"/>
                        <a:t>member2</a:t>
                      </a:r>
                    </a:p>
                  </a:txBody>
                  <a:tcPr/>
                </a:tc>
                <a:tc>
                  <a:txBody>
                    <a:bodyPr/>
                    <a:lstStyle/>
                    <a:p>
                      <a:r>
                        <a:rPr lang="en-GB" dirty="0"/>
                        <a:t>5</a:t>
                      </a:r>
                    </a:p>
                  </a:txBody>
                  <a:tcPr/>
                </a:tc>
                <a:extLst>
                  <a:ext uri="{0D108BD9-81ED-4DB2-BD59-A6C34878D82A}">
                    <a16:rowId xmlns:a16="http://schemas.microsoft.com/office/drawing/2014/main" val="9146715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member3</a:t>
                      </a:r>
                    </a:p>
                  </a:txBody>
                  <a:tcPr/>
                </a:tc>
                <a:tc>
                  <a:txBody>
                    <a:bodyPr/>
                    <a:lstStyle/>
                    <a:p>
                      <a:r>
                        <a:rPr lang="en-GB" dirty="0"/>
                        <a:t>3</a:t>
                      </a:r>
                    </a:p>
                  </a:txBody>
                  <a:tcPr/>
                </a:tc>
                <a:extLst>
                  <a:ext uri="{0D108BD9-81ED-4DB2-BD59-A6C34878D82A}">
                    <a16:rowId xmlns:a16="http://schemas.microsoft.com/office/drawing/2014/main" val="354565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member4</a:t>
                      </a:r>
                    </a:p>
                  </a:txBody>
                  <a:tcPr/>
                </a:tc>
                <a:tc>
                  <a:txBody>
                    <a:bodyPr/>
                    <a:lstStyle/>
                    <a:p>
                      <a:r>
                        <a:rPr lang="en-GB" dirty="0"/>
                        <a:t>1</a:t>
                      </a:r>
                    </a:p>
                  </a:txBody>
                  <a:tcPr/>
                </a:tc>
                <a:extLst>
                  <a:ext uri="{0D108BD9-81ED-4DB2-BD59-A6C34878D82A}">
                    <a16:rowId xmlns:a16="http://schemas.microsoft.com/office/drawing/2014/main" val="44511816"/>
                  </a:ext>
                </a:extLst>
              </a:tr>
              <a:tr h="370840">
                <a:tc>
                  <a:txBody>
                    <a:bodyPr/>
                    <a:lstStyle/>
                    <a:p>
                      <a:r>
                        <a:rPr lang="en-GB" dirty="0"/>
                        <a:t>member5</a:t>
                      </a:r>
                    </a:p>
                  </a:txBody>
                  <a:tcPr/>
                </a:tc>
                <a:tc>
                  <a:txBody>
                    <a:bodyPr/>
                    <a:lstStyle/>
                    <a:p>
                      <a:r>
                        <a:rPr lang="en-GB" dirty="0"/>
                        <a:t>6</a:t>
                      </a:r>
                    </a:p>
                  </a:txBody>
                  <a:tcPr/>
                </a:tc>
                <a:extLst>
                  <a:ext uri="{0D108BD9-81ED-4DB2-BD59-A6C34878D82A}">
                    <a16:rowId xmlns:a16="http://schemas.microsoft.com/office/drawing/2014/main" val="206584011"/>
                  </a:ext>
                </a:extLst>
              </a:tr>
              <a:tr h="370840">
                <a:tc>
                  <a:txBody>
                    <a:bodyPr/>
                    <a:lstStyle/>
                    <a:p>
                      <a:r>
                        <a:rPr lang="en-GB" dirty="0"/>
                        <a:t>member6</a:t>
                      </a:r>
                    </a:p>
                  </a:txBody>
                  <a:tcPr/>
                </a:tc>
                <a:tc>
                  <a:txBody>
                    <a:bodyPr/>
                    <a:lstStyle/>
                    <a:p>
                      <a:r>
                        <a:rPr lang="en-GB" dirty="0"/>
                        <a:t>7</a:t>
                      </a:r>
                    </a:p>
                  </a:txBody>
                  <a:tcPr/>
                </a:tc>
                <a:extLst>
                  <a:ext uri="{0D108BD9-81ED-4DB2-BD59-A6C34878D82A}">
                    <a16:rowId xmlns:a16="http://schemas.microsoft.com/office/drawing/2014/main" val="739662422"/>
                  </a:ext>
                </a:extLst>
              </a:tr>
            </a:tbl>
          </a:graphicData>
        </a:graphic>
      </p:graphicFrame>
      <p:sp>
        <p:nvSpPr>
          <p:cNvPr id="4" name="Текстово поле 3">
            <a:extLst>
              <a:ext uri="{FF2B5EF4-FFF2-40B4-BE49-F238E27FC236}">
                <a16:creationId xmlns:a16="http://schemas.microsoft.com/office/drawing/2014/main" id="{B18D151C-FA16-4E11-8C4B-94A6DCC2A3DC}"/>
              </a:ext>
            </a:extLst>
          </p:cNvPr>
          <p:cNvSpPr txBox="1"/>
          <p:nvPr/>
        </p:nvSpPr>
        <p:spPr>
          <a:xfrm>
            <a:off x="4346713" y="3686067"/>
            <a:ext cx="2708410" cy="369332"/>
          </a:xfrm>
          <a:prstGeom prst="rect">
            <a:avLst/>
          </a:prstGeom>
          <a:noFill/>
        </p:spPr>
        <p:txBody>
          <a:bodyPr wrap="square" rtlCol="0">
            <a:spAutoFit/>
          </a:bodyPr>
          <a:lstStyle/>
          <a:p>
            <a:r>
              <a:rPr lang="en-GB" dirty="0"/>
              <a:t>a.member1 = b.member1</a:t>
            </a:r>
          </a:p>
        </p:txBody>
      </p:sp>
      <p:sp>
        <p:nvSpPr>
          <p:cNvPr id="16" name="Текстово поле 15">
            <a:extLst>
              <a:ext uri="{FF2B5EF4-FFF2-40B4-BE49-F238E27FC236}">
                <a16:creationId xmlns:a16="http://schemas.microsoft.com/office/drawing/2014/main" id="{D7F710B9-C3AA-4D94-A201-8AEDD7C958D6}"/>
              </a:ext>
            </a:extLst>
          </p:cNvPr>
          <p:cNvSpPr txBox="1"/>
          <p:nvPr/>
        </p:nvSpPr>
        <p:spPr>
          <a:xfrm>
            <a:off x="4322694" y="4138854"/>
            <a:ext cx="2708410" cy="369332"/>
          </a:xfrm>
          <a:prstGeom prst="rect">
            <a:avLst/>
          </a:prstGeom>
          <a:noFill/>
        </p:spPr>
        <p:txBody>
          <a:bodyPr wrap="square" rtlCol="0">
            <a:spAutoFit/>
          </a:bodyPr>
          <a:lstStyle/>
          <a:p>
            <a:r>
              <a:rPr lang="en-GB" dirty="0"/>
              <a:t>a.member2 = b.member2</a:t>
            </a:r>
          </a:p>
        </p:txBody>
      </p:sp>
      <p:sp>
        <p:nvSpPr>
          <p:cNvPr id="17" name="Текстово поле 16">
            <a:extLst>
              <a:ext uri="{FF2B5EF4-FFF2-40B4-BE49-F238E27FC236}">
                <a16:creationId xmlns:a16="http://schemas.microsoft.com/office/drawing/2014/main" id="{35BD7A7D-A72B-45F9-A532-9478C467A9CB}"/>
              </a:ext>
            </a:extLst>
          </p:cNvPr>
          <p:cNvSpPr txBox="1"/>
          <p:nvPr/>
        </p:nvSpPr>
        <p:spPr>
          <a:xfrm>
            <a:off x="4296607" y="4832840"/>
            <a:ext cx="2708410" cy="369332"/>
          </a:xfrm>
          <a:prstGeom prst="rect">
            <a:avLst/>
          </a:prstGeom>
          <a:noFill/>
        </p:spPr>
        <p:txBody>
          <a:bodyPr wrap="square" rtlCol="0">
            <a:spAutoFit/>
          </a:bodyPr>
          <a:lstStyle/>
          <a:p>
            <a:r>
              <a:rPr lang="en-GB" dirty="0"/>
              <a:t>a.member4 = b.member4</a:t>
            </a:r>
          </a:p>
        </p:txBody>
      </p:sp>
      <p:sp>
        <p:nvSpPr>
          <p:cNvPr id="18" name="Текстово поле 17">
            <a:extLst>
              <a:ext uri="{FF2B5EF4-FFF2-40B4-BE49-F238E27FC236}">
                <a16:creationId xmlns:a16="http://schemas.microsoft.com/office/drawing/2014/main" id="{B5C4DCA7-788D-4180-A2C2-BD509C311A54}"/>
              </a:ext>
            </a:extLst>
          </p:cNvPr>
          <p:cNvSpPr txBox="1"/>
          <p:nvPr/>
        </p:nvSpPr>
        <p:spPr>
          <a:xfrm>
            <a:off x="4322694" y="5185110"/>
            <a:ext cx="2708410" cy="369332"/>
          </a:xfrm>
          <a:prstGeom prst="rect">
            <a:avLst/>
          </a:prstGeom>
          <a:noFill/>
        </p:spPr>
        <p:txBody>
          <a:bodyPr wrap="square" rtlCol="0">
            <a:spAutoFit/>
          </a:bodyPr>
          <a:lstStyle/>
          <a:p>
            <a:r>
              <a:rPr lang="en-GB" dirty="0"/>
              <a:t>a.member5 = b.member5</a:t>
            </a:r>
          </a:p>
        </p:txBody>
      </p:sp>
      <p:sp>
        <p:nvSpPr>
          <p:cNvPr id="19" name="Текстово поле 18">
            <a:extLst>
              <a:ext uri="{FF2B5EF4-FFF2-40B4-BE49-F238E27FC236}">
                <a16:creationId xmlns:a16="http://schemas.microsoft.com/office/drawing/2014/main" id="{A8B63411-21E4-4925-B849-7E2AF9A97D0C}"/>
              </a:ext>
            </a:extLst>
          </p:cNvPr>
          <p:cNvSpPr txBox="1"/>
          <p:nvPr/>
        </p:nvSpPr>
        <p:spPr>
          <a:xfrm>
            <a:off x="4329317" y="5609765"/>
            <a:ext cx="2708410" cy="369332"/>
          </a:xfrm>
          <a:prstGeom prst="rect">
            <a:avLst/>
          </a:prstGeom>
          <a:noFill/>
        </p:spPr>
        <p:txBody>
          <a:bodyPr wrap="square" rtlCol="0">
            <a:spAutoFit/>
          </a:bodyPr>
          <a:lstStyle/>
          <a:p>
            <a:r>
              <a:rPr lang="en-GB" dirty="0"/>
              <a:t>a.member6 = b.member6</a:t>
            </a:r>
          </a:p>
        </p:txBody>
      </p:sp>
      <p:sp>
        <p:nvSpPr>
          <p:cNvPr id="20" name="Текстово поле 19">
            <a:extLst>
              <a:ext uri="{FF2B5EF4-FFF2-40B4-BE49-F238E27FC236}">
                <a16:creationId xmlns:a16="http://schemas.microsoft.com/office/drawing/2014/main" id="{A4ED572D-00E6-402A-8638-10448F7FCDFE}"/>
              </a:ext>
            </a:extLst>
          </p:cNvPr>
          <p:cNvSpPr txBox="1"/>
          <p:nvPr/>
        </p:nvSpPr>
        <p:spPr>
          <a:xfrm>
            <a:off x="4329317" y="4499975"/>
            <a:ext cx="2708410" cy="369332"/>
          </a:xfrm>
          <a:prstGeom prst="rect">
            <a:avLst/>
          </a:prstGeom>
          <a:noFill/>
        </p:spPr>
        <p:txBody>
          <a:bodyPr wrap="square" rtlCol="0">
            <a:spAutoFit/>
          </a:bodyPr>
          <a:lstStyle/>
          <a:p>
            <a:r>
              <a:rPr lang="en-GB" dirty="0"/>
              <a:t>a.member3 = b.member3</a:t>
            </a:r>
          </a:p>
        </p:txBody>
      </p:sp>
    </p:spTree>
    <p:extLst>
      <p:ext uri="{BB962C8B-B14F-4D97-AF65-F5344CB8AC3E}">
        <p14:creationId xmlns:p14="http://schemas.microsoft.com/office/powerpoint/2010/main" val="750454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C783DE-6704-4C4B-ADDE-F8E8D4DBF2F7}"/>
              </a:ext>
            </a:extLst>
          </p:cNvPr>
          <p:cNvSpPr>
            <a:spLocks noGrp="1"/>
          </p:cNvSpPr>
          <p:nvPr>
            <p:ph type="title"/>
          </p:nvPr>
        </p:nvSpPr>
        <p:spPr/>
        <p:txBody>
          <a:bodyPr/>
          <a:lstStyle/>
          <a:p>
            <a:r>
              <a:rPr lang="bg-BG" dirty="0"/>
              <a:t>Структури</a:t>
            </a:r>
            <a:endParaRPr lang="en-GB" dirty="0"/>
          </a:p>
        </p:txBody>
      </p:sp>
      <p:sp>
        <p:nvSpPr>
          <p:cNvPr id="3" name="Контейнер за съдържание 2">
            <a:extLst>
              <a:ext uri="{FF2B5EF4-FFF2-40B4-BE49-F238E27FC236}">
                <a16:creationId xmlns:a16="http://schemas.microsoft.com/office/drawing/2014/main" id="{EB231DA7-1845-467E-B3F6-A825DAAC0BDF}"/>
              </a:ext>
            </a:extLst>
          </p:cNvPr>
          <p:cNvSpPr>
            <a:spLocks noGrp="1"/>
          </p:cNvSpPr>
          <p:nvPr>
            <p:ph idx="1"/>
          </p:nvPr>
        </p:nvSpPr>
        <p:spPr>
          <a:xfrm>
            <a:off x="838200" y="1690688"/>
            <a:ext cx="10515600" cy="4840218"/>
          </a:xfrm>
        </p:spPr>
        <p:txBody>
          <a:bodyPr>
            <a:normAutofit lnSpcReduction="10000"/>
          </a:bodyPr>
          <a:lstStyle/>
          <a:p>
            <a:r>
              <a:rPr lang="bg-BG" dirty="0"/>
              <a:t>За структурите важат същите правила за подаване като параметър на функция и връщане като резултат както при примитивните данни</a:t>
            </a:r>
          </a:p>
          <a:p>
            <a:endParaRPr lang="bg-BG" dirty="0"/>
          </a:p>
          <a:p>
            <a:r>
              <a:rPr lang="bg-BG" dirty="0"/>
              <a:t>При подаване като параметър, се създава нов локален обект, на който се присвоява стойността на подадения обект</a:t>
            </a:r>
          </a:p>
          <a:p>
            <a:endParaRPr lang="bg-BG" dirty="0"/>
          </a:p>
          <a:p>
            <a:r>
              <a:rPr lang="bg-BG" dirty="0"/>
              <a:t>При връщане като резултат, се създава нов временен обект, на който се присвоява стойността на това, което връщаме</a:t>
            </a:r>
          </a:p>
          <a:p>
            <a:endParaRPr lang="bg-BG" dirty="0"/>
          </a:p>
          <a:p>
            <a:r>
              <a:rPr lang="bg-BG" dirty="0"/>
              <a:t>Колко от вас видяха </a:t>
            </a:r>
            <a:r>
              <a:rPr lang="en-GB" dirty="0">
                <a:solidFill>
                  <a:srgbClr val="0000FF"/>
                </a:solidFill>
              </a:rPr>
              <a:t>Demo1</a:t>
            </a:r>
            <a:r>
              <a:rPr lang="en-GB" dirty="0"/>
              <a:t> </a:t>
            </a:r>
            <a:r>
              <a:rPr lang="bg-BG" dirty="0"/>
              <a:t>от миналата консултация</a:t>
            </a:r>
            <a:endParaRPr lang="en-GB" dirty="0"/>
          </a:p>
        </p:txBody>
      </p:sp>
    </p:spTree>
    <p:extLst>
      <p:ext uri="{BB962C8B-B14F-4D97-AF65-F5344CB8AC3E}">
        <p14:creationId xmlns:p14="http://schemas.microsoft.com/office/powerpoint/2010/main" val="181187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D9DC4BE-2C2B-42C3-882F-FE1403DFD5E3}"/>
              </a:ext>
            </a:extLst>
          </p:cNvPr>
          <p:cNvSpPr>
            <a:spLocks noGrp="1"/>
          </p:cNvSpPr>
          <p:nvPr>
            <p:ph type="title"/>
          </p:nvPr>
        </p:nvSpPr>
        <p:spPr/>
        <p:txBody>
          <a:bodyPr/>
          <a:lstStyle/>
          <a:p>
            <a:r>
              <a:rPr lang="bg-BG" dirty="0"/>
              <a:t>Задачи за вас </a:t>
            </a:r>
            <a:r>
              <a:rPr lang="en-GB" dirty="0"/>
              <a:t>#4</a:t>
            </a:r>
          </a:p>
        </p:txBody>
      </p:sp>
      <p:sp>
        <p:nvSpPr>
          <p:cNvPr id="3" name="Контейнер за съдържание 2">
            <a:extLst>
              <a:ext uri="{FF2B5EF4-FFF2-40B4-BE49-F238E27FC236}">
                <a16:creationId xmlns:a16="http://schemas.microsoft.com/office/drawing/2014/main" id="{20B8EDDD-4627-4C82-A5DA-70A72E550953}"/>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42645508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E89A4F8-09DF-4DAB-82D4-54373B073343}"/>
              </a:ext>
            </a:extLst>
          </p:cNvPr>
          <p:cNvSpPr>
            <a:spLocks noGrp="1"/>
          </p:cNvSpPr>
          <p:nvPr>
            <p:ph type="title"/>
          </p:nvPr>
        </p:nvSpPr>
        <p:spPr/>
        <p:txBody>
          <a:bodyPr/>
          <a:lstStyle/>
          <a:p>
            <a:r>
              <a:rPr lang="bg-BG" dirty="0" err="1"/>
              <a:t>Задач</a:t>
            </a:r>
            <a:r>
              <a:rPr lang="en-GB" dirty="0"/>
              <a:t>a</a:t>
            </a:r>
          </a:p>
        </p:txBody>
      </p:sp>
      <p:sp>
        <p:nvSpPr>
          <p:cNvPr id="3" name="Контейнер за съдържание 2">
            <a:extLst>
              <a:ext uri="{FF2B5EF4-FFF2-40B4-BE49-F238E27FC236}">
                <a16:creationId xmlns:a16="http://schemas.microsoft.com/office/drawing/2014/main" id="{41DA822E-D200-467A-8D1E-D7D3A55329C6}"/>
              </a:ext>
            </a:extLst>
          </p:cNvPr>
          <p:cNvSpPr>
            <a:spLocks noGrp="1"/>
          </p:cNvSpPr>
          <p:nvPr>
            <p:ph idx="1"/>
          </p:nvPr>
        </p:nvSpPr>
        <p:spPr/>
        <p:txBody>
          <a:bodyPr>
            <a:normAutofit fontScale="85000" lnSpcReduction="20000"/>
          </a:bodyPr>
          <a:lstStyle/>
          <a:p>
            <a:r>
              <a:rPr lang="bg-BG" dirty="0"/>
              <a:t>Ще се компилира ли следният код?</a:t>
            </a:r>
          </a:p>
          <a:p>
            <a:pPr marL="0" indent="0">
              <a:buNone/>
            </a:pPr>
            <a:endParaRPr lang="bg-BG" dirty="0"/>
          </a:p>
          <a:p>
            <a:pPr marL="0" indent="0">
              <a:buNone/>
            </a:pPr>
            <a:r>
              <a:rPr lang="en-GB" dirty="0"/>
              <a:t>struct B</a:t>
            </a:r>
          </a:p>
          <a:p>
            <a:pPr marL="0" indent="0">
              <a:buNone/>
            </a:pPr>
            <a:r>
              <a:rPr lang="en-GB" dirty="0"/>
              <a:t>{</a:t>
            </a:r>
          </a:p>
          <a:p>
            <a:pPr marL="0" indent="0">
              <a:buNone/>
            </a:pPr>
            <a:r>
              <a:rPr lang="bg-BG" dirty="0"/>
              <a:t>	</a:t>
            </a:r>
            <a:r>
              <a:rPr lang="en-GB" dirty="0"/>
              <a:t>A </a:t>
            </a:r>
            <a:r>
              <a:rPr lang="en-GB" dirty="0" err="1"/>
              <a:t>a</a:t>
            </a:r>
            <a:r>
              <a:rPr lang="en-GB" dirty="0"/>
              <a:t>;</a:t>
            </a:r>
          </a:p>
          <a:p>
            <a:pPr marL="0" indent="0">
              <a:buNone/>
            </a:pPr>
            <a:r>
              <a:rPr lang="en-GB" dirty="0"/>
              <a:t>};</a:t>
            </a:r>
          </a:p>
          <a:p>
            <a:pPr marL="0" indent="0">
              <a:buNone/>
            </a:pPr>
            <a:r>
              <a:rPr lang="en-GB" dirty="0"/>
              <a:t>struct A</a:t>
            </a:r>
          </a:p>
          <a:p>
            <a:pPr marL="0" indent="0">
              <a:buNone/>
            </a:pPr>
            <a:r>
              <a:rPr lang="en-GB" dirty="0"/>
              <a:t>{</a:t>
            </a:r>
          </a:p>
          <a:p>
            <a:pPr marL="0" indent="0">
              <a:buNone/>
            </a:pPr>
            <a:r>
              <a:rPr lang="bg-BG" dirty="0"/>
              <a:t>	</a:t>
            </a:r>
            <a:r>
              <a:rPr lang="en-GB" dirty="0"/>
              <a:t>B </a:t>
            </a:r>
            <a:r>
              <a:rPr lang="en-GB" dirty="0" err="1"/>
              <a:t>b</a:t>
            </a:r>
            <a:r>
              <a:rPr lang="en-GB" dirty="0"/>
              <a:t>;</a:t>
            </a:r>
          </a:p>
          <a:p>
            <a:pPr marL="0" indent="0">
              <a:buNone/>
            </a:pPr>
            <a:r>
              <a:rPr lang="en-GB" dirty="0"/>
              <a:t>};</a:t>
            </a:r>
            <a:endParaRPr lang="bg-BG" dirty="0"/>
          </a:p>
          <a:p>
            <a:pPr marL="0" indent="0">
              <a:buNone/>
            </a:pPr>
            <a:r>
              <a:rPr lang="bg-BG" dirty="0">
                <a:solidFill>
                  <a:srgbClr val="FF11FF"/>
                </a:solidFill>
              </a:rPr>
              <a:t>Отговор: Не, защото структурата </a:t>
            </a:r>
            <a:r>
              <a:rPr lang="en-GB" dirty="0">
                <a:solidFill>
                  <a:srgbClr val="FF11FF"/>
                </a:solidFill>
              </a:rPr>
              <a:t>B </a:t>
            </a:r>
            <a:r>
              <a:rPr lang="bg-BG" dirty="0">
                <a:solidFill>
                  <a:srgbClr val="FF11FF"/>
                </a:solidFill>
              </a:rPr>
              <a:t>не знае за съществуването на </a:t>
            </a:r>
            <a:r>
              <a:rPr lang="en-GB" dirty="0">
                <a:solidFill>
                  <a:srgbClr val="FF11FF"/>
                </a:solidFill>
              </a:rPr>
              <a:t>A</a:t>
            </a:r>
            <a:endParaRPr lang="bg-BG" dirty="0">
              <a:solidFill>
                <a:srgbClr val="FF11FF"/>
              </a:solidFill>
            </a:endParaRPr>
          </a:p>
          <a:p>
            <a:pPr marL="0" indent="0">
              <a:buNone/>
            </a:pPr>
            <a:endParaRPr lang="en-GB" dirty="0"/>
          </a:p>
        </p:txBody>
      </p:sp>
    </p:spTree>
    <p:extLst>
      <p:ext uri="{BB962C8B-B14F-4D97-AF65-F5344CB8AC3E}">
        <p14:creationId xmlns:p14="http://schemas.microsoft.com/office/powerpoint/2010/main" val="40636207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111266A-2D2F-4771-92EC-01B6A6047AB7}"/>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3C9C8A4F-92EB-4E42-AC2C-6AEC4AAD1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2782889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E89A4F8-09DF-4DAB-82D4-54373B073343}"/>
              </a:ext>
            </a:extLst>
          </p:cNvPr>
          <p:cNvSpPr>
            <a:spLocks noGrp="1"/>
          </p:cNvSpPr>
          <p:nvPr>
            <p:ph type="title"/>
          </p:nvPr>
        </p:nvSpPr>
        <p:spPr/>
        <p:txBody>
          <a:bodyPr/>
          <a:lstStyle/>
          <a:p>
            <a:r>
              <a:rPr lang="bg-BG" dirty="0" err="1"/>
              <a:t>Задач</a:t>
            </a:r>
            <a:r>
              <a:rPr lang="en-GB" dirty="0"/>
              <a:t>a</a:t>
            </a:r>
          </a:p>
        </p:txBody>
      </p:sp>
      <p:sp>
        <p:nvSpPr>
          <p:cNvPr id="3" name="Контейнер за съдържание 2">
            <a:extLst>
              <a:ext uri="{FF2B5EF4-FFF2-40B4-BE49-F238E27FC236}">
                <a16:creationId xmlns:a16="http://schemas.microsoft.com/office/drawing/2014/main" id="{41DA822E-D200-467A-8D1E-D7D3A55329C6}"/>
              </a:ext>
            </a:extLst>
          </p:cNvPr>
          <p:cNvSpPr>
            <a:spLocks noGrp="1"/>
          </p:cNvSpPr>
          <p:nvPr>
            <p:ph idx="1"/>
          </p:nvPr>
        </p:nvSpPr>
        <p:spPr>
          <a:xfrm>
            <a:off x="838200" y="1825624"/>
            <a:ext cx="10744200" cy="5032375"/>
          </a:xfrm>
        </p:spPr>
        <p:txBody>
          <a:bodyPr>
            <a:normAutofit fontScale="92500" lnSpcReduction="10000"/>
          </a:bodyPr>
          <a:lstStyle/>
          <a:p>
            <a:r>
              <a:rPr lang="bg-BG" sz="2600" dirty="0"/>
              <a:t>Ще се компилира ли следният код?</a:t>
            </a:r>
          </a:p>
          <a:p>
            <a:pPr marL="0" indent="0">
              <a:buNone/>
            </a:pPr>
            <a:r>
              <a:rPr lang="en-GB" sz="2600" dirty="0"/>
              <a:t>struct A;</a:t>
            </a:r>
            <a:endParaRPr lang="bg-BG" sz="2600" dirty="0"/>
          </a:p>
          <a:p>
            <a:pPr marL="0" indent="0">
              <a:buNone/>
            </a:pPr>
            <a:r>
              <a:rPr lang="en-GB" sz="2600" dirty="0"/>
              <a:t>struct B</a:t>
            </a:r>
          </a:p>
          <a:p>
            <a:pPr marL="0" indent="0">
              <a:buNone/>
            </a:pPr>
            <a:r>
              <a:rPr lang="en-GB" sz="2600" dirty="0"/>
              <a:t>{</a:t>
            </a:r>
          </a:p>
          <a:p>
            <a:pPr marL="0" indent="0">
              <a:buNone/>
            </a:pPr>
            <a:r>
              <a:rPr lang="bg-BG" sz="2600" dirty="0"/>
              <a:t>	</a:t>
            </a:r>
            <a:r>
              <a:rPr lang="en-GB" sz="2600" dirty="0"/>
              <a:t>A </a:t>
            </a:r>
            <a:r>
              <a:rPr lang="en-GB" sz="2600" dirty="0" err="1"/>
              <a:t>a</a:t>
            </a:r>
            <a:r>
              <a:rPr lang="en-GB" sz="2600" dirty="0"/>
              <a:t>;</a:t>
            </a:r>
          </a:p>
          <a:p>
            <a:pPr marL="0" indent="0">
              <a:buNone/>
            </a:pPr>
            <a:r>
              <a:rPr lang="en-GB" sz="2600" dirty="0"/>
              <a:t>};</a:t>
            </a:r>
          </a:p>
          <a:p>
            <a:pPr marL="0" indent="0">
              <a:buNone/>
            </a:pPr>
            <a:r>
              <a:rPr lang="en-GB" sz="2600" dirty="0"/>
              <a:t>struct A</a:t>
            </a:r>
          </a:p>
          <a:p>
            <a:pPr marL="0" indent="0">
              <a:buNone/>
            </a:pPr>
            <a:r>
              <a:rPr lang="en-GB" sz="2600" dirty="0"/>
              <a:t>{</a:t>
            </a:r>
          </a:p>
          <a:p>
            <a:pPr marL="0" indent="0">
              <a:buNone/>
            </a:pPr>
            <a:r>
              <a:rPr lang="bg-BG" sz="2600" dirty="0"/>
              <a:t>	</a:t>
            </a:r>
            <a:r>
              <a:rPr lang="en-GB" sz="2600" dirty="0"/>
              <a:t>B </a:t>
            </a:r>
            <a:r>
              <a:rPr lang="en-GB" sz="2600" dirty="0" err="1"/>
              <a:t>b</a:t>
            </a:r>
            <a:r>
              <a:rPr lang="en-GB" sz="2600" dirty="0"/>
              <a:t>;</a:t>
            </a:r>
          </a:p>
          <a:p>
            <a:pPr marL="0" indent="0">
              <a:buNone/>
            </a:pPr>
            <a:r>
              <a:rPr lang="en-GB" sz="2600" dirty="0"/>
              <a:t>};</a:t>
            </a:r>
            <a:endParaRPr lang="bg-BG" sz="2600" dirty="0"/>
          </a:p>
          <a:p>
            <a:pPr marL="0" indent="0">
              <a:buNone/>
            </a:pPr>
            <a:r>
              <a:rPr lang="bg-BG" sz="2600" dirty="0">
                <a:solidFill>
                  <a:srgbClr val="FF11FF"/>
                </a:solidFill>
              </a:rPr>
              <a:t>Отговор: Не, защото структурата </a:t>
            </a:r>
            <a:r>
              <a:rPr lang="en-GB" sz="2600" dirty="0">
                <a:solidFill>
                  <a:srgbClr val="FF11FF"/>
                </a:solidFill>
              </a:rPr>
              <a:t>A </a:t>
            </a:r>
            <a:r>
              <a:rPr lang="bg-BG" sz="2600" dirty="0">
                <a:solidFill>
                  <a:srgbClr val="FF11FF"/>
                </a:solidFill>
              </a:rPr>
              <a:t>не </a:t>
            </a:r>
            <a:r>
              <a:rPr lang="en-GB" sz="2600" dirty="0">
                <a:solidFill>
                  <a:srgbClr val="FF11FF"/>
                </a:solidFill>
              </a:rPr>
              <a:t>e </a:t>
            </a:r>
            <a:r>
              <a:rPr lang="bg-BG" sz="2600" dirty="0">
                <a:solidFill>
                  <a:srgbClr val="FF11FF"/>
                </a:solidFill>
              </a:rPr>
              <a:t>дефинирана, когато структурата </a:t>
            </a:r>
            <a:r>
              <a:rPr lang="en-GB" sz="2600" dirty="0">
                <a:solidFill>
                  <a:srgbClr val="FF11FF"/>
                </a:solidFill>
              </a:rPr>
              <a:t>B </a:t>
            </a:r>
            <a:r>
              <a:rPr lang="bg-BG" sz="2600" dirty="0">
                <a:solidFill>
                  <a:srgbClr val="FF11FF"/>
                </a:solidFill>
              </a:rPr>
              <a:t>се обръща към нея</a:t>
            </a:r>
          </a:p>
          <a:p>
            <a:pPr marL="0" indent="0">
              <a:buNone/>
            </a:pPr>
            <a:endParaRPr lang="en-GB" dirty="0"/>
          </a:p>
        </p:txBody>
      </p:sp>
    </p:spTree>
    <p:extLst>
      <p:ext uri="{BB962C8B-B14F-4D97-AF65-F5344CB8AC3E}">
        <p14:creationId xmlns:p14="http://schemas.microsoft.com/office/powerpoint/2010/main" val="27702276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5E61828-8F2D-4B47-B186-A820E98038FF}"/>
              </a:ext>
            </a:extLst>
          </p:cNvPr>
          <p:cNvSpPr>
            <a:spLocks noGrp="1"/>
          </p:cNvSpPr>
          <p:nvPr>
            <p:ph type="title"/>
          </p:nvPr>
        </p:nvSpPr>
        <p:spPr/>
        <p:txBody>
          <a:bodyPr/>
          <a:lstStyle/>
          <a:p>
            <a:endParaRPr lang="en-GB"/>
          </a:p>
        </p:txBody>
      </p:sp>
      <p:pic>
        <p:nvPicPr>
          <p:cNvPr id="13" name="Контейнер за съдържание 12">
            <a:extLst>
              <a:ext uri="{FF2B5EF4-FFF2-40B4-BE49-F238E27FC236}">
                <a16:creationId xmlns:a16="http://schemas.microsoft.com/office/drawing/2014/main" id="{42F6707D-79CE-4828-9B25-DA56451E1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22644676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A1433BD-BE7D-4BBD-9A39-C4784E05F6C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CA1AFC56-4A39-402F-9C6D-2F116DF2AE11}"/>
              </a:ext>
            </a:extLst>
          </p:cNvPr>
          <p:cNvSpPr>
            <a:spLocks noGrp="1"/>
          </p:cNvSpPr>
          <p:nvPr>
            <p:ph idx="1"/>
          </p:nvPr>
        </p:nvSpPr>
        <p:spPr/>
        <p:txBody>
          <a:bodyPr/>
          <a:lstStyle/>
          <a:p>
            <a:r>
              <a:rPr lang="bg-BG" dirty="0"/>
              <a:t>Ще се извърши ли поотделно присвояване за всяка член </a:t>
            </a:r>
            <a:r>
              <a:rPr lang="bg-BG" dirty="0" err="1"/>
              <a:t>данна</a:t>
            </a:r>
            <a:r>
              <a:rPr lang="en-GB" dirty="0"/>
              <a:t>, </a:t>
            </a:r>
            <a:r>
              <a:rPr lang="bg-BG" dirty="0"/>
              <a:t>когато се присвоява стойност на </a:t>
            </a:r>
            <a:r>
              <a:rPr lang="bg-BG" dirty="0" err="1"/>
              <a:t>пойнтър</a:t>
            </a:r>
            <a:r>
              <a:rPr lang="bg-BG" dirty="0"/>
              <a:t> към дадена структура?</a:t>
            </a:r>
            <a:endParaRPr lang="en-GB" dirty="0"/>
          </a:p>
          <a:p>
            <a:endParaRPr lang="en-GB" dirty="0"/>
          </a:p>
          <a:p>
            <a:endParaRPr lang="en-GB" dirty="0"/>
          </a:p>
          <a:p>
            <a:pPr marL="0" indent="0">
              <a:buNone/>
            </a:pPr>
            <a:r>
              <a:rPr lang="bg-BG" dirty="0">
                <a:solidFill>
                  <a:srgbClr val="FF11FF"/>
                </a:solidFill>
              </a:rPr>
              <a:t>Отговор: Не. </a:t>
            </a:r>
            <a:r>
              <a:rPr lang="bg-BG" dirty="0" err="1">
                <a:solidFill>
                  <a:srgbClr val="FF11FF"/>
                </a:solidFill>
              </a:rPr>
              <a:t>Пойнтърите</a:t>
            </a:r>
            <a:r>
              <a:rPr lang="bg-BG" dirty="0">
                <a:solidFill>
                  <a:srgbClr val="FF11FF"/>
                </a:solidFill>
              </a:rPr>
              <a:t> съдържат просто адрес, те нямат член- данни!</a:t>
            </a:r>
          </a:p>
          <a:p>
            <a:endParaRPr lang="bg-BG" dirty="0"/>
          </a:p>
          <a:p>
            <a:endParaRPr lang="bg-BG" dirty="0"/>
          </a:p>
        </p:txBody>
      </p:sp>
    </p:spTree>
    <p:extLst>
      <p:ext uri="{BB962C8B-B14F-4D97-AF65-F5344CB8AC3E}">
        <p14:creationId xmlns:p14="http://schemas.microsoft.com/office/powerpoint/2010/main" val="42739112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почивка, след което минаваме към задачи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p:txBody>
      </p:sp>
    </p:spTree>
    <p:extLst>
      <p:ext uri="{BB962C8B-B14F-4D97-AF65-F5344CB8AC3E}">
        <p14:creationId xmlns:p14="http://schemas.microsoft.com/office/powerpoint/2010/main" val="7097169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01C5825-3318-4902-9287-D16E8A197CC5}"/>
              </a:ext>
            </a:extLst>
          </p:cNvPr>
          <p:cNvSpPr>
            <a:spLocks noGrp="1"/>
          </p:cNvSpPr>
          <p:nvPr>
            <p:ph type="title"/>
          </p:nvPr>
        </p:nvSpPr>
        <p:spPr/>
        <p:txBody>
          <a:bodyPr/>
          <a:lstStyle/>
          <a:p>
            <a:r>
              <a:rPr lang="bg-BG" dirty="0"/>
              <a:t>Източници</a:t>
            </a:r>
            <a:endParaRPr lang="en-GB" dirty="0"/>
          </a:p>
        </p:txBody>
      </p:sp>
      <p:sp>
        <p:nvSpPr>
          <p:cNvPr id="3" name="Контейнер за съдържание 2">
            <a:extLst>
              <a:ext uri="{FF2B5EF4-FFF2-40B4-BE49-F238E27FC236}">
                <a16:creationId xmlns:a16="http://schemas.microsoft.com/office/drawing/2014/main" id="{BEB607A1-BD2B-46F1-A5E1-AF8B58FEA8FC}"/>
              </a:ext>
            </a:extLst>
          </p:cNvPr>
          <p:cNvSpPr>
            <a:spLocks noGrp="1"/>
          </p:cNvSpPr>
          <p:nvPr>
            <p:ph idx="1"/>
          </p:nvPr>
        </p:nvSpPr>
        <p:spPr/>
        <p:txBody>
          <a:bodyPr/>
          <a:lstStyle/>
          <a:p>
            <a:r>
              <a:rPr lang="bg-BG" dirty="0"/>
              <a:t>Голяма част от информацията е сверена с</a:t>
            </a:r>
            <a:r>
              <a:rPr lang="en-GB" dirty="0"/>
              <a:t> </a:t>
            </a:r>
            <a:r>
              <a:rPr lang="en-GB" dirty="0">
                <a:hlinkClick r:id="rId2"/>
              </a:rPr>
              <a:t>https://en.cppreference.com</a:t>
            </a:r>
            <a:endParaRPr lang="en-GB" dirty="0"/>
          </a:p>
          <a:p>
            <a:r>
              <a:rPr lang="bg-BG" dirty="0"/>
              <a:t>Използвани са дефиниции и описания от материали на доц. Трифон Трифонов</a:t>
            </a:r>
          </a:p>
          <a:p>
            <a:r>
              <a:rPr lang="bg-BG" dirty="0"/>
              <a:t>Авторският код е проверяван на </a:t>
            </a:r>
            <a:r>
              <a:rPr lang="en-GB" dirty="0">
                <a:hlinkClick r:id="rId3"/>
              </a:rPr>
              <a:t>VisualStudio2017</a:t>
            </a:r>
            <a:endParaRPr lang="bg-BG" dirty="0"/>
          </a:p>
          <a:p>
            <a:r>
              <a:rPr lang="en-GB" dirty="0">
                <a:hlinkClick r:id="rId4"/>
              </a:rPr>
              <a:t>https://study.com/academy/lesson/program-memory-in-c-programming.html</a:t>
            </a:r>
            <a:r>
              <a:rPr lang="bg-BG" dirty="0"/>
              <a:t> - използвано изображение на слайд 4</a:t>
            </a:r>
            <a:endParaRPr lang="en-GB" dirty="0"/>
          </a:p>
        </p:txBody>
      </p:sp>
    </p:spTree>
    <p:extLst>
      <p:ext uri="{BB962C8B-B14F-4D97-AF65-F5344CB8AC3E}">
        <p14:creationId xmlns:p14="http://schemas.microsoft.com/office/powerpoint/2010/main" val="297137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02548EE-9CC2-4F96-8FBE-BD2930CF4B6D}"/>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4" name="Правоъгълник 3">
            <a:extLst>
              <a:ext uri="{FF2B5EF4-FFF2-40B4-BE49-F238E27FC236}">
                <a16:creationId xmlns:a16="http://schemas.microsoft.com/office/drawing/2014/main" id="{6ECB6018-D8C5-4EBE-B820-46163F07CCF2}"/>
              </a:ext>
            </a:extLst>
          </p:cNvPr>
          <p:cNvSpPr/>
          <p:nvPr/>
        </p:nvSpPr>
        <p:spPr>
          <a:xfrm>
            <a:off x="2796205" y="4604799"/>
            <a:ext cx="6599583" cy="21188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4400" dirty="0"/>
              <a:t>Global Scope</a:t>
            </a:r>
          </a:p>
        </p:txBody>
      </p:sp>
      <p:sp>
        <p:nvSpPr>
          <p:cNvPr id="5" name="Правоъгълник 4">
            <a:extLst>
              <a:ext uri="{FF2B5EF4-FFF2-40B4-BE49-F238E27FC236}">
                <a16:creationId xmlns:a16="http://schemas.microsoft.com/office/drawing/2014/main" id="{E716F933-271F-42BB-875F-9C95F4F32E1E}"/>
              </a:ext>
            </a:extLst>
          </p:cNvPr>
          <p:cNvSpPr/>
          <p:nvPr/>
        </p:nvSpPr>
        <p:spPr>
          <a:xfrm>
            <a:off x="3526734" y="2954993"/>
            <a:ext cx="5138531" cy="16498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t>int main()</a:t>
            </a:r>
          </a:p>
        </p:txBody>
      </p:sp>
      <p:sp>
        <p:nvSpPr>
          <p:cNvPr id="6" name="Правоъгълник 5">
            <a:extLst>
              <a:ext uri="{FF2B5EF4-FFF2-40B4-BE49-F238E27FC236}">
                <a16:creationId xmlns:a16="http://schemas.microsoft.com/office/drawing/2014/main" id="{096C9953-9E4B-47B0-B641-67E3846327FE}"/>
              </a:ext>
            </a:extLst>
          </p:cNvPr>
          <p:cNvSpPr/>
          <p:nvPr/>
        </p:nvSpPr>
        <p:spPr>
          <a:xfrm>
            <a:off x="4493773" y="1690688"/>
            <a:ext cx="3204445" cy="126430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simple scope</a:t>
            </a:r>
          </a:p>
          <a:p>
            <a:pPr algn="ctr"/>
            <a:r>
              <a:rPr lang="en-GB" sz="4400" dirty="0"/>
              <a:t>in main()</a:t>
            </a:r>
          </a:p>
        </p:txBody>
      </p:sp>
    </p:spTree>
    <p:extLst>
      <p:ext uri="{BB962C8B-B14F-4D97-AF65-F5344CB8AC3E}">
        <p14:creationId xmlns:p14="http://schemas.microsoft.com/office/powerpoint/2010/main" val="416501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ppt_x"/>
                                          </p:val>
                                        </p:tav>
                                      </p:tavLst>
                                    </p:anim>
                                    <p:anim calcmode="lin" valueType="num">
                                      <p:cBhvr additive="base">
                                        <p:cTn id="31" dur="500"/>
                                        <p:tgtEl>
                                          <p:spTgt spid="5"/>
                                        </p:tgtEl>
                                        <p:attrNameLst>
                                          <p:attrName>ppt_y</p:attrName>
                                        </p:attrNameLst>
                                      </p:cBhvr>
                                      <p:tavLst>
                                        <p:tav tm="0">
                                          <p:val>
                                            <p:strVal val="ppt_y"/>
                                          </p:val>
                                        </p:tav>
                                        <p:tav tm="100000">
                                          <p:val>
                                            <p:strVal val="1+ppt_h/2"/>
                                          </p:val>
                                        </p:tav>
                                      </p:tavLst>
                                    </p:anim>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4"/>
                                        </p:tgtEl>
                                        <p:attrNameLst>
                                          <p:attrName>ppt_x</p:attrName>
                                        </p:attrNameLst>
                                      </p:cBhvr>
                                      <p:tavLst>
                                        <p:tav tm="0">
                                          <p:val>
                                            <p:strVal val="ppt_x"/>
                                          </p:val>
                                        </p:tav>
                                        <p:tav tm="100000">
                                          <p:val>
                                            <p:strVal val="ppt_x"/>
                                          </p:val>
                                        </p:tav>
                                      </p:tavLst>
                                    </p:anim>
                                    <p:anim calcmode="lin" valueType="num">
                                      <p:cBhvr additive="base">
                                        <p:cTn id="37" dur="500"/>
                                        <p:tgtEl>
                                          <p:spTgt spid="4"/>
                                        </p:tgtEl>
                                        <p:attrNameLst>
                                          <p:attrName>ppt_y</p:attrName>
                                        </p:attrNameLst>
                                      </p:cBhvr>
                                      <p:tavLst>
                                        <p:tav tm="0">
                                          <p:val>
                                            <p:strVal val="ppt_y"/>
                                          </p:val>
                                        </p:tav>
                                        <p:tav tm="100000">
                                          <p:val>
                                            <p:strVal val="1+ppt_h/2"/>
                                          </p:val>
                                        </p:tav>
                                      </p:tavLst>
                                    </p:anim>
                                    <p:set>
                                      <p:cBhvr>
                                        <p:cTn id="3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6065F7C-5F8B-4F21-90EE-0A1754116FE7}"/>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3" name="Контейнер за съдържание 2">
            <a:extLst>
              <a:ext uri="{FF2B5EF4-FFF2-40B4-BE49-F238E27FC236}">
                <a16:creationId xmlns:a16="http://schemas.microsoft.com/office/drawing/2014/main" id="{97FA3F3D-CB13-4D35-BC6E-AA5FEE0A3B82}"/>
              </a:ext>
            </a:extLst>
          </p:cNvPr>
          <p:cNvSpPr>
            <a:spLocks noGrp="1"/>
          </p:cNvSpPr>
          <p:nvPr>
            <p:ph idx="1"/>
          </p:nvPr>
        </p:nvSpPr>
        <p:spPr>
          <a:xfrm>
            <a:off x="838200" y="1825625"/>
            <a:ext cx="10515600" cy="4667250"/>
          </a:xfrm>
        </p:spPr>
        <p:txBody>
          <a:bodyPr>
            <a:normAutofit/>
          </a:bodyPr>
          <a:lstStyle/>
          <a:p>
            <a:pPr marL="0" indent="0">
              <a:buNone/>
            </a:pPr>
            <a:r>
              <a:rPr lang="en-GB" dirty="0"/>
              <a:t>int a = 5;</a:t>
            </a:r>
          </a:p>
          <a:p>
            <a:pPr marL="0" indent="0">
              <a:buNone/>
            </a:pPr>
            <a:r>
              <a:rPr lang="en-GB" dirty="0"/>
              <a:t>int main()</a:t>
            </a:r>
          </a:p>
          <a:p>
            <a:pPr marL="0" indent="0">
              <a:buNone/>
            </a:pPr>
            <a:r>
              <a:rPr lang="en-GB" dirty="0"/>
              <a:t>{</a:t>
            </a:r>
          </a:p>
          <a:p>
            <a:pPr marL="0" indent="0">
              <a:buNone/>
            </a:pPr>
            <a:r>
              <a:rPr lang="en-GB" dirty="0"/>
              <a:t>	char a = ‘Q’;</a:t>
            </a:r>
          </a:p>
          <a:p>
            <a:pPr marL="0" indent="0">
              <a:buNone/>
            </a:pPr>
            <a:r>
              <a:rPr lang="en-GB" dirty="0"/>
              <a:t>	{</a:t>
            </a:r>
          </a:p>
          <a:p>
            <a:pPr marL="0" indent="0">
              <a:buNone/>
            </a:pPr>
            <a:r>
              <a:rPr lang="en-GB" dirty="0"/>
              <a:t>		double a = true;</a:t>
            </a:r>
          </a:p>
          <a:p>
            <a:pPr marL="0" indent="0">
              <a:buNone/>
            </a:pPr>
            <a:r>
              <a:rPr lang="en-GB" dirty="0"/>
              <a:t>	} </a:t>
            </a:r>
          </a:p>
          <a:p>
            <a:pPr marL="0" indent="0">
              <a:buNone/>
            </a:pPr>
            <a:r>
              <a:rPr lang="en-GB" dirty="0"/>
              <a:t>}</a:t>
            </a:r>
          </a:p>
        </p:txBody>
      </p:sp>
    </p:spTree>
    <p:extLst>
      <p:ext uri="{BB962C8B-B14F-4D97-AF65-F5344CB8AC3E}">
        <p14:creationId xmlns:p14="http://schemas.microsoft.com/office/powerpoint/2010/main" val="348126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Заделя</a:t>
            </a:r>
            <a:r>
              <a:rPr lang="ru-RU" dirty="0"/>
              <a:t> се в момента на дефиниция </a:t>
            </a:r>
          </a:p>
          <a:p>
            <a:r>
              <a:rPr lang="ru-RU" dirty="0" err="1"/>
              <a:t>Всеки</a:t>
            </a:r>
            <a:r>
              <a:rPr lang="ru-RU" dirty="0"/>
              <a:t> </a:t>
            </a:r>
            <a:r>
              <a:rPr lang="en-GB" dirty="0"/>
              <a:t>scope </a:t>
            </a:r>
            <a:r>
              <a:rPr lang="bg-BG" dirty="0"/>
              <a:t>знае каква </a:t>
            </a:r>
            <a:r>
              <a:rPr lang="bg-BG" dirty="0" err="1"/>
              <a:t>стекова</a:t>
            </a:r>
            <a:r>
              <a:rPr lang="bg-BG" dirty="0"/>
              <a:t> памет е заделил</a:t>
            </a:r>
            <a:endParaRPr lang="ru-RU" dirty="0"/>
          </a:p>
          <a:p>
            <a:r>
              <a:rPr lang="ru-RU" dirty="0"/>
              <a:t>При край на </a:t>
            </a:r>
            <a:r>
              <a:rPr lang="en-GB" dirty="0"/>
              <a:t>scope, </a:t>
            </a:r>
            <a:r>
              <a:rPr lang="bg-BG" dirty="0"/>
              <a:t>той освобождава всичката </a:t>
            </a:r>
            <a:r>
              <a:rPr lang="bg-BG" dirty="0" err="1"/>
              <a:t>стекова</a:t>
            </a:r>
            <a:r>
              <a:rPr lang="bg-BG" dirty="0"/>
              <a:t> памет, която е заделил</a:t>
            </a:r>
            <a:endParaRPr lang="ru-RU" dirty="0"/>
          </a:p>
          <a:p>
            <a:r>
              <a:rPr lang="ru-RU" dirty="0"/>
              <a:t> </a:t>
            </a:r>
            <a:r>
              <a:rPr lang="ru-RU" dirty="0" err="1"/>
              <a:t>Последно</a:t>
            </a:r>
            <a:r>
              <a:rPr lang="ru-RU" dirty="0"/>
              <a:t> </a:t>
            </a:r>
            <a:r>
              <a:rPr lang="ru-RU" dirty="0" err="1"/>
              <a:t>заделената</a:t>
            </a:r>
            <a:r>
              <a:rPr lang="ru-RU" dirty="0"/>
              <a:t> </a:t>
            </a:r>
            <a:r>
              <a:rPr lang="ru-RU" dirty="0" err="1"/>
              <a:t>стекова</a:t>
            </a:r>
            <a:r>
              <a:rPr lang="ru-RU" dirty="0"/>
              <a:t> </a:t>
            </a:r>
            <a:r>
              <a:rPr lang="ru-RU" dirty="0" err="1"/>
              <a:t>памет</a:t>
            </a:r>
            <a:r>
              <a:rPr lang="ru-RU" dirty="0"/>
              <a:t> се </a:t>
            </a:r>
            <a:r>
              <a:rPr lang="ru-RU" dirty="0" err="1"/>
              <a:t>освобождава</a:t>
            </a:r>
            <a:r>
              <a:rPr lang="ru-RU" dirty="0"/>
              <a:t> </a:t>
            </a:r>
            <a:r>
              <a:rPr lang="ru-RU" dirty="0" err="1"/>
              <a:t>първа</a:t>
            </a:r>
            <a:endParaRPr lang="ru-RU" dirty="0"/>
          </a:p>
          <a:p>
            <a:r>
              <a:rPr lang="ru-RU" dirty="0"/>
              <a:t>От </a:t>
            </a:r>
            <a:r>
              <a:rPr lang="ru-RU" dirty="0" err="1"/>
              <a:t>горното</a:t>
            </a:r>
            <a:r>
              <a:rPr lang="ru-RU" dirty="0"/>
              <a:t> свойство </a:t>
            </a:r>
            <a:r>
              <a:rPr lang="ru-RU" dirty="0" err="1"/>
              <a:t>идва</a:t>
            </a:r>
            <a:r>
              <a:rPr lang="ru-RU" dirty="0"/>
              <a:t> и </a:t>
            </a:r>
            <a:r>
              <a:rPr lang="ru-RU" dirty="0" err="1"/>
              <a:t>наименованието</a:t>
            </a:r>
            <a:r>
              <a:rPr lang="ru-RU" dirty="0"/>
              <a:t> на </a:t>
            </a:r>
            <a:r>
              <a:rPr lang="ru-RU" dirty="0" err="1"/>
              <a:t>този</a:t>
            </a:r>
            <a:r>
              <a:rPr lang="ru-RU" dirty="0"/>
              <a:t> вид </a:t>
            </a:r>
            <a:r>
              <a:rPr lang="ru-RU" dirty="0" err="1"/>
              <a:t>памет</a:t>
            </a:r>
            <a:endParaRPr lang="ru-RU" dirty="0"/>
          </a:p>
        </p:txBody>
      </p:sp>
    </p:spTree>
    <p:extLst>
      <p:ext uri="{BB962C8B-B14F-4D97-AF65-F5344CB8AC3E}">
        <p14:creationId xmlns:p14="http://schemas.microsoft.com/office/powerpoint/2010/main" val="208801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4B8B81E-4D41-449F-B8CE-EF991BAD49E8}"/>
              </a:ext>
            </a:extLst>
          </p:cNvPr>
          <p:cNvSpPr>
            <a:spLocks noGrp="1"/>
          </p:cNvSpPr>
          <p:nvPr>
            <p:ph type="title"/>
          </p:nvPr>
        </p:nvSpPr>
        <p:spPr/>
        <p:txBody>
          <a:bodyPr/>
          <a:lstStyle/>
          <a:p>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C0C2987C-0AB9-4120-9115-80337C8C956C}"/>
              </a:ext>
            </a:extLst>
          </p:cNvPr>
          <p:cNvSpPr>
            <a:spLocks noGrp="1"/>
          </p:cNvSpPr>
          <p:nvPr>
            <p:ph idx="1"/>
          </p:nvPr>
        </p:nvSpPr>
        <p:spPr/>
        <p:txBody>
          <a:bodyPr>
            <a:normAutofit/>
          </a:bodyPr>
          <a:lstStyle/>
          <a:p>
            <a:r>
              <a:rPr lang="ru-RU" dirty="0" err="1"/>
              <a:t>Програмистът</a:t>
            </a:r>
            <a:r>
              <a:rPr lang="ru-RU" dirty="0"/>
              <a:t> </a:t>
            </a:r>
            <a:r>
              <a:rPr lang="ru-RU" dirty="0" err="1"/>
              <a:t>няма</a:t>
            </a:r>
            <a:r>
              <a:rPr lang="ru-RU" dirty="0"/>
              <a:t> </a:t>
            </a:r>
            <a:r>
              <a:rPr lang="ru-RU" dirty="0" err="1"/>
              <a:t>контрол</a:t>
            </a:r>
            <a:r>
              <a:rPr lang="ru-RU" dirty="0"/>
              <a:t> над </a:t>
            </a:r>
            <a:r>
              <a:rPr lang="ru-RU" dirty="0" err="1"/>
              <a:t>управлението</a:t>
            </a:r>
            <a:r>
              <a:rPr lang="ru-RU" dirty="0"/>
              <a:t> на </a:t>
            </a:r>
            <a:r>
              <a:rPr lang="ru-RU" dirty="0" err="1"/>
              <a:t>паметта</a:t>
            </a:r>
            <a:r>
              <a:rPr lang="ru-RU" dirty="0"/>
              <a:t> </a:t>
            </a:r>
          </a:p>
          <a:p>
            <a:r>
              <a:rPr lang="ru-RU" dirty="0" err="1"/>
              <a:t>Стекова</a:t>
            </a:r>
            <a:r>
              <a:rPr lang="ru-RU" dirty="0"/>
              <a:t> </a:t>
            </a:r>
            <a:r>
              <a:rPr lang="ru-RU" dirty="0" err="1"/>
              <a:t>памет</a:t>
            </a:r>
            <a:r>
              <a:rPr lang="ru-RU" dirty="0"/>
              <a:t> не </a:t>
            </a:r>
            <a:r>
              <a:rPr lang="ru-RU" dirty="0" err="1"/>
              <a:t>може</a:t>
            </a:r>
            <a:r>
              <a:rPr lang="ru-RU" dirty="0"/>
              <a:t> да се освободи </a:t>
            </a:r>
            <a:r>
              <a:rPr lang="ru-RU" dirty="0" err="1"/>
              <a:t>по-рано</a:t>
            </a:r>
            <a:r>
              <a:rPr lang="ru-RU" dirty="0"/>
              <a:t> (</a:t>
            </a:r>
            <a:r>
              <a:rPr lang="ru-RU" dirty="0" err="1"/>
              <a:t>преди</a:t>
            </a:r>
            <a:r>
              <a:rPr lang="ru-RU" dirty="0"/>
              <a:t> края на блока)</a:t>
            </a:r>
          </a:p>
          <a:p>
            <a:r>
              <a:rPr lang="ru-RU" dirty="0" err="1"/>
              <a:t>Стекова</a:t>
            </a:r>
            <a:r>
              <a:rPr lang="ru-RU" dirty="0"/>
              <a:t> </a:t>
            </a:r>
            <a:r>
              <a:rPr lang="ru-RU" dirty="0" err="1"/>
              <a:t>памет</a:t>
            </a:r>
            <a:r>
              <a:rPr lang="ru-RU" dirty="0"/>
              <a:t> не </a:t>
            </a:r>
            <a:r>
              <a:rPr lang="ru-RU" dirty="0" err="1"/>
              <a:t>може</a:t>
            </a:r>
            <a:r>
              <a:rPr lang="ru-RU" dirty="0"/>
              <a:t> да се </a:t>
            </a:r>
            <a:r>
              <a:rPr lang="ru-RU" dirty="0" err="1"/>
              <a:t>запази</a:t>
            </a:r>
            <a:r>
              <a:rPr lang="ru-RU" dirty="0"/>
              <a:t> за </a:t>
            </a:r>
            <a:r>
              <a:rPr lang="ru-RU" dirty="0" err="1"/>
              <a:t>по-дълго</a:t>
            </a:r>
            <a:r>
              <a:rPr lang="ru-RU" dirty="0"/>
              <a:t> (след края на блока)</a:t>
            </a:r>
          </a:p>
          <a:p>
            <a:r>
              <a:rPr lang="ru-RU" dirty="0"/>
              <a:t>До </a:t>
            </a:r>
            <a:r>
              <a:rPr lang="ru-RU" dirty="0" err="1"/>
              <a:t>голяма</a:t>
            </a:r>
            <a:r>
              <a:rPr lang="ru-RU" dirty="0"/>
              <a:t> степен </a:t>
            </a:r>
            <a:r>
              <a:rPr lang="ru-RU" dirty="0" err="1"/>
              <a:t>работата</a:t>
            </a:r>
            <a:r>
              <a:rPr lang="ru-RU" dirty="0"/>
              <a:t> </a:t>
            </a:r>
            <a:r>
              <a:rPr lang="ru-RU" dirty="0" err="1"/>
              <a:t>със</a:t>
            </a:r>
            <a:r>
              <a:rPr lang="ru-RU" dirty="0"/>
              <a:t> </a:t>
            </a:r>
            <a:r>
              <a:rPr lang="ru-RU" dirty="0" err="1"/>
              <a:t>стековата</a:t>
            </a:r>
            <a:r>
              <a:rPr lang="ru-RU" dirty="0"/>
              <a:t> </a:t>
            </a:r>
            <a:r>
              <a:rPr lang="ru-RU" dirty="0" err="1"/>
              <a:t>памет</a:t>
            </a:r>
            <a:r>
              <a:rPr lang="ru-RU" dirty="0"/>
              <a:t> е предопределена </a:t>
            </a:r>
            <a:r>
              <a:rPr lang="ru-RU" dirty="0" err="1"/>
              <a:t>преди</a:t>
            </a:r>
            <a:r>
              <a:rPr lang="ru-RU" dirty="0"/>
              <a:t> </a:t>
            </a:r>
            <a:r>
              <a:rPr lang="ru-RU" dirty="0" err="1"/>
              <a:t>началото</a:t>
            </a:r>
            <a:r>
              <a:rPr lang="ru-RU" dirty="0"/>
              <a:t> на </a:t>
            </a:r>
            <a:r>
              <a:rPr lang="ru-RU" dirty="0" err="1"/>
              <a:t>програмата</a:t>
            </a:r>
            <a:endParaRPr lang="ru-RU" dirty="0"/>
          </a:p>
          <a:p>
            <a:endParaRPr lang="ru-RU" dirty="0"/>
          </a:p>
        </p:txBody>
      </p:sp>
    </p:spTree>
    <p:extLst>
      <p:ext uri="{BB962C8B-B14F-4D97-AF65-F5344CB8AC3E}">
        <p14:creationId xmlns:p14="http://schemas.microsoft.com/office/powerpoint/2010/main" val="4399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0B21410-12B6-4FC0-902C-F0CCD297E875}"/>
              </a:ext>
            </a:extLst>
          </p:cNvPr>
          <p:cNvSpPr>
            <a:spLocks noGrp="1"/>
          </p:cNvSpPr>
          <p:nvPr>
            <p:ph type="title"/>
          </p:nvPr>
        </p:nvSpPr>
        <p:spPr/>
        <p:txBody>
          <a:bodyPr/>
          <a:lstStyle/>
          <a:p>
            <a:r>
              <a:rPr lang="bg-BG" dirty="0"/>
              <a:t>Статична срещу </a:t>
            </a:r>
            <a:r>
              <a:rPr lang="bg-BG" dirty="0" err="1"/>
              <a:t>стекова</a:t>
            </a:r>
            <a:r>
              <a:rPr lang="bg-BG" dirty="0"/>
              <a:t> памет</a:t>
            </a:r>
            <a:endParaRPr lang="en-GB" dirty="0"/>
          </a:p>
        </p:txBody>
      </p:sp>
      <p:sp>
        <p:nvSpPr>
          <p:cNvPr id="3" name="Контейнер за съдържание 2">
            <a:extLst>
              <a:ext uri="{FF2B5EF4-FFF2-40B4-BE49-F238E27FC236}">
                <a16:creationId xmlns:a16="http://schemas.microsoft.com/office/drawing/2014/main" id="{0E162076-6695-4222-A5FE-741E650F77FC}"/>
              </a:ext>
            </a:extLst>
          </p:cNvPr>
          <p:cNvSpPr>
            <a:spLocks noGrp="1"/>
          </p:cNvSpPr>
          <p:nvPr>
            <p:ph idx="1"/>
          </p:nvPr>
        </p:nvSpPr>
        <p:spPr/>
        <p:txBody>
          <a:bodyPr/>
          <a:lstStyle/>
          <a:p>
            <a:r>
              <a:rPr lang="ru-RU" dirty="0"/>
              <a:t>И </a:t>
            </a:r>
            <a:r>
              <a:rPr lang="ru-RU" dirty="0" err="1"/>
              <a:t>двете</a:t>
            </a:r>
            <a:r>
              <a:rPr lang="ru-RU" dirty="0"/>
              <a:t> </a:t>
            </a:r>
            <a:r>
              <a:rPr lang="ru-RU" dirty="0" err="1"/>
              <a:t>имат</a:t>
            </a:r>
            <a:r>
              <a:rPr lang="ru-RU" dirty="0"/>
              <a:t> имена на </a:t>
            </a:r>
            <a:r>
              <a:rPr lang="ru-RU" dirty="0" err="1"/>
              <a:t>заделената</a:t>
            </a:r>
            <a:r>
              <a:rPr lang="ru-RU" dirty="0"/>
              <a:t> </a:t>
            </a:r>
            <a:r>
              <a:rPr lang="ru-RU" dirty="0" err="1"/>
              <a:t>памет</a:t>
            </a:r>
            <a:endParaRPr lang="en-GB" dirty="0"/>
          </a:p>
          <a:p>
            <a:r>
              <a:rPr lang="bg-BG" dirty="0"/>
              <a:t>При статичната памет, данните съществуват до края на програмата, докато при </a:t>
            </a:r>
            <a:r>
              <a:rPr lang="bg-BG" dirty="0" err="1"/>
              <a:t>стековата</a:t>
            </a:r>
            <a:r>
              <a:rPr lang="bg-BG" dirty="0"/>
              <a:t>, до края на </a:t>
            </a:r>
            <a:r>
              <a:rPr lang="en-GB" dirty="0"/>
              <a:t>scope-a, </a:t>
            </a:r>
            <a:r>
              <a:rPr lang="bg-BG" dirty="0"/>
              <a:t>в който са били създадени</a:t>
            </a:r>
          </a:p>
        </p:txBody>
      </p:sp>
    </p:spTree>
    <p:extLst>
      <p:ext uri="{BB962C8B-B14F-4D97-AF65-F5344CB8AC3E}">
        <p14:creationId xmlns:p14="http://schemas.microsoft.com/office/powerpoint/2010/main" val="288752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9A49751-BBA1-4C1B-8626-0BFDCD59D806}"/>
              </a:ext>
            </a:extLst>
          </p:cNvPr>
          <p:cNvSpPr>
            <a:spLocks noGrp="1"/>
          </p:cNvSpPr>
          <p:nvPr>
            <p:ph type="title"/>
          </p:nvPr>
        </p:nvSpPr>
        <p:spPr/>
        <p:txBody>
          <a:bodyPr/>
          <a:lstStyle/>
          <a:p>
            <a:r>
              <a:rPr lang="bg-BG" dirty="0"/>
              <a:t>Какво имаме досега</a:t>
            </a:r>
            <a:endParaRPr lang="en-GB" dirty="0"/>
          </a:p>
        </p:txBody>
      </p:sp>
      <p:sp>
        <p:nvSpPr>
          <p:cNvPr id="3" name="Контейнер за съдържание 2">
            <a:extLst>
              <a:ext uri="{FF2B5EF4-FFF2-40B4-BE49-F238E27FC236}">
                <a16:creationId xmlns:a16="http://schemas.microsoft.com/office/drawing/2014/main" id="{4424196B-246B-4C33-9231-F61B783A3409}"/>
              </a:ext>
            </a:extLst>
          </p:cNvPr>
          <p:cNvSpPr>
            <a:spLocks noGrp="1"/>
          </p:cNvSpPr>
          <p:nvPr>
            <p:ph idx="1"/>
          </p:nvPr>
        </p:nvSpPr>
        <p:spPr>
          <a:xfrm>
            <a:off x="838200" y="1825624"/>
            <a:ext cx="10515600" cy="4853471"/>
          </a:xfrm>
        </p:spPr>
        <p:txBody>
          <a:bodyPr>
            <a:normAutofit lnSpcReduction="10000"/>
          </a:bodyPr>
          <a:lstStyle/>
          <a:p>
            <a:r>
              <a:rPr lang="bg-BG" dirty="0"/>
              <a:t>Имаме данни, които се запазват по време на компилация</a:t>
            </a:r>
          </a:p>
          <a:p>
            <a:r>
              <a:rPr lang="bg-BG" dirty="0"/>
              <a:t>Тези данни си имат имена</a:t>
            </a:r>
          </a:p>
          <a:p>
            <a:r>
              <a:rPr lang="bg-BG" dirty="0"/>
              <a:t>До голяма степен сме ограничени от езика да извършваме наглед прости операции, като:</a:t>
            </a:r>
          </a:p>
          <a:p>
            <a:pPr lvl="1"/>
            <a:r>
              <a:rPr lang="bg-BG" dirty="0"/>
              <a:t>контрол над паметта, която използваме, в реално време</a:t>
            </a:r>
          </a:p>
          <a:p>
            <a:pPr lvl="2"/>
            <a:r>
              <a:rPr lang="bg-BG" dirty="0"/>
              <a:t>заделяне на памет по време на изпълнение на програмата</a:t>
            </a:r>
          </a:p>
          <a:p>
            <a:pPr lvl="2"/>
            <a:r>
              <a:rPr lang="bg-BG" dirty="0"/>
              <a:t>освобождаване на памет по време на изпълнение на програмата</a:t>
            </a:r>
          </a:p>
          <a:p>
            <a:r>
              <a:rPr lang="bg-BG" dirty="0"/>
              <a:t>Пример:</a:t>
            </a:r>
          </a:p>
          <a:p>
            <a:pPr marL="0" indent="0">
              <a:buNone/>
            </a:pPr>
            <a:r>
              <a:rPr lang="en-GB" dirty="0"/>
              <a:t>int n;</a:t>
            </a:r>
          </a:p>
          <a:p>
            <a:pPr marL="0" indent="0">
              <a:buNone/>
            </a:pPr>
            <a:r>
              <a:rPr lang="en-GB" dirty="0"/>
              <a:t>std::</a:t>
            </a:r>
            <a:r>
              <a:rPr lang="en-GB" dirty="0" err="1"/>
              <a:t>cin</a:t>
            </a:r>
            <a:r>
              <a:rPr lang="en-GB" dirty="0"/>
              <a:t>&gt;&gt;n;</a:t>
            </a:r>
          </a:p>
          <a:p>
            <a:pPr marL="0" indent="0">
              <a:buNone/>
            </a:pPr>
            <a:r>
              <a:rPr lang="en-GB" dirty="0"/>
              <a:t>int </a:t>
            </a:r>
            <a:r>
              <a:rPr lang="en-GB" dirty="0" err="1"/>
              <a:t>arr</a:t>
            </a:r>
            <a:r>
              <a:rPr lang="en-GB" dirty="0"/>
              <a:t>[n];</a:t>
            </a:r>
            <a:endParaRPr lang="bg-BG" dirty="0"/>
          </a:p>
        </p:txBody>
      </p:sp>
    </p:spTree>
    <p:extLst>
      <p:ext uri="{BB962C8B-B14F-4D97-AF65-F5344CB8AC3E}">
        <p14:creationId xmlns:p14="http://schemas.microsoft.com/office/powerpoint/2010/main" val="9103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48E484C-8582-4D22-925C-D845F561F8D1}"/>
              </a:ext>
            </a:extLst>
          </p:cNvPr>
          <p:cNvSpPr>
            <a:spLocks noGrp="1"/>
          </p:cNvSpPr>
          <p:nvPr>
            <p:ph type="title"/>
          </p:nvPr>
        </p:nvSpPr>
        <p:spPr/>
        <p:txBody>
          <a:bodyPr/>
          <a:lstStyle/>
          <a:p>
            <a:r>
              <a:rPr lang="bg-BG" dirty="0"/>
              <a:t>Динамична памет </a:t>
            </a:r>
            <a:r>
              <a:rPr lang="en-GB" dirty="0"/>
              <a:t>(heap)</a:t>
            </a:r>
          </a:p>
        </p:txBody>
      </p:sp>
      <p:sp>
        <p:nvSpPr>
          <p:cNvPr id="3" name="Контейнер за съдържание 2">
            <a:extLst>
              <a:ext uri="{FF2B5EF4-FFF2-40B4-BE49-F238E27FC236}">
                <a16:creationId xmlns:a16="http://schemas.microsoft.com/office/drawing/2014/main" id="{A18DEC7E-788D-4345-AA72-A534F9F0B97B}"/>
              </a:ext>
            </a:extLst>
          </p:cNvPr>
          <p:cNvSpPr>
            <a:spLocks noGrp="1"/>
          </p:cNvSpPr>
          <p:nvPr>
            <p:ph idx="1"/>
          </p:nvPr>
        </p:nvSpPr>
        <p:spPr/>
        <p:txBody>
          <a:bodyPr/>
          <a:lstStyle/>
          <a:p>
            <a:r>
              <a:rPr lang="ru-RU" dirty="0" err="1"/>
              <a:t>Може</a:t>
            </a:r>
            <a:r>
              <a:rPr lang="ru-RU" dirty="0"/>
              <a:t> да </a:t>
            </a:r>
            <a:r>
              <a:rPr lang="ru-RU" dirty="0" err="1"/>
              <a:t>бъде</a:t>
            </a:r>
            <a:r>
              <a:rPr lang="ru-RU" dirty="0"/>
              <a:t> </a:t>
            </a:r>
            <a:r>
              <a:rPr lang="ru-RU" dirty="0" err="1"/>
              <a:t>заделена</a:t>
            </a:r>
            <a:r>
              <a:rPr lang="ru-RU" dirty="0"/>
              <a:t> и </a:t>
            </a:r>
            <a:r>
              <a:rPr lang="ru-RU" dirty="0" err="1"/>
              <a:t>освободена</a:t>
            </a:r>
            <a:r>
              <a:rPr lang="ru-RU" dirty="0"/>
              <a:t> по всяко </a:t>
            </a:r>
            <a:r>
              <a:rPr lang="ru-RU" dirty="0" err="1"/>
              <a:t>време</a:t>
            </a:r>
            <a:r>
              <a:rPr lang="ru-RU" dirty="0"/>
              <a:t> на </a:t>
            </a:r>
            <a:r>
              <a:rPr lang="ru-RU" dirty="0" err="1"/>
              <a:t>изпълнение</a:t>
            </a:r>
            <a:r>
              <a:rPr lang="ru-RU" dirty="0"/>
              <a:t> на </a:t>
            </a:r>
            <a:r>
              <a:rPr lang="ru-RU" dirty="0" err="1"/>
              <a:t>програмата</a:t>
            </a:r>
            <a:endParaRPr lang="ru-RU" dirty="0"/>
          </a:p>
          <a:p>
            <a:r>
              <a:rPr lang="ru-RU" dirty="0" err="1"/>
              <a:t>Областта</a:t>
            </a:r>
            <a:r>
              <a:rPr lang="ru-RU" dirty="0"/>
              <a:t> за динамична </a:t>
            </a:r>
            <a:r>
              <a:rPr lang="ru-RU" dirty="0" err="1"/>
              <a:t>памет</a:t>
            </a:r>
            <a:r>
              <a:rPr lang="ru-RU" dirty="0"/>
              <a:t> е набор от </a:t>
            </a:r>
            <a:r>
              <a:rPr lang="ru-RU" dirty="0" err="1"/>
              <a:t>свободни</a:t>
            </a:r>
            <a:r>
              <a:rPr lang="ru-RU" dirty="0"/>
              <a:t> </a:t>
            </a:r>
            <a:r>
              <a:rPr lang="ru-RU" dirty="0" err="1"/>
              <a:t>блокове</a:t>
            </a:r>
            <a:r>
              <a:rPr lang="ru-RU" dirty="0"/>
              <a:t> </a:t>
            </a:r>
            <a:r>
              <a:rPr lang="ru-RU" dirty="0" err="1"/>
              <a:t>памет</a:t>
            </a:r>
            <a:endParaRPr lang="ru-RU" dirty="0"/>
          </a:p>
          <a:p>
            <a:r>
              <a:rPr lang="ru-RU" dirty="0" err="1"/>
              <a:t>Програмата</a:t>
            </a:r>
            <a:r>
              <a:rPr lang="ru-RU" dirty="0"/>
              <a:t> </a:t>
            </a:r>
            <a:r>
              <a:rPr lang="ru-RU" dirty="0" err="1"/>
              <a:t>може</a:t>
            </a:r>
            <a:r>
              <a:rPr lang="ru-RU" dirty="0"/>
              <a:t> да заяви блок с </a:t>
            </a:r>
            <a:r>
              <a:rPr lang="ru-RU" dirty="0" err="1"/>
              <a:t>произволна</a:t>
            </a:r>
            <a:r>
              <a:rPr lang="ru-RU" dirty="0"/>
              <a:t> </a:t>
            </a:r>
            <a:r>
              <a:rPr lang="ru-RU" dirty="0" err="1"/>
              <a:t>големина</a:t>
            </a:r>
            <a:r>
              <a:rPr lang="ru-RU" dirty="0"/>
              <a:t> </a:t>
            </a:r>
          </a:p>
          <a:p>
            <a:r>
              <a:rPr lang="ru-RU" dirty="0"/>
              <a:t>За </a:t>
            </a:r>
            <a:r>
              <a:rPr lang="ru-RU" dirty="0" err="1"/>
              <a:t>нейното</a:t>
            </a:r>
            <a:r>
              <a:rPr lang="ru-RU" dirty="0"/>
              <a:t> управление се </a:t>
            </a:r>
            <a:r>
              <a:rPr lang="ru-RU" dirty="0" err="1"/>
              <a:t>грижи</a:t>
            </a:r>
            <a:r>
              <a:rPr lang="ru-RU" dirty="0"/>
              <a:t> </a:t>
            </a:r>
            <a:r>
              <a:rPr lang="ru-RU" dirty="0" err="1"/>
              <a:t>операционната</a:t>
            </a:r>
            <a:r>
              <a:rPr lang="ru-RU" dirty="0"/>
              <a:t> система</a:t>
            </a:r>
          </a:p>
          <a:p>
            <a:r>
              <a:rPr lang="ru-RU" dirty="0" err="1"/>
              <a:t>Съответно</a:t>
            </a:r>
            <a:r>
              <a:rPr lang="ru-RU" dirty="0"/>
              <a:t> не </a:t>
            </a:r>
            <a:r>
              <a:rPr lang="ru-RU" dirty="0" err="1"/>
              <a:t>представлява</a:t>
            </a:r>
            <a:r>
              <a:rPr lang="ru-RU" dirty="0"/>
              <a:t> </a:t>
            </a:r>
            <a:r>
              <a:rPr lang="ru-RU" dirty="0" err="1"/>
              <a:t>някаква</a:t>
            </a:r>
            <a:r>
              <a:rPr lang="ru-RU" dirty="0"/>
              <a:t> </a:t>
            </a:r>
            <a:r>
              <a:rPr lang="ru-RU" dirty="0" err="1"/>
              <a:t>променлива</a:t>
            </a:r>
            <a:r>
              <a:rPr lang="ru-RU" dirty="0"/>
              <a:t>, </a:t>
            </a:r>
            <a:r>
              <a:rPr lang="ru-RU" dirty="0" err="1"/>
              <a:t>към</a:t>
            </a:r>
            <a:r>
              <a:rPr lang="ru-RU" dirty="0"/>
              <a:t> </a:t>
            </a:r>
            <a:r>
              <a:rPr lang="ru-RU" dirty="0" err="1"/>
              <a:t>която</a:t>
            </a:r>
            <a:r>
              <a:rPr lang="ru-RU" dirty="0"/>
              <a:t> можем да се </a:t>
            </a:r>
            <a:r>
              <a:rPr lang="ru-RU" dirty="0" err="1"/>
              <a:t>обърнем</a:t>
            </a:r>
            <a:r>
              <a:rPr lang="ru-RU" dirty="0"/>
              <a:t> по </a:t>
            </a:r>
            <a:r>
              <a:rPr lang="ru-RU" dirty="0" err="1"/>
              <a:t>име</a:t>
            </a:r>
            <a:endParaRPr lang="en-GB" dirty="0"/>
          </a:p>
        </p:txBody>
      </p:sp>
    </p:spTree>
    <p:extLst>
      <p:ext uri="{BB962C8B-B14F-4D97-AF65-F5344CB8AC3E}">
        <p14:creationId xmlns:p14="http://schemas.microsoft.com/office/powerpoint/2010/main" val="30543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#1</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125841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A20D467-4E78-4C94-8CC9-727E259FBA4C}"/>
              </a:ext>
            </a:extLst>
          </p:cNvPr>
          <p:cNvSpPr>
            <a:spLocks noGrp="1"/>
          </p:cNvSpPr>
          <p:nvPr>
            <p:ph type="ctrTitle"/>
          </p:nvPr>
        </p:nvSpPr>
        <p:spPr/>
        <p:txBody>
          <a:bodyPr/>
          <a:lstStyle/>
          <a:p>
            <a:r>
              <a:rPr lang="bg-BG" dirty="0"/>
              <a:t>Консултация по УП за изпит</a:t>
            </a:r>
            <a:endParaRPr lang="en-GB" dirty="0"/>
          </a:p>
        </p:txBody>
      </p:sp>
      <p:sp>
        <p:nvSpPr>
          <p:cNvPr id="3" name="Подзаглавие 2">
            <a:extLst>
              <a:ext uri="{FF2B5EF4-FFF2-40B4-BE49-F238E27FC236}">
                <a16:creationId xmlns:a16="http://schemas.microsoft.com/office/drawing/2014/main" id="{6FCE1DD1-3747-408A-A116-D0B9DE38EFF8}"/>
              </a:ext>
            </a:extLst>
          </p:cNvPr>
          <p:cNvSpPr>
            <a:spLocks noGrp="1"/>
          </p:cNvSpPr>
          <p:nvPr>
            <p:ph type="subTitle" idx="1"/>
          </p:nvPr>
        </p:nvSpPr>
        <p:spPr/>
        <p:txBody>
          <a:bodyPr/>
          <a:lstStyle/>
          <a:p>
            <a:r>
              <a:rPr lang="bg-BG" dirty="0"/>
              <a:t>Изготвена и представена от Мартин Илиев</a:t>
            </a:r>
            <a:endParaRPr lang="en-GB" dirty="0"/>
          </a:p>
        </p:txBody>
      </p:sp>
    </p:spTree>
    <p:extLst>
      <p:ext uri="{BB962C8B-B14F-4D97-AF65-F5344CB8AC3E}">
        <p14:creationId xmlns:p14="http://schemas.microsoft.com/office/powerpoint/2010/main" val="400396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1F36CA-3EDA-4F3C-BCBC-DDF9D132860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F8B2D270-0CCF-4ECF-BA11-942E340ECB53}"/>
              </a:ext>
            </a:extLst>
          </p:cNvPr>
          <p:cNvSpPr>
            <a:spLocks noGrp="1"/>
          </p:cNvSpPr>
          <p:nvPr>
            <p:ph idx="1"/>
          </p:nvPr>
        </p:nvSpPr>
        <p:spPr/>
        <p:txBody>
          <a:bodyPr>
            <a:normAutofit fontScale="77500" lnSpcReduction="20000"/>
          </a:bodyPr>
          <a:lstStyle/>
          <a:p>
            <a:r>
              <a:rPr lang="bg-BG" dirty="0"/>
              <a:t>Кога ще се изтрият данните на променливата </a:t>
            </a:r>
            <a:r>
              <a:rPr lang="en-GB" dirty="0" err="1"/>
              <a:t>tmp</a:t>
            </a:r>
            <a:r>
              <a:rPr lang="bg-BG" dirty="0"/>
              <a:t>?</a:t>
            </a:r>
            <a:endParaRPr lang="en-GB" dirty="0"/>
          </a:p>
          <a:p>
            <a:endParaRPr lang="en-GB" dirty="0"/>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int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a:t>
            </a:r>
            <a:r>
              <a:rPr lang="en-GB" dirty="0">
                <a:solidFill>
                  <a:srgbClr val="D856C9"/>
                </a:solidFill>
              </a:rPr>
              <a:t>D, </a:t>
            </a:r>
            <a:r>
              <a:rPr lang="bg-BG" dirty="0">
                <a:solidFill>
                  <a:srgbClr val="D856C9"/>
                </a:solidFill>
              </a:rPr>
              <a:t>защото </a:t>
            </a:r>
            <a:r>
              <a:rPr lang="en-GB" dirty="0">
                <a:solidFill>
                  <a:srgbClr val="D856C9"/>
                </a:solidFill>
              </a:rPr>
              <a:t>return</a:t>
            </a:r>
            <a:r>
              <a:rPr lang="bg-BG" dirty="0">
                <a:solidFill>
                  <a:srgbClr val="D856C9"/>
                </a:solidFill>
              </a:rPr>
              <a:t> води програмата до края на </a:t>
            </a:r>
            <a:r>
              <a:rPr lang="en-GB" dirty="0">
                <a:solidFill>
                  <a:srgbClr val="D856C9"/>
                </a:solidFill>
              </a:rPr>
              <a:t>scope (</a:t>
            </a:r>
            <a:r>
              <a:rPr lang="bg-BG" dirty="0">
                <a:solidFill>
                  <a:srgbClr val="D856C9"/>
                </a:solidFill>
              </a:rPr>
              <a:t>виж следващите снимки)</a:t>
            </a:r>
            <a:endParaRPr lang="en-GB" dirty="0">
              <a:solidFill>
                <a:srgbClr val="D856C9"/>
              </a:solidFill>
            </a:endParaRPr>
          </a:p>
        </p:txBody>
      </p:sp>
    </p:spTree>
    <p:extLst>
      <p:ext uri="{BB962C8B-B14F-4D97-AF65-F5344CB8AC3E}">
        <p14:creationId xmlns:p14="http://schemas.microsoft.com/office/powerpoint/2010/main" val="258161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0A8351E-9047-48B2-8A1A-F69EEF7A7319}"/>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F0167BB3-15CF-4083-BFC3-B23FB96D4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920853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07D82F2-E299-4BEC-98B6-CFBDD00999EB}"/>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61876575-DB72-4EE4-AA92-D86438710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4653"/>
          </a:xfrm>
        </p:spPr>
      </p:pic>
    </p:spTree>
    <p:extLst>
      <p:ext uri="{BB962C8B-B14F-4D97-AF65-F5344CB8AC3E}">
        <p14:creationId xmlns:p14="http://schemas.microsoft.com/office/powerpoint/2010/main" val="3956432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776E89F-B022-4E6B-90C6-2448996C8F06}"/>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D3045A2B-BBB6-4510-9CAA-093A000384B0}"/>
              </a:ext>
            </a:extLst>
          </p:cNvPr>
          <p:cNvSpPr>
            <a:spLocks noGrp="1"/>
          </p:cNvSpPr>
          <p:nvPr>
            <p:ph idx="1"/>
          </p:nvPr>
        </p:nvSpPr>
        <p:spPr>
          <a:xfrm>
            <a:off x="838200" y="1825625"/>
            <a:ext cx="10515600" cy="4667250"/>
          </a:xfrm>
        </p:spPr>
        <p:txBody>
          <a:bodyPr>
            <a:normAutofit fontScale="77500" lnSpcReduction="20000"/>
          </a:bodyPr>
          <a:lstStyle/>
          <a:p>
            <a:r>
              <a:rPr lang="bg-BG" dirty="0"/>
              <a:t>Кога ще се изтрият данните на променливата </a:t>
            </a:r>
            <a:r>
              <a:rPr lang="en-GB" dirty="0" err="1"/>
              <a:t>tmp</a:t>
            </a:r>
            <a:r>
              <a:rPr lang="bg-BG" dirty="0"/>
              <a:t>?</a:t>
            </a:r>
          </a:p>
          <a:p>
            <a:pPr marL="0" indent="0">
              <a:buNone/>
            </a:pPr>
            <a:r>
              <a:rPr lang="en-GB" dirty="0"/>
              <a:t>int </a:t>
            </a:r>
            <a:r>
              <a:rPr lang="en-GB" dirty="0" err="1"/>
              <a:t>tmp</a:t>
            </a:r>
            <a:r>
              <a:rPr lang="en-GB" dirty="0"/>
              <a:t> = 5;</a:t>
            </a:r>
          </a:p>
          <a:p>
            <a:pPr marL="0" indent="0">
              <a:buNone/>
            </a:pPr>
            <a:r>
              <a:rPr lang="en-GB" dirty="0"/>
              <a:t>int foo(</a:t>
            </a:r>
            <a:r>
              <a:rPr lang="en-GB" dirty="0" err="1"/>
              <a:t>const</a:t>
            </a:r>
            <a:r>
              <a:rPr lang="en-GB" dirty="0"/>
              <a:t> int numb)</a:t>
            </a:r>
          </a:p>
          <a:p>
            <a:pPr marL="0" indent="0">
              <a:buNone/>
            </a:pPr>
            <a:r>
              <a:rPr lang="en-GB" dirty="0"/>
              <a:t>{</a:t>
            </a:r>
          </a:p>
          <a:p>
            <a:pPr marL="0" indent="0">
              <a:buNone/>
            </a:pPr>
            <a:r>
              <a:rPr lang="en-GB" dirty="0"/>
              <a:t>	</a:t>
            </a:r>
            <a:r>
              <a:rPr lang="en-GB" dirty="0" err="1"/>
              <a:t>tmp</a:t>
            </a:r>
            <a:r>
              <a:rPr lang="en-GB" dirty="0"/>
              <a:t> = numb%10; </a:t>
            </a:r>
            <a:r>
              <a:rPr lang="bg-BG" dirty="0"/>
              <a:t>	</a:t>
            </a:r>
            <a:r>
              <a:rPr lang="en-GB" dirty="0">
                <a:solidFill>
                  <a:srgbClr val="008000"/>
                </a:solidFill>
              </a:rPr>
              <a:t>//A</a:t>
            </a:r>
          </a:p>
          <a:p>
            <a:pPr marL="0" indent="0">
              <a:buNone/>
            </a:pPr>
            <a:r>
              <a:rPr lang="en-GB" dirty="0"/>
              <a:t>	if(</a:t>
            </a:r>
            <a:r>
              <a:rPr lang="en-GB" dirty="0" err="1"/>
              <a:t>tmp</a:t>
            </a:r>
            <a:r>
              <a:rPr lang="en-GB" dirty="0"/>
              <a:t>&gt;5)</a:t>
            </a:r>
          </a:p>
          <a:p>
            <a:pPr marL="0" indent="0">
              <a:buNone/>
            </a:pPr>
            <a:r>
              <a:rPr lang="en-GB" dirty="0"/>
              <a:t>		return 1;</a:t>
            </a:r>
            <a:r>
              <a:rPr lang="bg-BG" dirty="0"/>
              <a:t>	</a:t>
            </a:r>
            <a:r>
              <a:rPr lang="en-GB" dirty="0">
                <a:solidFill>
                  <a:srgbClr val="008000"/>
                </a:solidFill>
              </a:rPr>
              <a:t>//B</a:t>
            </a:r>
          </a:p>
          <a:p>
            <a:pPr marL="0" indent="0">
              <a:buNone/>
            </a:pPr>
            <a:r>
              <a:rPr lang="en-GB" dirty="0"/>
              <a:t>	else</a:t>
            </a:r>
          </a:p>
          <a:p>
            <a:pPr marL="0" indent="0">
              <a:buNone/>
            </a:pPr>
            <a:r>
              <a:rPr lang="en-GB" dirty="0"/>
              <a:t>		return 3;</a:t>
            </a:r>
            <a:r>
              <a:rPr lang="bg-BG" dirty="0"/>
              <a:t>	</a:t>
            </a:r>
            <a:r>
              <a:rPr lang="en-GB" dirty="0">
                <a:solidFill>
                  <a:srgbClr val="008000"/>
                </a:solidFill>
              </a:rPr>
              <a:t>//C</a:t>
            </a:r>
          </a:p>
          <a:p>
            <a:pPr marL="0" indent="0">
              <a:buNone/>
            </a:pPr>
            <a:r>
              <a:rPr lang="en-GB" dirty="0"/>
              <a:t>	std::</a:t>
            </a:r>
            <a:r>
              <a:rPr lang="en-GB" dirty="0" err="1"/>
              <a:t>cout</a:t>
            </a:r>
            <a:r>
              <a:rPr lang="en-GB" dirty="0"/>
              <a:t>&lt;&lt;“</a:t>
            </a:r>
            <a:r>
              <a:rPr lang="en-GB" dirty="0" err="1"/>
              <a:t>Izpitat</a:t>
            </a:r>
            <a:r>
              <a:rPr lang="en-GB" dirty="0"/>
              <a:t> po UP ide\n”;</a:t>
            </a:r>
          </a:p>
          <a:p>
            <a:pPr marL="0" indent="0">
              <a:buNone/>
            </a:pPr>
            <a:r>
              <a:rPr lang="en-GB" dirty="0"/>
              <a:t>}</a:t>
            </a:r>
            <a:r>
              <a:rPr lang="bg-BG" dirty="0"/>
              <a:t>				</a:t>
            </a:r>
            <a:r>
              <a:rPr lang="en-GB" dirty="0">
                <a:solidFill>
                  <a:srgbClr val="008000"/>
                </a:solidFill>
              </a:rPr>
              <a:t>//D</a:t>
            </a:r>
          </a:p>
          <a:p>
            <a:pPr marL="0" indent="0">
              <a:buNone/>
            </a:pPr>
            <a:r>
              <a:rPr lang="bg-BG" dirty="0">
                <a:solidFill>
                  <a:srgbClr val="D856C9"/>
                </a:solidFill>
              </a:rPr>
              <a:t>Отговор: Нито едно от дадените, защото по така дадената информация, </a:t>
            </a:r>
            <a:r>
              <a:rPr lang="en-GB" dirty="0" err="1">
                <a:solidFill>
                  <a:srgbClr val="D856C9"/>
                </a:solidFill>
              </a:rPr>
              <a:t>tmp</a:t>
            </a:r>
            <a:r>
              <a:rPr lang="en-GB" dirty="0">
                <a:solidFill>
                  <a:srgbClr val="D856C9"/>
                </a:solidFill>
              </a:rPr>
              <a:t> e </a:t>
            </a:r>
            <a:r>
              <a:rPr lang="bg-BG" dirty="0">
                <a:solidFill>
                  <a:srgbClr val="D856C9"/>
                </a:solidFill>
              </a:rPr>
              <a:t>статична </a:t>
            </a:r>
            <a:r>
              <a:rPr lang="bg-BG" dirty="0" err="1">
                <a:solidFill>
                  <a:srgbClr val="D856C9"/>
                </a:solidFill>
              </a:rPr>
              <a:t>данна</a:t>
            </a:r>
            <a:endParaRPr lang="en-GB" dirty="0">
              <a:solidFill>
                <a:srgbClr val="D856C9"/>
              </a:solidFill>
            </a:endParaRPr>
          </a:p>
          <a:p>
            <a:endParaRPr lang="en-GB" dirty="0"/>
          </a:p>
        </p:txBody>
      </p:sp>
    </p:spTree>
    <p:extLst>
      <p:ext uri="{BB962C8B-B14F-4D97-AF65-F5344CB8AC3E}">
        <p14:creationId xmlns:p14="http://schemas.microsoft.com/office/powerpoint/2010/main" val="35070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534ACA6-FEB4-405D-AA13-86C2569A7AFF}"/>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52862389-65AA-41F4-BE80-CD1A21F563AF}"/>
              </a:ext>
            </a:extLst>
          </p:cNvPr>
          <p:cNvSpPr>
            <a:spLocks noGrp="1"/>
          </p:cNvSpPr>
          <p:nvPr>
            <p:ph idx="1"/>
          </p:nvPr>
        </p:nvSpPr>
        <p:spPr/>
        <p:txBody>
          <a:bodyPr/>
          <a:lstStyle/>
          <a:p>
            <a:pPr marL="0" indent="0">
              <a:buNone/>
            </a:pPr>
            <a:r>
              <a:rPr lang="bg-BG" dirty="0"/>
              <a:t>Динамичните данни имат сериозен недостатък – нямат имена. </a:t>
            </a:r>
          </a:p>
          <a:p>
            <a:pPr marL="0" indent="0">
              <a:buNone/>
            </a:pPr>
            <a:r>
              <a:rPr lang="bg-BG" dirty="0"/>
              <a:t>Как според вас можем да работим с данни, към които няма как дори да се обърнем поименно?</a:t>
            </a:r>
          </a:p>
          <a:p>
            <a:pPr marL="0" indent="0">
              <a:buNone/>
            </a:pPr>
            <a:endParaRPr lang="bg-BG" dirty="0"/>
          </a:p>
          <a:p>
            <a:pPr marL="0" indent="0">
              <a:buNone/>
            </a:pPr>
            <a:r>
              <a:rPr lang="en-GB" dirty="0">
                <a:solidFill>
                  <a:srgbClr val="0000FF"/>
                </a:solidFill>
              </a:rPr>
              <a:t>hint</a:t>
            </a:r>
            <a:r>
              <a:rPr lang="bg-BG" dirty="0">
                <a:solidFill>
                  <a:srgbClr val="0000FF"/>
                </a:solidFill>
              </a:rPr>
              <a:t>: Макар че нямат имена, те все пак имат адреси </a:t>
            </a:r>
            <a:r>
              <a:rPr lang="bg-BG" dirty="0">
                <a:solidFill>
                  <a:srgbClr val="0000FF"/>
                </a:solidFill>
                <a:sym typeface="Wingdings" panose="05000000000000000000" pitchFamily="2" charset="2"/>
              </a:rPr>
              <a:t></a:t>
            </a:r>
          </a:p>
          <a:p>
            <a:pPr marL="0" indent="0">
              <a:buNone/>
            </a:pPr>
            <a:endParaRPr lang="bg-BG" dirty="0">
              <a:sym typeface="Wingdings" panose="05000000000000000000" pitchFamily="2" charset="2"/>
            </a:endParaRPr>
          </a:p>
          <a:p>
            <a:pPr marL="0" indent="0">
              <a:buNone/>
            </a:pPr>
            <a:r>
              <a:rPr lang="bg-BG" dirty="0">
                <a:solidFill>
                  <a:srgbClr val="D856C9"/>
                </a:solidFill>
                <a:sym typeface="Wingdings" panose="05000000000000000000" pitchFamily="2" charset="2"/>
              </a:rPr>
              <a:t>Отговор: можем да използваме </a:t>
            </a:r>
            <a:r>
              <a:rPr lang="bg-BG" dirty="0" err="1">
                <a:solidFill>
                  <a:srgbClr val="D856C9"/>
                </a:solidFill>
                <a:sym typeface="Wingdings" panose="05000000000000000000" pitchFamily="2" charset="2"/>
              </a:rPr>
              <a:t>пойнтъри</a:t>
            </a:r>
            <a:r>
              <a:rPr lang="bg-BG" dirty="0">
                <a:solidFill>
                  <a:srgbClr val="D856C9"/>
                </a:solidFill>
                <a:sym typeface="Wingdings" panose="05000000000000000000" pitchFamily="2" charset="2"/>
              </a:rPr>
              <a:t> към адресите на динамично заделените данни</a:t>
            </a:r>
            <a:endParaRPr lang="bg-BG" dirty="0">
              <a:solidFill>
                <a:srgbClr val="D856C9"/>
              </a:solidFill>
            </a:endParaRPr>
          </a:p>
          <a:p>
            <a:pPr marL="0" indent="0">
              <a:buNone/>
            </a:pPr>
            <a:endParaRPr lang="bg-BG" dirty="0"/>
          </a:p>
          <a:p>
            <a:pPr marL="0" indent="0">
              <a:buNone/>
            </a:pPr>
            <a:endParaRPr lang="bg-BG" dirty="0"/>
          </a:p>
        </p:txBody>
      </p:sp>
    </p:spTree>
    <p:extLst>
      <p:ext uri="{BB962C8B-B14F-4D97-AF65-F5344CB8AC3E}">
        <p14:creationId xmlns:p14="http://schemas.microsoft.com/office/powerpoint/2010/main" val="7587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43CB079-8830-42F2-A3E3-774B7F87FFBA}"/>
              </a:ext>
            </a:extLst>
          </p:cNvPr>
          <p:cNvSpPr>
            <a:spLocks noGrp="1"/>
          </p:cNvSpPr>
          <p:nvPr>
            <p:ph type="title"/>
          </p:nvPr>
        </p:nvSpPr>
        <p:spPr/>
        <p:txBody>
          <a:bodyPr/>
          <a:lstStyle/>
          <a:p>
            <a:r>
              <a:rPr lang="bg-BG" dirty="0"/>
              <a:t>Работа с динамична памет</a:t>
            </a:r>
            <a:endParaRPr lang="en-GB" dirty="0"/>
          </a:p>
        </p:txBody>
      </p:sp>
      <p:sp>
        <p:nvSpPr>
          <p:cNvPr id="3" name="Контейнер за съдържание 2">
            <a:extLst>
              <a:ext uri="{FF2B5EF4-FFF2-40B4-BE49-F238E27FC236}">
                <a16:creationId xmlns:a16="http://schemas.microsoft.com/office/drawing/2014/main" id="{4743626A-72F5-4040-AE92-A2EABC641B5E}"/>
              </a:ext>
            </a:extLst>
          </p:cNvPr>
          <p:cNvSpPr>
            <a:spLocks noGrp="1"/>
          </p:cNvSpPr>
          <p:nvPr>
            <p:ph idx="1"/>
          </p:nvPr>
        </p:nvSpPr>
        <p:spPr/>
        <p:txBody>
          <a:bodyPr>
            <a:normAutofit fontScale="92500" lnSpcReduction="10000"/>
          </a:bodyPr>
          <a:lstStyle/>
          <a:p>
            <a:r>
              <a:rPr lang="bg-BG" dirty="0"/>
              <a:t>Работата с динамична памет включва:</a:t>
            </a:r>
          </a:p>
          <a:p>
            <a:endParaRPr lang="bg-BG" dirty="0"/>
          </a:p>
          <a:p>
            <a:pPr marL="514350" indent="-514350">
              <a:buFont typeface="+mj-lt"/>
              <a:buAutoNum type="arabicPeriod"/>
            </a:pPr>
            <a:r>
              <a:rPr lang="bg-BG" dirty="0"/>
              <a:t>Заделяне на такава памет</a:t>
            </a:r>
          </a:p>
          <a:p>
            <a:pPr marL="514350" indent="-514350">
              <a:buFont typeface="+mj-lt"/>
              <a:buAutoNum type="arabicPeriod"/>
            </a:pPr>
            <a:endParaRPr lang="bg-BG" dirty="0"/>
          </a:p>
          <a:p>
            <a:pPr marL="514350" indent="-514350">
              <a:buFont typeface="+mj-lt"/>
              <a:buAutoNum type="arabicPeriod"/>
            </a:pPr>
            <a:r>
              <a:rPr lang="bg-BG" dirty="0"/>
              <a:t>Обработка на данни</a:t>
            </a:r>
          </a:p>
          <a:p>
            <a:pPr marL="514350" indent="-514350">
              <a:buFont typeface="+mj-lt"/>
              <a:buAutoNum type="arabicPeriod"/>
            </a:pPr>
            <a:endParaRPr lang="bg-BG" dirty="0"/>
          </a:p>
          <a:p>
            <a:pPr marL="514350" indent="-514350">
              <a:buFont typeface="+mj-lt"/>
              <a:buAutoNum type="arabicPeriod"/>
            </a:pPr>
            <a:r>
              <a:rPr lang="bg-BG" dirty="0"/>
              <a:t>Освобождаване на заделената памет</a:t>
            </a:r>
          </a:p>
          <a:p>
            <a:endParaRPr lang="bg-BG" dirty="0"/>
          </a:p>
          <a:p>
            <a:r>
              <a:rPr lang="bg-BG" dirty="0"/>
              <a:t>Като цяло 2. е </a:t>
            </a:r>
            <a:r>
              <a:rPr lang="en-GB" dirty="0"/>
              <a:t>optional, </a:t>
            </a:r>
            <a:r>
              <a:rPr lang="bg-BG" dirty="0"/>
              <a:t>но реално ние използваме динамична памет точно заради 2. </a:t>
            </a:r>
          </a:p>
          <a:p>
            <a:pPr marL="514350" indent="-514350">
              <a:buFont typeface="+mj-lt"/>
              <a:buAutoNum type="arabicPeriod"/>
            </a:pPr>
            <a:endParaRPr lang="bg-BG" dirty="0"/>
          </a:p>
          <a:p>
            <a:pPr marL="514350" indent="-514350">
              <a:buFont typeface="+mj-lt"/>
              <a:buAutoNum type="arabicPeriod"/>
            </a:pPr>
            <a:endParaRPr lang="en-GB" dirty="0"/>
          </a:p>
        </p:txBody>
      </p:sp>
    </p:spTree>
    <p:extLst>
      <p:ext uri="{BB962C8B-B14F-4D97-AF65-F5344CB8AC3E}">
        <p14:creationId xmlns:p14="http://schemas.microsoft.com/office/powerpoint/2010/main" val="71185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5B61250-E7FA-4621-98CE-99F56E1CCA4C}"/>
              </a:ext>
            </a:extLst>
          </p:cNvPr>
          <p:cNvSpPr>
            <a:spLocks noGrp="1"/>
          </p:cNvSpPr>
          <p:nvPr>
            <p:ph type="title"/>
          </p:nvPr>
        </p:nvSpPr>
        <p:spPr/>
        <p:txBody>
          <a:bodyPr/>
          <a:lstStyle/>
          <a:p>
            <a:endParaRPr lang="en-GB"/>
          </a:p>
        </p:txBody>
      </p:sp>
      <p:pic>
        <p:nvPicPr>
          <p:cNvPr id="5" name="Контейнер за съдържание 4">
            <a:extLst>
              <a:ext uri="{FF2B5EF4-FFF2-40B4-BE49-F238E27FC236}">
                <a16:creationId xmlns:a16="http://schemas.microsoft.com/office/drawing/2014/main" id="{347C7CB4-240C-4FCA-813F-D5B5D7319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0752"/>
            <a:ext cx="15926937" cy="11559653"/>
          </a:xfrm>
        </p:spPr>
      </p:pic>
      <p:cxnSp>
        <p:nvCxnSpPr>
          <p:cNvPr id="7" name="Право съединение 6">
            <a:extLst>
              <a:ext uri="{FF2B5EF4-FFF2-40B4-BE49-F238E27FC236}">
                <a16:creationId xmlns:a16="http://schemas.microsoft.com/office/drawing/2014/main" id="{F0054AAF-0E46-42C1-B810-84AC4DAA8DC0}"/>
              </a:ext>
            </a:extLst>
          </p:cNvPr>
          <p:cNvCxnSpPr/>
          <p:nvPr/>
        </p:nvCxnSpPr>
        <p:spPr>
          <a:xfrm>
            <a:off x="0" y="0"/>
            <a:ext cx="12192000" cy="6858000"/>
          </a:xfrm>
          <a:prstGeom prst="line">
            <a:avLst/>
          </a:prstGeom>
          <a:ln w="152400">
            <a:solidFill>
              <a:srgbClr val="FF0000"/>
            </a:solidFill>
          </a:ln>
          <a:effectLst>
            <a:glow rad="228600">
              <a:schemeClr val="accent4">
                <a:satMod val="175000"/>
                <a:alpha val="40000"/>
              </a:schemeClr>
            </a:glow>
          </a:effectLst>
          <a:scene3d>
            <a:camera prst="orthographicFront"/>
            <a:lightRig rig="threePt" dir="t"/>
          </a:scene3d>
          <a:sp3d>
            <a:bevelT w="114300" prst="artDeco"/>
          </a:sp3d>
        </p:spPr>
        <p:style>
          <a:lnRef idx="1">
            <a:schemeClr val="accent2"/>
          </a:lnRef>
          <a:fillRef idx="0">
            <a:schemeClr val="accent2"/>
          </a:fillRef>
          <a:effectRef idx="0">
            <a:schemeClr val="accent2"/>
          </a:effectRef>
          <a:fontRef idx="minor">
            <a:schemeClr val="tx1"/>
          </a:fontRef>
        </p:style>
      </p:cxnSp>
      <p:cxnSp>
        <p:nvCxnSpPr>
          <p:cNvPr id="11" name="Право съединение 10">
            <a:extLst>
              <a:ext uri="{FF2B5EF4-FFF2-40B4-BE49-F238E27FC236}">
                <a16:creationId xmlns:a16="http://schemas.microsoft.com/office/drawing/2014/main" id="{FEE25E75-417E-4338-9AC2-B97976534673}"/>
              </a:ext>
            </a:extLst>
          </p:cNvPr>
          <p:cNvCxnSpPr/>
          <p:nvPr/>
        </p:nvCxnSpPr>
        <p:spPr>
          <a:xfrm flipV="1">
            <a:off x="0" y="0"/>
            <a:ext cx="12192000" cy="6854653"/>
          </a:xfrm>
          <a:prstGeom prst="line">
            <a:avLst/>
          </a:prstGeom>
          <a:ln w="152400">
            <a:solidFill>
              <a:srgbClr val="FF0000"/>
            </a:solidFill>
          </a:ln>
          <a:effectLst>
            <a:glow rad="228600">
              <a:schemeClr val="accent4">
                <a:satMod val="175000"/>
                <a:alpha val="40000"/>
              </a:schemeClr>
            </a:glow>
          </a:effectLst>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16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AE3448E-6DFB-417C-9324-4A9ECC31D3B0}"/>
              </a:ext>
            </a:extLst>
          </p:cNvPr>
          <p:cNvSpPr>
            <a:spLocks noGrp="1"/>
          </p:cNvSpPr>
          <p:nvPr>
            <p:ph type="title"/>
          </p:nvPr>
        </p:nvSpPr>
        <p:spPr/>
        <p:txBody>
          <a:bodyPr/>
          <a:lstStyle/>
          <a:p>
            <a:r>
              <a:rPr lang="bg-BG" dirty="0"/>
              <a:t>Заделяне на динамична памет</a:t>
            </a:r>
            <a:endParaRPr lang="en-GB" dirty="0"/>
          </a:p>
        </p:txBody>
      </p:sp>
      <p:sp>
        <p:nvSpPr>
          <p:cNvPr id="3" name="Контейнер за съдържание 2">
            <a:extLst>
              <a:ext uri="{FF2B5EF4-FFF2-40B4-BE49-F238E27FC236}">
                <a16:creationId xmlns:a16="http://schemas.microsoft.com/office/drawing/2014/main" id="{601D5090-D546-4B42-913E-D28CA00AC8E3}"/>
              </a:ext>
            </a:extLst>
          </p:cNvPr>
          <p:cNvSpPr>
            <a:spLocks noGrp="1"/>
          </p:cNvSpPr>
          <p:nvPr>
            <p:ph idx="1"/>
          </p:nvPr>
        </p:nvSpPr>
        <p:spPr>
          <a:xfrm>
            <a:off x="838200" y="1825625"/>
            <a:ext cx="10515600" cy="4667250"/>
          </a:xfrm>
        </p:spPr>
        <p:txBody>
          <a:bodyPr>
            <a:normAutofit/>
          </a:bodyPr>
          <a:lstStyle/>
          <a:p>
            <a:r>
              <a:rPr lang="bg-BG" dirty="0"/>
              <a:t>За заделяне на динамична памет се използват операторите:</a:t>
            </a:r>
          </a:p>
          <a:p>
            <a:pPr lvl="1"/>
            <a:r>
              <a:rPr lang="bg-BG" dirty="0"/>
              <a:t> </a:t>
            </a:r>
            <a:r>
              <a:rPr lang="en-GB" dirty="0"/>
              <a:t>new</a:t>
            </a:r>
            <a:r>
              <a:rPr lang="bg-BG" dirty="0"/>
              <a:t> &lt;тип&gt;</a:t>
            </a:r>
            <a:r>
              <a:rPr lang="en-GB" dirty="0"/>
              <a:t> </a:t>
            </a:r>
            <a:r>
              <a:rPr lang="en-GB" dirty="0">
                <a:solidFill>
                  <a:srgbClr val="FF11FF"/>
                </a:solidFill>
              </a:rPr>
              <a:t>[</a:t>
            </a:r>
            <a:r>
              <a:rPr lang="bg-BG" dirty="0"/>
              <a:t>(&lt;стойност&gt;)</a:t>
            </a:r>
            <a:r>
              <a:rPr lang="en-GB" dirty="0">
                <a:solidFill>
                  <a:srgbClr val="FF11FF"/>
                </a:solidFill>
              </a:rPr>
              <a:t>]</a:t>
            </a:r>
            <a:r>
              <a:rPr lang="en-GB" dirty="0"/>
              <a:t> –</a:t>
            </a:r>
            <a:r>
              <a:rPr lang="bg-BG" dirty="0"/>
              <a:t> заделя памет за точно един нов обект,  инициализира го и </a:t>
            </a:r>
            <a:r>
              <a:rPr lang="en-GB" dirty="0"/>
              <a:t> </a:t>
            </a:r>
            <a:r>
              <a:rPr lang="bg-BG" dirty="0"/>
              <a:t>връща </a:t>
            </a:r>
            <a:r>
              <a:rPr lang="bg-BG" dirty="0" err="1"/>
              <a:t>пойнтър</a:t>
            </a:r>
            <a:r>
              <a:rPr lang="bg-BG" dirty="0"/>
              <a:t> към него</a:t>
            </a:r>
          </a:p>
          <a:p>
            <a:pPr lvl="1"/>
            <a:endParaRPr lang="bg-BG" dirty="0"/>
          </a:p>
          <a:p>
            <a:pPr lvl="1"/>
            <a:r>
              <a:rPr lang="bg-BG" dirty="0"/>
              <a:t> </a:t>
            </a:r>
            <a:r>
              <a:rPr lang="en-GB" dirty="0"/>
              <a:t>new</a:t>
            </a:r>
            <a:r>
              <a:rPr lang="bg-BG" dirty="0"/>
              <a:t> &lt;тип&gt;</a:t>
            </a:r>
            <a:r>
              <a:rPr lang="en-GB" dirty="0"/>
              <a:t>[&lt;</a:t>
            </a:r>
            <a:r>
              <a:rPr lang="bg-BG" dirty="0"/>
              <a:t>число </a:t>
            </a:r>
            <a:r>
              <a:rPr lang="en-GB" dirty="0"/>
              <a:t>n</a:t>
            </a:r>
            <a:r>
              <a:rPr lang="bg-BG" dirty="0"/>
              <a:t>&gt;</a:t>
            </a:r>
            <a:r>
              <a:rPr lang="en-GB" dirty="0"/>
              <a:t>]</a:t>
            </a:r>
            <a:r>
              <a:rPr lang="bg-BG" dirty="0"/>
              <a:t> – заделя памет за </a:t>
            </a:r>
            <a:r>
              <a:rPr lang="en-GB" dirty="0"/>
              <a:t>n-</a:t>
            </a:r>
            <a:r>
              <a:rPr lang="bg-BG" dirty="0"/>
              <a:t>мерна редица, инициализира всички обекти в нея и връща </a:t>
            </a:r>
            <a:r>
              <a:rPr lang="bg-BG" dirty="0" err="1"/>
              <a:t>пойнтър</a:t>
            </a:r>
            <a:r>
              <a:rPr lang="bg-BG" dirty="0"/>
              <a:t> към първия</a:t>
            </a:r>
          </a:p>
          <a:p>
            <a:pPr lvl="1"/>
            <a:endParaRPr lang="bg-BG" dirty="0"/>
          </a:p>
          <a:p>
            <a:r>
              <a:rPr lang="bg-BG" dirty="0"/>
              <a:t>Примери:</a:t>
            </a:r>
          </a:p>
          <a:p>
            <a:pPr lvl="1"/>
            <a:r>
              <a:rPr lang="en-GB" dirty="0"/>
              <a:t>char * </a:t>
            </a:r>
            <a:r>
              <a:rPr lang="en-GB" dirty="0" err="1"/>
              <a:t>dChar</a:t>
            </a:r>
            <a:r>
              <a:rPr lang="en-GB" dirty="0"/>
              <a:t> = new char;</a:t>
            </a:r>
          </a:p>
          <a:p>
            <a:pPr lvl="1"/>
            <a:r>
              <a:rPr lang="en-GB" dirty="0"/>
              <a:t>char * </a:t>
            </a:r>
            <a:r>
              <a:rPr lang="en-GB" dirty="0" err="1"/>
              <a:t>dCharA</a:t>
            </a:r>
            <a:r>
              <a:rPr lang="en-GB" dirty="0"/>
              <a:t> = new char(‘A’);</a:t>
            </a:r>
          </a:p>
          <a:p>
            <a:pPr lvl="1"/>
            <a:r>
              <a:rPr lang="en-GB" dirty="0"/>
              <a:t>char * </a:t>
            </a:r>
            <a:r>
              <a:rPr lang="en-GB" dirty="0" err="1"/>
              <a:t>dCharArr</a:t>
            </a:r>
            <a:r>
              <a:rPr lang="en-GB" dirty="0"/>
              <a:t> = new char[6];</a:t>
            </a:r>
            <a:endParaRPr lang="bg-BG" dirty="0"/>
          </a:p>
          <a:p>
            <a:pPr marL="457200" lvl="1" indent="0">
              <a:buNone/>
            </a:pPr>
            <a:endParaRPr lang="bg-BG" dirty="0"/>
          </a:p>
          <a:p>
            <a:endParaRPr lang="ru-RU" dirty="0"/>
          </a:p>
          <a:p>
            <a:endParaRPr lang="en-GB" dirty="0"/>
          </a:p>
        </p:txBody>
      </p:sp>
    </p:spTree>
    <p:extLst>
      <p:ext uri="{BB962C8B-B14F-4D97-AF65-F5344CB8AC3E}">
        <p14:creationId xmlns:p14="http://schemas.microsoft.com/office/powerpoint/2010/main" val="343836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9" name="Контейнер за съдържание 2">
            <a:extLst>
              <a:ext uri="{FF2B5EF4-FFF2-40B4-BE49-F238E27FC236}">
                <a16:creationId xmlns:a16="http://schemas.microsoft.com/office/drawing/2014/main" id="{6DC48CCA-BD40-4C24-8F2C-CC102E17879D}"/>
              </a:ext>
            </a:extLst>
          </p:cNvPr>
          <p:cNvSpPr txBox="1">
            <a:spLocks/>
          </p:cNvSpPr>
          <p:nvPr/>
        </p:nvSpPr>
        <p:spPr>
          <a:xfrm>
            <a:off x="-175591" y="2098360"/>
            <a:ext cx="11820939" cy="5317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GB" dirty="0"/>
              <a:t>char * </a:t>
            </a:r>
            <a:r>
              <a:rPr lang="en-GB" dirty="0" err="1"/>
              <a:t>dChar</a:t>
            </a:r>
            <a:r>
              <a:rPr lang="bg-BG" dirty="0"/>
              <a:t>, </a:t>
            </a:r>
            <a:r>
              <a:rPr lang="en-GB" dirty="0"/>
              <a:t>* </a:t>
            </a:r>
            <a:r>
              <a:rPr lang="en-GB" dirty="0" err="1"/>
              <a:t>dCharA</a:t>
            </a:r>
            <a:r>
              <a:rPr lang="bg-BG" dirty="0"/>
              <a:t>, </a:t>
            </a:r>
            <a:r>
              <a:rPr lang="en-GB" dirty="0"/>
              <a:t>* </a:t>
            </a:r>
            <a:r>
              <a:rPr lang="en-GB" dirty="0" err="1"/>
              <a:t>dCharArr</a:t>
            </a:r>
            <a:r>
              <a:rPr lang="bg-BG" dirty="0"/>
              <a:t>;</a:t>
            </a:r>
          </a:p>
          <a:p>
            <a:pPr marL="457200" lvl="1" indent="0">
              <a:buFont typeface="Arial" panose="020B0604020202020204" pitchFamily="34" charset="0"/>
              <a:buNone/>
            </a:pPr>
            <a:r>
              <a:rPr lang="en-GB" dirty="0" err="1"/>
              <a:t>dChar</a:t>
            </a:r>
            <a:r>
              <a:rPr lang="en-GB" dirty="0"/>
              <a:t> = new char;</a:t>
            </a:r>
          </a:p>
          <a:p>
            <a:pPr marL="457200" lvl="1" indent="0">
              <a:buFont typeface="Arial" panose="020B0604020202020204" pitchFamily="34" charset="0"/>
              <a:buNone/>
            </a:pPr>
            <a:r>
              <a:rPr lang="en-GB" dirty="0" err="1"/>
              <a:t>dCharA</a:t>
            </a:r>
            <a:r>
              <a:rPr lang="en-GB" dirty="0"/>
              <a:t> = new char(‘A’);</a:t>
            </a:r>
            <a:endParaRPr lang="bg-BG" dirty="0"/>
          </a:p>
          <a:p>
            <a:pPr marL="457200" lvl="1" indent="0">
              <a:buFont typeface="Arial" panose="020B0604020202020204" pitchFamily="34" charset="0"/>
              <a:buNone/>
            </a:pPr>
            <a:r>
              <a:rPr lang="en-GB" dirty="0" err="1"/>
              <a:t>dCharArr</a:t>
            </a:r>
            <a:r>
              <a:rPr lang="en-GB" dirty="0"/>
              <a:t> = new char[6];</a:t>
            </a:r>
            <a:endParaRPr lang="bg-BG" dirty="0"/>
          </a:p>
          <a:p>
            <a:pPr marL="457200" lvl="1" indent="0">
              <a:buFont typeface="Arial" panose="020B0604020202020204" pitchFamily="34" charset="0"/>
              <a:buNone/>
            </a:pPr>
            <a:endParaRPr lang="bg-BG" dirty="0">
              <a:solidFill>
                <a:srgbClr val="008000"/>
              </a:solidFill>
            </a:endParaRPr>
          </a:p>
        </p:txBody>
      </p:sp>
      <p:graphicFrame>
        <p:nvGraphicFramePr>
          <p:cNvPr id="13" name="Контейнер за съдържание 3">
            <a:extLst>
              <a:ext uri="{FF2B5EF4-FFF2-40B4-BE49-F238E27FC236}">
                <a16:creationId xmlns:a16="http://schemas.microsoft.com/office/drawing/2014/main" id="{1C4BF695-807C-4EC9-9DE3-7D397A2FF754}"/>
              </a:ext>
            </a:extLst>
          </p:cNvPr>
          <p:cNvGraphicFramePr>
            <a:graphicFrameLocks/>
          </p:cNvGraphicFramePr>
          <p:nvPr>
            <p:extLst>
              <p:ext uri="{D42A27DB-BD31-4B8C-83A1-F6EECF244321}">
                <p14:modId xmlns:p14="http://schemas.microsoft.com/office/powerpoint/2010/main" val="374168594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98903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t>dChar</a:t>
            </a:r>
            <a:r>
              <a:rPr lang="en-GB" dirty="0"/>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a:endCxn id="5" idx="7"/>
          </p:cNvCxnSpPr>
          <p:nvPr/>
        </p:nvCxnSpPr>
        <p:spPr>
          <a:xfrm flipV="1">
            <a:off x="8560904" y="2007594"/>
            <a:ext cx="1178891" cy="151856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Контейнер за съдържание 3">
            <a:extLst>
              <a:ext uri="{FF2B5EF4-FFF2-40B4-BE49-F238E27FC236}">
                <a16:creationId xmlns:a16="http://schemas.microsoft.com/office/drawing/2014/main" id="{8DB95219-18DD-4A4F-8DA6-8CB23EDF3622}"/>
              </a:ext>
            </a:extLst>
          </p:cNvPr>
          <p:cNvGraphicFramePr>
            <a:graphicFrameLocks/>
          </p:cNvGraphicFramePr>
          <p:nvPr>
            <p:extLst>
              <p:ext uri="{D42A27DB-BD31-4B8C-83A1-F6EECF244321}">
                <p14:modId xmlns:p14="http://schemas.microsoft.com/office/powerpoint/2010/main" val="399967899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116533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99176AB-A593-4599-9D66-C6E0DAB48E5F}"/>
              </a:ext>
            </a:extLst>
          </p:cNvPr>
          <p:cNvSpPr>
            <a:spLocks noGrp="1"/>
          </p:cNvSpPr>
          <p:nvPr>
            <p:ph type="title"/>
          </p:nvPr>
        </p:nvSpPr>
        <p:spPr/>
        <p:txBody>
          <a:bodyPr/>
          <a:lstStyle/>
          <a:p>
            <a:r>
              <a:rPr lang="bg-BG" dirty="0"/>
              <a:t>Какво покрива тази презентация</a:t>
            </a:r>
            <a:endParaRPr lang="en-GB" dirty="0"/>
          </a:p>
        </p:txBody>
      </p:sp>
      <p:sp>
        <p:nvSpPr>
          <p:cNvPr id="3" name="Контейнер за съдържание 2">
            <a:extLst>
              <a:ext uri="{FF2B5EF4-FFF2-40B4-BE49-F238E27FC236}">
                <a16:creationId xmlns:a16="http://schemas.microsoft.com/office/drawing/2014/main" id="{DFEAC0F8-DA86-4DD7-9E23-9DD31A05370A}"/>
              </a:ext>
            </a:extLst>
          </p:cNvPr>
          <p:cNvSpPr>
            <a:spLocks noGrp="1"/>
          </p:cNvSpPr>
          <p:nvPr>
            <p:ph idx="1"/>
          </p:nvPr>
        </p:nvSpPr>
        <p:spPr/>
        <p:txBody>
          <a:bodyPr>
            <a:normAutofit/>
          </a:bodyPr>
          <a:lstStyle/>
          <a:p>
            <a:r>
              <a:rPr lang="bg-BG" dirty="0"/>
              <a:t>Видове памет</a:t>
            </a:r>
          </a:p>
          <a:p>
            <a:r>
              <a:rPr lang="bg-BG" dirty="0"/>
              <a:t>Работа с динамична памет</a:t>
            </a:r>
            <a:endParaRPr lang="en-GB" dirty="0"/>
          </a:p>
          <a:p>
            <a:r>
              <a:rPr lang="bg-BG" dirty="0"/>
              <a:t>Структури</a:t>
            </a:r>
            <a:endParaRPr lang="bg" dirty="0"/>
          </a:p>
          <a:p>
            <a:r>
              <a:rPr lang="bg" dirty="0"/>
              <a:t>Примерни задачи</a:t>
            </a:r>
            <a:endParaRPr lang="en-GB" dirty="0"/>
          </a:p>
          <a:p>
            <a:r>
              <a:rPr lang="bg-BG" dirty="0"/>
              <a:t>Време за въпроси (надявам се да остане такова)</a:t>
            </a:r>
            <a:endParaRPr lang="en-GB" dirty="0"/>
          </a:p>
        </p:txBody>
      </p:sp>
    </p:spTree>
    <p:extLst>
      <p:ext uri="{BB962C8B-B14F-4D97-AF65-F5344CB8AC3E}">
        <p14:creationId xmlns:p14="http://schemas.microsoft.com/office/powerpoint/2010/main" val="332987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t>dCharA</a:t>
            </a:r>
            <a:r>
              <a:rPr lang="en-GB" dirty="0"/>
              <a:t> = new char(‘A’);</a:t>
            </a:r>
            <a:endParaRPr lang="bg-BG" dirty="0"/>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9502611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a:endCxn id="5" idx="0"/>
          </p:cNvCxnSpPr>
          <p:nvPr/>
        </p:nvCxnSpPr>
        <p:spPr>
          <a:xfrm flipV="1">
            <a:off x="10058399" y="2143706"/>
            <a:ext cx="0" cy="1382448"/>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14358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t>dCharArr</a:t>
            </a:r>
            <a:r>
              <a:rPr lang="en-GB" dirty="0"/>
              <a:t> = new char[6];</a:t>
            </a:r>
            <a:endParaRPr lang="bg-BG" dirty="0"/>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84259172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undefined</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
        <p:nvSpPr>
          <p:cNvPr id="5" name="Знак &quot;Забранено&quot; 4">
            <a:extLst>
              <a:ext uri="{FF2B5EF4-FFF2-40B4-BE49-F238E27FC236}">
                <a16:creationId xmlns:a16="http://schemas.microsoft.com/office/drawing/2014/main" id="{BD8E162D-991C-4B20-A298-81895D2F9546}"/>
              </a:ext>
            </a:extLst>
          </p:cNvPr>
          <p:cNvSpPr/>
          <p:nvPr/>
        </p:nvSpPr>
        <p:spPr>
          <a:xfrm rot="10800000">
            <a:off x="9607825" y="1214274"/>
            <a:ext cx="901148" cy="929432"/>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D1C50979-EABC-49B6-BFBC-CA17CC09A29C}"/>
              </a:ext>
            </a:extLst>
          </p:cNvPr>
          <p:cNvCxnSpPr>
            <a:cxnSpLocks/>
            <a:endCxn id="5" idx="1"/>
          </p:cNvCxnSpPr>
          <p:nvPr/>
        </p:nvCxnSpPr>
        <p:spPr>
          <a:xfrm flipH="1" flipV="1">
            <a:off x="10377003" y="2007594"/>
            <a:ext cx="976798" cy="151856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79829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Заделяне на динамична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455778855"/>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7865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lstStyle/>
          <a:p>
            <a:r>
              <a:rPr lang="bg-BG" dirty="0"/>
              <a:t>За освобождаване на динамична памет се използват операторите:</a:t>
            </a:r>
          </a:p>
          <a:p>
            <a:pPr lvl="1"/>
            <a:r>
              <a:rPr lang="en-GB" dirty="0"/>
              <a:t>delete &lt;</a:t>
            </a:r>
            <a:r>
              <a:rPr lang="bg-BG" dirty="0"/>
              <a:t>адрес&gt;</a:t>
            </a:r>
          </a:p>
          <a:p>
            <a:pPr lvl="1"/>
            <a:r>
              <a:rPr lang="en-GB" dirty="0"/>
              <a:t>delete[] </a:t>
            </a:r>
            <a:r>
              <a:rPr lang="bg-BG" dirty="0"/>
              <a:t>&lt;адрес&gt;</a:t>
            </a:r>
          </a:p>
          <a:p>
            <a:pPr lvl="1"/>
            <a:endParaRPr lang="bg-BG" dirty="0"/>
          </a:p>
          <a:p>
            <a:r>
              <a:rPr lang="bg-BG" dirty="0"/>
              <a:t>Примери</a:t>
            </a:r>
            <a:r>
              <a:rPr lang="en-GB" dirty="0"/>
              <a:t>(</a:t>
            </a:r>
            <a:r>
              <a:rPr lang="bg-BG" dirty="0"/>
              <a:t>спрямо предишните примери):</a:t>
            </a:r>
          </a:p>
          <a:p>
            <a:pPr lvl="1"/>
            <a:r>
              <a:rPr lang="en-GB" dirty="0"/>
              <a:t>delete </a:t>
            </a:r>
            <a:r>
              <a:rPr lang="en-GB" dirty="0" err="1"/>
              <a:t>dChar</a:t>
            </a:r>
            <a:r>
              <a:rPr lang="en-GB" dirty="0"/>
              <a:t>;</a:t>
            </a:r>
          </a:p>
          <a:p>
            <a:pPr lvl="1"/>
            <a:r>
              <a:rPr lang="en-GB" dirty="0"/>
              <a:t>delete </a:t>
            </a:r>
            <a:r>
              <a:rPr lang="en-GB" dirty="0" err="1"/>
              <a:t>dCharA</a:t>
            </a:r>
            <a:r>
              <a:rPr lang="bg-BG" dirty="0"/>
              <a:t>;</a:t>
            </a:r>
            <a:endParaRPr lang="en-GB" dirty="0"/>
          </a:p>
          <a:p>
            <a:pPr lvl="1"/>
            <a:r>
              <a:rPr lang="en-GB" dirty="0"/>
              <a:t>delete[] </a:t>
            </a:r>
            <a:r>
              <a:rPr lang="en-GB" dirty="0" err="1"/>
              <a:t>dCharArr</a:t>
            </a:r>
            <a:r>
              <a:rPr lang="en-GB" dirty="0"/>
              <a:t>;</a:t>
            </a:r>
            <a:endParaRPr lang="bg-BG" dirty="0"/>
          </a:p>
          <a:p>
            <a:endParaRPr lang="en-GB" dirty="0"/>
          </a:p>
        </p:txBody>
      </p:sp>
    </p:spTree>
    <p:extLst>
      <p:ext uri="{BB962C8B-B14F-4D97-AF65-F5344CB8AC3E}">
        <p14:creationId xmlns:p14="http://schemas.microsoft.com/office/powerpoint/2010/main" val="13045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t>delete </a:t>
            </a:r>
            <a:r>
              <a:rPr lang="en-GB" dirty="0" err="1"/>
              <a:t>dChar</a:t>
            </a:r>
            <a:r>
              <a:rPr lang="en-GB" dirty="0"/>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262260633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07030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t>delete </a:t>
            </a:r>
            <a:r>
              <a:rPr lang="en-GB" dirty="0" err="1"/>
              <a:t>dCharA</a:t>
            </a:r>
            <a:r>
              <a:rPr lang="bg-BG" dirty="0"/>
              <a:t>;</a:t>
            </a:r>
            <a:endParaRPr lang="en-GB" dirty="0"/>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29039090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‘A’</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811574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t>delete[] </a:t>
            </a:r>
            <a:r>
              <a:rPr lang="en-GB" dirty="0" err="1"/>
              <a:t>dCharArr</a:t>
            </a:r>
            <a:r>
              <a:rPr lang="en-GB" dirty="0"/>
              <a:t>;</a:t>
            </a:r>
            <a:endParaRPr lang="bg-BG" dirty="0"/>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150657339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05267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1F74D77-CE46-4AE3-B364-70C9FAB5FA09}"/>
              </a:ext>
            </a:extLst>
          </p:cNvPr>
          <p:cNvSpPr>
            <a:spLocks noGrp="1"/>
          </p:cNvSpPr>
          <p:nvPr>
            <p:ph type="title"/>
          </p:nvPr>
        </p:nvSpPr>
        <p:spPr/>
        <p:txBody>
          <a:bodyPr/>
          <a:lstStyle/>
          <a:p>
            <a:r>
              <a:rPr lang="bg-BG" dirty="0"/>
              <a:t>Освобождаване на заделена памет - визуализация</a:t>
            </a:r>
            <a:endParaRPr lang="en-GB" dirty="0"/>
          </a:p>
        </p:txBody>
      </p:sp>
      <p:sp>
        <p:nvSpPr>
          <p:cNvPr id="3" name="Контейнер за съдържание 2">
            <a:extLst>
              <a:ext uri="{FF2B5EF4-FFF2-40B4-BE49-F238E27FC236}">
                <a16:creationId xmlns:a16="http://schemas.microsoft.com/office/drawing/2014/main" id="{56470E36-4410-4389-82C4-2F317224107C}"/>
              </a:ext>
            </a:extLst>
          </p:cNvPr>
          <p:cNvSpPr>
            <a:spLocks noGrp="1"/>
          </p:cNvSpPr>
          <p:nvPr>
            <p:ph idx="1"/>
          </p:nvPr>
        </p:nvSpPr>
        <p:spPr>
          <a:xfrm>
            <a:off x="-175591" y="2098360"/>
            <a:ext cx="11820939" cy="5317298"/>
          </a:xfrm>
        </p:spPr>
        <p:txBody>
          <a:bodyPr>
            <a:normAutofit/>
          </a:bodyPr>
          <a:lstStyle/>
          <a:p>
            <a:pPr marL="457200" lvl="1" indent="0">
              <a:buNone/>
            </a:pPr>
            <a:r>
              <a:rPr lang="en-GB" dirty="0">
                <a:solidFill>
                  <a:srgbClr val="0000FF"/>
                </a:solidFill>
              </a:rPr>
              <a:t>char * </a:t>
            </a:r>
            <a:r>
              <a:rPr lang="en-GB" dirty="0" err="1">
                <a:solidFill>
                  <a:srgbClr val="0000FF"/>
                </a:solidFill>
              </a:rPr>
              <a:t>dChar</a:t>
            </a:r>
            <a:r>
              <a:rPr lang="bg-BG" dirty="0">
                <a:solidFill>
                  <a:srgbClr val="0000FF"/>
                </a:solidFill>
              </a:rPr>
              <a:t>, </a:t>
            </a:r>
            <a:r>
              <a:rPr lang="en-GB" dirty="0">
                <a:solidFill>
                  <a:srgbClr val="0000FF"/>
                </a:solidFill>
              </a:rPr>
              <a:t>* </a:t>
            </a:r>
            <a:r>
              <a:rPr lang="en-GB" dirty="0" err="1">
                <a:solidFill>
                  <a:srgbClr val="0000FF"/>
                </a:solidFill>
              </a:rPr>
              <a:t>dCharA</a:t>
            </a:r>
            <a:r>
              <a:rPr lang="bg-BG" dirty="0">
                <a:solidFill>
                  <a:srgbClr val="0000FF"/>
                </a:solidFill>
              </a:rPr>
              <a:t>, </a:t>
            </a:r>
            <a:r>
              <a:rPr lang="en-GB" dirty="0">
                <a:solidFill>
                  <a:srgbClr val="0000FF"/>
                </a:solidFill>
              </a:rPr>
              <a:t>* </a:t>
            </a:r>
            <a:r>
              <a:rPr lang="en-GB" dirty="0" err="1">
                <a:solidFill>
                  <a:srgbClr val="0000FF"/>
                </a:solidFill>
              </a:rPr>
              <a:t>dCharArr</a:t>
            </a:r>
            <a:r>
              <a:rPr lang="bg-BG" dirty="0">
                <a:solidFill>
                  <a:srgbClr val="0000FF"/>
                </a:solidFill>
              </a:rPr>
              <a:t>;</a:t>
            </a:r>
          </a:p>
          <a:p>
            <a:pPr marL="457200" lvl="1" indent="0">
              <a:buNone/>
            </a:pPr>
            <a:r>
              <a:rPr lang="en-GB" dirty="0" err="1">
                <a:solidFill>
                  <a:srgbClr val="0000FF"/>
                </a:solidFill>
              </a:rPr>
              <a:t>dChar</a:t>
            </a:r>
            <a:r>
              <a:rPr lang="en-GB" dirty="0">
                <a:solidFill>
                  <a:srgbClr val="0000FF"/>
                </a:solidFill>
              </a:rPr>
              <a:t> = new char;</a:t>
            </a:r>
          </a:p>
          <a:p>
            <a:pPr marL="457200" lvl="1" indent="0">
              <a:buNone/>
            </a:pPr>
            <a:r>
              <a:rPr lang="en-GB" dirty="0" err="1">
                <a:solidFill>
                  <a:srgbClr val="0000FF"/>
                </a:solidFill>
              </a:rPr>
              <a:t>dCharA</a:t>
            </a:r>
            <a:r>
              <a:rPr lang="en-GB" dirty="0">
                <a:solidFill>
                  <a:srgbClr val="0000FF"/>
                </a:solidFill>
              </a:rPr>
              <a:t> = new char(‘A’);</a:t>
            </a:r>
            <a:endParaRPr lang="bg-BG" dirty="0">
              <a:solidFill>
                <a:srgbClr val="0000FF"/>
              </a:solidFill>
            </a:endParaRPr>
          </a:p>
          <a:p>
            <a:pPr marL="457200" lvl="1" indent="0">
              <a:buNone/>
            </a:pPr>
            <a:r>
              <a:rPr lang="en-GB" dirty="0" err="1">
                <a:solidFill>
                  <a:srgbClr val="0000FF"/>
                </a:solidFill>
              </a:rPr>
              <a:t>dCharArr</a:t>
            </a:r>
            <a:r>
              <a:rPr lang="en-GB" dirty="0">
                <a:solidFill>
                  <a:srgbClr val="0000FF"/>
                </a:solidFill>
              </a:rPr>
              <a:t> = new char[6];</a:t>
            </a:r>
            <a:endParaRPr lang="bg-BG" dirty="0">
              <a:solidFill>
                <a:srgbClr val="0000FF"/>
              </a:solidFill>
            </a:endParaRPr>
          </a:p>
          <a:p>
            <a:pPr marL="457200" lvl="1" indent="0">
              <a:buNone/>
            </a:pPr>
            <a:r>
              <a:rPr lang="en-GB" dirty="0">
                <a:solidFill>
                  <a:srgbClr val="0000FF"/>
                </a:solidFill>
              </a:rPr>
              <a:t>delete </a:t>
            </a:r>
            <a:r>
              <a:rPr lang="en-GB" dirty="0" err="1">
                <a:solidFill>
                  <a:srgbClr val="0000FF"/>
                </a:solidFill>
              </a:rPr>
              <a:t>dChar</a:t>
            </a:r>
            <a:r>
              <a:rPr lang="en-GB" dirty="0">
                <a:solidFill>
                  <a:srgbClr val="0000FF"/>
                </a:solidFill>
              </a:rPr>
              <a:t>;</a:t>
            </a:r>
          </a:p>
          <a:p>
            <a:pPr marL="457200" lvl="1" indent="0">
              <a:buNone/>
            </a:pPr>
            <a:r>
              <a:rPr lang="en-GB" dirty="0">
                <a:solidFill>
                  <a:srgbClr val="0000FF"/>
                </a:solidFill>
              </a:rPr>
              <a:t>delete </a:t>
            </a:r>
            <a:r>
              <a:rPr lang="en-GB" dirty="0" err="1">
                <a:solidFill>
                  <a:srgbClr val="0000FF"/>
                </a:solidFill>
              </a:rPr>
              <a:t>dCharA</a:t>
            </a:r>
            <a:r>
              <a:rPr lang="bg-BG" dirty="0">
                <a:solidFill>
                  <a:srgbClr val="0000FF"/>
                </a:solidFill>
              </a:rPr>
              <a:t>;</a:t>
            </a:r>
            <a:endParaRPr lang="en-GB" dirty="0">
              <a:solidFill>
                <a:srgbClr val="0000FF"/>
              </a:solidFill>
            </a:endParaRPr>
          </a:p>
          <a:p>
            <a:pPr marL="457200" lvl="1" indent="0">
              <a:buNone/>
            </a:pPr>
            <a:r>
              <a:rPr lang="en-GB" dirty="0">
                <a:solidFill>
                  <a:srgbClr val="0000FF"/>
                </a:solidFill>
              </a:rPr>
              <a:t>delete[] </a:t>
            </a:r>
            <a:r>
              <a:rPr lang="en-GB" dirty="0" err="1">
                <a:solidFill>
                  <a:srgbClr val="0000FF"/>
                </a:solidFill>
              </a:rPr>
              <a:t>dCharArr</a:t>
            </a:r>
            <a:r>
              <a:rPr lang="en-GB" dirty="0">
                <a:solidFill>
                  <a:srgbClr val="0000FF"/>
                </a:solidFill>
              </a:rPr>
              <a:t>;</a:t>
            </a:r>
            <a:endParaRPr lang="bg-BG" dirty="0">
              <a:solidFill>
                <a:srgbClr val="0000FF"/>
              </a:solidFill>
            </a:endParaRPr>
          </a:p>
          <a:p>
            <a:pPr marL="457200" lvl="1" indent="0">
              <a:buNone/>
            </a:pPr>
            <a:endParaRPr lang="bg-BG" dirty="0">
              <a:solidFill>
                <a:srgbClr val="0000FF"/>
              </a:solidFill>
            </a:endParaRPr>
          </a:p>
          <a:p>
            <a:pPr marL="457200" lvl="1" indent="0">
              <a:buNone/>
            </a:pPr>
            <a:endParaRPr lang="bg-BG" dirty="0">
              <a:solidFill>
                <a:srgbClr val="008000"/>
              </a:solidFill>
            </a:endParaRPr>
          </a:p>
        </p:txBody>
      </p:sp>
      <p:graphicFrame>
        <p:nvGraphicFramePr>
          <p:cNvPr id="4" name="Контейнер за съдържание 3">
            <a:extLst>
              <a:ext uri="{FF2B5EF4-FFF2-40B4-BE49-F238E27FC236}">
                <a16:creationId xmlns:a16="http://schemas.microsoft.com/office/drawing/2014/main" id="{3917E9C8-621E-4A53-BEB7-8B308630B71F}"/>
              </a:ext>
            </a:extLst>
          </p:cNvPr>
          <p:cNvGraphicFramePr>
            <a:graphicFrameLocks/>
          </p:cNvGraphicFramePr>
          <p:nvPr>
            <p:extLst>
              <p:ext uri="{D42A27DB-BD31-4B8C-83A1-F6EECF244321}">
                <p14:modId xmlns:p14="http://schemas.microsoft.com/office/powerpoint/2010/main" val="3666036858"/>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0x3-dChar</a:t>
                      </a:r>
                    </a:p>
                  </a:txBody>
                  <a:tcPr/>
                </a:tc>
                <a:tc>
                  <a:txBody>
                    <a:bodyPr/>
                    <a:lstStyle/>
                    <a:p>
                      <a:r>
                        <a:rPr lang="en-GB" dirty="0"/>
                        <a:t>0x4-dCharA</a:t>
                      </a:r>
                    </a:p>
                  </a:txBody>
                  <a:tcPr/>
                </a:tc>
                <a:tc>
                  <a:txBody>
                    <a:bodyPr/>
                    <a:lstStyle/>
                    <a:p>
                      <a:r>
                        <a:rPr lang="en-GB" dirty="0"/>
                        <a:t>0x5-dCharArr</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0x8</a:t>
                      </a:r>
                    </a:p>
                  </a:txBody>
                  <a:tcPr/>
                </a:tc>
                <a:tc>
                  <a:txBody>
                    <a:bodyPr/>
                    <a:lstStyle/>
                    <a:p>
                      <a:r>
                        <a:rPr lang="en-GB" dirty="0"/>
                        <a:t>0x10</a:t>
                      </a:r>
                    </a:p>
                  </a:txBody>
                  <a:tcPr/>
                </a:tc>
                <a:tc>
                  <a:txBody>
                    <a:bodyPr/>
                    <a:lstStyle/>
                    <a:p>
                      <a:r>
                        <a:rPr lang="en-GB" dirty="0"/>
                        <a:t>0x12</a:t>
                      </a:r>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7" name="Съединител &quot;права стрелка&quot; 6">
            <a:extLst>
              <a:ext uri="{FF2B5EF4-FFF2-40B4-BE49-F238E27FC236}">
                <a16:creationId xmlns:a16="http://schemas.microsoft.com/office/drawing/2014/main" id="{48DC92F5-6083-43E7-968B-EBA3AC36B721}"/>
              </a:ext>
            </a:extLst>
          </p:cNvPr>
          <p:cNvCxnSpPr>
            <a:cxnSpLocks/>
          </p:cNvCxnSpPr>
          <p:nvPr/>
        </p:nvCxnSpPr>
        <p:spPr>
          <a:xfrm flipH="1">
            <a:off x="6811617" y="3856383"/>
            <a:ext cx="1258957" cy="49033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Съединител &quot;права стрелка&quot; 7">
            <a:extLst>
              <a:ext uri="{FF2B5EF4-FFF2-40B4-BE49-F238E27FC236}">
                <a16:creationId xmlns:a16="http://schemas.microsoft.com/office/drawing/2014/main" id="{71414AF1-4F8D-46D9-9CF4-F5772C844704}"/>
              </a:ext>
            </a:extLst>
          </p:cNvPr>
          <p:cNvCxnSpPr>
            <a:cxnSpLocks/>
          </p:cNvCxnSpPr>
          <p:nvPr/>
        </p:nvCxnSpPr>
        <p:spPr>
          <a:xfrm flipH="1">
            <a:off x="9488557" y="4253948"/>
            <a:ext cx="728870" cy="82163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Свободна форма: фигура 8">
            <a:extLst>
              <a:ext uri="{FF2B5EF4-FFF2-40B4-BE49-F238E27FC236}">
                <a16:creationId xmlns:a16="http://schemas.microsoft.com/office/drawing/2014/main" id="{5212FFFA-200F-4925-8600-900AD011E8F5}"/>
              </a:ext>
            </a:extLst>
          </p:cNvPr>
          <p:cNvSpPr/>
          <p:nvPr/>
        </p:nvSpPr>
        <p:spPr>
          <a:xfrm>
            <a:off x="3298787" y="2968487"/>
            <a:ext cx="7713769" cy="3392556"/>
          </a:xfrm>
          <a:custGeom>
            <a:avLst/>
            <a:gdLst>
              <a:gd name="connsiteX0" fmla="*/ 7713769 w 7713769"/>
              <a:gd name="connsiteY0" fmla="*/ 636104 h 3392556"/>
              <a:gd name="connsiteX1" fmla="*/ 7700517 w 7713769"/>
              <a:gd name="connsiteY1" fmla="*/ 569843 h 3392556"/>
              <a:gd name="connsiteX2" fmla="*/ 7581247 w 7713769"/>
              <a:gd name="connsiteY2" fmla="*/ 437321 h 3392556"/>
              <a:gd name="connsiteX3" fmla="*/ 7316204 w 7713769"/>
              <a:gd name="connsiteY3" fmla="*/ 278295 h 3392556"/>
              <a:gd name="connsiteX4" fmla="*/ 7210187 w 7713769"/>
              <a:gd name="connsiteY4" fmla="*/ 225287 h 3392556"/>
              <a:gd name="connsiteX5" fmla="*/ 7077665 w 7713769"/>
              <a:gd name="connsiteY5" fmla="*/ 185530 h 3392556"/>
              <a:gd name="connsiteX6" fmla="*/ 6958395 w 7713769"/>
              <a:gd name="connsiteY6" fmla="*/ 145774 h 3392556"/>
              <a:gd name="connsiteX7" fmla="*/ 6918639 w 7713769"/>
              <a:gd name="connsiteY7" fmla="*/ 132521 h 3392556"/>
              <a:gd name="connsiteX8" fmla="*/ 6574082 w 7713769"/>
              <a:gd name="connsiteY8" fmla="*/ 66261 h 3392556"/>
              <a:gd name="connsiteX9" fmla="*/ 6534326 w 7713769"/>
              <a:gd name="connsiteY9" fmla="*/ 53008 h 3392556"/>
              <a:gd name="connsiteX10" fmla="*/ 6375300 w 7713769"/>
              <a:gd name="connsiteY10" fmla="*/ 39756 h 3392556"/>
              <a:gd name="connsiteX11" fmla="*/ 6163265 w 7713769"/>
              <a:gd name="connsiteY11" fmla="*/ 13252 h 3392556"/>
              <a:gd name="connsiteX12" fmla="*/ 5977734 w 7713769"/>
              <a:gd name="connsiteY12" fmla="*/ 0 h 3392556"/>
              <a:gd name="connsiteX13" fmla="*/ 3274291 w 7713769"/>
              <a:gd name="connsiteY13" fmla="*/ 13252 h 3392556"/>
              <a:gd name="connsiteX14" fmla="*/ 3088760 w 7713769"/>
              <a:gd name="connsiteY14" fmla="*/ 39756 h 3392556"/>
              <a:gd name="connsiteX15" fmla="*/ 2995995 w 7713769"/>
              <a:gd name="connsiteY15" fmla="*/ 53008 h 3392556"/>
              <a:gd name="connsiteX16" fmla="*/ 2810465 w 7713769"/>
              <a:gd name="connsiteY16" fmla="*/ 79513 h 3392556"/>
              <a:gd name="connsiteX17" fmla="*/ 2611682 w 7713769"/>
              <a:gd name="connsiteY17" fmla="*/ 92765 h 3392556"/>
              <a:gd name="connsiteX18" fmla="*/ 2373143 w 7713769"/>
              <a:gd name="connsiteY18" fmla="*/ 119269 h 3392556"/>
              <a:gd name="connsiteX19" fmla="*/ 2227369 w 7713769"/>
              <a:gd name="connsiteY19" fmla="*/ 145774 h 3392556"/>
              <a:gd name="connsiteX20" fmla="*/ 1962326 w 7713769"/>
              <a:gd name="connsiteY20" fmla="*/ 172278 h 3392556"/>
              <a:gd name="connsiteX21" fmla="*/ 1882813 w 7713769"/>
              <a:gd name="connsiteY21" fmla="*/ 198782 h 3392556"/>
              <a:gd name="connsiteX22" fmla="*/ 1790047 w 7713769"/>
              <a:gd name="connsiteY22" fmla="*/ 212035 h 3392556"/>
              <a:gd name="connsiteX23" fmla="*/ 1723787 w 7713769"/>
              <a:gd name="connsiteY23" fmla="*/ 225287 h 3392556"/>
              <a:gd name="connsiteX24" fmla="*/ 1617769 w 7713769"/>
              <a:gd name="connsiteY24" fmla="*/ 238539 h 3392556"/>
              <a:gd name="connsiteX25" fmla="*/ 1471995 w 7713769"/>
              <a:gd name="connsiteY25" fmla="*/ 265043 h 3392556"/>
              <a:gd name="connsiteX26" fmla="*/ 1379230 w 7713769"/>
              <a:gd name="connsiteY26" fmla="*/ 278295 h 3392556"/>
              <a:gd name="connsiteX27" fmla="*/ 1153943 w 7713769"/>
              <a:gd name="connsiteY27" fmla="*/ 318052 h 3392556"/>
              <a:gd name="connsiteX28" fmla="*/ 1074430 w 7713769"/>
              <a:gd name="connsiteY28" fmla="*/ 331304 h 3392556"/>
              <a:gd name="connsiteX29" fmla="*/ 1008169 w 7713769"/>
              <a:gd name="connsiteY29" fmla="*/ 344556 h 3392556"/>
              <a:gd name="connsiteX30" fmla="*/ 796134 w 7713769"/>
              <a:gd name="connsiteY30" fmla="*/ 384313 h 3392556"/>
              <a:gd name="connsiteX31" fmla="*/ 716621 w 7713769"/>
              <a:gd name="connsiteY31" fmla="*/ 410817 h 3392556"/>
              <a:gd name="connsiteX32" fmla="*/ 663613 w 7713769"/>
              <a:gd name="connsiteY32" fmla="*/ 424069 h 3392556"/>
              <a:gd name="connsiteX33" fmla="*/ 597352 w 7713769"/>
              <a:gd name="connsiteY33" fmla="*/ 437321 h 3392556"/>
              <a:gd name="connsiteX34" fmla="*/ 517839 w 7713769"/>
              <a:gd name="connsiteY34" fmla="*/ 477078 h 3392556"/>
              <a:gd name="connsiteX35" fmla="*/ 478082 w 7713769"/>
              <a:gd name="connsiteY35" fmla="*/ 490330 h 3392556"/>
              <a:gd name="connsiteX36" fmla="*/ 438326 w 7713769"/>
              <a:gd name="connsiteY36" fmla="*/ 516835 h 3392556"/>
              <a:gd name="connsiteX37" fmla="*/ 358813 w 7713769"/>
              <a:gd name="connsiteY37" fmla="*/ 556591 h 3392556"/>
              <a:gd name="connsiteX38" fmla="*/ 332308 w 7713769"/>
              <a:gd name="connsiteY38" fmla="*/ 583095 h 3392556"/>
              <a:gd name="connsiteX39" fmla="*/ 252795 w 7713769"/>
              <a:gd name="connsiteY39" fmla="*/ 636104 h 3392556"/>
              <a:gd name="connsiteX40" fmla="*/ 173282 w 7713769"/>
              <a:gd name="connsiteY40" fmla="*/ 702365 h 3392556"/>
              <a:gd name="connsiteX41" fmla="*/ 146778 w 7713769"/>
              <a:gd name="connsiteY41" fmla="*/ 742121 h 3392556"/>
              <a:gd name="connsiteX42" fmla="*/ 67265 w 7713769"/>
              <a:gd name="connsiteY42" fmla="*/ 848139 h 3392556"/>
              <a:gd name="connsiteX43" fmla="*/ 54013 w 7713769"/>
              <a:gd name="connsiteY43" fmla="*/ 887895 h 3392556"/>
              <a:gd name="connsiteX44" fmla="*/ 27508 w 7713769"/>
              <a:gd name="connsiteY44" fmla="*/ 954156 h 3392556"/>
              <a:gd name="connsiteX45" fmla="*/ 14256 w 7713769"/>
              <a:gd name="connsiteY45" fmla="*/ 1007165 h 3392556"/>
              <a:gd name="connsiteX46" fmla="*/ 40760 w 7713769"/>
              <a:gd name="connsiteY46" fmla="*/ 1364974 h 3392556"/>
              <a:gd name="connsiteX47" fmla="*/ 54013 w 7713769"/>
              <a:gd name="connsiteY47" fmla="*/ 1404730 h 3392556"/>
              <a:gd name="connsiteX48" fmla="*/ 40760 w 7713769"/>
              <a:gd name="connsiteY48" fmla="*/ 1722782 h 3392556"/>
              <a:gd name="connsiteX49" fmla="*/ 14256 w 7713769"/>
              <a:gd name="connsiteY49" fmla="*/ 2054087 h 3392556"/>
              <a:gd name="connsiteX50" fmla="*/ 1004 w 7713769"/>
              <a:gd name="connsiteY50" fmla="*/ 2199861 h 3392556"/>
              <a:gd name="connsiteX51" fmla="*/ 27508 w 7713769"/>
              <a:gd name="connsiteY51" fmla="*/ 2729948 h 3392556"/>
              <a:gd name="connsiteX52" fmla="*/ 67265 w 7713769"/>
              <a:gd name="connsiteY52" fmla="*/ 2902226 h 3392556"/>
              <a:gd name="connsiteX53" fmla="*/ 93769 w 7713769"/>
              <a:gd name="connsiteY53" fmla="*/ 2955235 h 3392556"/>
              <a:gd name="connsiteX54" fmla="*/ 107021 w 7713769"/>
              <a:gd name="connsiteY54" fmla="*/ 2994991 h 3392556"/>
              <a:gd name="connsiteX55" fmla="*/ 160030 w 7713769"/>
              <a:gd name="connsiteY55" fmla="*/ 3074504 h 3392556"/>
              <a:gd name="connsiteX56" fmla="*/ 173282 w 7713769"/>
              <a:gd name="connsiteY56" fmla="*/ 3114261 h 3392556"/>
              <a:gd name="connsiteX57" fmla="*/ 239543 w 7713769"/>
              <a:gd name="connsiteY57" fmla="*/ 3167269 h 3392556"/>
              <a:gd name="connsiteX58" fmla="*/ 266047 w 7713769"/>
              <a:gd name="connsiteY58" fmla="*/ 3193774 h 3392556"/>
              <a:gd name="connsiteX59" fmla="*/ 305804 w 7713769"/>
              <a:gd name="connsiteY59" fmla="*/ 3260035 h 3392556"/>
              <a:gd name="connsiteX60" fmla="*/ 332308 w 7713769"/>
              <a:gd name="connsiteY60" fmla="*/ 3299791 h 3392556"/>
              <a:gd name="connsiteX61" fmla="*/ 372065 w 7713769"/>
              <a:gd name="connsiteY61" fmla="*/ 3313043 h 3392556"/>
              <a:gd name="connsiteX62" fmla="*/ 425074 w 7713769"/>
              <a:gd name="connsiteY62" fmla="*/ 3366052 h 3392556"/>
              <a:gd name="connsiteX63" fmla="*/ 504587 w 7713769"/>
              <a:gd name="connsiteY63" fmla="*/ 3392556 h 3392556"/>
              <a:gd name="connsiteX64" fmla="*/ 676865 w 7713769"/>
              <a:gd name="connsiteY64" fmla="*/ 3379304 h 3392556"/>
              <a:gd name="connsiteX65" fmla="*/ 756378 w 7713769"/>
              <a:gd name="connsiteY65" fmla="*/ 3366052 h 3392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7713769" h="3392556">
                <a:moveTo>
                  <a:pt x="7713769" y="636104"/>
                </a:moveTo>
                <a:cubicBezTo>
                  <a:pt x="7709352" y="614017"/>
                  <a:pt x="7708426" y="590933"/>
                  <a:pt x="7700517" y="569843"/>
                </a:cubicBezTo>
                <a:cubicBezTo>
                  <a:pt x="7685289" y="529234"/>
                  <a:pt x="7587712" y="443786"/>
                  <a:pt x="7581247" y="437321"/>
                </a:cubicBezTo>
                <a:cubicBezTo>
                  <a:pt x="7472363" y="328437"/>
                  <a:pt x="7550588" y="395487"/>
                  <a:pt x="7316204" y="278295"/>
                </a:cubicBezTo>
                <a:cubicBezTo>
                  <a:pt x="7280865" y="260626"/>
                  <a:pt x="7247670" y="237781"/>
                  <a:pt x="7210187" y="225287"/>
                </a:cubicBezTo>
                <a:cubicBezTo>
                  <a:pt x="7080604" y="182094"/>
                  <a:pt x="7320419" y="261391"/>
                  <a:pt x="7077665" y="185530"/>
                </a:cubicBezTo>
                <a:cubicBezTo>
                  <a:pt x="7037665" y="173030"/>
                  <a:pt x="6998152" y="159026"/>
                  <a:pt x="6958395" y="145774"/>
                </a:cubicBezTo>
                <a:cubicBezTo>
                  <a:pt x="6945143" y="141357"/>
                  <a:pt x="6932357" y="135159"/>
                  <a:pt x="6918639" y="132521"/>
                </a:cubicBezTo>
                <a:cubicBezTo>
                  <a:pt x="6803787" y="110434"/>
                  <a:pt x="6685036" y="103248"/>
                  <a:pt x="6574082" y="66261"/>
                </a:cubicBezTo>
                <a:cubicBezTo>
                  <a:pt x="6560830" y="61843"/>
                  <a:pt x="6548172" y="54854"/>
                  <a:pt x="6534326" y="53008"/>
                </a:cubicBezTo>
                <a:cubicBezTo>
                  <a:pt x="6481600" y="45978"/>
                  <a:pt x="6428309" y="44173"/>
                  <a:pt x="6375300" y="39756"/>
                </a:cubicBezTo>
                <a:cubicBezTo>
                  <a:pt x="6272934" y="14165"/>
                  <a:pt x="6333879" y="26376"/>
                  <a:pt x="6163265" y="13252"/>
                </a:cubicBezTo>
                <a:lnTo>
                  <a:pt x="5977734" y="0"/>
                </a:lnTo>
                <a:lnTo>
                  <a:pt x="3274291" y="13252"/>
                </a:lnTo>
                <a:cubicBezTo>
                  <a:pt x="3211825" y="14112"/>
                  <a:pt x="3150604" y="30921"/>
                  <a:pt x="3088760" y="39756"/>
                </a:cubicBezTo>
                <a:lnTo>
                  <a:pt x="2995995" y="53008"/>
                </a:lnTo>
                <a:cubicBezTo>
                  <a:pt x="2995978" y="53010"/>
                  <a:pt x="2810482" y="79512"/>
                  <a:pt x="2810465" y="79513"/>
                </a:cubicBezTo>
                <a:lnTo>
                  <a:pt x="2611682" y="92765"/>
                </a:lnTo>
                <a:cubicBezTo>
                  <a:pt x="2350518" y="130074"/>
                  <a:pt x="2737623" y="76390"/>
                  <a:pt x="2373143" y="119269"/>
                </a:cubicBezTo>
                <a:cubicBezTo>
                  <a:pt x="2218785" y="137429"/>
                  <a:pt x="2364094" y="126241"/>
                  <a:pt x="2227369" y="145774"/>
                </a:cubicBezTo>
                <a:cubicBezTo>
                  <a:pt x="2162133" y="155094"/>
                  <a:pt x="2022878" y="166773"/>
                  <a:pt x="1962326" y="172278"/>
                </a:cubicBezTo>
                <a:cubicBezTo>
                  <a:pt x="1935822" y="181113"/>
                  <a:pt x="1910036" y="192500"/>
                  <a:pt x="1882813" y="198782"/>
                </a:cubicBezTo>
                <a:cubicBezTo>
                  <a:pt x="1852377" y="205806"/>
                  <a:pt x="1820858" y="206900"/>
                  <a:pt x="1790047" y="212035"/>
                </a:cubicBezTo>
                <a:cubicBezTo>
                  <a:pt x="1767829" y="215738"/>
                  <a:pt x="1746049" y="221862"/>
                  <a:pt x="1723787" y="225287"/>
                </a:cubicBezTo>
                <a:cubicBezTo>
                  <a:pt x="1688587" y="230702"/>
                  <a:pt x="1653025" y="233502"/>
                  <a:pt x="1617769" y="238539"/>
                </a:cubicBezTo>
                <a:cubicBezTo>
                  <a:pt x="1463109" y="260633"/>
                  <a:pt x="1608974" y="242214"/>
                  <a:pt x="1471995" y="265043"/>
                </a:cubicBezTo>
                <a:cubicBezTo>
                  <a:pt x="1441184" y="270178"/>
                  <a:pt x="1410041" y="273160"/>
                  <a:pt x="1379230" y="278295"/>
                </a:cubicBezTo>
                <a:lnTo>
                  <a:pt x="1153943" y="318052"/>
                </a:lnTo>
                <a:cubicBezTo>
                  <a:pt x="1127470" y="322656"/>
                  <a:pt x="1100778" y="326034"/>
                  <a:pt x="1074430" y="331304"/>
                </a:cubicBezTo>
                <a:lnTo>
                  <a:pt x="1008169" y="344556"/>
                </a:lnTo>
                <a:cubicBezTo>
                  <a:pt x="955210" y="354185"/>
                  <a:pt x="835986" y="371029"/>
                  <a:pt x="796134" y="384313"/>
                </a:cubicBezTo>
                <a:cubicBezTo>
                  <a:pt x="769630" y="393148"/>
                  <a:pt x="743725" y="404041"/>
                  <a:pt x="716621" y="410817"/>
                </a:cubicBezTo>
                <a:cubicBezTo>
                  <a:pt x="698952" y="415234"/>
                  <a:pt x="681392" y="420118"/>
                  <a:pt x="663613" y="424069"/>
                </a:cubicBezTo>
                <a:cubicBezTo>
                  <a:pt x="641625" y="428955"/>
                  <a:pt x="619204" y="431858"/>
                  <a:pt x="597352" y="437321"/>
                </a:cubicBezTo>
                <a:cubicBezTo>
                  <a:pt x="530733" y="453976"/>
                  <a:pt x="582618" y="444689"/>
                  <a:pt x="517839" y="477078"/>
                </a:cubicBezTo>
                <a:cubicBezTo>
                  <a:pt x="505345" y="483325"/>
                  <a:pt x="491334" y="485913"/>
                  <a:pt x="478082" y="490330"/>
                </a:cubicBezTo>
                <a:cubicBezTo>
                  <a:pt x="464830" y="499165"/>
                  <a:pt x="452572" y="509712"/>
                  <a:pt x="438326" y="516835"/>
                </a:cubicBezTo>
                <a:cubicBezTo>
                  <a:pt x="373001" y="549498"/>
                  <a:pt x="422116" y="505949"/>
                  <a:pt x="358813" y="556591"/>
                </a:cubicBezTo>
                <a:cubicBezTo>
                  <a:pt x="349057" y="564396"/>
                  <a:pt x="342303" y="575598"/>
                  <a:pt x="332308" y="583095"/>
                </a:cubicBezTo>
                <a:cubicBezTo>
                  <a:pt x="306824" y="602208"/>
                  <a:pt x="275319" y="613579"/>
                  <a:pt x="252795" y="636104"/>
                </a:cubicBezTo>
                <a:cubicBezTo>
                  <a:pt x="201777" y="687123"/>
                  <a:pt x="228633" y="665465"/>
                  <a:pt x="173282" y="702365"/>
                </a:cubicBezTo>
                <a:cubicBezTo>
                  <a:pt x="164447" y="715617"/>
                  <a:pt x="156727" y="729684"/>
                  <a:pt x="146778" y="742121"/>
                </a:cubicBezTo>
                <a:cubicBezTo>
                  <a:pt x="110899" y="786971"/>
                  <a:pt x="93682" y="768887"/>
                  <a:pt x="67265" y="848139"/>
                </a:cubicBezTo>
                <a:cubicBezTo>
                  <a:pt x="62848" y="861391"/>
                  <a:pt x="58918" y="874816"/>
                  <a:pt x="54013" y="887895"/>
                </a:cubicBezTo>
                <a:cubicBezTo>
                  <a:pt x="45660" y="910169"/>
                  <a:pt x="35031" y="931588"/>
                  <a:pt x="27508" y="954156"/>
                </a:cubicBezTo>
                <a:cubicBezTo>
                  <a:pt x="21748" y="971435"/>
                  <a:pt x="18673" y="989495"/>
                  <a:pt x="14256" y="1007165"/>
                </a:cubicBezTo>
                <a:cubicBezTo>
                  <a:pt x="19339" y="1108835"/>
                  <a:pt x="18434" y="1253345"/>
                  <a:pt x="40760" y="1364974"/>
                </a:cubicBezTo>
                <a:cubicBezTo>
                  <a:pt x="43500" y="1378672"/>
                  <a:pt x="49595" y="1391478"/>
                  <a:pt x="54013" y="1404730"/>
                </a:cubicBezTo>
                <a:cubicBezTo>
                  <a:pt x="49595" y="1510747"/>
                  <a:pt x="45578" y="1616782"/>
                  <a:pt x="40760" y="1722782"/>
                </a:cubicBezTo>
                <a:cubicBezTo>
                  <a:pt x="28074" y="2001868"/>
                  <a:pt x="44425" y="1903238"/>
                  <a:pt x="14256" y="2054087"/>
                </a:cubicBezTo>
                <a:cubicBezTo>
                  <a:pt x="9839" y="2102678"/>
                  <a:pt x="1004" y="2151069"/>
                  <a:pt x="1004" y="2199861"/>
                </a:cubicBezTo>
                <a:cubicBezTo>
                  <a:pt x="1004" y="2493936"/>
                  <a:pt x="-7935" y="2535012"/>
                  <a:pt x="27508" y="2729948"/>
                </a:cubicBezTo>
                <a:cubicBezTo>
                  <a:pt x="33695" y="2763978"/>
                  <a:pt x="58276" y="2884248"/>
                  <a:pt x="67265" y="2902226"/>
                </a:cubicBezTo>
                <a:cubicBezTo>
                  <a:pt x="76100" y="2919896"/>
                  <a:pt x="85987" y="2937077"/>
                  <a:pt x="93769" y="2955235"/>
                </a:cubicBezTo>
                <a:cubicBezTo>
                  <a:pt x="99272" y="2968074"/>
                  <a:pt x="100237" y="2982780"/>
                  <a:pt x="107021" y="2994991"/>
                </a:cubicBezTo>
                <a:cubicBezTo>
                  <a:pt x="122491" y="3022837"/>
                  <a:pt x="160030" y="3074504"/>
                  <a:pt x="160030" y="3074504"/>
                </a:cubicBezTo>
                <a:cubicBezTo>
                  <a:pt x="164447" y="3087756"/>
                  <a:pt x="166095" y="3102283"/>
                  <a:pt x="173282" y="3114261"/>
                </a:cubicBezTo>
                <a:cubicBezTo>
                  <a:pt x="188049" y="3138873"/>
                  <a:pt x="218710" y="3150602"/>
                  <a:pt x="239543" y="3167269"/>
                </a:cubicBezTo>
                <a:cubicBezTo>
                  <a:pt x="249299" y="3175074"/>
                  <a:pt x="257212" y="3184939"/>
                  <a:pt x="266047" y="3193774"/>
                </a:cubicBezTo>
                <a:cubicBezTo>
                  <a:pt x="289062" y="3262815"/>
                  <a:pt x="264225" y="3208060"/>
                  <a:pt x="305804" y="3260035"/>
                </a:cubicBezTo>
                <a:cubicBezTo>
                  <a:pt x="315753" y="3272472"/>
                  <a:pt x="319871" y="3289842"/>
                  <a:pt x="332308" y="3299791"/>
                </a:cubicBezTo>
                <a:cubicBezTo>
                  <a:pt x="343216" y="3308517"/>
                  <a:pt x="358813" y="3308626"/>
                  <a:pt x="372065" y="3313043"/>
                </a:cubicBezTo>
                <a:cubicBezTo>
                  <a:pt x="389735" y="3330713"/>
                  <a:pt x="401368" y="3358150"/>
                  <a:pt x="425074" y="3366052"/>
                </a:cubicBezTo>
                <a:lnTo>
                  <a:pt x="504587" y="3392556"/>
                </a:lnTo>
                <a:cubicBezTo>
                  <a:pt x="562013" y="3388139"/>
                  <a:pt x="619586" y="3385333"/>
                  <a:pt x="676865" y="3379304"/>
                </a:cubicBezTo>
                <a:cubicBezTo>
                  <a:pt x="703587" y="3376491"/>
                  <a:pt x="756378" y="3366052"/>
                  <a:pt x="756378" y="3366052"/>
                </a:cubicBezTo>
              </a:path>
            </a:pathLst>
          </a:cu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82751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a:bodyPr>
          <a:lstStyle/>
          <a:p>
            <a:r>
              <a:rPr lang="ru-RU" dirty="0" err="1"/>
              <a:t>delete</a:t>
            </a:r>
            <a:r>
              <a:rPr lang="en-GB" dirty="0"/>
              <a:t> </a:t>
            </a:r>
            <a:r>
              <a:rPr lang="bg-BG" dirty="0"/>
              <a:t>операторите</a:t>
            </a:r>
            <a:r>
              <a:rPr lang="ru-RU" dirty="0"/>
              <a:t> </a:t>
            </a:r>
            <a:r>
              <a:rPr lang="ru-RU" dirty="0" err="1"/>
              <a:t>могат</a:t>
            </a:r>
            <a:r>
              <a:rPr lang="ru-RU" dirty="0"/>
              <a:t> да </a:t>
            </a:r>
            <a:r>
              <a:rPr lang="bg-BG" dirty="0"/>
              <a:t>освобождават само динамично заделена памет</a:t>
            </a:r>
            <a:endParaRPr lang="en-GB" dirty="0"/>
          </a:p>
          <a:p>
            <a:r>
              <a:rPr lang="ru-RU" dirty="0"/>
              <a:t> Не е позволено </a:t>
            </a:r>
            <a:r>
              <a:rPr lang="ru-RU" dirty="0" err="1"/>
              <a:t>освобождаването</a:t>
            </a:r>
            <a:r>
              <a:rPr lang="ru-RU" dirty="0"/>
              <a:t> на </a:t>
            </a:r>
            <a:r>
              <a:rPr lang="ru-RU" dirty="0" err="1"/>
              <a:t>стекова</a:t>
            </a:r>
            <a:r>
              <a:rPr lang="ru-RU" dirty="0"/>
              <a:t> </a:t>
            </a:r>
            <a:r>
              <a:rPr lang="ru-RU" dirty="0" err="1"/>
              <a:t>памет</a:t>
            </a:r>
            <a:r>
              <a:rPr lang="ru-RU" dirty="0"/>
              <a:t>:</a:t>
            </a:r>
          </a:p>
          <a:p>
            <a:pPr marL="457200" lvl="1" indent="0">
              <a:buNone/>
            </a:pPr>
            <a:r>
              <a:rPr lang="ru-RU" dirty="0" err="1"/>
              <a:t>int</a:t>
            </a:r>
            <a:r>
              <a:rPr lang="ru-RU" dirty="0"/>
              <a:t> </a:t>
            </a:r>
            <a:r>
              <a:rPr lang="en-GB" dirty="0"/>
              <a:t>a</a:t>
            </a:r>
            <a:r>
              <a:rPr lang="ru-RU" dirty="0"/>
              <a:t>; </a:t>
            </a:r>
          </a:p>
          <a:p>
            <a:pPr marL="457200" lvl="1" indent="0">
              <a:buNone/>
            </a:pPr>
            <a:r>
              <a:rPr lang="ru-RU" dirty="0" err="1"/>
              <a:t>int</a:t>
            </a:r>
            <a:r>
              <a:rPr lang="ru-RU" dirty="0"/>
              <a:t>* </a:t>
            </a:r>
            <a:r>
              <a:rPr lang="en-GB" dirty="0"/>
              <a:t>b</a:t>
            </a:r>
            <a:r>
              <a:rPr lang="ru-RU" dirty="0"/>
              <a:t> = &amp;</a:t>
            </a:r>
            <a:r>
              <a:rPr lang="en-GB" dirty="0"/>
              <a:t>a</a:t>
            </a:r>
            <a:r>
              <a:rPr lang="ru-RU" dirty="0"/>
              <a:t>; </a:t>
            </a:r>
          </a:p>
          <a:p>
            <a:pPr marL="457200" lvl="1" indent="0">
              <a:buNone/>
            </a:pPr>
            <a:r>
              <a:rPr lang="ru-RU" dirty="0" err="1"/>
              <a:t>delete</a:t>
            </a:r>
            <a:r>
              <a:rPr lang="ru-RU" dirty="0"/>
              <a:t> </a:t>
            </a:r>
            <a:r>
              <a:rPr lang="en-GB" dirty="0"/>
              <a:t>b</a:t>
            </a:r>
            <a:r>
              <a:rPr lang="ru-RU" dirty="0"/>
              <a:t>; </a:t>
            </a:r>
          </a:p>
          <a:p>
            <a:r>
              <a:rPr lang="ru-RU" dirty="0"/>
              <a:t>Не е позволено частично </a:t>
            </a:r>
            <a:r>
              <a:rPr lang="ru-RU" dirty="0" err="1"/>
              <a:t>освобождаване</a:t>
            </a:r>
            <a:r>
              <a:rPr lang="ru-RU" dirty="0"/>
              <a:t> на </a:t>
            </a:r>
            <a:r>
              <a:rPr lang="ru-RU" dirty="0" err="1"/>
              <a:t>памет</a:t>
            </a:r>
            <a:r>
              <a:rPr lang="en-GB" dirty="0"/>
              <a:t>:</a:t>
            </a:r>
          </a:p>
          <a:p>
            <a:pPr marL="457200" lvl="1" indent="0">
              <a:buNone/>
            </a:pPr>
            <a:r>
              <a:rPr lang="ru-RU" dirty="0" err="1"/>
              <a:t>int</a:t>
            </a:r>
            <a:r>
              <a:rPr lang="ru-RU" dirty="0"/>
              <a:t>* a = </a:t>
            </a:r>
            <a:r>
              <a:rPr lang="ru-RU" dirty="0" err="1"/>
              <a:t>new</a:t>
            </a:r>
            <a:r>
              <a:rPr lang="ru-RU" dirty="0"/>
              <a:t> </a:t>
            </a:r>
            <a:r>
              <a:rPr lang="ru-RU" dirty="0" err="1"/>
              <a:t>int</a:t>
            </a:r>
            <a:r>
              <a:rPr lang="ru-RU" dirty="0"/>
              <a:t>[10]; </a:t>
            </a:r>
            <a:endParaRPr lang="en-GB" dirty="0"/>
          </a:p>
          <a:p>
            <a:pPr marL="457200" lvl="1" indent="0">
              <a:buNone/>
            </a:pPr>
            <a:r>
              <a:rPr lang="en-GB" dirty="0"/>
              <a:t>int * b = a+1;</a:t>
            </a:r>
          </a:p>
          <a:p>
            <a:pPr marL="457200" lvl="1" indent="0">
              <a:buNone/>
            </a:pPr>
            <a:r>
              <a:rPr lang="ru-RU" dirty="0" err="1"/>
              <a:t>delete</a:t>
            </a:r>
            <a:r>
              <a:rPr lang="en-GB" dirty="0"/>
              <a:t>[]</a:t>
            </a:r>
            <a:r>
              <a:rPr lang="ru-RU" dirty="0"/>
              <a:t> </a:t>
            </a:r>
            <a:r>
              <a:rPr lang="en-GB" dirty="0"/>
              <a:t>b</a:t>
            </a:r>
            <a:r>
              <a:rPr lang="ru-RU" dirty="0"/>
              <a:t>; </a:t>
            </a:r>
            <a:endParaRPr lang="en-GB" dirty="0"/>
          </a:p>
          <a:p>
            <a:endParaRPr lang="en-GB" dirty="0"/>
          </a:p>
        </p:txBody>
      </p:sp>
    </p:spTree>
    <p:extLst>
      <p:ext uri="{BB962C8B-B14F-4D97-AF65-F5344CB8AC3E}">
        <p14:creationId xmlns:p14="http://schemas.microsoft.com/office/powerpoint/2010/main" val="40492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07013DA-8016-4D40-82D0-62770673CC1D}"/>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D1E077D2-2ED4-4C6F-96DF-892913A82AB2}"/>
              </a:ext>
            </a:extLst>
          </p:cNvPr>
          <p:cNvSpPr>
            <a:spLocks noGrp="1"/>
          </p:cNvSpPr>
          <p:nvPr>
            <p:ph idx="1"/>
          </p:nvPr>
        </p:nvSpPr>
        <p:spPr/>
        <p:txBody>
          <a:bodyPr>
            <a:normAutofit lnSpcReduction="10000"/>
          </a:bodyPr>
          <a:lstStyle/>
          <a:p>
            <a:r>
              <a:rPr lang="bg-BG" dirty="0"/>
              <a:t>За ваше улеснение, може да използвате правилото:</a:t>
            </a:r>
          </a:p>
          <a:p>
            <a:pPr lvl="1"/>
            <a:r>
              <a:rPr lang="en-GB" dirty="0"/>
              <a:t>new =&gt; delete</a:t>
            </a:r>
          </a:p>
          <a:p>
            <a:pPr lvl="1"/>
            <a:r>
              <a:rPr lang="en-GB" dirty="0"/>
              <a:t>new[] =&gt; delete[]</a:t>
            </a:r>
            <a:r>
              <a:rPr lang="bg-BG" dirty="0"/>
              <a:t> </a:t>
            </a:r>
            <a:r>
              <a:rPr lang="bg-BG" dirty="0">
                <a:solidFill>
                  <a:srgbClr val="008000"/>
                </a:solidFill>
              </a:rPr>
              <a:t>//</a:t>
            </a:r>
            <a:r>
              <a:rPr lang="en-GB" dirty="0">
                <a:solidFill>
                  <a:srgbClr val="008000"/>
                </a:solidFill>
              </a:rPr>
              <a:t>delete[] </a:t>
            </a:r>
            <a:r>
              <a:rPr lang="bg-BG" dirty="0">
                <a:solidFill>
                  <a:srgbClr val="008000"/>
                </a:solidFill>
              </a:rPr>
              <a:t>си знае колко памет трябва да освободи</a:t>
            </a:r>
            <a:endParaRPr lang="en-GB" dirty="0">
              <a:solidFill>
                <a:srgbClr val="008000"/>
              </a:solidFill>
            </a:endParaRPr>
          </a:p>
          <a:p>
            <a:r>
              <a:rPr lang="bg-BG" dirty="0"/>
              <a:t>След освобождаването на дадена памет, тя става недостъпна и обръщането към нея обикновено води до фойерверки</a:t>
            </a:r>
            <a:endParaRPr lang="en-GB" dirty="0"/>
          </a:p>
          <a:p>
            <a:r>
              <a:rPr lang="en-GB" dirty="0"/>
              <a:t>delete </a:t>
            </a:r>
            <a:r>
              <a:rPr lang="bg-BG" dirty="0"/>
              <a:t>и </a:t>
            </a:r>
            <a:r>
              <a:rPr lang="en-GB" dirty="0"/>
              <a:t>delete[] </a:t>
            </a:r>
            <a:r>
              <a:rPr lang="bg-BG" dirty="0"/>
              <a:t>върху </a:t>
            </a:r>
            <a:r>
              <a:rPr lang="en-GB" dirty="0" err="1"/>
              <a:t>nullptr</a:t>
            </a:r>
            <a:r>
              <a:rPr lang="en-GB" dirty="0"/>
              <a:t> </a:t>
            </a:r>
            <a:r>
              <a:rPr lang="bg-BG" dirty="0"/>
              <a:t>са безобидни и не правят нищо</a:t>
            </a:r>
          </a:p>
          <a:p>
            <a:endParaRPr lang="bg-BG" dirty="0"/>
          </a:p>
          <a:p>
            <a:r>
              <a:rPr lang="bg-BG" sz="4000" dirty="0">
                <a:solidFill>
                  <a:srgbClr val="FF11FF"/>
                </a:solidFill>
              </a:rPr>
              <a:t>Винаги освобождавайте паметта, която сте заделили!!!</a:t>
            </a:r>
            <a:endParaRPr lang="en-GB" sz="4000" dirty="0">
              <a:solidFill>
                <a:srgbClr val="FF11FF"/>
              </a:solidFill>
            </a:endParaRPr>
          </a:p>
        </p:txBody>
      </p:sp>
    </p:spTree>
    <p:extLst>
      <p:ext uri="{BB962C8B-B14F-4D97-AF65-F5344CB8AC3E}">
        <p14:creationId xmlns:p14="http://schemas.microsoft.com/office/powerpoint/2010/main" val="28552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26BDAA5-A364-42D3-B160-621A9FC7805F}"/>
              </a:ext>
            </a:extLst>
          </p:cNvPr>
          <p:cNvSpPr>
            <a:spLocks noGrp="1"/>
          </p:cNvSpPr>
          <p:nvPr>
            <p:ph type="title"/>
          </p:nvPr>
        </p:nvSpPr>
        <p:spPr/>
        <p:txBody>
          <a:bodyPr/>
          <a:lstStyle/>
          <a:p>
            <a:r>
              <a:rPr lang="bg-BG" dirty="0"/>
              <a:t>Видове памет</a:t>
            </a:r>
            <a:endParaRPr lang="en-GB" dirty="0"/>
          </a:p>
        </p:txBody>
      </p:sp>
      <p:pic>
        <p:nvPicPr>
          <p:cNvPr id="1026" name="Picture 2" descr="Memory use in C++">
            <a:extLst>
              <a:ext uri="{FF2B5EF4-FFF2-40B4-BE49-F238E27FC236}">
                <a16:creationId xmlns:a16="http://schemas.microsoft.com/office/drawing/2014/main" id="{D50C1E3C-8D85-4D68-B261-569BCD608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283" y="1427250"/>
            <a:ext cx="5449542" cy="54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87EDFB5-E989-4B7F-8DC8-81852E2BC245}"/>
              </a:ext>
            </a:extLst>
          </p:cNvPr>
          <p:cNvSpPr>
            <a:spLocks noGrp="1"/>
          </p:cNvSpPr>
          <p:nvPr>
            <p:ph type="title"/>
          </p:nvPr>
        </p:nvSpPr>
        <p:spPr/>
        <p:txBody>
          <a:bodyPr/>
          <a:lstStyle/>
          <a:p>
            <a:r>
              <a:rPr lang="bg-BG" dirty="0"/>
              <a:t>Освобождаване на заделена памет</a:t>
            </a:r>
            <a:endParaRPr lang="en-GB" dirty="0"/>
          </a:p>
        </p:txBody>
      </p:sp>
      <p:sp>
        <p:nvSpPr>
          <p:cNvPr id="3" name="Контейнер за съдържание 2">
            <a:extLst>
              <a:ext uri="{FF2B5EF4-FFF2-40B4-BE49-F238E27FC236}">
                <a16:creationId xmlns:a16="http://schemas.microsoft.com/office/drawing/2014/main" id="{273B8075-A60D-42CF-9341-E7AEC18303AB}"/>
              </a:ext>
            </a:extLst>
          </p:cNvPr>
          <p:cNvSpPr>
            <a:spLocks noGrp="1"/>
          </p:cNvSpPr>
          <p:nvPr>
            <p:ph idx="1"/>
          </p:nvPr>
        </p:nvSpPr>
        <p:spPr/>
        <p:txBody>
          <a:bodyPr/>
          <a:lstStyle/>
          <a:p>
            <a:pPr fontAlgn="base"/>
            <a:r>
              <a:rPr lang="en-GB" dirty="0"/>
              <a:t>standard (5.3.5/2) :</a:t>
            </a:r>
            <a:endParaRPr lang="bg-BG" dirty="0"/>
          </a:p>
          <a:p>
            <a:pPr lvl="1" fontAlgn="base"/>
            <a:r>
              <a:rPr lang="en-GB" dirty="0"/>
              <a:t>In the first alternative (delete object), the value of the operand of delete shall be a pointer to a non-array object or a pointer to a sub-object (1.8) representing a base class of such an object (clause 10). </a:t>
            </a:r>
            <a:r>
              <a:rPr lang="en-GB" b="1" dirty="0"/>
              <a:t>If not, the </a:t>
            </a:r>
            <a:r>
              <a:rPr lang="en-GB" b="1" dirty="0" err="1"/>
              <a:t>behavior</a:t>
            </a:r>
            <a:r>
              <a:rPr lang="en-GB" b="1" dirty="0"/>
              <a:t> is undefined.</a:t>
            </a:r>
            <a:endParaRPr lang="en-GB" dirty="0"/>
          </a:p>
          <a:p>
            <a:pPr lvl="1" fontAlgn="base"/>
            <a:r>
              <a:rPr lang="en-GB" dirty="0"/>
              <a:t>In the second alternative (delete array), the value of the operand of delete shall be the pointer value which resulted from a previous array new-expression. </a:t>
            </a:r>
            <a:r>
              <a:rPr lang="en-GB" b="1" dirty="0"/>
              <a:t>If not, the </a:t>
            </a:r>
            <a:r>
              <a:rPr lang="en-GB" b="1" dirty="0" err="1"/>
              <a:t>behavior</a:t>
            </a:r>
            <a:r>
              <a:rPr lang="en-GB" b="1" dirty="0"/>
              <a:t> is undefined.</a:t>
            </a:r>
            <a:endParaRPr lang="en-GB" dirty="0"/>
          </a:p>
          <a:p>
            <a:endParaRPr lang="en-GB" dirty="0"/>
          </a:p>
        </p:txBody>
      </p:sp>
    </p:spTree>
    <p:extLst>
      <p:ext uri="{BB962C8B-B14F-4D97-AF65-F5344CB8AC3E}">
        <p14:creationId xmlns:p14="http://schemas.microsoft.com/office/powerpoint/2010/main" val="420594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838199" y="1825625"/>
            <a:ext cx="11155017" cy="4351338"/>
          </a:xfrm>
        </p:spPr>
        <p:txBody>
          <a:bodyPr/>
          <a:lstStyle/>
          <a:p>
            <a:r>
              <a:rPr lang="bg-BG" dirty="0"/>
              <a:t>Особеностите на динамичните данни са:</a:t>
            </a:r>
          </a:p>
          <a:p>
            <a:pPr lvl="1"/>
            <a:r>
              <a:rPr lang="bg-BG" dirty="0"/>
              <a:t>заделяне на памет и освобождаването ѝ</a:t>
            </a:r>
            <a:r>
              <a:rPr lang="en-GB" dirty="0"/>
              <a:t> </a:t>
            </a:r>
            <a:r>
              <a:rPr lang="bg-BG" dirty="0"/>
              <a:t>се извършва по време на изпълнение</a:t>
            </a:r>
          </a:p>
          <a:p>
            <a:pPr lvl="1"/>
            <a:r>
              <a:rPr lang="bg-BG" dirty="0"/>
              <a:t>липса на име</a:t>
            </a:r>
          </a:p>
          <a:p>
            <a:pPr lvl="1"/>
            <a:endParaRPr lang="bg-BG" dirty="0"/>
          </a:p>
          <a:p>
            <a:r>
              <a:rPr lang="bg-BG" dirty="0"/>
              <a:t>Всичко останало си е както и преди, като трябва:</a:t>
            </a:r>
          </a:p>
          <a:p>
            <a:pPr lvl="1"/>
            <a:r>
              <a:rPr lang="bg-BG" dirty="0"/>
              <a:t>да се съобрази, че се обръщаме към </a:t>
            </a:r>
            <a:r>
              <a:rPr lang="bg-BG" dirty="0" err="1"/>
              <a:t>пойнтър</a:t>
            </a:r>
            <a:r>
              <a:rPr lang="bg-BG" dirty="0"/>
              <a:t> от дадения тип, а не просто към обект</a:t>
            </a:r>
          </a:p>
          <a:p>
            <a:pPr lvl="1"/>
            <a:r>
              <a:rPr lang="bg-BG" dirty="0"/>
              <a:t>от сходствата между </a:t>
            </a:r>
            <a:r>
              <a:rPr lang="bg-BG" dirty="0" err="1"/>
              <a:t>пойнтъри</a:t>
            </a:r>
            <a:r>
              <a:rPr lang="bg-BG" dirty="0"/>
              <a:t> и масиви следва, че можем спокойно да използваме оператор </a:t>
            </a:r>
            <a:r>
              <a:rPr lang="en-GB" dirty="0"/>
              <a:t>[]</a:t>
            </a:r>
            <a:r>
              <a:rPr lang="bg-BG" dirty="0"/>
              <a:t> </a:t>
            </a:r>
            <a:r>
              <a:rPr lang="bg-BG" dirty="0">
                <a:solidFill>
                  <a:srgbClr val="008000"/>
                </a:solidFill>
              </a:rPr>
              <a:t>//припомнете си какво разгледахме там</a:t>
            </a:r>
            <a:endParaRPr lang="en-GB" dirty="0">
              <a:solidFill>
                <a:srgbClr val="008000"/>
              </a:solidFill>
            </a:endParaRPr>
          </a:p>
          <a:p>
            <a:pPr lvl="1"/>
            <a:endParaRPr lang="en-GB" dirty="0">
              <a:solidFill>
                <a:srgbClr val="008000"/>
              </a:solidFill>
            </a:endParaRPr>
          </a:p>
        </p:txBody>
      </p:sp>
    </p:spTree>
    <p:extLst>
      <p:ext uri="{BB962C8B-B14F-4D97-AF65-F5344CB8AC3E}">
        <p14:creationId xmlns:p14="http://schemas.microsoft.com/office/powerpoint/2010/main" val="366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lstStyle/>
          <a:p>
            <a:r>
              <a:rPr lang="bg-BG" dirty="0"/>
              <a:t>Възможността да контролираме кога дадена памет да бъде освободена ни дава изненадващо много нови възможности</a:t>
            </a:r>
          </a:p>
          <a:p>
            <a:endParaRPr lang="bg-BG" dirty="0"/>
          </a:p>
          <a:p>
            <a:r>
              <a:rPr lang="bg-BG" dirty="0"/>
              <a:t>Вече функция, връщаща </a:t>
            </a:r>
            <a:r>
              <a:rPr lang="bg-BG" dirty="0" err="1"/>
              <a:t>пойнтър</a:t>
            </a:r>
            <a:r>
              <a:rPr lang="bg-BG" dirty="0"/>
              <a:t>, може да има много повече приложения от преди</a:t>
            </a:r>
          </a:p>
          <a:p>
            <a:endParaRPr lang="bg-BG" dirty="0"/>
          </a:p>
          <a:p>
            <a:r>
              <a:rPr lang="en-GB" dirty="0"/>
              <a:t>With Great Power Comes Great Responsibility!</a:t>
            </a:r>
          </a:p>
        </p:txBody>
      </p:sp>
    </p:spTree>
    <p:extLst>
      <p:ext uri="{BB962C8B-B14F-4D97-AF65-F5344CB8AC3E}">
        <p14:creationId xmlns:p14="http://schemas.microsoft.com/office/powerpoint/2010/main" val="24698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lnSpcReduction="10000"/>
          </a:bodyPr>
          <a:lstStyle/>
          <a:p>
            <a:r>
              <a:rPr lang="bg-BG" dirty="0"/>
              <a:t>Как се създава матрица </a:t>
            </a:r>
            <a:r>
              <a:rPr lang="en-GB" dirty="0" err="1"/>
              <a:t>NxM</a:t>
            </a:r>
            <a:r>
              <a:rPr lang="en-GB" dirty="0"/>
              <a:t> ?</a:t>
            </a:r>
          </a:p>
          <a:p>
            <a:pPr marL="0" indent="0">
              <a:buNone/>
            </a:pPr>
            <a:endParaRPr lang="en-GB" dirty="0"/>
          </a:p>
          <a:p>
            <a:pPr marL="0" indent="0">
              <a:buNone/>
            </a:pPr>
            <a:r>
              <a:rPr lang="en-GB" dirty="0"/>
              <a:t>int ** Matrix (</a:t>
            </a:r>
            <a:r>
              <a:rPr lang="en-GB" dirty="0" err="1"/>
              <a:t>const</a:t>
            </a:r>
            <a:r>
              <a:rPr lang="en-GB" dirty="0"/>
              <a:t> unsigned n, </a:t>
            </a:r>
            <a:r>
              <a:rPr lang="en-GB" dirty="0" err="1"/>
              <a:t>const</a:t>
            </a:r>
            <a:r>
              <a:rPr lang="en-GB" dirty="0"/>
              <a:t> unsigned m)</a:t>
            </a:r>
          </a:p>
          <a:p>
            <a:pPr marL="0" indent="0">
              <a:buNone/>
            </a:pPr>
            <a:r>
              <a:rPr lang="en-GB" dirty="0"/>
              <a:t>{</a:t>
            </a:r>
          </a:p>
          <a:p>
            <a:pPr marL="0" indent="0">
              <a:buNone/>
            </a:pPr>
            <a:r>
              <a:rPr lang="en-GB" dirty="0"/>
              <a:t>	int ** </a:t>
            </a:r>
            <a:r>
              <a:rPr lang="en-GB" dirty="0" err="1"/>
              <a:t>tmp</a:t>
            </a:r>
            <a:r>
              <a:rPr lang="en-GB" dirty="0"/>
              <a:t> = new int * [n];</a:t>
            </a:r>
          </a:p>
          <a:p>
            <a:pPr marL="0" indent="0">
              <a:buNone/>
            </a:pPr>
            <a:r>
              <a:rPr lang="en-GB" dirty="0"/>
              <a:t>	for</a:t>
            </a:r>
            <a:r>
              <a:rPr lang="bg-BG" dirty="0"/>
              <a:t>(</a:t>
            </a:r>
            <a:r>
              <a:rPr lang="en-GB" dirty="0"/>
              <a:t>unsigned </a:t>
            </a:r>
            <a:r>
              <a:rPr lang="en-GB" dirty="0" err="1"/>
              <a:t>i</a:t>
            </a:r>
            <a:r>
              <a:rPr lang="en-GB" dirty="0"/>
              <a:t> = 0; </a:t>
            </a:r>
            <a:r>
              <a:rPr lang="en-GB" dirty="0" err="1"/>
              <a:t>i</a:t>
            </a:r>
            <a:r>
              <a:rPr lang="en-GB" dirty="0"/>
              <a:t>&lt;n; ++</a:t>
            </a:r>
            <a:r>
              <a:rPr lang="en-GB" dirty="0" err="1"/>
              <a:t>i</a:t>
            </a:r>
            <a:r>
              <a:rPr lang="en-GB" dirty="0"/>
              <a:t>)</a:t>
            </a:r>
          </a:p>
          <a:p>
            <a:pPr marL="0" indent="0">
              <a:buNone/>
            </a:pPr>
            <a:r>
              <a:rPr lang="en-GB" dirty="0"/>
              <a:t>		</a:t>
            </a:r>
            <a:r>
              <a:rPr lang="en-GB" dirty="0" err="1"/>
              <a:t>tmp</a:t>
            </a:r>
            <a:r>
              <a:rPr lang="en-GB" dirty="0"/>
              <a:t>[</a:t>
            </a:r>
            <a:r>
              <a:rPr lang="en-GB" dirty="0" err="1"/>
              <a:t>i</a:t>
            </a:r>
            <a:r>
              <a:rPr lang="en-GB" dirty="0"/>
              <a:t>] = new int [m];</a:t>
            </a:r>
          </a:p>
          <a:p>
            <a:pPr marL="0" indent="0">
              <a:buNone/>
            </a:pPr>
            <a:r>
              <a:rPr lang="en-GB" dirty="0"/>
              <a:t>	return </a:t>
            </a:r>
            <a:r>
              <a:rPr lang="en-GB" dirty="0" err="1"/>
              <a:t>tmp</a:t>
            </a:r>
            <a:r>
              <a:rPr lang="en-GB" dirty="0"/>
              <a:t>;</a:t>
            </a:r>
          </a:p>
          <a:p>
            <a:pPr marL="0" indent="0">
              <a:buNone/>
            </a:pPr>
            <a:r>
              <a:rPr lang="en-GB" dirty="0"/>
              <a:t>}</a:t>
            </a:r>
          </a:p>
        </p:txBody>
      </p:sp>
    </p:spTree>
    <p:extLst>
      <p:ext uri="{BB962C8B-B14F-4D97-AF65-F5344CB8AC3E}">
        <p14:creationId xmlns:p14="http://schemas.microsoft.com/office/powerpoint/2010/main" val="425829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r>
              <a:rPr lang="bg-BG" dirty="0"/>
              <a:t>Как се изтрива матрица </a:t>
            </a:r>
            <a:r>
              <a:rPr lang="en-GB" dirty="0" err="1"/>
              <a:t>NxM</a:t>
            </a:r>
            <a:r>
              <a:rPr lang="en-GB" dirty="0"/>
              <a:t> ?</a:t>
            </a:r>
          </a:p>
          <a:p>
            <a:pPr marL="0" indent="0">
              <a:buNone/>
            </a:pPr>
            <a:endParaRPr lang="bg-BG" dirty="0"/>
          </a:p>
          <a:p>
            <a:pPr marL="0" indent="0">
              <a:buNone/>
            </a:pPr>
            <a:r>
              <a:rPr lang="en-GB" dirty="0"/>
              <a:t>int ** A = Matrix(3,</a:t>
            </a:r>
            <a:r>
              <a:rPr lang="bg-BG" dirty="0"/>
              <a:t>2</a:t>
            </a:r>
            <a:r>
              <a:rPr lang="en-GB" dirty="0"/>
              <a:t>);</a:t>
            </a:r>
          </a:p>
          <a:p>
            <a:pPr marL="0" indent="0">
              <a:buNone/>
            </a:pPr>
            <a:r>
              <a:rPr lang="en-GB" dirty="0"/>
              <a:t>for(unsigned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spTree>
    <p:extLst>
      <p:ext uri="{BB962C8B-B14F-4D97-AF65-F5344CB8AC3E}">
        <p14:creationId xmlns:p14="http://schemas.microsoft.com/office/powerpoint/2010/main" val="3549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p:txBody>
          <a:bodyPr>
            <a:normAutofit/>
          </a:bodyPr>
          <a:lstStyle/>
          <a:p>
            <a:pPr marL="0" indent="0">
              <a:buNone/>
            </a:pPr>
            <a:r>
              <a:rPr lang="en-GB" dirty="0"/>
              <a:t>bool ** A = Matrix(3,</a:t>
            </a:r>
            <a:r>
              <a:rPr lang="bg-BG" dirty="0"/>
              <a:t>2</a:t>
            </a:r>
            <a:r>
              <a:rPr lang="en-GB" dirty="0"/>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667587002"/>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3020913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t>bool ** </a:t>
            </a:r>
            <a:r>
              <a:rPr lang="en-GB" dirty="0" err="1"/>
              <a:t>tmp</a:t>
            </a:r>
            <a:r>
              <a:rPr lang="en-GB" dirty="0"/>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1455742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r>
                        <a:rPr lang="bg-BG" b="1" dirty="0"/>
                        <a:t> </a:t>
                      </a:r>
                      <a:endParaRPr lang="en-GB" b="1" dirty="0"/>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spTree>
    <p:extLst>
      <p:ext uri="{BB962C8B-B14F-4D97-AF65-F5344CB8AC3E}">
        <p14:creationId xmlns:p14="http://schemas.microsoft.com/office/powerpoint/2010/main" val="2012591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t>for</a:t>
            </a:r>
            <a:r>
              <a:rPr lang="bg-BG" dirty="0"/>
              <a:t>(</a:t>
            </a:r>
            <a:r>
              <a:rPr lang="en-GB" dirty="0"/>
              <a:t>char </a:t>
            </a:r>
            <a:r>
              <a:rPr lang="en-GB" dirty="0" err="1"/>
              <a:t>i</a:t>
            </a:r>
            <a:r>
              <a:rPr lang="en-GB" dirty="0"/>
              <a:t> = 0; </a:t>
            </a:r>
            <a:r>
              <a:rPr lang="en-GB" dirty="0" err="1"/>
              <a:t>i</a:t>
            </a:r>
            <a:r>
              <a:rPr lang="en-GB" dirty="0"/>
              <a:t>&lt;n; ++</a:t>
            </a:r>
            <a:r>
              <a:rPr lang="en-GB" dirty="0" err="1"/>
              <a:t>i</a:t>
            </a:r>
            <a:r>
              <a:rPr lang="en-GB" dirty="0"/>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888527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92635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652501679"/>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71774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8341098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en-GB" dirty="0"/>
                        <a:t>0</a:t>
                      </a:r>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6574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32BD36D-363E-4495-A499-BC0D01662B51}"/>
              </a:ext>
            </a:extLst>
          </p:cNvPr>
          <p:cNvSpPr>
            <a:spLocks noGrp="1"/>
          </p:cNvSpPr>
          <p:nvPr>
            <p:ph type="title"/>
          </p:nvPr>
        </p:nvSpPr>
        <p:spPr/>
        <p:txBody>
          <a:bodyPr/>
          <a:lstStyle/>
          <a:p>
            <a:r>
              <a:rPr lang="bg-BG" dirty="0"/>
              <a:t>Статични данни (глобални)</a:t>
            </a:r>
            <a:endParaRPr lang="en-GB" dirty="0"/>
          </a:p>
        </p:txBody>
      </p:sp>
      <p:sp>
        <p:nvSpPr>
          <p:cNvPr id="3" name="Контейнер за съдържание 2">
            <a:extLst>
              <a:ext uri="{FF2B5EF4-FFF2-40B4-BE49-F238E27FC236}">
                <a16:creationId xmlns:a16="http://schemas.microsoft.com/office/drawing/2014/main" id="{7642D626-12BB-478F-98A3-F15CAD612A27}"/>
              </a:ext>
            </a:extLst>
          </p:cNvPr>
          <p:cNvSpPr>
            <a:spLocks noGrp="1"/>
          </p:cNvSpPr>
          <p:nvPr>
            <p:ph idx="1"/>
          </p:nvPr>
        </p:nvSpPr>
        <p:spPr/>
        <p:txBody>
          <a:bodyPr/>
          <a:lstStyle/>
          <a:p>
            <a:r>
              <a:rPr lang="bg-BG" dirty="0"/>
              <a:t>Данни, които съществуват до края на програмата</a:t>
            </a:r>
          </a:p>
          <a:p>
            <a:r>
              <a:rPr lang="bg-BG" dirty="0"/>
              <a:t>Досега знаете за глобални променливи </a:t>
            </a:r>
            <a:endParaRPr lang="en-GB" dirty="0"/>
          </a:p>
          <a:p>
            <a:r>
              <a:rPr lang="bg-BG" dirty="0"/>
              <a:t>Добра практика е глобалните променливи да са константни</a:t>
            </a:r>
            <a:endParaRPr lang="en-GB" dirty="0"/>
          </a:p>
        </p:txBody>
      </p:sp>
    </p:spTree>
    <p:extLst>
      <p:ext uri="{BB962C8B-B14F-4D97-AF65-F5344CB8AC3E}">
        <p14:creationId xmlns:p14="http://schemas.microsoft.com/office/powerpoint/2010/main" val="334288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4134295534"/>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09926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1026186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1264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383780471"/>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Undefined</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55191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solidFill>
                  <a:srgbClr val="0000FF"/>
                </a:solidFill>
              </a:rPr>
              <a:t>     </a:t>
            </a:r>
            <a:r>
              <a:rPr lang="en-GB" dirty="0" err="1">
                <a:solidFill>
                  <a:srgbClr val="0000FF"/>
                </a:solidFill>
              </a:rPr>
              <a:t>tmp</a:t>
            </a:r>
            <a:r>
              <a:rPr lang="en-GB" dirty="0">
                <a:solidFill>
                  <a:srgbClr val="0000FF"/>
                </a:solidFill>
              </a:rPr>
              <a:t>[</a:t>
            </a:r>
            <a:r>
              <a:rPr lang="en-GB" dirty="0" err="1">
                <a:solidFill>
                  <a:srgbClr val="0000FF"/>
                </a:solidFill>
              </a:rPr>
              <a:t>i</a:t>
            </a:r>
            <a:r>
              <a:rPr lang="en-GB" dirty="0">
                <a:solidFill>
                  <a:srgbClr val="0000FF"/>
                </a:solidFill>
              </a:rPr>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671906496"/>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0</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805349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t>return </a:t>
            </a:r>
            <a:r>
              <a:rPr lang="en-GB" dirty="0" err="1"/>
              <a:t>tmp</a:t>
            </a:r>
            <a:r>
              <a:rPr lang="en-GB" dirty="0"/>
              <a:t>;</a:t>
            </a:r>
          </a:p>
          <a:p>
            <a:pPr marL="0" indent="0">
              <a:buNone/>
            </a:pPr>
            <a:r>
              <a:rPr lang="en-GB" dirty="0"/>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7880110"/>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r>
                        <a:rPr lang="en-GB" b="1" dirty="0"/>
                        <a:t>- </a:t>
                      </a:r>
                      <a:r>
                        <a:rPr lang="en-GB" b="1" dirty="0" err="1"/>
                        <a:t>i</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r>
                        <a:rPr lang="bg-BG" dirty="0"/>
                        <a:t>1</a:t>
                      </a:r>
                      <a:r>
                        <a:rPr lang="en-GB" dirty="0"/>
                        <a:t>1</a:t>
                      </a:r>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19604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551314453"/>
              </p:ext>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9383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4"/>
            <a:ext cx="10515600" cy="5054495"/>
          </a:xfrm>
        </p:spPr>
        <p:txBody>
          <a:bodyPr>
            <a:normAutofit lnSpcReduction="10000"/>
          </a:bodyPr>
          <a:lstStyle/>
          <a:p>
            <a:pPr marL="0" indent="0">
              <a:buNone/>
            </a:pPr>
            <a:endParaRPr lang="bg-BG" dirty="0">
              <a:solidFill>
                <a:srgbClr val="0000FF"/>
              </a:solidFill>
            </a:endParaRPr>
          </a:p>
          <a:p>
            <a:pPr marL="0" indent="0">
              <a:buNone/>
            </a:pPr>
            <a:r>
              <a:rPr lang="en-GB" dirty="0">
                <a:solidFill>
                  <a:srgbClr val="0000FF"/>
                </a:solidFill>
              </a:rPr>
              <a:t>						</a:t>
            </a:r>
            <a:r>
              <a:rPr lang="bg-BG" sz="1800" dirty="0" err="1"/>
              <a:t>Пойнтър</a:t>
            </a:r>
            <a:r>
              <a:rPr lang="bg-BG" sz="1800" dirty="0"/>
              <a:t> към </a:t>
            </a:r>
            <a:r>
              <a:rPr lang="bg-BG" sz="1800" dirty="0" err="1"/>
              <a:t>пойнтър</a:t>
            </a:r>
            <a:r>
              <a:rPr lang="bg-BG" sz="1800" dirty="0"/>
              <a:t> от тип </a:t>
            </a:r>
            <a:r>
              <a:rPr lang="en-GB" sz="1800" dirty="0"/>
              <a:t>bool (bool **)</a:t>
            </a:r>
            <a:endParaRPr lang="bg-BG" sz="1800" dirty="0"/>
          </a:p>
          <a:p>
            <a:pPr marL="0" indent="0">
              <a:buNone/>
            </a:pPr>
            <a:endParaRPr lang="bg-BG" sz="1800" dirty="0"/>
          </a:p>
          <a:p>
            <a:pPr marL="0" indent="0">
              <a:buNone/>
            </a:pPr>
            <a:endParaRPr lang="bg-BG" dirty="0">
              <a:solidFill>
                <a:srgbClr val="0000FF"/>
              </a:solidFill>
            </a:endParaRPr>
          </a:p>
          <a:p>
            <a:pPr marL="0" indent="0">
              <a:buNone/>
            </a:pPr>
            <a:endParaRPr lang="bg-BG" dirty="0">
              <a:solidFill>
                <a:srgbClr val="0000FF"/>
              </a:solidFill>
            </a:endParaRPr>
          </a:p>
          <a:p>
            <a:pPr marL="0" indent="0">
              <a:buNone/>
            </a:pPr>
            <a:endParaRPr lang="bg-BG" dirty="0">
              <a:solidFill>
                <a:srgbClr val="0000FF"/>
              </a:solidFill>
            </a:endParaRPr>
          </a:p>
          <a:p>
            <a:pPr marL="0" indent="0">
              <a:buNone/>
            </a:pPr>
            <a:r>
              <a:rPr lang="bg-BG" sz="1800" dirty="0"/>
              <a:t>Редица от </a:t>
            </a:r>
            <a:r>
              <a:rPr lang="bg-BG" sz="1800" dirty="0" err="1"/>
              <a:t>пойнтъри</a:t>
            </a:r>
            <a:r>
              <a:rPr lang="bg-BG" sz="1800" dirty="0"/>
              <a:t> към</a:t>
            </a:r>
            <a:endParaRPr lang="en-GB" sz="1800" dirty="0"/>
          </a:p>
          <a:p>
            <a:pPr marL="0" indent="0">
              <a:buNone/>
            </a:pPr>
            <a:r>
              <a:rPr lang="bg-BG" sz="1800" dirty="0"/>
              <a:t> променливи от тип </a:t>
            </a:r>
            <a:r>
              <a:rPr lang="en-GB" sz="1800" dirty="0"/>
              <a:t>bool</a:t>
            </a:r>
          </a:p>
          <a:p>
            <a:pPr marL="0" indent="0">
              <a:buNone/>
            </a:pPr>
            <a:r>
              <a:rPr lang="en-GB" sz="1800" dirty="0"/>
              <a:t>(bool *)</a:t>
            </a:r>
          </a:p>
          <a:p>
            <a:pPr marL="0" indent="0">
              <a:buNone/>
            </a:pPr>
            <a:endParaRPr lang="en-GB" sz="2000" dirty="0"/>
          </a:p>
          <a:p>
            <a:pPr marL="0" indent="0">
              <a:buNone/>
            </a:pPr>
            <a:r>
              <a:rPr lang="bg-BG" sz="1800" dirty="0"/>
              <a:t>Редица от променливи </a:t>
            </a:r>
            <a:endParaRPr lang="en-GB" sz="1800" dirty="0"/>
          </a:p>
          <a:p>
            <a:pPr marL="0" indent="0">
              <a:buNone/>
            </a:pPr>
            <a:r>
              <a:rPr lang="bg-BG" sz="1800" dirty="0"/>
              <a:t>от тип </a:t>
            </a:r>
            <a:r>
              <a:rPr lang="en-GB" sz="1800" dirty="0"/>
              <a:t>bool (bool)</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sp>
        <p:nvSpPr>
          <p:cNvPr id="14" name="Стрелка надясно 13">
            <a:extLst>
              <a:ext uri="{FF2B5EF4-FFF2-40B4-BE49-F238E27FC236}">
                <a16:creationId xmlns:a16="http://schemas.microsoft.com/office/drawing/2014/main" id="{D01E449D-2DDE-4A78-8E24-896EA609460B}"/>
              </a:ext>
            </a:extLst>
          </p:cNvPr>
          <p:cNvSpPr/>
          <p:nvPr/>
        </p:nvSpPr>
        <p:spPr>
          <a:xfrm>
            <a:off x="2690192" y="5147093"/>
            <a:ext cx="4028660" cy="211417"/>
          </a:xfrm>
          <a:prstGeom prst="rightArrow">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Стрелка надясно 15">
            <a:extLst>
              <a:ext uri="{FF2B5EF4-FFF2-40B4-BE49-F238E27FC236}">
                <a16:creationId xmlns:a16="http://schemas.microsoft.com/office/drawing/2014/main" id="{5DC565CB-7BA9-45A9-A212-C2F1901AA4B4}"/>
              </a:ext>
            </a:extLst>
          </p:cNvPr>
          <p:cNvSpPr/>
          <p:nvPr/>
        </p:nvSpPr>
        <p:spPr>
          <a:xfrm>
            <a:off x="2597425" y="6220414"/>
            <a:ext cx="1510748" cy="211417"/>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Стрелка надясно 16">
            <a:extLst>
              <a:ext uri="{FF2B5EF4-FFF2-40B4-BE49-F238E27FC236}">
                <a16:creationId xmlns:a16="http://schemas.microsoft.com/office/drawing/2014/main" id="{920D07BC-EDB4-4E49-9838-DF418DFDBE52}"/>
              </a:ext>
            </a:extLst>
          </p:cNvPr>
          <p:cNvSpPr/>
          <p:nvPr/>
        </p:nvSpPr>
        <p:spPr>
          <a:xfrm rot="5400000">
            <a:off x="7526924" y="3420447"/>
            <a:ext cx="1510748" cy="21141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Правоъгълник 17">
            <a:extLst>
              <a:ext uri="{FF2B5EF4-FFF2-40B4-BE49-F238E27FC236}">
                <a16:creationId xmlns:a16="http://schemas.microsoft.com/office/drawing/2014/main" id="{373D9886-1459-4229-8488-80D162138F77}"/>
              </a:ext>
            </a:extLst>
          </p:cNvPr>
          <p:cNvSpPr/>
          <p:nvPr/>
        </p:nvSpPr>
        <p:spPr>
          <a:xfrm>
            <a:off x="4108173" y="5734351"/>
            <a:ext cx="8017566" cy="737959"/>
          </a:xfrm>
          <a:prstGeom prst="rect">
            <a:avLst/>
          </a:prstGeom>
          <a:noFill/>
          <a:ln w="381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sp>
        <p:nvSpPr>
          <p:cNvPr id="19" name="Правоъгълник 18">
            <a:extLst>
              <a:ext uri="{FF2B5EF4-FFF2-40B4-BE49-F238E27FC236}">
                <a16:creationId xmlns:a16="http://schemas.microsoft.com/office/drawing/2014/main" id="{8DA34F12-A6F6-4FA6-81C6-AF915CE09893}"/>
              </a:ext>
            </a:extLst>
          </p:cNvPr>
          <p:cNvSpPr/>
          <p:nvPr/>
        </p:nvSpPr>
        <p:spPr>
          <a:xfrm>
            <a:off x="6718852" y="5030672"/>
            <a:ext cx="3945833" cy="686266"/>
          </a:xfrm>
          <a:prstGeom prst="rect">
            <a:avLst/>
          </a:prstGeom>
          <a:noFill/>
          <a:ln w="38100" cap="flat" cmpd="sng" algn="ctr">
            <a:solidFill>
              <a:srgbClr val="008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dirty="0"/>
          </a:p>
        </p:txBody>
      </p:sp>
      <p:sp>
        <p:nvSpPr>
          <p:cNvPr id="20" name="Правоъгълник 19">
            <a:extLst>
              <a:ext uri="{FF2B5EF4-FFF2-40B4-BE49-F238E27FC236}">
                <a16:creationId xmlns:a16="http://schemas.microsoft.com/office/drawing/2014/main" id="{4BB1E670-5EE4-4EDA-BBDA-23E5D8A32E5F}"/>
              </a:ext>
            </a:extLst>
          </p:cNvPr>
          <p:cNvSpPr/>
          <p:nvPr/>
        </p:nvSpPr>
        <p:spPr>
          <a:xfrm>
            <a:off x="8017566" y="4275296"/>
            <a:ext cx="1338470" cy="761607"/>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a:p>
        </p:txBody>
      </p:sp>
      <p:cxnSp>
        <p:nvCxnSpPr>
          <p:cNvPr id="21" name="Съединител &quot;права стрелка&quot; 20">
            <a:extLst>
              <a:ext uri="{FF2B5EF4-FFF2-40B4-BE49-F238E27FC236}">
                <a16:creationId xmlns:a16="http://schemas.microsoft.com/office/drawing/2014/main" id="{755C0698-FD75-4280-8102-73D1434BA7DC}"/>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Съединител &quot;права стрелка&quot; 21">
            <a:extLst>
              <a:ext uri="{FF2B5EF4-FFF2-40B4-BE49-F238E27FC236}">
                <a16:creationId xmlns:a16="http://schemas.microsoft.com/office/drawing/2014/main" id="{3B28A300-E91B-4262-AF45-D4139BDC0E0B}"/>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Съединител &quot;права стрелка&quot; 22">
            <a:extLst>
              <a:ext uri="{FF2B5EF4-FFF2-40B4-BE49-F238E27FC236}">
                <a16:creationId xmlns:a16="http://schemas.microsoft.com/office/drawing/2014/main" id="{8730D887-8D10-4BAF-AF36-4BEAD06BD6E0}"/>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Съединител &quot;права стрелка&quot; 23">
            <a:extLst>
              <a:ext uri="{FF2B5EF4-FFF2-40B4-BE49-F238E27FC236}">
                <a16:creationId xmlns:a16="http://schemas.microsoft.com/office/drawing/2014/main" id="{F8C321F2-AA1A-49EE-B40D-A9BBF74ECACC}"/>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5277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t>bool ** Matrix (</a:t>
            </a:r>
            <a:r>
              <a:rPr lang="en-GB" dirty="0" err="1"/>
              <a:t>const</a:t>
            </a:r>
            <a:r>
              <a:rPr lang="en-GB" dirty="0"/>
              <a:t> unsigned n, </a:t>
            </a:r>
            <a:r>
              <a:rPr lang="en-GB" dirty="0" err="1"/>
              <a:t>const</a:t>
            </a:r>
            <a:r>
              <a:rPr lang="en-GB" dirty="0"/>
              <a:t> unsigned m)</a:t>
            </a:r>
          </a:p>
          <a:p>
            <a:pPr marL="0" indent="0">
              <a:buNone/>
            </a:pPr>
            <a:r>
              <a:rPr lang="en-GB" dirty="0">
                <a:solidFill>
                  <a:srgbClr val="0000FF"/>
                </a:solidFill>
              </a:rPr>
              <a:t>{</a:t>
            </a:r>
          </a:p>
          <a:p>
            <a:pPr marL="0" indent="0">
              <a:buNone/>
            </a:pPr>
            <a:r>
              <a:rPr lang="en-GB" dirty="0">
                <a:solidFill>
                  <a:srgbClr val="0000FF"/>
                </a:solidFill>
              </a:rPr>
              <a:t>bool ** </a:t>
            </a:r>
            <a:r>
              <a:rPr lang="en-GB" dirty="0" err="1">
                <a:solidFill>
                  <a:srgbClr val="0000FF"/>
                </a:solidFill>
              </a:rPr>
              <a:t>tmp</a:t>
            </a:r>
            <a:r>
              <a:rPr lang="en-GB" dirty="0">
                <a:solidFill>
                  <a:srgbClr val="0000FF"/>
                </a:solidFill>
              </a:rPr>
              <a:t> = new bool * [n];</a:t>
            </a:r>
          </a:p>
          <a:p>
            <a:pPr marL="0" indent="0">
              <a:buNone/>
            </a:pPr>
            <a:r>
              <a:rPr lang="en-GB" dirty="0">
                <a:solidFill>
                  <a:srgbClr val="0000FF"/>
                </a:solidFill>
              </a:rPr>
              <a:t>for</a:t>
            </a:r>
            <a:r>
              <a:rPr lang="bg-BG" dirty="0">
                <a:solidFill>
                  <a:srgbClr val="0000FF"/>
                </a:solidFill>
              </a:rPr>
              <a:t>(</a:t>
            </a:r>
            <a:r>
              <a:rPr lang="en-GB" dirty="0">
                <a:solidFill>
                  <a:srgbClr val="0000FF"/>
                </a:solidFill>
              </a:rPr>
              <a:t>char </a:t>
            </a:r>
            <a:r>
              <a:rPr lang="en-GB" dirty="0" err="1">
                <a:solidFill>
                  <a:srgbClr val="0000FF"/>
                </a:solidFill>
              </a:rPr>
              <a:t>i</a:t>
            </a:r>
            <a:r>
              <a:rPr lang="en-GB" dirty="0">
                <a:solidFill>
                  <a:srgbClr val="0000FF"/>
                </a:solidFill>
              </a:rPr>
              <a:t> = 0; </a:t>
            </a:r>
            <a:r>
              <a:rPr lang="en-GB" dirty="0" err="1">
                <a:solidFill>
                  <a:srgbClr val="0000FF"/>
                </a:solidFill>
              </a:rPr>
              <a:t>i</a:t>
            </a:r>
            <a:r>
              <a:rPr lang="en-GB" dirty="0">
                <a:solidFill>
                  <a:srgbClr val="0000FF"/>
                </a:solidFill>
              </a:rPr>
              <a:t>&lt;n; ++</a:t>
            </a:r>
            <a:r>
              <a:rPr lang="en-GB" dirty="0" err="1">
                <a:solidFill>
                  <a:srgbClr val="0000FF"/>
                </a:solidFill>
              </a:rPr>
              <a:t>i</a:t>
            </a:r>
            <a:r>
              <a:rPr lang="en-GB" dirty="0">
                <a:solidFill>
                  <a:srgbClr val="0000FF"/>
                </a:solidFill>
              </a:rPr>
              <a:t>)</a:t>
            </a:r>
          </a:p>
          <a:p>
            <a:pPr marL="0" indent="0">
              <a:buNone/>
            </a:pPr>
            <a:r>
              <a:rPr lang="bg-BG" dirty="0"/>
              <a:t>     </a:t>
            </a:r>
            <a:r>
              <a:rPr lang="en-GB" dirty="0" err="1"/>
              <a:t>tmp</a:t>
            </a:r>
            <a:r>
              <a:rPr lang="en-GB" dirty="0"/>
              <a:t>[</a:t>
            </a:r>
            <a:r>
              <a:rPr lang="en-GB" dirty="0" err="1"/>
              <a:t>i</a:t>
            </a:r>
            <a:r>
              <a:rPr lang="en-GB" dirty="0"/>
              <a:t>] = new bool [m];</a:t>
            </a:r>
          </a:p>
          <a:p>
            <a:pPr marL="0" indent="0">
              <a:buNone/>
            </a:pPr>
            <a:r>
              <a:rPr lang="en-GB" dirty="0">
                <a:solidFill>
                  <a:srgbClr val="0000FF"/>
                </a:solidFill>
              </a:rPr>
              <a:t>return </a:t>
            </a:r>
            <a:r>
              <a:rPr lang="en-GB" dirty="0" err="1">
                <a:solidFill>
                  <a:srgbClr val="0000FF"/>
                </a:solidFill>
              </a:rPr>
              <a:t>tmp</a:t>
            </a:r>
            <a:r>
              <a:rPr lang="en-GB" dirty="0">
                <a:solidFill>
                  <a:srgbClr val="0000FF"/>
                </a:solidFill>
              </a:rPr>
              <a:t>;</a:t>
            </a:r>
          </a:p>
          <a:p>
            <a:pPr marL="0" indent="0">
              <a:buNone/>
            </a:pPr>
            <a:r>
              <a:rPr lang="en-GB" dirty="0">
                <a:solidFill>
                  <a:srgbClr val="0000FF"/>
                </a:solidFill>
              </a:rPr>
              <a:t>}</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4108173" y="3526155"/>
          <a:ext cx="8017566"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311967">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457737">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r>
                        <a:rPr lang="en-GB" b="1" dirty="0"/>
                        <a:t>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 m</a:t>
                      </a:r>
                    </a:p>
                  </a:txBody>
                  <a:tcPr/>
                </a:tc>
                <a:tc>
                  <a:txBody>
                    <a:bodyPr/>
                    <a:lstStyle/>
                    <a:p>
                      <a:r>
                        <a:rPr lang="en-GB" dirty="0"/>
                        <a:t>0x5</a:t>
                      </a:r>
                    </a:p>
                  </a:txBody>
                  <a:tcPr/>
                </a:tc>
                <a:extLst>
                  <a:ext uri="{0D108BD9-81ED-4DB2-BD59-A6C34878D82A}">
                    <a16:rowId xmlns:a16="http://schemas.microsoft.com/office/drawing/2014/main" val="2785142146"/>
                  </a:ext>
                </a:extLst>
              </a:tr>
              <a:tr h="370840">
                <a:tc gridSpan="4">
                  <a:txBody>
                    <a:bodyPr/>
                    <a:lstStyle/>
                    <a:p>
                      <a:pPr algn="r"/>
                      <a:r>
                        <a:rPr lang="en-GB" dirty="0"/>
                        <a:t>11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2">
                  <a:txBody>
                    <a:bodyPr/>
                    <a:lstStyle/>
                    <a:p>
                      <a:pPr algn="r"/>
                      <a:endParaRPr lang="en-GB" dirty="0"/>
                    </a:p>
                  </a:txBody>
                  <a:tcPr/>
                </a:tc>
                <a:tc hMerge="1">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 </a:t>
                      </a:r>
                      <a:r>
                        <a:rPr lang="en-GB" b="1" dirty="0" err="1"/>
                        <a:t>tmp</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a:t>
                      </a:r>
                    </a:p>
                  </a:txBody>
                  <a:tcPr/>
                </a:tc>
                <a:extLst>
                  <a:ext uri="{0D108BD9-81ED-4DB2-BD59-A6C34878D82A}">
                    <a16:rowId xmlns:a16="http://schemas.microsoft.com/office/drawing/2014/main" val="980718454"/>
                  </a:ext>
                </a:extLst>
              </a:tr>
              <a:tr h="370840">
                <a:tc gridSpan="2">
                  <a:txBody>
                    <a:bodyPr/>
                    <a:lstStyle/>
                    <a:p>
                      <a:pPr algn="r"/>
                      <a:r>
                        <a:rPr lang="en-GB" dirty="0"/>
                        <a:t>10</a:t>
                      </a:r>
                    </a:p>
                  </a:txBody>
                  <a:tcPr/>
                </a:tc>
                <a:tc hMerge="1">
                  <a:txBody>
                    <a:bodyPr/>
                    <a:lstStyle/>
                    <a:p>
                      <a:endParaRPr lang="en-GB" dirty="0"/>
                    </a:p>
                  </a:txBody>
                  <a:tcPr/>
                </a:tc>
                <a:tc>
                  <a:txBody>
                    <a:bodyPr/>
                    <a:lstStyle/>
                    <a:p>
                      <a:endParaRPr lang="en-GB" dirty="0"/>
                    </a:p>
                  </a:txBody>
                  <a:tcPr/>
                </a:tc>
                <a:tc>
                  <a:txBody>
                    <a:bodyPr/>
                    <a:lstStyle/>
                    <a:p>
                      <a:r>
                        <a:rPr lang="en-GB" dirty="0"/>
                        <a:t>0x</a:t>
                      </a:r>
                      <a:r>
                        <a:rPr lang="bg-BG" dirty="0"/>
                        <a:t>Е</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p:nvPr/>
        </p:nvCxnSpPr>
        <p:spPr>
          <a:xfrm flipH="1">
            <a:off x="7275443" y="4956313"/>
            <a:ext cx="834887" cy="25179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931556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t>for(char </a:t>
            </a:r>
            <a:r>
              <a:rPr lang="en-GB" dirty="0" err="1"/>
              <a:t>i</a:t>
            </a:r>
            <a:r>
              <a:rPr lang="en-GB" dirty="0"/>
              <a:t> =0; </a:t>
            </a:r>
            <a:r>
              <a:rPr lang="en-GB" dirty="0" err="1"/>
              <a:t>i</a:t>
            </a:r>
            <a:r>
              <a:rPr lang="en-GB" dirty="0"/>
              <a:t>&lt;3;++</a:t>
            </a:r>
            <a:r>
              <a:rPr lang="en-GB" dirty="0" err="1"/>
              <a:t>i</a:t>
            </a:r>
            <a:r>
              <a:rPr lang="en-GB" dirty="0"/>
              <a:t>)</a:t>
            </a:r>
          </a:p>
          <a:p>
            <a:pPr marL="0" indent="0">
              <a:buNone/>
            </a:pPr>
            <a:r>
              <a:rPr lang="en-GB" dirty="0"/>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9795680"/>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4076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043667215"/>
              </p:ext>
            </p:extLst>
          </p:nvPr>
        </p:nvGraphicFramePr>
        <p:xfrm>
          <a:off x="379288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alpha val="20000"/>
                      </a:srgbClr>
                    </a:solidFill>
                  </a:tcPr>
                </a:tc>
                <a:tc>
                  <a:txBody>
                    <a:bodyPr/>
                    <a:lstStyle/>
                    <a:p>
                      <a:r>
                        <a:rPr lang="en-GB" dirty="0"/>
                        <a:t>Undefined</a:t>
                      </a:r>
                    </a:p>
                  </a:txBody>
                  <a:tcPr>
                    <a:lnL w="12700" cap="flat" cmpd="sng" algn="ctr">
                      <a:solidFill>
                        <a:schemeClr val="tx1"/>
                      </a:solidFill>
                      <a:prstDash val="solid"/>
                      <a:round/>
                      <a:headEnd type="none" w="med" len="med"/>
                      <a:tailEnd type="none" w="med" len="med"/>
                    </a:lnL>
                    <a:solidFill>
                      <a:srgbClr val="008000">
                        <a:alpha val="20000"/>
                      </a:srgbClr>
                    </a:solidFill>
                  </a:tcPr>
                </a:tc>
                <a:tc>
                  <a:txBody>
                    <a:bodyPr/>
                    <a:lstStyle/>
                    <a:p>
                      <a:r>
                        <a:rPr lang="en-GB" dirty="0"/>
                        <a:t>Undefined</a:t>
                      </a:r>
                    </a:p>
                  </a:txBody>
                  <a:tcPr>
                    <a:solidFill>
                      <a:srgbClr val="008000">
                        <a:alpha val="20000"/>
                      </a:srgbClr>
                    </a:solidFill>
                  </a:tcPr>
                </a:tc>
                <a:tc>
                  <a:txBody>
                    <a:bodyPr/>
                    <a:lstStyle/>
                    <a:p>
                      <a:r>
                        <a:rPr lang="en-GB" dirty="0"/>
                        <a:t>Undefined</a:t>
                      </a:r>
                    </a:p>
                  </a:txBody>
                  <a:tcPr>
                    <a:solidFill>
                      <a:srgbClr val="FFFF00">
                        <a:alpha val="20000"/>
                      </a:srgbClr>
                    </a:solidFill>
                  </a:tcPr>
                </a:tc>
                <a:tc>
                  <a:txBody>
                    <a:bodyPr/>
                    <a:lstStyle/>
                    <a:p>
                      <a:r>
                        <a:rPr lang="en-GB" dirty="0"/>
                        <a:t>Undefined</a:t>
                      </a:r>
                    </a:p>
                  </a:txBody>
                  <a:tcPr>
                    <a:solidFill>
                      <a:srgbClr val="FFFF00">
                        <a:alpha val="20000"/>
                      </a:srgbClr>
                    </a:solidFill>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4" name="Таблица 3">
            <a:extLst>
              <a:ext uri="{FF2B5EF4-FFF2-40B4-BE49-F238E27FC236}">
                <a16:creationId xmlns:a16="http://schemas.microsoft.com/office/drawing/2014/main" id="{FB2DA9A1-EEF7-42EB-B463-9CB5CD0F8D7F}"/>
              </a:ext>
            </a:extLst>
          </p:cNvPr>
          <p:cNvGraphicFramePr>
            <a:graphicFrameLocks noGrp="1"/>
          </p:cNvGraphicFramePr>
          <p:nvPr>
            <p:extLst>
              <p:ext uri="{D42A27DB-BD31-4B8C-83A1-F6EECF244321}">
                <p14:modId xmlns:p14="http://schemas.microsoft.com/office/powerpoint/2010/main" val="4132723262"/>
              </p:ext>
            </p:extLst>
          </p:nvPr>
        </p:nvGraphicFramePr>
        <p:xfrm>
          <a:off x="162340" y="3540484"/>
          <a:ext cx="3411886" cy="1112520"/>
        </p:xfrm>
        <a:graphic>
          <a:graphicData uri="http://schemas.openxmlformats.org/drawingml/2006/table">
            <a:tbl>
              <a:tblPr firstRow="1" bandRow="1">
                <a:tableStyleId>{E8B1032C-EA38-4F05-BA0D-38AFFFC7BED3}</a:tableStyleId>
              </a:tblPr>
              <a:tblGrid>
                <a:gridCol w="1705943">
                  <a:extLst>
                    <a:ext uri="{9D8B030D-6E8A-4147-A177-3AD203B41FA5}">
                      <a16:colId xmlns:a16="http://schemas.microsoft.com/office/drawing/2014/main" val="3153741772"/>
                    </a:ext>
                  </a:extLst>
                </a:gridCol>
                <a:gridCol w="1705943">
                  <a:extLst>
                    <a:ext uri="{9D8B030D-6E8A-4147-A177-3AD203B41FA5}">
                      <a16:colId xmlns:a16="http://schemas.microsoft.com/office/drawing/2014/main" val="4247802850"/>
                    </a:ext>
                  </a:extLst>
                </a:gridCol>
              </a:tblGrid>
              <a:tr h="370840">
                <a:tc>
                  <a:txBody>
                    <a:bodyPr/>
                    <a:lstStyle/>
                    <a:p>
                      <a:r>
                        <a:rPr lang="en-GB" b="1" dirty="0"/>
                        <a:t>0x12</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GB" b="1" dirty="0"/>
                        <a:t>0x1</a:t>
                      </a:r>
                      <a:r>
                        <a:rPr lang="bg-BG" b="1" dirty="0"/>
                        <a:t>3</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extLst>
                  <a:ext uri="{0D108BD9-81ED-4DB2-BD59-A6C34878D82A}">
                    <a16:rowId xmlns:a16="http://schemas.microsoft.com/office/drawing/2014/main" val="27775891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b="1" dirty="0"/>
                        <a:t>0x15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3063829"/>
                  </a:ext>
                </a:extLst>
              </a:tr>
              <a:tr h="370840">
                <a:tc>
                  <a:txBody>
                    <a:bodyPr/>
                    <a:lstStyle/>
                    <a:p>
                      <a:r>
                        <a:rPr lang="en-GB" b="1" dirty="0"/>
                        <a:t>0x1</a:t>
                      </a:r>
                      <a:r>
                        <a:rPr lang="bg-BG" b="1" dirty="0"/>
                        <a:t>6</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GB" b="1" dirty="0"/>
                        <a:t>0x1</a:t>
                      </a:r>
                      <a:r>
                        <a:rPr lang="bg-BG" b="1" dirty="0"/>
                        <a:t>7</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2452572713"/>
                  </a:ext>
                </a:extLst>
              </a:tr>
            </a:tbl>
          </a:graphicData>
        </a:graphic>
      </p:graphicFrame>
      <p:sp>
        <p:nvSpPr>
          <p:cNvPr id="9" name="Текстово поле 8">
            <a:extLst>
              <a:ext uri="{FF2B5EF4-FFF2-40B4-BE49-F238E27FC236}">
                <a16:creationId xmlns:a16="http://schemas.microsoft.com/office/drawing/2014/main" id="{1C0F354A-4C32-4316-ABC7-E66ECD77A7C4}"/>
              </a:ext>
            </a:extLst>
          </p:cNvPr>
          <p:cNvSpPr txBox="1"/>
          <p:nvPr/>
        </p:nvSpPr>
        <p:spPr>
          <a:xfrm>
            <a:off x="353948" y="2818004"/>
            <a:ext cx="3220278" cy="646331"/>
          </a:xfrm>
          <a:prstGeom prst="rect">
            <a:avLst/>
          </a:prstGeom>
          <a:noFill/>
        </p:spPr>
        <p:txBody>
          <a:bodyPr wrap="square" rtlCol="0">
            <a:spAutoFit/>
          </a:bodyPr>
          <a:lstStyle/>
          <a:p>
            <a:r>
              <a:rPr lang="bg-BG" sz="3600" dirty="0"/>
              <a:t>Матрица </a:t>
            </a:r>
            <a:r>
              <a:rPr lang="en-GB" sz="3600" dirty="0"/>
              <a:t>3X2</a:t>
            </a:r>
          </a:p>
        </p:txBody>
      </p:sp>
    </p:spTree>
    <p:extLst>
      <p:ext uri="{BB962C8B-B14F-4D97-AF65-F5344CB8AC3E}">
        <p14:creationId xmlns:p14="http://schemas.microsoft.com/office/powerpoint/2010/main" val="163789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F171191-2750-4147-A734-B4A8FAABDA79}"/>
              </a:ext>
            </a:extLst>
          </p:cNvPr>
          <p:cNvSpPr>
            <a:spLocks noGrp="1"/>
          </p:cNvSpPr>
          <p:nvPr>
            <p:ph type="title"/>
          </p:nvPr>
        </p:nvSpPr>
        <p:spPr/>
        <p:txBody>
          <a:bodyPr/>
          <a:lstStyle/>
          <a:p>
            <a:r>
              <a:rPr lang="bg-BG" dirty="0"/>
              <a:t>По-точно обяснение на </a:t>
            </a:r>
            <a:r>
              <a:rPr lang="en-GB" dirty="0"/>
              <a:t>scope</a:t>
            </a:r>
          </a:p>
        </p:txBody>
      </p:sp>
      <p:sp>
        <p:nvSpPr>
          <p:cNvPr id="3" name="Контейнер за съдържание 2">
            <a:extLst>
              <a:ext uri="{FF2B5EF4-FFF2-40B4-BE49-F238E27FC236}">
                <a16:creationId xmlns:a16="http://schemas.microsoft.com/office/drawing/2014/main" id="{0204A79C-839F-4A52-9F53-D58152A83E2F}"/>
              </a:ext>
            </a:extLst>
          </p:cNvPr>
          <p:cNvSpPr>
            <a:spLocks noGrp="1"/>
          </p:cNvSpPr>
          <p:nvPr>
            <p:ph idx="1"/>
          </p:nvPr>
        </p:nvSpPr>
        <p:spPr/>
        <p:txBody>
          <a:bodyPr/>
          <a:lstStyle/>
          <a:p>
            <a:r>
              <a:rPr lang="bg-BG" dirty="0"/>
              <a:t>Дотук за </a:t>
            </a:r>
            <a:r>
              <a:rPr lang="en-GB" dirty="0"/>
              <a:t>scope </a:t>
            </a:r>
            <a:r>
              <a:rPr lang="bg-BG" dirty="0"/>
              <a:t>знаем, че:</a:t>
            </a:r>
          </a:p>
          <a:p>
            <a:pPr lvl="1"/>
            <a:r>
              <a:rPr lang="bg-BG" dirty="0"/>
              <a:t>Пази данните на всички променливи на </a:t>
            </a:r>
            <a:r>
              <a:rPr lang="en-GB" dirty="0"/>
              <a:t>scope-a</a:t>
            </a:r>
            <a:r>
              <a:rPr lang="bg-BG" dirty="0"/>
              <a:t>, в който се намира</a:t>
            </a:r>
          </a:p>
          <a:p>
            <a:pPr lvl="1"/>
            <a:r>
              <a:rPr lang="bg-BG" dirty="0"/>
              <a:t>Ако се създаде нова променлива със запазено име от външен </a:t>
            </a:r>
            <a:r>
              <a:rPr lang="en-GB" dirty="0"/>
              <a:t>scope, </a:t>
            </a:r>
            <a:r>
              <a:rPr lang="bg-BG" dirty="0"/>
              <a:t>то се забравя за старата променлива за този </a:t>
            </a:r>
            <a:r>
              <a:rPr lang="en-GB" dirty="0"/>
              <a:t>scope</a:t>
            </a:r>
          </a:p>
          <a:p>
            <a:pPr lvl="1"/>
            <a:r>
              <a:rPr lang="bg-BG" dirty="0"/>
              <a:t>Когато свърши даден </a:t>
            </a:r>
            <a:r>
              <a:rPr lang="en-GB" dirty="0"/>
              <a:t>scope, </a:t>
            </a:r>
            <a:r>
              <a:rPr lang="bg-BG" dirty="0"/>
              <a:t>всички данни, създадени в него, изчезват</a:t>
            </a:r>
          </a:p>
          <a:p>
            <a:pPr lvl="1"/>
            <a:endParaRPr lang="bg-BG" dirty="0"/>
          </a:p>
          <a:p>
            <a:r>
              <a:rPr lang="bg-BG" dirty="0"/>
              <a:t>Освен това:</a:t>
            </a:r>
          </a:p>
          <a:p>
            <a:pPr lvl="1"/>
            <a:r>
              <a:rPr lang="bg-BG" dirty="0"/>
              <a:t>данните, които заделяме в </a:t>
            </a:r>
            <a:r>
              <a:rPr lang="en-GB" dirty="0"/>
              <a:t>scope, </a:t>
            </a:r>
            <a:r>
              <a:rPr lang="bg-BG" dirty="0"/>
              <a:t>използват така наречената </a:t>
            </a:r>
            <a:r>
              <a:rPr lang="bg-BG" dirty="0" err="1"/>
              <a:t>стекова</a:t>
            </a:r>
            <a:r>
              <a:rPr lang="bg-BG" dirty="0"/>
              <a:t> памет</a:t>
            </a:r>
          </a:p>
          <a:p>
            <a:pPr lvl="1"/>
            <a:r>
              <a:rPr lang="bg-BG" dirty="0"/>
              <a:t>както сте се сетили, всички функции представляват </a:t>
            </a:r>
            <a:r>
              <a:rPr lang="en-GB" dirty="0"/>
              <a:t>scope, </a:t>
            </a:r>
            <a:r>
              <a:rPr lang="bg-BG" dirty="0"/>
              <a:t>включително и </a:t>
            </a:r>
            <a:r>
              <a:rPr lang="en-GB" dirty="0"/>
              <a:t>main</a:t>
            </a:r>
          </a:p>
        </p:txBody>
      </p:sp>
    </p:spTree>
    <p:extLst>
      <p:ext uri="{BB962C8B-B14F-4D97-AF65-F5344CB8AC3E}">
        <p14:creationId xmlns:p14="http://schemas.microsoft.com/office/powerpoint/2010/main" val="5876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2817135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29606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05887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28980560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en-GB" dirty="0"/>
                        <a:t>0</a:t>
                      </a:r>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95659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813463781"/>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01727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6880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57338032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16097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032579797"/>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9694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	 delete[] A[</a:t>
            </a:r>
            <a:r>
              <a:rPr lang="en-GB" dirty="0" err="1"/>
              <a:t>i</a:t>
            </a:r>
            <a:r>
              <a:rPr lang="en-GB" dirty="0"/>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Undefined</a:t>
                      </a:r>
                    </a:p>
                  </a:txBody>
                  <a:tcPr/>
                </a:tc>
                <a:tc>
                  <a:txBody>
                    <a:bodyPr/>
                    <a:lstStyle/>
                    <a:p>
                      <a:r>
                        <a:rPr lang="en-GB" dirty="0"/>
                        <a:t>Undefined</a:t>
                      </a:r>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1752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3512903970"/>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10</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59461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97564832"/>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r>
                        <a:rPr lang="bg-BG" b="1" dirty="0"/>
                        <a:t> - </a:t>
                      </a:r>
                      <a:r>
                        <a:rPr lang="en-GB" b="1" dirty="0" err="1"/>
                        <a:t>i</a:t>
                      </a:r>
                      <a:endParaRPr lang="en-GB" b="1" dirty="0"/>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r>
                        <a:rPr lang="bg-BG" dirty="0"/>
                        <a:t>11</a:t>
                      </a:r>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2155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02548EE-9CC2-4F96-8FBE-BD2930CF4B6D}"/>
              </a:ext>
            </a:extLst>
          </p:cNvPr>
          <p:cNvSpPr>
            <a:spLocks noGrp="1"/>
          </p:cNvSpPr>
          <p:nvPr>
            <p:ph type="title"/>
          </p:nvPr>
        </p:nvSpPr>
        <p:spPr/>
        <p:txBody>
          <a:bodyPr/>
          <a:lstStyle/>
          <a:p>
            <a:r>
              <a:rPr lang="bg-BG" dirty="0"/>
              <a:t>Стек </a:t>
            </a:r>
            <a:r>
              <a:rPr lang="en-GB" dirty="0"/>
              <a:t>– </a:t>
            </a:r>
            <a:r>
              <a:rPr lang="bg-BG" dirty="0"/>
              <a:t>Купчина</a:t>
            </a:r>
            <a:endParaRPr lang="en-GB" dirty="0"/>
          </a:p>
        </p:txBody>
      </p:sp>
      <p:sp>
        <p:nvSpPr>
          <p:cNvPr id="4" name="Правоъгълник 3">
            <a:extLst>
              <a:ext uri="{FF2B5EF4-FFF2-40B4-BE49-F238E27FC236}">
                <a16:creationId xmlns:a16="http://schemas.microsoft.com/office/drawing/2014/main" id="{6ECB6018-D8C5-4EBE-B820-46163F07CCF2}"/>
              </a:ext>
            </a:extLst>
          </p:cNvPr>
          <p:cNvSpPr/>
          <p:nvPr/>
        </p:nvSpPr>
        <p:spPr>
          <a:xfrm>
            <a:off x="2796205" y="4604799"/>
            <a:ext cx="6599583" cy="21188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4400" dirty="0"/>
              <a:t>Global Scope</a:t>
            </a:r>
          </a:p>
        </p:txBody>
      </p:sp>
      <p:sp>
        <p:nvSpPr>
          <p:cNvPr id="5" name="Правоъгълник 4">
            <a:extLst>
              <a:ext uri="{FF2B5EF4-FFF2-40B4-BE49-F238E27FC236}">
                <a16:creationId xmlns:a16="http://schemas.microsoft.com/office/drawing/2014/main" id="{E716F933-271F-42BB-875F-9C95F4F32E1E}"/>
              </a:ext>
            </a:extLst>
          </p:cNvPr>
          <p:cNvSpPr/>
          <p:nvPr/>
        </p:nvSpPr>
        <p:spPr>
          <a:xfrm>
            <a:off x="3526734" y="2954993"/>
            <a:ext cx="5138531" cy="16498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4400" dirty="0"/>
              <a:t>int main()</a:t>
            </a:r>
          </a:p>
        </p:txBody>
      </p:sp>
      <p:sp>
        <p:nvSpPr>
          <p:cNvPr id="7" name="Правоъгълник 6">
            <a:extLst>
              <a:ext uri="{FF2B5EF4-FFF2-40B4-BE49-F238E27FC236}">
                <a16:creationId xmlns:a16="http://schemas.microsoft.com/office/drawing/2014/main" id="{80C60ACA-C316-437D-8EDA-890D29BE3A9E}"/>
              </a:ext>
            </a:extLst>
          </p:cNvPr>
          <p:cNvSpPr/>
          <p:nvPr/>
        </p:nvSpPr>
        <p:spPr>
          <a:xfrm>
            <a:off x="4493773" y="1690688"/>
            <a:ext cx="3204445" cy="126430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4400" dirty="0"/>
              <a:t>simple scope</a:t>
            </a:r>
          </a:p>
          <a:p>
            <a:pPr algn="ctr"/>
            <a:r>
              <a:rPr lang="en-GB" sz="4400" dirty="0"/>
              <a:t>in main()</a:t>
            </a:r>
          </a:p>
        </p:txBody>
      </p:sp>
    </p:spTree>
    <p:extLst>
      <p:ext uri="{BB962C8B-B14F-4D97-AF65-F5344CB8AC3E}">
        <p14:creationId xmlns:p14="http://schemas.microsoft.com/office/powerpoint/2010/main" val="61708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2062791955"/>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r>
                        <a:rPr lang="en-GB" dirty="0"/>
                        <a:t>0x12</a:t>
                      </a:r>
                    </a:p>
                  </a:txBody>
                  <a:tcPr/>
                </a:tc>
                <a:tc>
                  <a:txBody>
                    <a:bodyPr/>
                    <a:lstStyle/>
                    <a:p>
                      <a:r>
                        <a:rPr lang="bg-BG" dirty="0"/>
                        <a:t>0</a:t>
                      </a:r>
                      <a:r>
                        <a:rPr lang="en-GB" dirty="0"/>
                        <a:t>x14</a:t>
                      </a:r>
                    </a:p>
                  </a:txBody>
                  <a:tcPr/>
                </a:tc>
                <a:tc>
                  <a:txBody>
                    <a:bodyPr/>
                    <a:lstStyle/>
                    <a:p>
                      <a:r>
                        <a:rPr lang="en-GB" dirty="0"/>
                        <a:t>0x16</a:t>
                      </a:r>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Съединител &quot;права стрелка&quot; 4">
            <a:extLst>
              <a:ext uri="{FF2B5EF4-FFF2-40B4-BE49-F238E27FC236}">
                <a16:creationId xmlns:a16="http://schemas.microsoft.com/office/drawing/2014/main" id="{BD18FFBA-4713-436C-B129-46A5BCA14027}"/>
              </a:ext>
            </a:extLst>
          </p:cNvPr>
          <p:cNvCxnSpPr/>
          <p:nvPr/>
        </p:nvCxnSpPr>
        <p:spPr>
          <a:xfrm flipH="1">
            <a:off x="4757530" y="5685183"/>
            <a:ext cx="2054087" cy="37106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 name="Съединител &quot;права стрелка&quot; 5">
            <a:extLst>
              <a:ext uri="{FF2B5EF4-FFF2-40B4-BE49-F238E27FC236}">
                <a16:creationId xmlns:a16="http://schemas.microsoft.com/office/drawing/2014/main" id="{4AC86546-D38F-46F1-9D7F-02231BAA7B1C}"/>
              </a:ext>
            </a:extLst>
          </p:cNvPr>
          <p:cNvCxnSpPr>
            <a:cxnSpLocks/>
          </p:cNvCxnSpPr>
          <p:nvPr/>
        </p:nvCxnSpPr>
        <p:spPr>
          <a:xfrm flipH="1">
            <a:off x="7275443" y="5685183"/>
            <a:ext cx="954158" cy="371060"/>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Съединител &quot;права стрелка&quot; 6">
            <a:extLst>
              <a:ext uri="{FF2B5EF4-FFF2-40B4-BE49-F238E27FC236}">
                <a16:creationId xmlns:a16="http://schemas.microsoft.com/office/drawing/2014/main" id="{8ED0E107-C63B-4A17-8590-79DA088FC6CD}"/>
              </a:ext>
            </a:extLst>
          </p:cNvPr>
          <p:cNvCxnSpPr/>
          <p:nvPr/>
        </p:nvCxnSpPr>
        <p:spPr>
          <a:xfrm>
            <a:off x="9448800" y="5685183"/>
            <a:ext cx="0" cy="469660"/>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7481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11BC87-3E06-4453-94B6-0110FD746613}"/>
              </a:ext>
            </a:extLst>
          </p:cNvPr>
          <p:cNvSpPr>
            <a:spLocks noGrp="1"/>
          </p:cNvSpPr>
          <p:nvPr>
            <p:ph type="title"/>
          </p:nvPr>
        </p:nvSpPr>
        <p:spPr/>
        <p:txBody>
          <a:bodyPr/>
          <a:lstStyle/>
          <a:p>
            <a:r>
              <a:rPr lang="bg-BG" dirty="0"/>
              <a:t>Обработка на динамични данни - визуализация</a:t>
            </a:r>
            <a:endParaRPr lang="en-GB" dirty="0"/>
          </a:p>
        </p:txBody>
      </p:sp>
      <p:sp>
        <p:nvSpPr>
          <p:cNvPr id="3" name="Контейнер за съдържание 2">
            <a:extLst>
              <a:ext uri="{FF2B5EF4-FFF2-40B4-BE49-F238E27FC236}">
                <a16:creationId xmlns:a16="http://schemas.microsoft.com/office/drawing/2014/main" id="{E404F69C-91D8-4FAF-A4DC-18EB6664D0CE}"/>
              </a:ext>
            </a:extLst>
          </p:cNvPr>
          <p:cNvSpPr>
            <a:spLocks noGrp="1"/>
          </p:cNvSpPr>
          <p:nvPr>
            <p:ph idx="1"/>
          </p:nvPr>
        </p:nvSpPr>
        <p:spPr>
          <a:xfrm>
            <a:off x="162340" y="1803505"/>
            <a:ext cx="10515600" cy="4351338"/>
          </a:xfrm>
        </p:spPr>
        <p:txBody>
          <a:bodyPr>
            <a:normAutofit/>
          </a:bodyPr>
          <a:lstStyle/>
          <a:p>
            <a:pPr marL="0" indent="0">
              <a:buNone/>
            </a:pPr>
            <a:r>
              <a:rPr lang="en-GB" dirty="0">
                <a:solidFill>
                  <a:srgbClr val="0000FF"/>
                </a:solidFill>
              </a:rPr>
              <a:t>bool ** A = Matrix(3,</a:t>
            </a:r>
            <a:r>
              <a:rPr lang="bg-BG" dirty="0">
                <a:solidFill>
                  <a:srgbClr val="0000FF"/>
                </a:solidFill>
              </a:rPr>
              <a:t>2</a:t>
            </a:r>
            <a:r>
              <a:rPr lang="en-GB" dirty="0">
                <a:solidFill>
                  <a:srgbClr val="0000FF"/>
                </a:solidFill>
              </a:rPr>
              <a:t>);</a:t>
            </a:r>
          </a:p>
          <a:p>
            <a:pPr marL="0" indent="0">
              <a:buNone/>
            </a:pPr>
            <a:r>
              <a:rPr lang="en-GB" dirty="0">
                <a:solidFill>
                  <a:srgbClr val="0000FF"/>
                </a:solidFill>
              </a:rPr>
              <a:t>for(char </a:t>
            </a:r>
            <a:r>
              <a:rPr lang="en-GB" dirty="0" err="1">
                <a:solidFill>
                  <a:srgbClr val="0000FF"/>
                </a:solidFill>
              </a:rPr>
              <a:t>i</a:t>
            </a:r>
            <a:r>
              <a:rPr lang="en-GB" dirty="0">
                <a:solidFill>
                  <a:srgbClr val="0000FF"/>
                </a:solidFill>
              </a:rPr>
              <a:t> =0; </a:t>
            </a:r>
            <a:r>
              <a:rPr lang="en-GB" dirty="0" err="1">
                <a:solidFill>
                  <a:srgbClr val="0000FF"/>
                </a:solidFill>
              </a:rPr>
              <a:t>i</a:t>
            </a:r>
            <a:r>
              <a:rPr lang="en-GB" dirty="0">
                <a:solidFill>
                  <a:srgbClr val="0000FF"/>
                </a:solidFill>
              </a:rPr>
              <a:t>&lt;3;++</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	 delete[] A[</a:t>
            </a:r>
            <a:r>
              <a:rPr lang="en-GB" dirty="0" err="1">
                <a:solidFill>
                  <a:srgbClr val="0000FF"/>
                </a:solidFill>
              </a:rPr>
              <a:t>i</a:t>
            </a:r>
            <a:r>
              <a:rPr lang="en-GB" dirty="0">
                <a:solidFill>
                  <a:srgbClr val="0000FF"/>
                </a:solidFill>
              </a:rPr>
              <a:t>];</a:t>
            </a:r>
          </a:p>
          <a:p>
            <a:pPr marL="0" indent="0">
              <a:buNone/>
            </a:pPr>
            <a:r>
              <a:rPr lang="en-GB" dirty="0">
                <a:solidFill>
                  <a:srgbClr val="0000FF"/>
                </a:solidFill>
              </a:rPr>
              <a:t>}</a:t>
            </a:r>
          </a:p>
          <a:p>
            <a:pPr marL="0" indent="0">
              <a:buNone/>
            </a:pPr>
            <a:r>
              <a:rPr lang="en-GB" dirty="0">
                <a:solidFill>
                  <a:srgbClr val="0000FF"/>
                </a:solidFill>
              </a:rPr>
              <a:t>delete[] A;</a:t>
            </a:r>
          </a:p>
        </p:txBody>
      </p:sp>
      <p:graphicFrame>
        <p:nvGraphicFramePr>
          <p:cNvPr id="8" name="Контейнер за съдържание 3">
            <a:extLst>
              <a:ext uri="{FF2B5EF4-FFF2-40B4-BE49-F238E27FC236}">
                <a16:creationId xmlns:a16="http://schemas.microsoft.com/office/drawing/2014/main" id="{B7203498-0C8A-40E0-85D1-E174B23FCEB6}"/>
              </a:ext>
            </a:extLst>
          </p:cNvPr>
          <p:cNvGraphicFramePr>
            <a:graphicFrameLocks/>
          </p:cNvGraphicFramePr>
          <p:nvPr>
            <p:extLst>
              <p:ext uri="{D42A27DB-BD31-4B8C-83A1-F6EECF244321}">
                <p14:modId xmlns:p14="http://schemas.microsoft.com/office/powerpoint/2010/main" val="1706216088"/>
              </p:ext>
            </p:extLst>
          </p:nvPr>
        </p:nvGraphicFramePr>
        <p:xfrm>
          <a:off x="3851300" y="3526155"/>
          <a:ext cx="8236780" cy="2966720"/>
        </p:xfrm>
        <a:graphic>
          <a:graphicData uri="http://schemas.openxmlformats.org/drawingml/2006/table">
            <a:tbl>
              <a:tblPr firstRow="1" bandRow="1">
                <a:tableStyleId>{616DA210-FB5B-4158-B5E0-FEB733F419BA}</a:tableStyleId>
              </a:tblPr>
              <a:tblGrid>
                <a:gridCol w="1311965">
                  <a:extLst>
                    <a:ext uri="{9D8B030D-6E8A-4147-A177-3AD203B41FA5}">
                      <a16:colId xmlns:a16="http://schemas.microsoft.com/office/drawing/2014/main" val="29790790"/>
                    </a:ext>
                  </a:extLst>
                </a:gridCol>
                <a:gridCol w="1487226">
                  <a:extLst>
                    <a:ext uri="{9D8B030D-6E8A-4147-A177-3AD203B41FA5}">
                      <a16:colId xmlns:a16="http://schemas.microsoft.com/office/drawing/2014/main" val="3642693907"/>
                    </a:ext>
                  </a:extLst>
                </a:gridCol>
                <a:gridCol w="1311965">
                  <a:extLst>
                    <a:ext uri="{9D8B030D-6E8A-4147-A177-3AD203B41FA5}">
                      <a16:colId xmlns:a16="http://schemas.microsoft.com/office/drawing/2014/main" val="1520364714"/>
                    </a:ext>
                  </a:extLst>
                </a:gridCol>
                <a:gridCol w="1311965">
                  <a:extLst>
                    <a:ext uri="{9D8B030D-6E8A-4147-A177-3AD203B41FA5}">
                      <a16:colId xmlns:a16="http://schemas.microsoft.com/office/drawing/2014/main" val="3332808238"/>
                    </a:ext>
                  </a:extLst>
                </a:gridCol>
                <a:gridCol w="1311967">
                  <a:extLst>
                    <a:ext uri="{9D8B030D-6E8A-4147-A177-3AD203B41FA5}">
                      <a16:colId xmlns:a16="http://schemas.microsoft.com/office/drawing/2014/main" val="4195384588"/>
                    </a:ext>
                  </a:extLst>
                </a:gridCol>
                <a:gridCol w="1501692">
                  <a:extLst>
                    <a:ext uri="{9D8B030D-6E8A-4147-A177-3AD203B41FA5}">
                      <a16:colId xmlns:a16="http://schemas.microsoft.com/office/drawing/2014/main" val="6039967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0x0</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0x2</a:t>
                      </a:r>
                    </a:p>
                  </a:txBody>
                  <a:tcPr/>
                </a:tc>
                <a:tc>
                  <a:txBody>
                    <a:bodyPr/>
                    <a:lstStyle/>
                    <a:p>
                      <a:r>
                        <a:rPr lang="en-GB" dirty="0"/>
                        <a:t>0x3</a:t>
                      </a:r>
                    </a:p>
                  </a:txBody>
                  <a:tcPr/>
                </a:tc>
                <a:tc>
                  <a:txBody>
                    <a:bodyPr/>
                    <a:lstStyle/>
                    <a:p>
                      <a:r>
                        <a:rPr lang="en-GB" dirty="0"/>
                        <a:t>0x4 </a:t>
                      </a:r>
                    </a:p>
                  </a:txBody>
                  <a:tcPr/>
                </a:tc>
                <a:tc>
                  <a:txBody>
                    <a:bodyPr/>
                    <a:lstStyle/>
                    <a:p>
                      <a:r>
                        <a:rPr lang="en-GB" dirty="0"/>
                        <a:t>0x5</a:t>
                      </a:r>
                    </a:p>
                  </a:txBody>
                  <a:tcPr/>
                </a:tc>
                <a:extLst>
                  <a:ext uri="{0D108BD9-81ED-4DB2-BD59-A6C34878D82A}">
                    <a16:rowId xmlns:a16="http://schemas.microsoft.com/office/drawing/2014/main" val="2785142146"/>
                  </a:ext>
                </a:extLst>
              </a:tr>
              <a:tr h="370840">
                <a:tc>
                  <a:txBody>
                    <a:bodyPr/>
                    <a:lstStyle/>
                    <a:p>
                      <a:pPr algn="r"/>
                      <a:endParaRPr lang="en-GB" dirty="0"/>
                    </a:p>
                  </a:txBody>
                  <a:tcPr/>
                </a:tc>
                <a:tc>
                  <a:txBody>
                    <a:bodyPr/>
                    <a:lstStyle/>
                    <a:p>
                      <a:pPr algn="r"/>
                      <a:endParaRPr lang="en-GB" dirty="0"/>
                    </a:p>
                  </a:txBody>
                  <a:tcPr/>
                </a:tc>
                <a:tc>
                  <a:txBody>
                    <a:bodyPr/>
                    <a:lstStyle/>
                    <a:p>
                      <a:endParaRPr lang="en-GB" dirty="0"/>
                    </a:p>
                  </a:txBody>
                  <a:tcPr/>
                </a:tc>
                <a:tc>
                  <a:txBody>
                    <a:bodyPr/>
                    <a:lstStyle/>
                    <a:p>
                      <a:pPr algn="r"/>
                      <a:endParaRPr lang="en-GB" dirty="0"/>
                    </a:p>
                  </a:txBody>
                  <a:tcPr/>
                </a:tc>
                <a:tc>
                  <a:txBody>
                    <a:bodyPr/>
                    <a:lstStyle/>
                    <a:p>
                      <a:pPr algn="r"/>
                      <a:endParaRPr lang="en-GB" dirty="0"/>
                    </a:p>
                  </a:txBody>
                  <a:tcPr/>
                </a:tc>
                <a:tc>
                  <a:txBody>
                    <a:bodyPr/>
                    <a:lstStyle/>
                    <a:p>
                      <a:endParaRPr lang="en-GB" dirty="0"/>
                    </a:p>
                  </a:txBody>
                  <a:tcPr/>
                </a:tc>
                <a:extLst>
                  <a:ext uri="{0D108BD9-81ED-4DB2-BD59-A6C34878D82A}">
                    <a16:rowId xmlns:a16="http://schemas.microsoft.com/office/drawing/2014/main" val="3619032745"/>
                  </a:ext>
                </a:extLst>
              </a:tr>
              <a:tr h="370840">
                <a:tc>
                  <a:txBody>
                    <a:bodyPr/>
                    <a:lstStyle/>
                    <a:p>
                      <a:r>
                        <a:rPr lang="en-GB" b="1" dirty="0"/>
                        <a:t>0x6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0x9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0xA</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0xB - A</a:t>
                      </a:r>
                    </a:p>
                  </a:txBody>
                  <a:tcPr/>
                </a:tc>
                <a:extLst>
                  <a:ext uri="{0D108BD9-81ED-4DB2-BD59-A6C34878D82A}">
                    <a16:rowId xmlns:a16="http://schemas.microsoft.com/office/drawing/2014/main" val="980718454"/>
                  </a:ext>
                </a:extLst>
              </a:tr>
              <a:tr h="370840">
                <a:tc>
                  <a:txBody>
                    <a:bodyPr/>
                    <a:lstStyle/>
                    <a:p>
                      <a:pPr algn="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0xE</a:t>
                      </a:r>
                    </a:p>
                  </a:txBody>
                  <a:tcPr/>
                </a:tc>
                <a:extLst>
                  <a:ext uri="{0D108BD9-81ED-4DB2-BD59-A6C34878D82A}">
                    <a16:rowId xmlns:a16="http://schemas.microsoft.com/office/drawing/2014/main" val="2797060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0xD</a:t>
                      </a:r>
                      <a:r>
                        <a:rPr lang="bg-BG" b="1" dirty="0"/>
                        <a:t> </a:t>
                      </a:r>
                      <a:endParaRPr lang="en-GB"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0x11</a:t>
                      </a:r>
                    </a:p>
                  </a:txBody>
                  <a:tcPr/>
                </a:tc>
                <a:extLst>
                  <a:ext uri="{0D108BD9-81ED-4DB2-BD59-A6C34878D82A}">
                    <a16:rowId xmlns:a16="http://schemas.microsoft.com/office/drawing/2014/main" val="2195086831"/>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839058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0x17</a:t>
                      </a:r>
                    </a:p>
                  </a:txBody>
                  <a:tcPr/>
                </a:tc>
                <a:extLst>
                  <a:ext uri="{0D108BD9-81ED-4DB2-BD59-A6C34878D82A}">
                    <a16:rowId xmlns:a16="http://schemas.microsoft.com/office/drawing/2014/main" val="2290465727"/>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4150631"/>
                  </a:ext>
                </a:extLst>
              </a:tr>
            </a:tbl>
          </a:graphicData>
        </a:graphic>
      </p:graphicFrame>
      <p:cxnSp>
        <p:nvCxnSpPr>
          <p:cNvPr id="10" name="Съединител &quot;права стрелка&quot; 9">
            <a:extLst>
              <a:ext uri="{FF2B5EF4-FFF2-40B4-BE49-F238E27FC236}">
                <a16:creationId xmlns:a16="http://schemas.microsoft.com/office/drawing/2014/main" id="{6F7836E4-7B4A-4B65-AB7E-3DD3620B0159}"/>
              </a:ext>
            </a:extLst>
          </p:cNvPr>
          <p:cNvCxnSpPr>
            <a:cxnSpLocks/>
          </p:cNvCxnSpPr>
          <p:nvPr/>
        </p:nvCxnSpPr>
        <p:spPr>
          <a:xfrm flipH="1">
            <a:off x="7275444" y="4585252"/>
            <a:ext cx="3525078" cy="6228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7226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#2</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7964040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a[5] = 5;</a:t>
            </a:r>
          </a:p>
          <a:p>
            <a:pPr marL="0" indent="0">
              <a:buNone/>
            </a:pPr>
            <a:r>
              <a:rPr lang="en-GB" dirty="0"/>
              <a:t>delete a[0];</a:t>
            </a:r>
          </a:p>
          <a:p>
            <a:pPr marL="0" indent="0">
              <a:buNone/>
            </a:pPr>
            <a:r>
              <a:rPr lang="en-GB" dirty="0"/>
              <a:t>std::</a:t>
            </a:r>
            <a:r>
              <a:rPr lang="en-GB" dirty="0" err="1"/>
              <a:t>cout</a:t>
            </a:r>
            <a:r>
              <a:rPr lang="en-GB" dirty="0"/>
              <a:t> &lt;&lt; a[5];</a:t>
            </a:r>
          </a:p>
          <a:p>
            <a:pPr marL="0" indent="0">
              <a:buNone/>
            </a:pPr>
            <a:endParaRPr lang="en-GB" dirty="0"/>
          </a:p>
          <a:p>
            <a:pPr marL="0" indent="0">
              <a:buNone/>
            </a:pPr>
            <a:r>
              <a:rPr lang="en-GB" dirty="0"/>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трябва да се трие с </a:t>
            </a:r>
            <a:r>
              <a:rPr lang="en-GB" dirty="0">
                <a:solidFill>
                  <a:srgbClr val="D856C9"/>
                </a:solidFill>
              </a:rPr>
              <a:t>delete[]</a:t>
            </a:r>
          </a:p>
        </p:txBody>
      </p:sp>
    </p:spTree>
    <p:extLst>
      <p:ext uri="{BB962C8B-B14F-4D97-AF65-F5344CB8AC3E}">
        <p14:creationId xmlns:p14="http://schemas.microsoft.com/office/powerpoint/2010/main" val="10098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fontScale="92500" lnSpcReduction="10000"/>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*a*=0;</a:t>
            </a:r>
            <a:endParaRPr lang="bg-BG" dirty="0"/>
          </a:p>
          <a:p>
            <a:pPr marL="0" indent="0">
              <a:buNone/>
            </a:pPr>
            <a:r>
              <a:rPr lang="en-GB" dirty="0"/>
              <a:t>std::</a:t>
            </a:r>
            <a:r>
              <a:rPr lang="en-GB" dirty="0" err="1"/>
              <a:t>cout</a:t>
            </a:r>
            <a:r>
              <a:rPr lang="en-GB" dirty="0"/>
              <a:t>&lt;&lt;*a;</a:t>
            </a:r>
          </a:p>
          <a:p>
            <a:pPr marL="0" indent="0">
              <a:buNone/>
            </a:pPr>
            <a:r>
              <a:rPr lang="en-GB" dirty="0"/>
              <a:t>delete []a;</a:t>
            </a:r>
          </a:p>
          <a:p>
            <a:pPr marL="0" indent="0">
              <a:buNone/>
            </a:pPr>
            <a:endParaRPr lang="en-GB" dirty="0"/>
          </a:p>
          <a:p>
            <a:pPr marL="0" indent="0">
              <a:buNone/>
            </a:pPr>
            <a:r>
              <a:rPr lang="en-GB" dirty="0">
                <a:solidFill>
                  <a:srgbClr val="D856C9"/>
                </a:solidFill>
              </a:rPr>
              <a:t> </a:t>
            </a:r>
            <a:r>
              <a:rPr lang="bg-BG" dirty="0">
                <a:solidFill>
                  <a:srgbClr val="D856C9"/>
                </a:solidFill>
              </a:rPr>
              <a:t>Отговор: Недефинирано поведение, памет заделена с </a:t>
            </a:r>
            <a:r>
              <a:rPr lang="en-GB" dirty="0">
                <a:solidFill>
                  <a:srgbClr val="D856C9"/>
                </a:solidFill>
              </a:rPr>
              <a:t>new[] </a:t>
            </a:r>
            <a:r>
              <a:rPr lang="bg-BG" dirty="0">
                <a:solidFill>
                  <a:srgbClr val="D856C9"/>
                </a:solidFill>
              </a:rPr>
              <a:t>се трие с </a:t>
            </a:r>
            <a:r>
              <a:rPr lang="en-GB" dirty="0">
                <a:solidFill>
                  <a:srgbClr val="D856C9"/>
                </a:solidFill>
              </a:rPr>
              <a:t>delete[] </a:t>
            </a:r>
            <a:r>
              <a:rPr lang="bg-BG" dirty="0">
                <a:solidFill>
                  <a:srgbClr val="D856C9"/>
                </a:solidFill>
              </a:rPr>
              <a:t>само от адреса, който е бил върнат от </a:t>
            </a:r>
            <a:r>
              <a:rPr lang="en-GB" dirty="0">
                <a:solidFill>
                  <a:srgbClr val="D856C9"/>
                </a:solidFill>
              </a:rPr>
              <a:t>new[]</a:t>
            </a:r>
          </a:p>
        </p:txBody>
      </p:sp>
    </p:spTree>
    <p:extLst>
      <p:ext uri="{BB962C8B-B14F-4D97-AF65-F5344CB8AC3E}">
        <p14:creationId xmlns:p14="http://schemas.microsoft.com/office/powerpoint/2010/main" val="29792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917D21B-4ACB-48A4-B6D8-4CDB88FC6068}"/>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A27027B1-1409-4DD7-A64E-0D504BE37CCB}"/>
              </a:ext>
            </a:extLst>
          </p:cNvPr>
          <p:cNvSpPr>
            <a:spLocks noGrp="1"/>
          </p:cNvSpPr>
          <p:nvPr>
            <p:ph idx="1"/>
          </p:nvPr>
        </p:nvSpPr>
        <p:spPr/>
        <p:txBody>
          <a:bodyPr>
            <a:normAutofit/>
          </a:bodyPr>
          <a:lstStyle/>
          <a:p>
            <a:r>
              <a:rPr lang="bg-BG" dirty="0"/>
              <a:t>Какво ще се случи?</a:t>
            </a:r>
          </a:p>
          <a:p>
            <a:endParaRPr lang="bg-BG" dirty="0"/>
          </a:p>
          <a:p>
            <a:pPr marL="0" indent="0">
              <a:buNone/>
            </a:pPr>
            <a:r>
              <a:rPr lang="en-GB" dirty="0"/>
              <a:t>int* a = new int[10];</a:t>
            </a:r>
          </a:p>
          <a:p>
            <a:pPr marL="0" indent="0">
              <a:buNone/>
            </a:pPr>
            <a:r>
              <a:rPr lang="en-GB" dirty="0"/>
              <a:t>*(a++) = 5;</a:t>
            </a:r>
          </a:p>
          <a:p>
            <a:pPr marL="0" indent="0">
              <a:buNone/>
            </a:pPr>
            <a:r>
              <a:rPr lang="en-GB" dirty="0"/>
              <a:t>std::</a:t>
            </a:r>
            <a:r>
              <a:rPr lang="en-GB" dirty="0" err="1"/>
              <a:t>cout</a:t>
            </a:r>
            <a:r>
              <a:rPr lang="en-GB" dirty="0"/>
              <a:t> &lt;&lt; a[-1];</a:t>
            </a:r>
          </a:p>
          <a:p>
            <a:pPr marL="0" indent="0">
              <a:buNone/>
            </a:pPr>
            <a:r>
              <a:rPr lang="en-GB" dirty="0"/>
              <a:t>delete[] (a-1);</a:t>
            </a:r>
          </a:p>
          <a:p>
            <a:pPr marL="0" indent="0">
              <a:buNone/>
            </a:pPr>
            <a:endParaRPr lang="en-GB" dirty="0"/>
          </a:p>
          <a:p>
            <a:pPr marL="0" indent="0">
              <a:buNone/>
            </a:pPr>
            <a:r>
              <a:rPr lang="en-GB" dirty="0">
                <a:solidFill>
                  <a:srgbClr val="D856C9"/>
                </a:solidFill>
              </a:rPr>
              <a:t> </a:t>
            </a:r>
            <a:r>
              <a:rPr lang="bg-BG" dirty="0">
                <a:solidFill>
                  <a:srgbClr val="D856C9"/>
                </a:solidFill>
              </a:rPr>
              <a:t>Отговор: Ще се изведе 5 и всичко ще е точно</a:t>
            </a:r>
            <a:endParaRPr lang="en-GB" dirty="0">
              <a:solidFill>
                <a:srgbClr val="D856C9"/>
              </a:solidFill>
            </a:endParaRPr>
          </a:p>
        </p:txBody>
      </p:sp>
    </p:spTree>
    <p:extLst>
      <p:ext uri="{BB962C8B-B14F-4D97-AF65-F5344CB8AC3E}">
        <p14:creationId xmlns:p14="http://schemas.microsoft.com/office/powerpoint/2010/main" val="296036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7925E04-251B-4DEF-8573-8303521B18BC}"/>
              </a:ext>
            </a:extLst>
          </p:cNvPr>
          <p:cNvSpPr>
            <a:spLocks noGrp="1"/>
          </p:cNvSpPr>
          <p:nvPr>
            <p:ph type="title"/>
          </p:nvPr>
        </p:nvSpPr>
        <p:spPr/>
        <p:txBody>
          <a:bodyPr/>
          <a:lstStyle/>
          <a:p>
            <a:r>
              <a:rPr lang="bg-BG" dirty="0"/>
              <a:t>Почивка</a:t>
            </a:r>
            <a:endParaRPr lang="en-GB" dirty="0"/>
          </a:p>
        </p:txBody>
      </p:sp>
      <p:sp>
        <p:nvSpPr>
          <p:cNvPr id="3" name="Контейнер за съдържание 2">
            <a:extLst>
              <a:ext uri="{FF2B5EF4-FFF2-40B4-BE49-F238E27FC236}">
                <a16:creationId xmlns:a16="http://schemas.microsoft.com/office/drawing/2014/main" id="{221FFCB4-BBC1-4ECF-98F6-713C78E69C40}"/>
              </a:ext>
            </a:extLst>
          </p:cNvPr>
          <p:cNvSpPr>
            <a:spLocks noGrp="1"/>
          </p:cNvSpPr>
          <p:nvPr>
            <p:ph idx="1"/>
          </p:nvPr>
        </p:nvSpPr>
        <p:spPr/>
        <p:txBody>
          <a:bodyPr/>
          <a:lstStyle/>
          <a:p>
            <a:r>
              <a:rPr lang="bg-BG" dirty="0">
                <a:solidFill>
                  <a:srgbClr val="D856C9"/>
                </a:solidFill>
              </a:rPr>
              <a:t>10 минути заслужена почивка </a:t>
            </a:r>
            <a:r>
              <a:rPr lang="bg-BG" dirty="0">
                <a:solidFill>
                  <a:srgbClr val="D856C9"/>
                </a:solidFill>
                <a:sym typeface="Wingdings" panose="05000000000000000000" pitchFamily="2" charset="2"/>
              </a:rPr>
              <a:t></a:t>
            </a:r>
          </a:p>
          <a:p>
            <a:endParaRPr lang="bg-BG" dirty="0">
              <a:solidFill>
                <a:srgbClr val="D856C9"/>
              </a:solidFill>
              <a:sym typeface="Wingdings" panose="05000000000000000000" pitchFamily="2" charset="2"/>
            </a:endParaRPr>
          </a:p>
          <a:p>
            <a:endParaRPr lang="bg-BG" dirty="0">
              <a:solidFill>
                <a:srgbClr val="D856C9"/>
              </a:solidFill>
              <a:sym typeface="Wingdings" panose="05000000000000000000" pitchFamily="2" charset="2"/>
            </a:endParaRPr>
          </a:p>
        </p:txBody>
      </p:sp>
    </p:spTree>
    <p:extLst>
      <p:ext uri="{BB962C8B-B14F-4D97-AF65-F5344CB8AC3E}">
        <p14:creationId xmlns:p14="http://schemas.microsoft.com/office/powerpoint/2010/main" val="26654619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5A13687-1229-4E1B-897A-F0C9E044C7D7}"/>
              </a:ext>
            </a:extLst>
          </p:cNvPr>
          <p:cNvSpPr>
            <a:spLocks noGrp="1"/>
          </p:cNvSpPr>
          <p:nvPr>
            <p:ph type="title"/>
          </p:nvPr>
        </p:nvSpPr>
        <p:spPr/>
        <p:txBody>
          <a:bodyPr/>
          <a:lstStyle/>
          <a:p>
            <a:r>
              <a:rPr lang="bg-BG" dirty="0"/>
              <a:t>Типове данни</a:t>
            </a:r>
            <a:endParaRPr lang="en-GB" dirty="0"/>
          </a:p>
        </p:txBody>
      </p:sp>
      <p:sp>
        <p:nvSpPr>
          <p:cNvPr id="3" name="Контейнер за съдържание 2">
            <a:extLst>
              <a:ext uri="{FF2B5EF4-FFF2-40B4-BE49-F238E27FC236}">
                <a16:creationId xmlns:a16="http://schemas.microsoft.com/office/drawing/2014/main" id="{E062BD04-092E-42BF-99B3-1E246ADF69C0}"/>
              </a:ext>
            </a:extLst>
          </p:cNvPr>
          <p:cNvSpPr>
            <a:spLocks noGrp="1"/>
          </p:cNvSpPr>
          <p:nvPr>
            <p:ph idx="1"/>
          </p:nvPr>
        </p:nvSpPr>
        <p:spPr/>
        <p:txBody>
          <a:bodyPr/>
          <a:lstStyle/>
          <a:p>
            <a:r>
              <a:rPr lang="bg-BG" dirty="0"/>
              <a:t>Още на първата консултация направихме едно условно разграничение на типовете данни:</a:t>
            </a:r>
          </a:p>
          <a:p>
            <a:pPr lvl="1"/>
            <a:r>
              <a:rPr lang="bg-BG" dirty="0"/>
              <a:t>примитивни</a:t>
            </a:r>
          </a:p>
          <a:p>
            <a:pPr lvl="1"/>
            <a:r>
              <a:rPr lang="bg-BG" dirty="0"/>
              <a:t>съставни</a:t>
            </a:r>
            <a:endParaRPr lang="en-GB" dirty="0"/>
          </a:p>
          <a:p>
            <a:pPr lvl="1"/>
            <a:endParaRPr lang="en-GB" dirty="0"/>
          </a:p>
          <a:p>
            <a:r>
              <a:rPr lang="bg-BG" dirty="0"/>
              <a:t>Вече знаем кои са примитивните</a:t>
            </a:r>
          </a:p>
          <a:p>
            <a:endParaRPr lang="bg-BG" dirty="0"/>
          </a:p>
          <a:p>
            <a:r>
              <a:rPr lang="bg-BG" dirty="0">
                <a:solidFill>
                  <a:srgbClr val="0000FF"/>
                </a:solidFill>
              </a:rPr>
              <a:t>Тогава какво остава за съставни?</a:t>
            </a:r>
            <a:endParaRPr lang="en-GB" dirty="0">
              <a:solidFill>
                <a:srgbClr val="0000FF"/>
              </a:solidFill>
            </a:endParaRPr>
          </a:p>
        </p:txBody>
      </p:sp>
    </p:spTree>
    <p:extLst>
      <p:ext uri="{BB962C8B-B14F-4D97-AF65-F5344CB8AC3E}">
        <p14:creationId xmlns:p14="http://schemas.microsoft.com/office/powerpoint/2010/main" val="37691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C63EBE3-7A90-492B-BAF3-EBC2B2707C6F}"/>
              </a:ext>
            </a:extLst>
          </p:cNvPr>
          <p:cNvSpPr>
            <a:spLocks noGrp="1"/>
          </p:cNvSpPr>
          <p:nvPr>
            <p:ph type="title"/>
          </p:nvPr>
        </p:nvSpPr>
        <p:spPr/>
        <p:txBody>
          <a:bodyPr/>
          <a:lstStyle/>
          <a:p>
            <a:r>
              <a:rPr lang="bg-BG" dirty="0"/>
              <a:t>Съставни типове данни</a:t>
            </a:r>
            <a:endParaRPr lang="en-GB" dirty="0"/>
          </a:p>
        </p:txBody>
      </p:sp>
      <p:sp>
        <p:nvSpPr>
          <p:cNvPr id="3" name="Контейнер за съдържание 2">
            <a:extLst>
              <a:ext uri="{FF2B5EF4-FFF2-40B4-BE49-F238E27FC236}">
                <a16:creationId xmlns:a16="http://schemas.microsoft.com/office/drawing/2014/main" id="{368827CA-81A4-4A4F-A321-B19CA9586B9B}"/>
              </a:ext>
            </a:extLst>
          </p:cNvPr>
          <p:cNvSpPr>
            <a:spLocks noGrp="1"/>
          </p:cNvSpPr>
          <p:nvPr>
            <p:ph idx="1"/>
          </p:nvPr>
        </p:nvSpPr>
        <p:spPr/>
        <p:txBody>
          <a:bodyPr/>
          <a:lstStyle/>
          <a:p>
            <a:r>
              <a:rPr lang="bg-BG" dirty="0"/>
              <a:t>От самото име следва, че са съставени от нещо, но от какво</a:t>
            </a:r>
          </a:p>
          <a:p>
            <a:endParaRPr lang="bg-BG" dirty="0"/>
          </a:p>
          <a:p>
            <a:r>
              <a:rPr lang="bg-BG" dirty="0"/>
              <a:t>Всеки съставен вид данни се състои или надгражда други типове данни, без значение дали са примитивни, или съставни</a:t>
            </a:r>
          </a:p>
          <a:p>
            <a:endParaRPr lang="bg-BG" dirty="0"/>
          </a:p>
          <a:p>
            <a:pPr>
              <a:buFont typeface="Symbol" panose="05050102010706020507" pitchFamily="18" charset="2"/>
              <a:buChar char="Þ"/>
            </a:pPr>
            <a:r>
              <a:rPr lang="bg-BG" dirty="0" err="1"/>
              <a:t>Пойнтъри</a:t>
            </a:r>
            <a:r>
              <a:rPr lang="bg-BG" dirty="0"/>
              <a:t> и масиви</a:t>
            </a:r>
            <a:endParaRPr lang="bg-BG" dirty="0">
              <a:solidFill>
                <a:srgbClr val="D856C9"/>
              </a:solidFill>
            </a:endParaRPr>
          </a:p>
          <a:p>
            <a:pPr marL="0" indent="0">
              <a:buNone/>
            </a:pPr>
            <a:endParaRPr lang="bg-BG" dirty="0"/>
          </a:p>
          <a:p>
            <a:endParaRPr lang="bg-BG" dirty="0"/>
          </a:p>
          <a:p>
            <a:endParaRPr lang="en-GB" dirty="0"/>
          </a:p>
        </p:txBody>
      </p:sp>
    </p:spTree>
    <p:extLst>
      <p:ext uri="{BB962C8B-B14F-4D97-AF65-F5344CB8AC3E}">
        <p14:creationId xmlns:p14="http://schemas.microsoft.com/office/powerpoint/2010/main" val="73678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28B0DBD-CFEB-4245-AC02-D748321AA06C}"/>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80F49AA9-B7E2-4658-8A6E-450EA4680B50}"/>
              </a:ext>
            </a:extLst>
          </p:cNvPr>
          <p:cNvSpPr>
            <a:spLocks noGrp="1"/>
          </p:cNvSpPr>
          <p:nvPr>
            <p:ph idx="1"/>
          </p:nvPr>
        </p:nvSpPr>
        <p:spPr/>
        <p:txBody>
          <a:bodyPr/>
          <a:lstStyle/>
          <a:p>
            <a:r>
              <a:rPr lang="ru-RU" dirty="0"/>
              <a:t>Добре дошли в курса по ООП (</a:t>
            </a:r>
            <a:r>
              <a:rPr lang="en-GB" dirty="0"/>
              <a:t>spoiler alert)</a:t>
            </a:r>
            <a:endParaRPr lang="ru-RU" dirty="0"/>
          </a:p>
          <a:p>
            <a:r>
              <a:rPr lang="ru-RU" dirty="0" err="1"/>
              <a:t>Представя</a:t>
            </a:r>
            <a:r>
              <a:rPr lang="ru-RU" dirty="0"/>
              <a:t> </a:t>
            </a:r>
            <a:r>
              <a:rPr lang="bg-BG" dirty="0"/>
              <a:t>обединение от данни</a:t>
            </a:r>
            <a:endParaRPr lang="ru-RU" dirty="0"/>
          </a:p>
          <a:p>
            <a:r>
              <a:rPr lang="ru-RU" dirty="0" err="1"/>
              <a:t>Винаги</a:t>
            </a:r>
            <a:r>
              <a:rPr lang="ru-RU" dirty="0"/>
              <a:t> </a:t>
            </a:r>
            <a:r>
              <a:rPr lang="ru-RU" dirty="0" err="1"/>
              <a:t>има</a:t>
            </a:r>
            <a:r>
              <a:rPr lang="ru-RU" dirty="0"/>
              <a:t> </a:t>
            </a:r>
            <a:r>
              <a:rPr lang="ru-RU" dirty="0" err="1"/>
              <a:t>фиксиран</a:t>
            </a:r>
            <a:r>
              <a:rPr lang="ru-RU" dirty="0"/>
              <a:t> </a:t>
            </a:r>
            <a:r>
              <a:rPr lang="ru-RU" dirty="0" err="1"/>
              <a:t>брой</a:t>
            </a:r>
            <a:r>
              <a:rPr lang="ru-RU" dirty="0"/>
              <a:t> </a:t>
            </a:r>
            <a:r>
              <a:rPr lang="ru-RU" dirty="0" err="1"/>
              <a:t>елементи</a:t>
            </a:r>
            <a:endParaRPr lang="ru-RU" dirty="0"/>
          </a:p>
          <a:p>
            <a:r>
              <a:rPr lang="ru-RU" dirty="0" err="1"/>
              <a:t>Елементите</a:t>
            </a:r>
            <a:r>
              <a:rPr lang="ru-RU" dirty="0"/>
              <a:t> </a:t>
            </a:r>
            <a:r>
              <a:rPr lang="ru-RU" dirty="0" err="1"/>
              <a:t>могат</a:t>
            </a:r>
            <a:r>
              <a:rPr lang="ru-RU" dirty="0"/>
              <a:t> да </a:t>
            </a:r>
            <a:r>
              <a:rPr lang="ru-RU" dirty="0" err="1"/>
              <a:t>са</a:t>
            </a:r>
            <a:r>
              <a:rPr lang="ru-RU" dirty="0"/>
              <a:t> от </a:t>
            </a:r>
            <a:r>
              <a:rPr lang="ru-RU" dirty="0" err="1"/>
              <a:t>различни</a:t>
            </a:r>
            <a:r>
              <a:rPr lang="ru-RU" dirty="0"/>
              <a:t> </a:t>
            </a:r>
            <a:r>
              <a:rPr lang="ru-RU" dirty="0" err="1"/>
              <a:t>типове</a:t>
            </a:r>
            <a:endParaRPr lang="ru-RU" dirty="0"/>
          </a:p>
          <a:p>
            <a:r>
              <a:rPr lang="ru-RU" dirty="0"/>
              <a:t> По </a:t>
            </a:r>
            <a:r>
              <a:rPr lang="ru-RU" dirty="0" err="1"/>
              <a:t>подразбиране</a:t>
            </a:r>
            <a:r>
              <a:rPr lang="ru-RU" dirty="0"/>
              <a:t> </a:t>
            </a:r>
            <a:r>
              <a:rPr lang="ru-RU" dirty="0" err="1"/>
              <a:t>предоставя</a:t>
            </a:r>
            <a:r>
              <a:rPr lang="ru-RU" dirty="0"/>
              <a:t> </a:t>
            </a:r>
            <a:r>
              <a:rPr lang="ru-RU" dirty="0" err="1"/>
              <a:t>директен</a:t>
            </a:r>
            <a:r>
              <a:rPr lang="ru-RU" dirty="0"/>
              <a:t> </a:t>
            </a:r>
            <a:r>
              <a:rPr lang="ru-RU" dirty="0" err="1"/>
              <a:t>достъп</a:t>
            </a:r>
            <a:r>
              <a:rPr lang="ru-RU" dirty="0"/>
              <a:t> до </a:t>
            </a:r>
            <a:r>
              <a:rPr lang="ru-RU" dirty="0" err="1"/>
              <a:t>всеки</a:t>
            </a:r>
            <a:r>
              <a:rPr lang="ru-RU" dirty="0"/>
              <a:t> </a:t>
            </a:r>
            <a:r>
              <a:rPr lang="ru-RU" dirty="0" err="1"/>
              <a:t>елемент</a:t>
            </a:r>
            <a:endParaRPr lang="ru-RU" dirty="0"/>
          </a:p>
          <a:p>
            <a:endParaRPr lang="en-GB" dirty="0"/>
          </a:p>
        </p:txBody>
      </p:sp>
    </p:spTree>
    <p:extLst>
      <p:ext uri="{BB962C8B-B14F-4D97-AF65-F5344CB8AC3E}">
        <p14:creationId xmlns:p14="http://schemas.microsoft.com/office/powerpoint/2010/main" val="15748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p:txBody>
          <a:bodyPr/>
          <a:lstStyle/>
          <a:p>
            <a:r>
              <a:rPr lang="bg-BG" dirty="0"/>
              <a:t>Стек </a:t>
            </a:r>
            <a:r>
              <a:rPr lang="en-GB" dirty="0"/>
              <a:t>in a nutshell</a:t>
            </a:r>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p:txBody>
          <a:bodyPr>
            <a:normAutofit lnSpcReduction="10000"/>
          </a:bodyPr>
          <a:lstStyle/>
          <a:p>
            <a:r>
              <a:rPr lang="bg-BG" dirty="0"/>
              <a:t>Стек е структура от данни, която няма да разглеждаме сега</a:t>
            </a:r>
          </a:p>
          <a:p>
            <a:endParaRPr lang="bg-BG" dirty="0"/>
          </a:p>
          <a:p>
            <a:r>
              <a:rPr lang="bg-BG" dirty="0"/>
              <a:t>Накратко, в него се вкарват данни и единственият начин да се изкарат данни е да се изваждат отзад напред вкараните данни</a:t>
            </a:r>
          </a:p>
          <a:p>
            <a:endParaRPr lang="bg-BG" dirty="0"/>
          </a:p>
          <a:p>
            <a:r>
              <a:rPr lang="bg-BG" dirty="0"/>
              <a:t>Пример:</a:t>
            </a:r>
          </a:p>
          <a:p>
            <a:pPr lvl="1"/>
            <a:r>
              <a:rPr lang="bg-BG" dirty="0"/>
              <a:t>Голяма колона коли засяда в тясна улица без изход</a:t>
            </a:r>
          </a:p>
          <a:p>
            <a:pPr lvl="1"/>
            <a:r>
              <a:rPr lang="bg-BG" dirty="0"/>
              <a:t>Единствено последната кола може да излезе на заден ход</a:t>
            </a:r>
          </a:p>
          <a:p>
            <a:pPr lvl="1"/>
            <a:r>
              <a:rPr lang="bg-BG" dirty="0"/>
              <a:t>След това само предпоследната може да излезе на заден ход</a:t>
            </a:r>
          </a:p>
          <a:p>
            <a:pPr lvl="1"/>
            <a:r>
              <a:rPr lang="bg-BG" dirty="0"/>
              <a:t>Така след краен брой стъпки и последната ще излезе</a:t>
            </a:r>
          </a:p>
          <a:p>
            <a:pPr marL="0" indent="0">
              <a:buNone/>
            </a:pPr>
            <a:endParaRPr lang="bg-BG" dirty="0"/>
          </a:p>
          <a:p>
            <a:pPr marL="0" indent="0">
              <a:buNone/>
            </a:pPr>
            <a:endParaRPr lang="bg-BG" dirty="0"/>
          </a:p>
          <a:p>
            <a:pPr marL="0" indent="0">
              <a:buNone/>
            </a:pPr>
            <a:endParaRPr lang="en-GB" dirty="0"/>
          </a:p>
        </p:txBody>
      </p:sp>
    </p:spTree>
    <p:extLst>
      <p:ext uri="{BB962C8B-B14F-4D97-AF65-F5344CB8AC3E}">
        <p14:creationId xmlns:p14="http://schemas.microsoft.com/office/powerpoint/2010/main" val="42100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36090B4-DC61-4C19-855A-9FF75CF1D22F}"/>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D149FDE9-5C8C-4FC6-B61C-FB3A9DF9375A}"/>
              </a:ext>
            </a:extLst>
          </p:cNvPr>
          <p:cNvSpPr>
            <a:spLocks noGrp="1"/>
          </p:cNvSpPr>
          <p:nvPr>
            <p:ph idx="1"/>
          </p:nvPr>
        </p:nvSpPr>
        <p:spPr/>
        <p:txBody>
          <a:bodyPr/>
          <a:lstStyle/>
          <a:p>
            <a:r>
              <a:rPr lang="bg-BG" dirty="0"/>
              <a:t>Подобно на функциите, при структурата има 2 ключови момента</a:t>
            </a:r>
          </a:p>
          <a:p>
            <a:endParaRPr lang="bg-BG" dirty="0"/>
          </a:p>
          <a:p>
            <a:r>
              <a:rPr lang="bg-BG" dirty="0" err="1"/>
              <a:t>Декларация+дефиниция</a:t>
            </a:r>
            <a:endParaRPr lang="bg-BG" dirty="0"/>
          </a:p>
          <a:p>
            <a:endParaRPr lang="bg-BG" dirty="0"/>
          </a:p>
          <a:p>
            <a:r>
              <a:rPr lang="bg-BG" dirty="0"/>
              <a:t>Извикване на дефинираното </a:t>
            </a:r>
            <a:endParaRPr lang="en-GB" dirty="0"/>
          </a:p>
        </p:txBody>
      </p:sp>
    </p:spTree>
    <p:extLst>
      <p:ext uri="{BB962C8B-B14F-4D97-AF65-F5344CB8AC3E}">
        <p14:creationId xmlns:p14="http://schemas.microsoft.com/office/powerpoint/2010/main" val="38018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lnSpcReduction="10000"/>
          </a:bodyPr>
          <a:lstStyle/>
          <a:p>
            <a:r>
              <a:rPr lang="bg-BG" dirty="0"/>
              <a:t>Декларация</a:t>
            </a:r>
          </a:p>
          <a:p>
            <a:pPr marL="0" indent="0">
              <a:buNone/>
            </a:pPr>
            <a:endParaRPr lang="en-GB" dirty="0"/>
          </a:p>
          <a:p>
            <a:pPr marL="0" indent="0">
              <a:buNone/>
            </a:pPr>
            <a:r>
              <a:rPr lang="en-GB" dirty="0"/>
              <a:t>struct &lt;</a:t>
            </a:r>
            <a:r>
              <a:rPr lang="bg-BG" dirty="0"/>
              <a:t>име&gt;;</a:t>
            </a:r>
          </a:p>
          <a:p>
            <a:pPr marL="0" indent="0">
              <a:buNone/>
            </a:pPr>
            <a:endParaRPr lang="bg-BG" dirty="0"/>
          </a:p>
          <a:p>
            <a:r>
              <a:rPr lang="bg-BG" dirty="0"/>
              <a:t>Дефиниция + декларация</a:t>
            </a:r>
          </a:p>
          <a:p>
            <a:endParaRPr lang="bg-BG" dirty="0"/>
          </a:p>
          <a:p>
            <a:pPr marL="0" indent="0">
              <a:buNone/>
            </a:pPr>
            <a:r>
              <a:rPr lang="en-GB" dirty="0"/>
              <a:t>struct &lt;</a:t>
            </a:r>
            <a:r>
              <a:rPr lang="bg-BG" dirty="0"/>
              <a:t>име&gt;</a:t>
            </a:r>
          </a:p>
          <a:p>
            <a:pPr marL="0" indent="0">
              <a:buNone/>
            </a:pPr>
            <a:r>
              <a:rPr lang="en-GB" dirty="0"/>
              <a:t>{</a:t>
            </a:r>
          </a:p>
          <a:p>
            <a:pPr marL="0" indent="0">
              <a:buNone/>
            </a:pPr>
            <a:r>
              <a:rPr lang="en-GB" dirty="0"/>
              <a:t>	[&lt;</a:t>
            </a:r>
            <a:r>
              <a:rPr lang="bg-BG" dirty="0"/>
              <a:t>тяло&gt;</a:t>
            </a:r>
            <a:r>
              <a:rPr lang="en-GB" dirty="0"/>
              <a:t>]</a:t>
            </a:r>
          </a:p>
          <a:p>
            <a:pPr marL="0" indent="0">
              <a:buNone/>
            </a:pPr>
            <a:r>
              <a:rPr lang="en-GB" dirty="0"/>
              <a:t>};</a:t>
            </a:r>
          </a:p>
        </p:txBody>
      </p:sp>
    </p:spTree>
    <p:extLst>
      <p:ext uri="{BB962C8B-B14F-4D97-AF65-F5344CB8AC3E}">
        <p14:creationId xmlns:p14="http://schemas.microsoft.com/office/powerpoint/2010/main" val="301501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Също както при функции, съществува и така нареченият </a:t>
            </a:r>
            <a:r>
              <a:rPr lang="en-GB" dirty="0"/>
              <a:t>forward declaration:</a:t>
            </a:r>
          </a:p>
          <a:p>
            <a:endParaRPr lang="en-GB" dirty="0"/>
          </a:p>
          <a:p>
            <a:pPr marL="0" indent="0">
              <a:buNone/>
            </a:pPr>
            <a:r>
              <a:rPr lang="en-GB" dirty="0"/>
              <a:t>struct example;</a:t>
            </a:r>
          </a:p>
          <a:p>
            <a:pPr marL="0" indent="0">
              <a:buNone/>
            </a:pPr>
            <a:endParaRPr lang="en-GB" dirty="0"/>
          </a:p>
          <a:p>
            <a:pPr marL="0" indent="0">
              <a:buNone/>
            </a:pPr>
            <a:r>
              <a:rPr lang="en-GB" dirty="0"/>
              <a:t>…………</a:t>
            </a:r>
          </a:p>
          <a:p>
            <a:pPr marL="0" indent="0">
              <a:buNone/>
            </a:pPr>
            <a:endParaRPr lang="en-GB" dirty="0"/>
          </a:p>
          <a:p>
            <a:pPr marL="0" indent="0">
              <a:buNone/>
            </a:pPr>
            <a:r>
              <a:rPr lang="en-GB" dirty="0"/>
              <a:t>struct example</a:t>
            </a:r>
          </a:p>
          <a:p>
            <a:pPr marL="0" indent="0">
              <a:buNone/>
            </a:pPr>
            <a:r>
              <a:rPr lang="en-GB" dirty="0"/>
              <a:t>{</a:t>
            </a:r>
          </a:p>
          <a:p>
            <a:pPr marL="0" indent="0">
              <a:buNone/>
            </a:pPr>
            <a:r>
              <a:rPr lang="en-GB" dirty="0"/>
              <a:t>};</a:t>
            </a:r>
          </a:p>
        </p:txBody>
      </p:sp>
    </p:spTree>
    <p:extLst>
      <p:ext uri="{BB962C8B-B14F-4D97-AF65-F5344CB8AC3E}">
        <p14:creationId xmlns:p14="http://schemas.microsoft.com/office/powerpoint/2010/main" val="32591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//казахме, че тук може да има някакво тяло</a:t>
            </a:r>
          </a:p>
          <a:p>
            <a:pPr marL="0" indent="0">
              <a:buNone/>
            </a:pPr>
            <a:endParaRPr lang="en-GB" dirty="0"/>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41575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bg-BG" dirty="0"/>
              <a:t>	</a:t>
            </a:r>
            <a:r>
              <a:rPr lang="bg-BG" dirty="0">
                <a:solidFill>
                  <a:srgbClr val="008000"/>
                </a:solidFill>
              </a:rPr>
              <a:t>//в тялото се записват така наречените член-данни и функции</a:t>
            </a:r>
          </a:p>
          <a:p>
            <a:pPr marL="0" indent="0">
              <a:buNone/>
            </a:pPr>
            <a:r>
              <a:rPr lang="bg-BG" dirty="0">
                <a:solidFill>
                  <a:srgbClr val="008000"/>
                </a:solidFill>
              </a:rPr>
              <a:t>	</a:t>
            </a:r>
            <a:r>
              <a:rPr lang="bg-BG" sz="2400" dirty="0">
                <a:solidFill>
                  <a:srgbClr val="008000"/>
                </a:solidFill>
              </a:rPr>
              <a:t>//сега ще говорим само за член-данни, а след време и за член-функции</a:t>
            </a:r>
            <a:endParaRPr lang="bg-BG" dirty="0">
              <a:solidFill>
                <a:srgbClr val="008000"/>
              </a:solidFill>
            </a:endParaRPr>
          </a:p>
          <a:p>
            <a:pPr marL="0" indent="0">
              <a:buNone/>
            </a:pPr>
            <a:r>
              <a:rPr lang="bg-BG" dirty="0">
                <a:solidFill>
                  <a:srgbClr val="008000"/>
                </a:solidFill>
              </a:rPr>
              <a:t>	//нека </a:t>
            </a:r>
            <a:r>
              <a:rPr lang="en-GB" dirty="0">
                <a:solidFill>
                  <a:srgbClr val="008000"/>
                </a:solidFill>
              </a:rPr>
              <a:t>example </a:t>
            </a:r>
            <a:r>
              <a:rPr lang="bg-BG" dirty="0">
                <a:solidFill>
                  <a:srgbClr val="008000"/>
                </a:solidFill>
              </a:rPr>
              <a:t>е съставена от 1 променлива от тип </a:t>
            </a:r>
            <a:r>
              <a:rPr lang="en-GB" dirty="0">
                <a:solidFill>
                  <a:srgbClr val="008000"/>
                </a:solidFill>
              </a:rPr>
              <a:t>int</a:t>
            </a:r>
            <a:endParaRPr lang="bg-BG" dirty="0">
              <a:solidFill>
                <a:srgbClr val="008000"/>
              </a:solidFill>
            </a:endParaRPr>
          </a:p>
          <a:p>
            <a:pPr marL="0" indent="0">
              <a:buNone/>
            </a:pPr>
            <a:r>
              <a:rPr lang="en-GB" dirty="0"/>
              <a:t>	int member1;</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12772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spTree>
    <p:extLst>
      <p:ext uri="{BB962C8B-B14F-4D97-AF65-F5344CB8AC3E}">
        <p14:creationId xmlns:p14="http://schemas.microsoft.com/office/powerpoint/2010/main" val="23821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p:txBody>
          <a:bodyPr>
            <a:normAutofit lnSpcReduction="10000"/>
          </a:bodyPr>
          <a:lstStyle/>
          <a:p>
            <a:r>
              <a:rPr lang="bg-BG" dirty="0"/>
              <a:t>Нека първо преминем към втората част – извикване на структура, а после ще се върнем към дефиниране, за да разширим наученото</a:t>
            </a:r>
          </a:p>
          <a:p>
            <a:endParaRPr lang="bg-BG" dirty="0"/>
          </a:p>
          <a:p>
            <a:r>
              <a:rPr lang="bg-BG" dirty="0"/>
              <a:t>Извикване на структура</a:t>
            </a:r>
          </a:p>
          <a:p>
            <a:pPr marL="0" indent="0">
              <a:buNone/>
            </a:pPr>
            <a:r>
              <a:rPr lang="bg-BG" dirty="0"/>
              <a:t>&lt;Име на структурата/тип&gt; &lt;наименование&gt;;</a:t>
            </a:r>
          </a:p>
          <a:p>
            <a:r>
              <a:rPr lang="bg-BG" dirty="0"/>
              <a:t>Примери:</a:t>
            </a:r>
          </a:p>
          <a:p>
            <a:pPr marL="457200" lvl="1" indent="0">
              <a:buNone/>
            </a:pPr>
            <a:r>
              <a:rPr lang="en-GB" dirty="0"/>
              <a:t>example a;</a:t>
            </a:r>
          </a:p>
          <a:p>
            <a:pPr marL="457200" lvl="1" indent="0">
              <a:buNone/>
            </a:pPr>
            <a:r>
              <a:rPr lang="en-GB" dirty="0"/>
              <a:t>example b;</a:t>
            </a:r>
            <a:endParaRPr lang="bg-BG" dirty="0"/>
          </a:p>
          <a:p>
            <a:pPr marL="0" indent="0">
              <a:buNone/>
            </a:pPr>
            <a:r>
              <a:rPr lang="bg-BG" dirty="0"/>
              <a:t>Какво означава </a:t>
            </a:r>
            <a:r>
              <a:rPr lang="bg-BG" dirty="0" err="1"/>
              <a:t>неинициализиран</a:t>
            </a:r>
            <a:r>
              <a:rPr lang="bg-BG" dirty="0"/>
              <a:t> обект?</a:t>
            </a:r>
            <a:endParaRPr lang="en-GB" dirty="0"/>
          </a:p>
        </p:txBody>
      </p:sp>
    </p:spTree>
    <p:extLst>
      <p:ext uri="{BB962C8B-B14F-4D97-AF65-F5344CB8AC3E}">
        <p14:creationId xmlns:p14="http://schemas.microsoft.com/office/powerpoint/2010/main" val="32804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1353800" cy="5032375"/>
          </a:xfrm>
        </p:spPr>
        <p:txBody>
          <a:bodyPr>
            <a:normAutofit/>
          </a:bodyPr>
          <a:lstStyle/>
          <a:p>
            <a:r>
              <a:rPr lang="bg-BG" dirty="0"/>
              <a:t>Нека разгледаме какво се случва при дефиниция</a:t>
            </a:r>
          </a:p>
          <a:p>
            <a:pPr marL="0" indent="0">
              <a:buNone/>
            </a:pPr>
            <a:r>
              <a:rPr lang="en-GB" dirty="0"/>
              <a:t>struct example</a:t>
            </a:r>
          </a:p>
          <a:p>
            <a:pPr marL="0" indent="0">
              <a:buNone/>
            </a:pPr>
            <a:r>
              <a:rPr lang="en-GB" dirty="0"/>
              <a:t>{</a:t>
            </a:r>
          </a:p>
          <a:p>
            <a:pPr marL="0" indent="0">
              <a:buNone/>
            </a:pPr>
            <a:r>
              <a:rPr lang="en-GB" dirty="0"/>
              <a:t>	int member1</a:t>
            </a:r>
            <a:r>
              <a:rPr lang="bg-BG" dirty="0"/>
              <a:t>, </a:t>
            </a:r>
            <a:r>
              <a:rPr lang="en-GB" dirty="0"/>
              <a:t>member2, member3;</a:t>
            </a:r>
            <a:r>
              <a:rPr lang="bg-BG" dirty="0"/>
              <a:t>		</a:t>
            </a:r>
            <a:r>
              <a:rPr lang="bg-BG" sz="1800" dirty="0"/>
              <a:t>съдържа 5 </a:t>
            </a:r>
            <a:r>
              <a:rPr lang="bg-BG" sz="1800" dirty="0" err="1"/>
              <a:t>неинициализирани</a:t>
            </a:r>
            <a:r>
              <a:rPr lang="bg-BG" sz="1800" dirty="0"/>
              <a:t> </a:t>
            </a:r>
            <a:r>
              <a:rPr lang="en-GB" sz="1800" dirty="0"/>
              <a:t>double-a</a:t>
            </a:r>
            <a:endParaRPr lang="en-GB" sz="1400" dirty="0"/>
          </a:p>
          <a:p>
            <a:pPr marL="0" indent="0">
              <a:buNone/>
            </a:pPr>
            <a:r>
              <a:rPr lang="en-GB" dirty="0"/>
              <a:t>	char member4;</a:t>
            </a:r>
          </a:p>
          <a:p>
            <a:pPr marL="0" indent="0">
              <a:buNone/>
            </a:pPr>
            <a:r>
              <a:rPr lang="en-GB" dirty="0"/>
              <a:t>	double members5To10[5];</a:t>
            </a:r>
          </a:p>
          <a:p>
            <a:pPr marL="0" indent="0">
              <a:buNone/>
            </a:pPr>
            <a:r>
              <a:rPr lang="en-GB" dirty="0"/>
              <a:t>};</a:t>
            </a:r>
            <a:r>
              <a:rPr lang="bg-BG" dirty="0"/>
              <a:t>  </a:t>
            </a:r>
            <a:r>
              <a:rPr lang="en-GB" dirty="0">
                <a:solidFill>
                  <a:srgbClr val="008000"/>
                </a:solidFill>
              </a:rPr>
              <a:t>//</a:t>
            </a:r>
            <a:r>
              <a:rPr lang="bg-BG" dirty="0">
                <a:solidFill>
                  <a:srgbClr val="008000"/>
                </a:solidFill>
              </a:rPr>
              <a:t>не забравяйте ; след края на </a:t>
            </a:r>
            <a:r>
              <a:rPr lang="en-GB" dirty="0">
                <a:solidFill>
                  <a:srgbClr val="008000"/>
                </a:solidFill>
              </a:rPr>
              <a:t>scope </a:t>
            </a:r>
            <a:r>
              <a:rPr lang="bg-BG" dirty="0">
                <a:solidFill>
                  <a:srgbClr val="008000"/>
                </a:solidFill>
              </a:rPr>
              <a:t>на декларация на структура</a:t>
            </a:r>
            <a:endParaRPr lang="en-GB" dirty="0">
              <a:solidFill>
                <a:srgbClr val="008000"/>
              </a:solidFill>
            </a:endParaRPr>
          </a:p>
        </p:txBody>
      </p:sp>
      <p:cxnSp>
        <p:nvCxnSpPr>
          <p:cNvPr id="9" name="Съединител &quot;права стрелка&quot; 8">
            <a:extLst>
              <a:ext uri="{FF2B5EF4-FFF2-40B4-BE49-F238E27FC236}">
                <a16:creationId xmlns:a16="http://schemas.microsoft.com/office/drawing/2014/main" id="{E146A234-4E28-429D-B188-CB64E1CF2974}"/>
              </a:ext>
            </a:extLst>
          </p:cNvPr>
          <p:cNvCxnSpPr>
            <a:cxnSpLocks/>
          </p:cNvCxnSpPr>
          <p:nvPr/>
        </p:nvCxnSpPr>
        <p:spPr>
          <a:xfrm flipV="1">
            <a:off x="3213847" y="2716073"/>
            <a:ext cx="2990669" cy="71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Съединител &quot;права стрелка&quot; 9">
            <a:extLst>
              <a:ext uri="{FF2B5EF4-FFF2-40B4-BE49-F238E27FC236}">
                <a16:creationId xmlns:a16="http://schemas.microsoft.com/office/drawing/2014/main" id="{B87A43DF-1F23-483E-87F9-EF2FB84BE68E}"/>
              </a:ext>
            </a:extLst>
          </p:cNvPr>
          <p:cNvCxnSpPr>
            <a:cxnSpLocks/>
          </p:cNvCxnSpPr>
          <p:nvPr/>
        </p:nvCxnSpPr>
        <p:spPr>
          <a:xfrm flipV="1">
            <a:off x="4146268" y="2957793"/>
            <a:ext cx="2093169" cy="552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Съединител &quot;права стрелка&quot; 10">
            <a:extLst>
              <a:ext uri="{FF2B5EF4-FFF2-40B4-BE49-F238E27FC236}">
                <a16:creationId xmlns:a16="http://schemas.microsoft.com/office/drawing/2014/main" id="{5D52F078-F699-4559-8A0E-E3EDA5AF8618}"/>
              </a:ext>
            </a:extLst>
          </p:cNvPr>
          <p:cNvCxnSpPr>
            <a:cxnSpLocks/>
            <a:endCxn id="19" idx="16"/>
          </p:cNvCxnSpPr>
          <p:nvPr/>
        </p:nvCxnSpPr>
        <p:spPr>
          <a:xfrm flipV="1">
            <a:off x="3827930" y="3052482"/>
            <a:ext cx="2586317" cy="85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7C3D7783-B752-4804-9DA9-3195465155E0}"/>
              </a:ext>
            </a:extLst>
          </p:cNvPr>
          <p:cNvCxnSpPr>
            <a:cxnSpLocks/>
          </p:cNvCxnSpPr>
          <p:nvPr/>
        </p:nvCxnSpPr>
        <p:spPr>
          <a:xfrm flipV="1">
            <a:off x="5647765" y="3694578"/>
            <a:ext cx="2568388" cy="92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Съединител &quot;права стрелка&quot; 14">
            <a:extLst>
              <a:ext uri="{FF2B5EF4-FFF2-40B4-BE49-F238E27FC236}">
                <a16:creationId xmlns:a16="http://schemas.microsoft.com/office/drawing/2014/main" id="{2CA8E976-E550-45A1-A6B1-E736FA510BA2}"/>
              </a:ext>
            </a:extLst>
          </p:cNvPr>
          <p:cNvCxnSpPr>
            <a:cxnSpLocks/>
            <a:endCxn id="20" idx="2"/>
          </p:cNvCxnSpPr>
          <p:nvPr/>
        </p:nvCxnSpPr>
        <p:spPr>
          <a:xfrm flipV="1">
            <a:off x="5520019" y="3203763"/>
            <a:ext cx="841380" cy="33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Свободна форма: фигура 18">
            <a:extLst>
              <a:ext uri="{FF2B5EF4-FFF2-40B4-BE49-F238E27FC236}">
                <a16:creationId xmlns:a16="http://schemas.microsoft.com/office/drawing/2014/main" id="{3274EDE4-D364-4FF7-A1C4-827286FAD858}"/>
              </a:ext>
            </a:extLst>
          </p:cNvPr>
          <p:cNvSpPr/>
          <p:nvPr/>
        </p:nvSpPr>
        <p:spPr>
          <a:xfrm>
            <a:off x="6158753" y="2393576"/>
            <a:ext cx="658906" cy="699248"/>
          </a:xfrm>
          <a:custGeom>
            <a:avLst/>
            <a:gdLst>
              <a:gd name="connsiteX0" fmla="*/ 0 w 658906"/>
              <a:gd name="connsiteY0" fmla="*/ 255495 h 699248"/>
              <a:gd name="connsiteX1" fmla="*/ 40341 w 658906"/>
              <a:gd name="connsiteY1" fmla="*/ 147918 h 699248"/>
              <a:gd name="connsiteX2" fmla="*/ 94129 w 658906"/>
              <a:gd name="connsiteY2" fmla="*/ 26895 h 699248"/>
              <a:gd name="connsiteX3" fmla="*/ 174812 w 658906"/>
              <a:gd name="connsiteY3" fmla="*/ 0 h 699248"/>
              <a:gd name="connsiteX4" fmla="*/ 457200 w 658906"/>
              <a:gd name="connsiteY4" fmla="*/ 13448 h 699248"/>
              <a:gd name="connsiteX5" fmla="*/ 497541 w 658906"/>
              <a:gd name="connsiteY5" fmla="*/ 26895 h 699248"/>
              <a:gd name="connsiteX6" fmla="*/ 537882 w 658906"/>
              <a:gd name="connsiteY6" fmla="*/ 53789 h 699248"/>
              <a:gd name="connsiteX7" fmla="*/ 564776 w 658906"/>
              <a:gd name="connsiteY7" fmla="*/ 94130 h 699248"/>
              <a:gd name="connsiteX8" fmla="*/ 632012 w 658906"/>
              <a:gd name="connsiteY8" fmla="*/ 147918 h 699248"/>
              <a:gd name="connsiteX9" fmla="*/ 658906 w 658906"/>
              <a:gd name="connsiteY9" fmla="*/ 228600 h 699248"/>
              <a:gd name="connsiteX10" fmla="*/ 645459 w 658906"/>
              <a:gd name="connsiteY10" fmla="*/ 295836 h 699248"/>
              <a:gd name="connsiteX11" fmla="*/ 605118 w 658906"/>
              <a:gd name="connsiteY11" fmla="*/ 322730 h 699248"/>
              <a:gd name="connsiteX12" fmla="*/ 578223 w 658906"/>
              <a:gd name="connsiteY12" fmla="*/ 349624 h 699248"/>
              <a:gd name="connsiteX13" fmla="*/ 363071 w 658906"/>
              <a:gd name="connsiteY13" fmla="*/ 389965 h 699248"/>
              <a:gd name="connsiteX14" fmla="*/ 268941 w 658906"/>
              <a:gd name="connsiteY14" fmla="*/ 484095 h 699248"/>
              <a:gd name="connsiteX15" fmla="*/ 242047 w 658906"/>
              <a:gd name="connsiteY15" fmla="*/ 564777 h 699248"/>
              <a:gd name="connsiteX16" fmla="*/ 255494 w 658906"/>
              <a:gd name="connsiteY16" fmla="*/ 658906 h 699248"/>
              <a:gd name="connsiteX17" fmla="*/ 282388 w 658906"/>
              <a:gd name="connsiteY17" fmla="*/ 699248 h 69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8906" h="699248">
                <a:moveTo>
                  <a:pt x="0" y="255495"/>
                </a:moveTo>
                <a:cubicBezTo>
                  <a:pt x="31879" y="96098"/>
                  <a:pt x="-10023" y="261238"/>
                  <a:pt x="40341" y="147918"/>
                </a:cubicBezTo>
                <a:cubicBezTo>
                  <a:pt x="46862" y="133245"/>
                  <a:pt x="66038" y="44452"/>
                  <a:pt x="94129" y="26895"/>
                </a:cubicBezTo>
                <a:cubicBezTo>
                  <a:pt x="118169" y="11870"/>
                  <a:pt x="174812" y="0"/>
                  <a:pt x="174812" y="0"/>
                </a:cubicBezTo>
                <a:cubicBezTo>
                  <a:pt x="268941" y="4483"/>
                  <a:pt x="363290" y="5622"/>
                  <a:pt x="457200" y="13448"/>
                </a:cubicBezTo>
                <a:cubicBezTo>
                  <a:pt x="471325" y="14625"/>
                  <a:pt x="484863" y="20556"/>
                  <a:pt x="497541" y="26895"/>
                </a:cubicBezTo>
                <a:cubicBezTo>
                  <a:pt x="511996" y="34123"/>
                  <a:pt x="524435" y="44824"/>
                  <a:pt x="537882" y="53789"/>
                </a:cubicBezTo>
                <a:cubicBezTo>
                  <a:pt x="546847" y="67236"/>
                  <a:pt x="552156" y="84034"/>
                  <a:pt x="564776" y="94130"/>
                </a:cubicBezTo>
                <a:cubicBezTo>
                  <a:pt x="622600" y="140389"/>
                  <a:pt x="594804" y="64200"/>
                  <a:pt x="632012" y="147918"/>
                </a:cubicBezTo>
                <a:cubicBezTo>
                  <a:pt x="643526" y="173823"/>
                  <a:pt x="658906" y="228600"/>
                  <a:pt x="658906" y="228600"/>
                </a:cubicBezTo>
                <a:cubicBezTo>
                  <a:pt x="654424" y="251012"/>
                  <a:pt x="656799" y="275992"/>
                  <a:pt x="645459" y="295836"/>
                </a:cubicBezTo>
                <a:cubicBezTo>
                  <a:pt x="637441" y="309868"/>
                  <a:pt x="617738" y="312634"/>
                  <a:pt x="605118" y="322730"/>
                </a:cubicBezTo>
                <a:cubicBezTo>
                  <a:pt x="595218" y="330650"/>
                  <a:pt x="589563" y="343954"/>
                  <a:pt x="578223" y="349624"/>
                </a:cubicBezTo>
                <a:cubicBezTo>
                  <a:pt x="506229" y="385621"/>
                  <a:pt x="444037" y="381868"/>
                  <a:pt x="363071" y="389965"/>
                </a:cubicBezTo>
                <a:cubicBezTo>
                  <a:pt x="307272" y="408564"/>
                  <a:pt x="295914" y="403177"/>
                  <a:pt x="268941" y="484095"/>
                </a:cubicBezTo>
                <a:lnTo>
                  <a:pt x="242047" y="564777"/>
                </a:lnTo>
                <a:cubicBezTo>
                  <a:pt x="246529" y="596153"/>
                  <a:pt x="246387" y="628548"/>
                  <a:pt x="255494" y="658906"/>
                </a:cubicBezTo>
                <a:cubicBezTo>
                  <a:pt x="260138" y="674386"/>
                  <a:pt x="282388" y="699248"/>
                  <a:pt x="282388" y="699248"/>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Овал 19">
            <a:extLst>
              <a:ext uri="{FF2B5EF4-FFF2-40B4-BE49-F238E27FC236}">
                <a16:creationId xmlns:a16="http://schemas.microsoft.com/office/drawing/2014/main" id="{D8D4F3AC-A676-4CAE-8B44-FB4468A79B1E}"/>
              </a:ext>
            </a:extLst>
          </p:cNvPr>
          <p:cNvSpPr/>
          <p:nvPr/>
        </p:nvSpPr>
        <p:spPr>
          <a:xfrm>
            <a:off x="6361399" y="3148856"/>
            <a:ext cx="105698" cy="1098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03940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684DD12-AD26-4639-9A63-9EC831E2CD41}"/>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61ECFED4-9FFA-43AE-93FD-97F999CEB4C9}"/>
              </a:ext>
            </a:extLst>
          </p:cNvPr>
          <p:cNvSpPr>
            <a:spLocks noGrp="1"/>
          </p:cNvSpPr>
          <p:nvPr>
            <p:ph idx="1"/>
          </p:nvPr>
        </p:nvSpPr>
        <p:spPr>
          <a:xfrm>
            <a:off x="838200" y="1825625"/>
            <a:ext cx="10515600" cy="4826966"/>
          </a:xfrm>
        </p:spPr>
        <p:txBody>
          <a:bodyPr>
            <a:normAutofit fontScale="92500" lnSpcReduction="10000"/>
          </a:bodyPr>
          <a:lstStyle/>
          <a:p>
            <a:r>
              <a:rPr lang="bg-BG" dirty="0"/>
              <a:t>Извикване на структура</a:t>
            </a:r>
          </a:p>
          <a:p>
            <a:pPr marL="0" indent="0">
              <a:buNone/>
            </a:pPr>
            <a:r>
              <a:rPr lang="bg-BG" dirty="0"/>
              <a:t>&lt;Име на структурата/тип&gt; &lt;наименование&gt;;</a:t>
            </a:r>
          </a:p>
          <a:p>
            <a:endParaRPr lang="en-GB" dirty="0"/>
          </a:p>
          <a:p>
            <a:r>
              <a:rPr lang="bg-BG" dirty="0"/>
              <a:t>При създаване на обект можем и да инициализираме член-данните по 3 начина, като по-използваният ще остане за курса по ООП</a:t>
            </a:r>
          </a:p>
          <a:p>
            <a:endParaRPr lang="bg-BG" dirty="0"/>
          </a:p>
          <a:p>
            <a:pPr marL="0" indent="0">
              <a:buNone/>
            </a:pPr>
            <a:r>
              <a:rPr lang="bg-BG" dirty="0"/>
              <a:t>&lt;Име на структурата/тип&gt; &lt;наименование&gt; </a:t>
            </a:r>
            <a:r>
              <a:rPr lang="en-GB" dirty="0"/>
              <a:t>= { </a:t>
            </a:r>
            <a:r>
              <a:rPr lang="bg-BG" dirty="0"/>
              <a:t>&lt;стойност_за_член_1&gt;, &lt;стойност_за_член_2&gt;,….</a:t>
            </a:r>
            <a:r>
              <a:rPr lang="en-GB" dirty="0"/>
              <a:t>}</a:t>
            </a:r>
            <a:r>
              <a:rPr lang="bg-BG" dirty="0"/>
              <a:t>;</a:t>
            </a:r>
          </a:p>
          <a:p>
            <a:pPr marL="0" indent="0">
              <a:buNone/>
            </a:pPr>
            <a:endParaRPr lang="bg-BG" dirty="0"/>
          </a:p>
          <a:p>
            <a:r>
              <a:rPr lang="bg-BG" dirty="0"/>
              <a:t>По този начин не може да се пропускат членове и може да се спре по всяко време</a:t>
            </a:r>
          </a:p>
          <a:p>
            <a:endParaRPr lang="en-GB" dirty="0"/>
          </a:p>
        </p:txBody>
      </p:sp>
    </p:spTree>
    <p:extLst>
      <p:ext uri="{BB962C8B-B14F-4D97-AF65-F5344CB8AC3E}">
        <p14:creationId xmlns:p14="http://schemas.microsoft.com/office/powerpoint/2010/main" val="2924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fontScale="92500" lnSpcReduction="10000"/>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			</a:t>
            </a:r>
            <a:r>
              <a:rPr lang="en-GB" dirty="0">
                <a:solidFill>
                  <a:srgbClr val="008000"/>
                </a:solidFill>
              </a:rPr>
              <a:t>//</a:t>
            </a:r>
            <a:r>
              <a:rPr lang="bg-BG" dirty="0">
                <a:solidFill>
                  <a:srgbClr val="008000"/>
                </a:solidFill>
              </a:rPr>
              <a:t>даваме стойност 1 на </a:t>
            </a:r>
            <a:r>
              <a:rPr lang="en-GB" dirty="0">
                <a:solidFill>
                  <a:srgbClr val="008000"/>
                </a:solidFill>
              </a:rPr>
              <a:t>member1</a:t>
            </a:r>
          </a:p>
          <a:p>
            <a:pPr marL="0" indent="0">
              <a:buNone/>
            </a:pPr>
            <a:r>
              <a:rPr lang="en-GB" dirty="0"/>
              <a:t>example b = {1,2,3};</a:t>
            </a:r>
            <a:r>
              <a:rPr lang="bg-BG" dirty="0"/>
              <a:t>			</a:t>
            </a:r>
            <a:r>
              <a:rPr lang="bg-BG" dirty="0">
                <a:solidFill>
                  <a:srgbClr val="008000"/>
                </a:solidFill>
              </a:rPr>
              <a:t>//даваме стойности на </a:t>
            </a:r>
            <a:r>
              <a:rPr lang="en-GB" dirty="0">
                <a:solidFill>
                  <a:srgbClr val="008000"/>
                </a:solidFill>
              </a:rPr>
              <a:t>member1-3</a:t>
            </a:r>
          </a:p>
          <a:p>
            <a:pPr marL="0" indent="0">
              <a:buNone/>
            </a:pPr>
            <a:r>
              <a:rPr lang="en-GB" dirty="0"/>
              <a:t>example c = {1,2,3,’!’};		</a:t>
            </a:r>
            <a:r>
              <a:rPr lang="en-GB" dirty="0">
                <a:solidFill>
                  <a:srgbClr val="008000"/>
                </a:solidFill>
              </a:rPr>
              <a:t>//</a:t>
            </a:r>
            <a:r>
              <a:rPr lang="bg-BG" dirty="0">
                <a:solidFill>
                  <a:srgbClr val="008000"/>
                </a:solidFill>
              </a:rPr>
              <a:t>даваме стойности на </a:t>
            </a:r>
            <a:r>
              <a:rPr lang="en-GB" dirty="0">
                <a:solidFill>
                  <a:srgbClr val="008000"/>
                </a:solidFill>
              </a:rPr>
              <a:t>member1-4</a:t>
            </a:r>
          </a:p>
          <a:p>
            <a:pPr marL="0" indent="0">
              <a:buNone/>
            </a:pPr>
            <a:r>
              <a:rPr lang="en-GB" dirty="0"/>
              <a:t>example d = {1,2,3,’!’,1,2,3,4,5}	</a:t>
            </a:r>
            <a:r>
              <a:rPr lang="en-GB" dirty="0">
                <a:solidFill>
                  <a:srgbClr val="008000"/>
                </a:solidFill>
              </a:rPr>
              <a:t>//</a:t>
            </a:r>
            <a:r>
              <a:rPr lang="bg-BG" dirty="0">
                <a:solidFill>
                  <a:srgbClr val="008000"/>
                </a:solidFill>
              </a:rPr>
              <a:t>даваме стойности на </a:t>
            </a:r>
            <a:r>
              <a:rPr lang="en-GB" dirty="0">
                <a:solidFill>
                  <a:srgbClr val="008000"/>
                </a:solidFill>
              </a:rPr>
              <a:t>member1-5</a:t>
            </a:r>
          </a:p>
        </p:txBody>
      </p:sp>
    </p:spTree>
    <p:extLst>
      <p:ext uri="{BB962C8B-B14F-4D97-AF65-F5344CB8AC3E}">
        <p14:creationId xmlns:p14="http://schemas.microsoft.com/office/powerpoint/2010/main" val="22653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6E3DE3-53A5-4AC2-BA8D-31E2DBB92D13}"/>
              </a:ext>
            </a:extLst>
          </p:cNvPr>
          <p:cNvSpPr>
            <a:spLocks noGrp="1"/>
          </p:cNvSpPr>
          <p:nvPr>
            <p:ph type="title"/>
          </p:nvPr>
        </p:nvSpPr>
        <p:spPr>
          <a:xfrm>
            <a:off x="838200" y="365125"/>
            <a:ext cx="10515600" cy="1325563"/>
          </a:xfrm>
        </p:spPr>
        <p:txBody>
          <a:bodyPr/>
          <a:lstStyle/>
          <a:p>
            <a:r>
              <a:rPr lang="bg-BG" dirty="0"/>
              <a:t>Дефиниция за стек според </a:t>
            </a:r>
            <a:r>
              <a:rPr lang="en-GB" dirty="0" err="1"/>
              <a:t>fmi.wiki</a:t>
            </a:r>
            <a:endParaRPr lang="en-GB" dirty="0"/>
          </a:p>
        </p:txBody>
      </p:sp>
      <p:sp>
        <p:nvSpPr>
          <p:cNvPr id="3" name="Контейнер за съдържание 2">
            <a:extLst>
              <a:ext uri="{FF2B5EF4-FFF2-40B4-BE49-F238E27FC236}">
                <a16:creationId xmlns:a16="http://schemas.microsoft.com/office/drawing/2014/main" id="{E7D3C934-B1F1-4F55-8C86-4BEC1562EBE3}"/>
              </a:ext>
            </a:extLst>
          </p:cNvPr>
          <p:cNvSpPr>
            <a:spLocks noGrp="1"/>
          </p:cNvSpPr>
          <p:nvPr>
            <p:ph idx="1"/>
          </p:nvPr>
        </p:nvSpPr>
        <p:spPr>
          <a:xfrm>
            <a:off x="838200" y="1825625"/>
            <a:ext cx="10515600" cy="4351338"/>
          </a:xfrm>
        </p:spPr>
        <p:txBody>
          <a:bodyPr>
            <a:normAutofit/>
          </a:bodyPr>
          <a:lstStyle/>
          <a:p>
            <a:pPr marL="0" indent="0">
              <a:buNone/>
            </a:pPr>
            <a:endParaRPr lang="bg-BG" dirty="0"/>
          </a:p>
          <a:p>
            <a:pPr marL="0" indent="0">
              <a:buNone/>
            </a:pPr>
            <a:endParaRPr lang="bg-BG" dirty="0"/>
          </a:p>
          <a:p>
            <a:pPr marL="0" indent="0">
              <a:buNone/>
            </a:pPr>
            <a:endParaRPr lang="en-GB" dirty="0"/>
          </a:p>
        </p:txBody>
      </p:sp>
      <p:pic>
        <p:nvPicPr>
          <p:cNvPr id="7" name="Картина 6">
            <a:extLst>
              <a:ext uri="{FF2B5EF4-FFF2-40B4-BE49-F238E27FC236}">
                <a16:creationId xmlns:a16="http://schemas.microsoft.com/office/drawing/2014/main" id="{F715DA5E-6CCF-4025-8C26-4A1B5ED6E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4" y="1432370"/>
            <a:ext cx="9834563" cy="4635399"/>
          </a:xfrm>
          <a:prstGeom prst="rect">
            <a:avLst/>
          </a:prstGeom>
        </p:spPr>
      </p:pic>
    </p:spTree>
    <p:extLst>
      <p:ext uri="{BB962C8B-B14F-4D97-AF65-F5344CB8AC3E}">
        <p14:creationId xmlns:p14="http://schemas.microsoft.com/office/powerpoint/2010/main" val="1848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използваме за пример</a:t>
            </a:r>
          </a:p>
          <a:p>
            <a:pPr marL="0" indent="0">
              <a:buNone/>
            </a:pPr>
            <a:r>
              <a:rPr lang="en-GB" dirty="0"/>
              <a:t>struct example{</a:t>
            </a:r>
          </a:p>
          <a:p>
            <a:pPr marL="0" indent="0">
              <a:buNone/>
            </a:pPr>
            <a:r>
              <a:rPr lang="en-GB" dirty="0"/>
              <a:t>	int member1</a:t>
            </a:r>
            <a:r>
              <a:rPr lang="bg-BG" dirty="0"/>
              <a:t>, </a:t>
            </a:r>
            <a:r>
              <a:rPr lang="en-GB" dirty="0"/>
              <a:t>member2, member3;</a:t>
            </a:r>
          </a:p>
          <a:p>
            <a:pPr marL="0" indent="0">
              <a:buNone/>
            </a:pPr>
            <a:r>
              <a:rPr lang="en-GB" dirty="0"/>
              <a:t>	char member4;</a:t>
            </a:r>
          </a:p>
          <a:p>
            <a:pPr marL="0" indent="0">
              <a:buNone/>
            </a:pPr>
            <a:r>
              <a:rPr lang="en-GB" dirty="0"/>
              <a:t>	double members5To10[5];</a:t>
            </a:r>
          </a:p>
          <a:p>
            <a:pPr marL="0" indent="0">
              <a:buNone/>
            </a:pPr>
            <a:r>
              <a:rPr lang="en-GB" dirty="0"/>
              <a:t>};</a:t>
            </a:r>
            <a:r>
              <a:rPr lang="bg-BG" dirty="0"/>
              <a:t> </a:t>
            </a:r>
          </a:p>
          <a:p>
            <a:pPr marL="0" indent="0">
              <a:buNone/>
            </a:pPr>
            <a:r>
              <a:rPr lang="bg-BG" dirty="0"/>
              <a:t>………..</a:t>
            </a:r>
          </a:p>
          <a:p>
            <a:pPr marL="0" indent="0">
              <a:buNone/>
            </a:pPr>
            <a:r>
              <a:rPr lang="en-GB" dirty="0"/>
              <a:t>example a = {1};</a:t>
            </a:r>
          </a:p>
          <a:p>
            <a:pPr marL="0" indent="0">
              <a:buNone/>
            </a:pPr>
            <a:r>
              <a:rPr lang="bg-BG" dirty="0"/>
              <a:t>Знаем, че </a:t>
            </a:r>
            <a:r>
              <a:rPr lang="en-GB" dirty="0"/>
              <a:t>member1 </a:t>
            </a:r>
            <a:r>
              <a:rPr lang="bg-BG" dirty="0"/>
              <a:t>има стойност 1, но как да я използваме?</a:t>
            </a:r>
            <a:endParaRPr lang="en-GB" dirty="0"/>
          </a:p>
        </p:txBody>
      </p:sp>
    </p:spTree>
    <p:extLst>
      <p:ext uri="{BB962C8B-B14F-4D97-AF65-F5344CB8AC3E}">
        <p14:creationId xmlns:p14="http://schemas.microsoft.com/office/powerpoint/2010/main" val="115277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Нека пак имаме структурата </a:t>
            </a:r>
            <a:r>
              <a:rPr lang="en-GB" dirty="0"/>
              <a:t>example</a:t>
            </a:r>
          </a:p>
          <a:p>
            <a:endParaRPr lang="bg-BG" dirty="0"/>
          </a:p>
          <a:p>
            <a:pPr marL="0" indent="0">
              <a:buNone/>
            </a:pPr>
            <a:r>
              <a:rPr lang="en-GB" dirty="0"/>
              <a:t>example a = {1};</a:t>
            </a:r>
          </a:p>
          <a:p>
            <a:pPr marL="0" indent="0">
              <a:buNone/>
            </a:pPr>
            <a:endParaRPr lang="en-GB" dirty="0"/>
          </a:p>
          <a:p>
            <a:r>
              <a:rPr lang="bg-BG" dirty="0"/>
              <a:t>Как да </a:t>
            </a:r>
            <a:r>
              <a:rPr lang="bg-BG" dirty="0" err="1"/>
              <a:t>достъпим</a:t>
            </a:r>
            <a:r>
              <a:rPr lang="bg-BG" dirty="0"/>
              <a:t> </a:t>
            </a:r>
            <a:r>
              <a:rPr lang="en-GB" dirty="0"/>
              <a:t>member1?</a:t>
            </a:r>
          </a:p>
          <a:p>
            <a:endParaRPr lang="en-GB" dirty="0"/>
          </a:p>
          <a:p>
            <a:r>
              <a:rPr lang="bg-BG" dirty="0"/>
              <a:t>Достъпът в този случай се осъществява с оператор .</a:t>
            </a:r>
            <a:r>
              <a:rPr lang="en-GB" dirty="0"/>
              <a:t>(</a:t>
            </a:r>
            <a:r>
              <a:rPr lang="bg-BG" dirty="0"/>
              <a:t>точка)</a:t>
            </a:r>
            <a:r>
              <a:rPr lang="en-GB" dirty="0"/>
              <a:t> + </a:t>
            </a:r>
            <a:r>
              <a:rPr lang="bg-BG" dirty="0"/>
              <a:t>име на член</a:t>
            </a:r>
          </a:p>
          <a:p>
            <a:endParaRPr lang="bg-BG" dirty="0"/>
          </a:p>
          <a:p>
            <a:r>
              <a:rPr lang="en-GB" dirty="0"/>
              <a:t>std::</a:t>
            </a:r>
            <a:r>
              <a:rPr lang="en-GB" dirty="0" err="1"/>
              <a:t>cout</a:t>
            </a:r>
            <a:r>
              <a:rPr lang="en-GB" dirty="0"/>
              <a:t>&lt;&lt;</a:t>
            </a:r>
            <a:r>
              <a:rPr lang="en-GB" dirty="0" err="1"/>
              <a:t>a.member</a:t>
            </a:r>
            <a:r>
              <a:rPr lang="bg-BG" dirty="0"/>
              <a:t>1; </a:t>
            </a:r>
            <a:r>
              <a:rPr lang="bg-BG" dirty="0">
                <a:solidFill>
                  <a:srgbClr val="008000"/>
                </a:solidFill>
              </a:rPr>
              <a:t>//извежда 1</a:t>
            </a:r>
            <a:endParaRPr lang="en-GB" dirty="0">
              <a:solidFill>
                <a:srgbClr val="008000"/>
              </a:solidFill>
            </a:endParaRPr>
          </a:p>
        </p:txBody>
      </p:sp>
    </p:spTree>
    <p:extLst>
      <p:ext uri="{BB962C8B-B14F-4D97-AF65-F5344CB8AC3E}">
        <p14:creationId xmlns:p14="http://schemas.microsoft.com/office/powerpoint/2010/main" val="36115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F80DAE-5DA9-4E48-A448-E0548AA51373}"/>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91C1356F-9EE8-4C0C-8FAE-B8916950F48F}"/>
              </a:ext>
            </a:extLst>
          </p:cNvPr>
          <p:cNvSpPr>
            <a:spLocks noGrp="1"/>
          </p:cNvSpPr>
          <p:nvPr>
            <p:ph idx="1"/>
          </p:nvPr>
        </p:nvSpPr>
        <p:spPr>
          <a:xfrm>
            <a:off x="838200" y="1825624"/>
            <a:ext cx="10515600" cy="5032375"/>
          </a:xfrm>
        </p:spPr>
        <p:txBody>
          <a:bodyPr>
            <a:normAutofit/>
          </a:bodyPr>
          <a:lstStyle/>
          <a:p>
            <a:r>
              <a:rPr lang="bg-BG" dirty="0"/>
              <a:t>Какво означава „в този случай“?</a:t>
            </a:r>
          </a:p>
          <a:p>
            <a:endParaRPr lang="bg-BG" dirty="0">
              <a:solidFill>
                <a:srgbClr val="008000"/>
              </a:solidFill>
            </a:endParaRPr>
          </a:p>
          <a:p>
            <a:r>
              <a:rPr lang="bg-BG" dirty="0"/>
              <a:t>Има случаи, в които обръщението към член </a:t>
            </a:r>
            <a:r>
              <a:rPr lang="bg-BG" dirty="0" err="1"/>
              <a:t>данна</a:t>
            </a:r>
            <a:r>
              <a:rPr lang="bg-BG" dirty="0"/>
              <a:t> не се осъществява с оператор .(точка)</a:t>
            </a:r>
          </a:p>
          <a:p>
            <a:endParaRPr lang="bg-BG" dirty="0"/>
          </a:p>
          <a:p>
            <a:r>
              <a:rPr lang="bg-BG" dirty="0"/>
              <a:t>Има случаи, в които нямаме достъп до дадена член </a:t>
            </a:r>
            <a:r>
              <a:rPr lang="bg-BG" dirty="0" err="1"/>
              <a:t>данна</a:t>
            </a:r>
            <a:endParaRPr lang="bg-BG" dirty="0"/>
          </a:p>
          <a:p>
            <a:endParaRPr lang="bg-BG" dirty="0"/>
          </a:p>
          <a:p>
            <a:r>
              <a:rPr lang="bg-BG" dirty="0"/>
              <a:t>Надявам се някой ден да се реванширам и да ги обясня в презентация на тема ООП</a:t>
            </a:r>
            <a:endParaRPr lang="en-GB" dirty="0"/>
          </a:p>
        </p:txBody>
      </p:sp>
      <p:sp>
        <p:nvSpPr>
          <p:cNvPr id="4" name="Правоъгълник 3">
            <a:extLst>
              <a:ext uri="{FF2B5EF4-FFF2-40B4-BE49-F238E27FC236}">
                <a16:creationId xmlns:a16="http://schemas.microsoft.com/office/drawing/2014/main" id="{2A24C973-51CC-40E5-8D09-C2180FD11437}"/>
              </a:ext>
            </a:extLst>
          </p:cNvPr>
          <p:cNvSpPr/>
          <p:nvPr/>
        </p:nvSpPr>
        <p:spPr>
          <a:xfrm rot="1862087">
            <a:off x="1118019" y="2045052"/>
            <a:ext cx="10770819" cy="315471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bg-BG" sz="19900" b="1" cap="none" spc="0" dirty="0">
                <a:ln/>
                <a:solidFill>
                  <a:schemeClr val="accent4"/>
                </a:solidFill>
                <a:effectLst/>
              </a:rPr>
              <a:t>Обещано</a:t>
            </a:r>
          </a:p>
        </p:txBody>
      </p:sp>
    </p:spTree>
    <p:extLst>
      <p:ext uri="{BB962C8B-B14F-4D97-AF65-F5344CB8AC3E}">
        <p14:creationId xmlns:p14="http://schemas.microsoft.com/office/powerpoint/2010/main" val="63970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DF47E6F-6F6A-4962-B3B3-5DBF1479FF0E}"/>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684F9FF-32EC-4262-83C4-A51B70ED6B3B}"/>
              </a:ext>
            </a:extLst>
          </p:cNvPr>
          <p:cNvSpPr>
            <a:spLocks noGrp="1"/>
          </p:cNvSpPr>
          <p:nvPr>
            <p:ph idx="1"/>
          </p:nvPr>
        </p:nvSpPr>
        <p:spPr/>
        <p:txBody>
          <a:bodyPr/>
          <a:lstStyle/>
          <a:p>
            <a:r>
              <a:rPr lang="bg-BG" dirty="0"/>
              <a:t>Какво ни дава достъпът до дадена член-</a:t>
            </a:r>
            <a:r>
              <a:rPr lang="bg-BG" dirty="0" err="1"/>
              <a:t>данна</a:t>
            </a:r>
            <a:r>
              <a:rPr lang="en-GB" dirty="0"/>
              <a:t>?</a:t>
            </a:r>
            <a:endParaRPr lang="bg-BG" dirty="0"/>
          </a:p>
          <a:p>
            <a:endParaRPr lang="bg-BG" dirty="0"/>
          </a:p>
          <a:p>
            <a:r>
              <a:rPr lang="bg-BG" dirty="0"/>
              <a:t>Достъп до информацията, която съдържа</a:t>
            </a:r>
          </a:p>
          <a:p>
            <a:endParaRPr lang="bg-BG" dirty="0"/>
          </a:p>
          <a:p>
            <a:r>
              <a:rPr lang="bg-BG" dirty="0"/>
              <a:t>Възможност да променяме стойността ѝ ако не е константна</a:t>
            </a:r>
          </a:p>
          <a:p>
            <a:endParaRPr lang="bg-BG" dirty="0"/>
          </a:p>
          <a:p>
            <a:r>
              <a:rPr lang="bg-BG" dirty="0"/>
              <a:t>Пример</a:t>
            </a:r>
          </a:p>
          <a:p>
            <a:pPr marL="0" indent="0">
              <a:buNone/>
            </a:pPr>
            <a:r>
              <a:rPr lang="en-GB" dirty="0"/>
              <a:t>a.member1 = 10;</a:t>
            </a:r>
            <a:endParaRPr lang="bg-BG" dirty="0"/>
          </a:p>
          <a:p>
            <a:endParaRPr lang="bg-BG" dirty="0"/>
          </a:p>
          <a:p>
            <a:endParaRPr lang="en-GB" dirty="0"/>
          </a:p>
        </p:txBody>
      </p:sp>
    </p:spTree>
    <p:extLst>
      <p:ext uri="{BB962C8B-B14F-4D97-AF65-F5344CB8AC3E}">
        <p14:creationId xmlns:p14="http://schemas.microsoft.com/office/powerpoint/2010/main" val="158960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Как </a:t>
            </a:r>
            <a:r>
              <a:rPr lang="bg-BG"/>
              <a:t>една член-данна</a:t>
            </a:r>
            <a:r>
              <a:rPr lang="bg-BG" dirty="0"/>
              <a:t> може да е константна</a:t>
            </a:r>
          </a:p>
          <a:p>
            <a:endParaRPr lang="bg-BG" dirty="0"/>
          </a:p>
          <a:p>
            <a:r>
              <a:rPr lang="bg-BG" dirty="0"/>
              <a:t>Има 2 начина</a:t>
            </a:r>
          </a:p>
          <a:p>
            <a:endParaRPr lang="bg-BG" dirty="0"/>
          </a:p>
          <a:p>
            <a:pPr marL="514350" indent="-514350">
              <a:buFont typeface="+mj-lt"/>
              <a:buAutoNum type="arabicPeriod"/>
            </a:pPr>
            <a:r>
              <a:rPr lang="bg-BG" dirty="0"/>
              <a:t>Самата член </a:t>
            </a:r>
            <a:r>
              <a:rPr lang="bg-BG" dirty="0" err="1"/>
              <a:t>данна</a:t>
            </a:r>
            <a:r>
              <a:rPr lang="bg-BG" dirty="0"/>
              <a:t> да е константна</a:t>
            </a:r>
          </a:p>
          <a:p>
            <a:pPr lvl="1"/>
            <a:r>
              <a:rPr lang="en-GB" dirty="0" err="1"/>
              <a:t>const</a:t>
            </a:r>
            <a:r>
              <a:rPr lang="en-GB" dirty="0"/>
              <a:t> int member11</a:t>
            </a:r>
          </a:p>
          <a:p>
            <a:pPr marL="514350" indent="-514350">
              <a:buFont typeface="+mj-lt"/>
              <a:buAutoNum type="arabicPeriod"/>
            </a:pPr>
            <a:r>
              <a:rPr lang="bg-BG" dirty="0"/>
              <a:t>Цялата структура да е създадена константна</a:t>
            </a:r>
          </a:p>
          <a:p>
            <a:pPr lvl="1"/>
            <a:r>
              <a:rPr lang="en-GB" dirty="0" err="1"/>
              <a:t>const</a:t>
            </a:r>
            <a:r>
              <a:rPr lang="en-GB" dirty="0"/>
              <a:t> example b; </a:t>
            </a:r>
            <a:r>
              <a:rPr lang="en-GB" dirty="0">
                <a:solidFill>
                  <a:srgbClr val="008000"/>
                </a:solidFill>
              </a:rPr>
              <a:t>//</a:t>
            </a:r>
            <a:r>
              <a:rPr lang="bg-BG" dirty="0">
                <a:solidFill>
                  <a:srgbClr val="008000"/>
                </a:solidFill>
              </a:rPr>
              <a:t>лош пример</a:t>
            </a:r>
            <a:r>
              <a:rPr lang="en-GB" dirty="0">
                <a:solidFill>
                  <a:srgbClr val="008000"/>
                </a:solidFill>
              </a:rPr>
              <a:t>, </a:t>
            </a:r>
            <a:r>
              <a:rPr lang="bg-BG" dirty="0">
                <a:solidFill>
                  <a:srgbClr val="008000"/>
                </a:solidFill>
              </a:rPr>
              <a:t>ще има фойерверки</a:t>
            </a:r>
          </a:p>
          <a:p>
            <a:pPr lvl="1"/>
            <a:endParaRPr lang="bg-BG" dirty="0">
              <a:solidFill>
                <a:srgbClr val="008000"/>
              </a:solidFill>
            </a:endParaRPr>
          </a:p>
          <a:p>
            <a:r>
              <a:rPr lang="bg-BG" dirty="0"/>
              <a:t>Какви правила трябваше да спазваме при работа с константи?</a:t>
            </a:r>
          </a:p>
        </p:txBody>
      </p:sp>
    </p:spTree>
    <p:extLst>
      <p:ext uri="{BB962C8B-B14F-4D97-AF65-F5344CB8AC3E}">
        <p14:creationId xmlns:p14="http://schemas.microsoft.com/office/powerpoint/2010/main" val="29052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lnSpcReduction="10000"/>
          </a:bodyPr>
          <a:lstStyle/>
          <a:p>
            <a:r>
              <a:rPr lang="bg-BG" dirty="0"/>
              <a:t>Когато създаваме константа винаги трябва да задаваме някаква стойност при инициализация.</a:t>
            </a:r>
          </a:p>
          <a:p>
            <a:endParaRPr lang="bg-BG" dirty="0"/>
          </a:p>
          <a:p>
            <a:r>
              <a:rPr lang="bg-BG" dirty="0"/>
              <a:t>Структурите имат начин за справяне с този проблем</a:t>
            </a:r>
            <a:r>
              <a:rPr lang="en-GB" dirty="0"/>
              <a:t>, </a:t>
            </a:r>
            <a:r>
              <a:rPr lang="bg-BG" dirty="0"/>
              <a:t>освен използването на </a:t>
            </a:r>
            <a:r>
              <a:rPr lang="en-GB" dirty="0"/>
              <a:t>{ }</a:t>
            </a:r>
            <a:r>
              <a:rPr lang="bg-BG" dirty="0"/>
              <a:t> при инициализация</a:t>
            </a:r>
          </a:p>
          <a:p>
            <a:endParaRPr lang="bg-BG" dirty="0"/>
          </a:p>
          <a:p>
            <a:r>
              <a:rPr lang="bg-BG" dirty="0"/>
              <a:t>Спомняте ли си параметрите по подразбиране?</a:t>
            </a:r>
          </a:p>
          <a:p>
            <a:endParaRPr lang="bg-BG" dirty="0"/>
          </a:p>
          <a:p>
            <a:r>
              <a:rPr lang="bg-BG" dirty="0"/>
              <a:t>Също като тях, членовете на структурата могат да имат стойности по подразбиране</a:t>
            </a:r>
          </a:p>
        </p:txBody>
      </p:sp>
    </p:spTree>
    <p:extLst>
      <p:ext uri="{BB962C8B-B14F-4D97-AF65-F5344CB8AC3E}">
        <p14:creationId xmlns:p14="http://schemas.microsoft.com/office/powerpoint/2010/main" val="209008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200" y="1825624"/>
            <a:ext cx="10515600" cy="4548671"/>
          </a:xfrm>
        </p:spPr>
        <p:txBody>
          <a:bodyPr>
            <a:normAutofit/>
          </a:bodyPr>
          <a:lstStyle/>
          <a:p>
            <a:r>
              <a:rPr lang="bg-BG" dirty="0"/>
              <a:t>За разлика от параметрите по подразбиране на функциите, при структурите не е необходимо само първите </a:t>
            </a:r>
            <a:r>
              <a:rPr lang="en-GB" dirty="0"/>
              <a:t>n </a:t>
            </a:r>
            <a:r>
              <a:rPr lang="bg-BG" dirty="0"/>
              <a:t>на брой да имат стойности по подразбиране</a:t>
            </a:r>
          </a:p>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a:t>
            </a:r>
          </a:p>
          <a:p>
            <a:pPr marL="0" indent="0">
              <a:buNone/>
            </a:pPr>
            <a:r>
              <a:rPr lang="en-GB" dirty="0"/>
              <a:t>	double members5To10[5] = {1,2,3,4,5};</a:t>
            </a:r>
          </a:p>
          <a:p>
            <a:pPr marL="0" indent="0">
              <a:buNone/>
            </a:pPr>
            <a:r>
              <a:rPr lang="en-GB" dirty="0"/>
              <a:t>};</a:t>
            </a:r>
            <a:r>
              <a:rPr lang="bg-BG" dirty="0"/>
              <a:t> </a:t>
            </a:r>
          </a:p>
          <a:p>
            <a:endParaRPr lang="bg-BG" dirty="0"/>
          </a:p>
          <a:p>
            <a:endParaRPr lang="bg-BG" dirty="0"/>
          </a:p>
          <a:p>
            <a:endParaRPr lang="bg-BG" dirty="0"/>
          </a:p>
        </p:txBody>
      </p:sp>
    </p:spTree>
    <p:extLst>
      <p:ext uri="{BB962C8B-B14F-4D97-AF65-F5344CB8AC3E}">
        <p14:creationId xmlns:p14="http://schemas.microsoft.com/office/powerpoint/2010/main" val="74850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18737F-AD6B-4D4A-B02D-E5D6542E1297}"/>
              </a:ext>
            </a:extLst>
          </p:cNvPr>
          <p:cNvSpPr>
            <a:spLocks noGrp="1"/>
          </p:cNvSpPr>
          <p:nvPr>
            <p:ph type="title"/>
          </p:nvPr>
        </p:nvSpPr>
        <p:spPr/>
        <p:txBody>
          <a:bodyPr/>
          <a:lstStyle/>
          <a:p>
            <a:r>
              <a:rPr lang="bg-BG" dirty="0"/>
              <a:t>Структура</a:t>
            </a:r>
            <a:endParaRPr lang="en-GB" dirty="0"/>
          </a:p>
        </p:txBody>
      </p:sp>
      <p:sp>
        <p:nvSpPr>
          <p:cNvPr id="3" name="Контейнер за съдържание 2">
            <a:extLst>
              <a:ext uri="{FF2B5EF4-FFF2-40B4-BE49-F238E27FC236}">
                <a16:creationId xmlns:a16="http://schemas.microsoft.com/office/drawing/2014/main" id="{4F090444-5C9A-4D7C-8554-754A0968CEDC}"/>
              </a:ext>
            </a:extLst>
          </p:cNvPr>
          <p:cNvSpPr>
            <a:spLocks noGrp="1"/>
          </p:cNvSpPr>
          <p:nvPr>
            <p:ph idx="1"/>
          </p:nvPr>
        </p:nvSpPr>
        <p:spPr>
          <a:xfrm>
            <a:off x="838199" y="1825624"/>
            <a:ext cx="10659035" cy="4548671"/>
          </a:xfrm>
        </p:spPr>
        <p:txBody>
          <a:bodyPr>
            <a:normAutofit lnSpcReduction="10000"/>
          </a:bodyPr>
          <a:lstStyle/>
          <a:p>
            <a:r>
              <a:rPr lang="bg-BG" dirty="0"/>
              <a:t>Пример:</a:t>
            </a:r>
          </a:p>
          <a:p>
            <a:pPr marL="0" indent="0">
              <a:buNone/>
            </a:pPr>
            <a:r>
              <a:rPr lang="en-GB" dirty="0"/>
              <a:t>struct example{</a:t>
            </a:r>
          </a:p>
          <a:p>
            <a:pPr marL="0" indent="0">
              <a:buNone/>
            </a:pPr>
            <a:r>
              <a:rPr lang="en-GB" dirty="0"/>
              <a:t>	int member1</a:t>
            </a:r>
            <a:r>
              <a:rPr lang="bg-BG" dirty="0"/>
              <a:t> = 2, </a:t>
            </a:r>
            <a:r>
              <a:rPr lang="en-GB" dirty="0"/>
              <a:t>member2</a:t>
            </a:r>
            <a:r>
              <a:rPr lang="bg-BG" dirty="0"/>
              <a:t> = 6</a:t>
            </a:r>
            <a:r>
              <a:rPr lang="en-GB" dirty="0"/>
              <a:t>, member3</a:t>
            </a:r>
            <a:r>
              <a:rPr lang="bg-BG" dirty="0"/>
              <a:t> = 534</a:t>
            </a:r>
            <a:r>
              <a:rPr lang="en-GB" dirty="0"/>
              <a:t>;</a:t>
            </a:r>
          </a:p>
          <a:p>
            <a:pPr marL="0" indent="0">
              <a:buNone/>
            </a:pPr>
            <a:r>
              <a:rPr lang="en-GB" dirty="0"/>
              <a:t>	char member4 = ‘?’;</a:t>
            </a:r>
          </a:p>
          <a:p>
            <a:pPr marL="0" indent="0">
              <a:buNone/>
            </a:pPr>
            <a:r>
              <a:rPr lang="en-GB" dirty="0"/>
              <a:t>	double members5To10[5] = {1,2,3,4,5};</a:t>
            </a:r>
          </a:p>
          <a:p>
            <a:pPr marL="0" indent="0">
              <a:buNone/>
            </a:pPr>
            <a:r>
              <a:rPr lang="en-GB" dirty="0"/>
              <a:t>};</a:t>
            </a:r>
            <a:r>
              <a:rPr lang="bg-BG" dirty="0"/>
              <a:t> </a:t>
            </a:r>
            <a:endParaRPr lang="en-GB" dirty="0"/>
          </a:p>
          <a:p>
            <a:pPr marL="0" indent="0">
              <a:buNone/>
            </a:pPr>
            <a:r>
              <a:rPr lang="en-GB" dirty="0"/>
              <a:t>example a;				</a:t>
            </a:r>
            <a:r>
              <a:rPr lang="en-GB" dirty="0">
                <a:solidFill>
                  <a:srgbClr val="008000"/>
                </a:solidFill>
              </a:rPr>
              <a:t>//example a = {2, 6, 534, ’?’, 1, 2, 3, 4, 5};</a:t>
            </a:r>
          </a:p>
          <a:p>
            <a:pPr marL="0" indent="0">
              <a:buNone/>
            </a:pPr>
            <a:r>
              <a:rPr lang="en-GB" dirty="0"/>
              <a:t>example b = {5,4};			</a:t>
            </a:r>
            <a:r>
              <a:rPr lang="en-GB" dirty="0">
                <a:solidFill>
                  <a:srgbClr val="008000"/>
                </a:solidFill>
              </a:rPr>
              <a:t>//example b = {5, 4, 534, ’?’, 1, 2, 3, 4, 5};</a:t>
            </a:r>
          </a:p>
          <a:p>
            <a:pPr marL="0" indent="0">
              <a:buNone/>
            </a:pPr>
            <a:r>
              <a:rPr lang="en-GB" dirty="0"/>
              <a:t>example c = {12,34,1, ‘%’, 5};	</a:t>
            </a:r>
            <a:r>
              <a:rPr lang="en-GB" dirty="0">
                <a:solidFill>
                  <a:srgbClr val="008000"/>
                </a:solidFill>
              </a:rPr>
              <a:t>//example c = {12,34,1, ‘%’, 5, 2, 3, 4, 5};</a:t>
            </a:r>
            <a:endParaRPr lang="bg-BG" dirty="0">
              <a:solidFill>
                <a:srgbClr val="008000"/>
              </a:solidFill>
            </a:endParaRPr>
          </a:p>
          <a:p>
            <a:endParaRPr lang="bg-BG" dirty="0"/>
          </a:p>
          <a:p>
            <a:endParaRPr lang="bg-BG" dirty="0"/>
          </a:p>
          <a:p>
            <a:endParaRPr lang="bg-BG" dirty="0"/>
          </a:p>
        </p:txBody>
      </p:sp>
    </p:spTree>
    <p:extLst>
      <p:ext uri="{BB962C8B-B14F-4D97-AF65-F5344CB8AC3E}">
        <p14:creationId xmlns:p14="http://schemas.microsoft.com/office/powerpoint/2010/main" val="390589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D8A80F-F1BE-4810-953B-6D9DD46477FA}"/>
              </a:ext>
            </a:extLst>
          </p:cNvPr>
          <p:cNvSpPr>
            <a:spLocks noGrp="1"/>
          </p:cNvSpPr>
          <p:nvPr>
            <p:ph type="title"/>
          </p:nvPr>
        </p:nvSpPr>
        <p:spPr/>
        <p:txBody>
          <a:bodyPr/>
          <a:lstStyle/>
          <a:p>
            <a:r>
              <a:rPr lang="bg-BG" dirty="0"/>
              <a:t>Задачи за вас</a:t>
            </a:r>
            <a:r>
              <a:rPr lang="en-GB" dirty="0"/>
              <a:t> #3</a:t>
            </a:r>
          </a:p>
        </p:txBody>
      </p:sp>
      <p:sp>
        <p:nvSpPr>
          <p:cNvPr id="3" name="Контейнер за съдържание 2">
            <a:extLst>
              <a:ext uri="{FF2B5EF4-FFF2-40B4-BE49-F238E27FC236}">
                <a16:creationId xmlns:a16="http://schemas.microsoft.com/office/drawing/2014/main" id="{B95C166D-F884-4DFD-87AF-B5950AE1F5EC}"/>
              </a:ext>
            </a:extLst>
          </p:cNvPr>
          <p:cNvSpPr>
            <a:spLocks noGrp="1"/>
          </p:cNvSpPr>
          <p:nvPr>
            <p:ph idx="1"/>
          </p:nvPr>
        </p:nvSpPr>
        <p:spPr/>
        <p:txBody>
          <a:bodyPr/>
          <a:lstStyle/>
          <a:p>
            <a:r>
              <a:rPr lang="bg-BG" dirty="0"/>
              <a:t>Отидете на </a:t>
            </a:r>
            <a:r>
              <a:rPr lang="en-GB" dirty="0">
                <a:hlinkClick r:id="rId2"/>
              </a:rPr>
              <a:t>www.menti.com</a:t>
            </a:r>
            <a:endParaRPr lang="en-GB" dirty="0"/>
          </a:p>
          <a:p>
            <a:endParaRPr lang="en-GB" dirty="0"/>
          </a:p>
        </p:txBody>
      </p:sp>
    </p:spTree>
    <p:extLst>
      <p:ext uri="{BB962C8B-B14F-4D97-AF65-F5344CB8AC3E}">
        <p14:creationId xmlns:p14="http://schemas.microsoft.com/office/powerpoint/2010/main" val="27684838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7F18811-C5CA-4286-9F8F-BFADB877E8E1}"/>
              </a:ext>
            </a:extLst>
          </p:cNvPr>
          <p:cNvSpPr>
            <a:spLocks noGrp="1"/>
          </p:cNvSpPr>
          <p:nvPr>
            <p:ph type="title"/>
          </p:nvPr>
        </p:nvSpPr>
        <p:spPr/>
        <p:txBody>
          <a:bodyPr/>
          <a:lstStyle/>
          <a:p>
            <a:r>
              <a:rPr lang="bg-BG" dirty="0"/>
              <a:t>Задача</a:t>
            </a:r>
            <a:endParaRPr lang="en-GB" dirty="0"/>
          </a:p>
        </p:txBody>
      </p:sp>
      <p:sp>
        <p:nvSpPr>
          <p:cNvPr id="3" name="Контейнер за съдържание 2">
            <a:extLst>
              <a:ext uri="{FF2B5EF4-FFF2-40B4-BE49-F238E27FC236}">
                <a16:creationId xmlns:a16="http://schemas.microsoft.com/office/drawing/2014/main" id="{635C25A6-EE9D-4F9A-A5EE-EF73BA5033E1}"/>
              </a:ext>
            </a:extLst>
          </p:cNvPr>
          <p:cNvSpPr>
            <a:spLocks noGrp="1"/>
          </p:cNvSpPr>
          <p:nvPr>
            <p:ph idx="1"/>
          </p:nvPr>
        </p:nvSpPr>
        <p:spPr/>
        <p:txBody>
          <a:bodyPr>
            <a:normAutofit fontScale="92500" lnSpcReduction="20000"/>
          </a:bodyPr>
          <a:lstStyle/>
          <a:p>
            <a:r>
              <a:rPr lang="bg-BG" dirty="0"/>
              <a:t>Валидно ли е следното?</a:t>
            </a:r>
          </a:p>
          <a:p>
            <a:pPr marL="0" indent="0">
              <a:buNone/>
            </a:pPr>
            <a:r>
              <a:rPr lang="en-GB" dirty="0"/>
              <a:t>struct empty</a:t>
            </a:r>
          </a:p>
          <a:p>
            <a:pPr marL="0" indent="0">
              <a:buNone/>
            </a:pPr>
            <a:r>
              <a:rPr lang="en-GB" dirty="0"/>
              <a:t>{</a:t>
            </a:r>
          </a:p>
          <a:p>
            <a:pPr marL="0" indent="0">
              <a:buNone/>
            </a:pPr>
            <a:r>
              <a:rPr lang="en-GB" dirty="0"/>
              <a:t>};</a:t>
            </a:r>
          </a:p>
          <a:p>
            <a:pPr marL="0" indent="0">
              <a:buNone/>
            </a:pPr>
            <a:r>
              <a:rPr lang="en-GB" dirty="0"/>
              <a:t>int main()</a:t>
            </a:r>
          </a:p>
          <a:p>
            <a:pPr marL="0" indent="0">
              <a:buNone/>
            </a:pPr>
            <a:r>
              <a:rPr lang="en-GB" dirty="0"/>
              <a:t>{</a:t>
            </a:r>
          </a:p>
          <a:p>
            <a:pPr marL="0" indent="0">
              <a:buNone/>
            </a:pPr>
            <a:r>
              <a:rPr lang="bg-BG" dirty="0"/>
              <a:t>	</a:t>
            </a:r>
            <a:r>
              <a:rPr lang="en-GB" dirty="0"/>
              <a:t>empty e;</a:t>
            </a:r>
          </a:p>
          <a:p>
            <a:pPr marL="0" indent="0">
              <a:buNone/>
            </a:pPr>
            <a:r>
              <a:rPr lang="bg-BG" dirty="0"/>
              <a:t>	</a:t>
            </a:r>
            <a:r>
              <a:rPr lang="en-GB" dirty="0"/>
              <a:t>return 0;</a:t>
            </a:r>
          </a:p>
          <a:p>
            <a:pPr marL="0" indent="0">
              <a:buNone/>
            </a:pPr>
            <a:r>
              <a:rPr lang="en-GB" dirty="0"/>
              <a:t>}</a:t>
            </a:r>
            <a:endParaRPr lang="bg-BG" dirty="0"/>
          </a:p>
          <a:p>
            <a:pPr marL="0" indent="0">
              <a:buNone/>
            </a:pPr>
            <a:r>
              <a:rPr lang="bg-BG" dirty="0">
                <a:solidFill>
                  <a:srgbClr val="D856C9"/>
                </a:solidFill>
              </a:rPr>
              <a:t>Отговор: Да. Не могат да те използват ако си безполезен, но това не значи, че не можеш да съществуваш</a:t>
            </a:r>
            <a:endParaRPr lang="en-GB" dirty="0">
              <a:solidFill>
                <a:srgbClr val="D856C9"/>
              </a:solidFill>
            </a:endParaRPr>
          </a:p>
        </p:txBody>
      </p:sp>
    </p:spTree>
    <p:extLst>
      <p:ext uri="{BB962C8B-B14F-4D97-AF65-F5344CB8AC3E}">
        <p14:creationId xmlns:p14="http://schemas.microsoft.com/office/powerpoint/2010/main" val="2490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4780</TotalTime>
  <Words>6364</Words>
  <Application>Microsoft Office PowerPoint</Application>
  <PresentationFormat>Широк екран</PresentationFormat>
  <Paragraphs>2031</Paragraphs>
  <Slides>119</Slides>
  <Notes>0</Notes>
  <HiddenSlides>0</HiddenSlides>
  <MMClips>0</MMClips>
  <ScaleCrop>false</ScaleCrop>
  <HeadingPairs>
    <vt:vector size="6" baseType="variant">
      <vt:variant>
        <vt:lpstr>Използвани шрифтове</vt:lpstr>
      </vt:variant>
      <vt:variant>
        <vt:i4>4</vt:i4>
      </vt:variant>
      <vt:variant>
        <vt:lpstr>Тема</vt:lpstr>
      </vt:variant>
      <vt:variant>
        <vt:i4>1</vt:i4>
      </vt:variant>
      <vt:variant>
        <vt:lpstr>Заглавия на слайдовете</vt:lpstr>
      </vt:variant>
      <vt:variant>
        <vt:i4>119</vt:i4>
      </vt:variant>
    </vt:vector>
  </HeadingPairs>
  <TitlesOfParts>
    <vt:vector size="124" baseType="lpstr">
      <vt:lpstr>Arial</vt:lpstr>
      <vt:lpstr>Calibri</vt:lpstr>
      <vt:lpstr>Calibri Light</vt:lpstr>
      <vt:lpstr>Symbol</vt:lpstr>
      <vt:lpstr>Тема на Office</vt:lpstr>
      <vt:lpstr>Добре дошли</vt:lpstr>
      <vt:lpstr>Консултация по УП за изпит</vt:lpstr>
      <vt:lpstr>Какво покрива тази презентация</vt:lpstr>
      <vt:lpstr>Видове памет</vt:lpstr>
      <vt:lpstr>Статични данни (глобални)</vt:lpstr>
      <vt:lpstr>По-точно обяснение на scope</vt:lpstr>
      <vt:lpstr>Стек – Купчина</vt:lpstr>
      <vt:lpstr>Стек in a nutshell</vt:lpstr>
      <vt:lpstr>Дефиниция за стек според fmi.wiki</vt:lpstr>
      <vt:lpstr>Стековата памет на интуитивно ниво</vt:lpstr>
      <vt:lpstr>Стек – Купчина</vt:lpstr>
      <vt:lpstr>Стек – Купчина</vt:lpstr>
      <vt:lpstr>Стек – Купчина</vt:lpstr>
      <vt:lpstr>Стекова памет</vt:lpstr>
      <vt:lpstr>Стекова памет</vt:lpstr>
      <vt:lpstr>Статична срещу стекова памет</vt:lpstr>
      <vt:lpstr>Какво имаме досега</vt:lpstr>
      <vt:lpstr>Динамична памет (heap)</vt:lpstr>
      <vt:lpstr>Задачи за вас #1</vt:lpstr>
      <vt:lpstr>Задача</vt:lpstr>
      <vt:lpstr>Презентация на PowerPoint</vt:lpstr>
      <vt:lpstr>Презентация на PowerPoint</vt:lpstr>
      <vt:lpstr>Задача</vt:lpstr>
      <vt:lpstr>Задача</vt:lpstr>
      <vt:lpstr>Работа с динамична памет</vt:lpstr>
      <vt:lpstr>Презентация на PowerPoint</vt:lpstr>
      <vt:lpstr>Заделяне на динамична памет</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Заделяне на динамична памет - визуализация</vt:lpstr>
      <vt:lpstr>Освобождаване на заделена памет</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 - визуализация</vt:lpstr>
      <vt:lpstr>Освобождаване на заделена памет</vt:lpstr>
      <vt:lpstr>Освобождаване на заделена памет</vt:lpstr>
      <vt:lpstr>Освобождаване на заделена памет</vt:lpstr>
      <vt:lpstr>Обработка на динамични данни</vt:lpstr>
      <vt:lpstr>Обработка на динамични данни</vt:lpstr>
      <vt:lpstr>Обработка на динамични данни</vt:lpstr>
      <vt:lpstr>Обработка на динамични данни</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Обработка на динамични данни - визуализация</vt:lpstr>
      <vt:lpstr>Задачи за вас #2</vt:lpstr>
      <vt:lpstr>Задача</vt:lpstr>
      <vt:lpstr>Задача</vt:lpstr>
      <vt:lpstr>Задача</vt:lpstr>
      <vt:lpstr>Почивка</vt:lpstr>
      <vt:lpstr>Типове данни</vt:lpstr>
      <vt:lpstr>Съставни типове данни</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Структура</vt:lpstr>
      <vt:lpstr>Задачи за вас #3</vt:lpstr>
      <vt:lpstr>Задача</vt:lpstr>
      <vt:lpstr>Задача</vt:lpstr>
      <vt:lpstr>Задача</vt:lpstr>
      <vt:lpstr>Структури</vt:lpstr>
      <vt:lpstr>Структури</vt:lpstr>
      <vt:lpstr>Структури</vt:lpstr>
      <vt:lpstr>Структури</vt:lpstr>
      <vt:lpstr>Структури</vt:lpstr>
      <vt:lpstr>Презентация на PowerPoint</vt:lpstr>
      <vt:lpstr>Структури</vt:lpstr>
      <vt:lpstr>Структури</vt:lpstr>
      <vt:lpstr>Структури</vt:lpstr>
      <vt:lpstr>Структури</vt:lpstr>
      <vt:lpstr>Задачи за вас #4</vt:lpstr>
      <vt:lpstr>Задачa</vt:lpstr>
      <vt:lpstr>Презентация на PowerPoint</vt:lpstr>
      <vt:lpstr>Задачa</vt:lpstr>
      <vt:lpstr>Презентация на PowerPoint</vt:lpstr>
      <vt:lpstr>Задача</vt:lpstr>
      <vt:lpstr>Почивка</vt:lpstr>
      <vt:lpstr>Източници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на PowerPoint</dc:title>
  <dc:creator>Aston Martin</dc:creator>
  <cp:lastModifiedBy>Aston Martin</cp:lastModifiedBy>
  <cp:revision>375</cp:revision>
  <dcterms:created xsi:type="dcterms:W3CDTF">2018-10-19T21:24:38Z</dcterms:created>
  <dcterms:modified xsi:type="dcterms:W3CDTF">2019-02-21T08:31:31Z</dcterms:modified>
</cp:coreProperties>
</file>