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257" r:id="rId2"/>
    <p:sldId id="256" r:id="rId3"/>
    <p:sldId id="258" r:id="rId4"/>
    <p:sldId id="810" r:id="rId5"/>
    <p:sldId id="807" r:id="rId6"/>
    <p:sldId id="697" r:id="rId7"/>
    <p:sldId id="809" r:id="rId8"/>
    <p:sldId id="811" r:id="rId9"/>
    <p:sldId id="812" r:id="rId10"/>
    <p:sldId id="814" r:id="rId11"/>
    <p:sldId id="813" r:id="rId12"/>
    <p:sldId id="816" r:id="rId13"/>
    <p:sldId id="815" r:id="rId14"/>
    <p:sldId id="817" r:id="rId15"/>
    <p:sldId id="818" r:id="rId16"/>
    <p:sldId id="819" r:id="rId17"/>
    <p:sldId id="820" r:id="rId18"/>
    <p:sldId id="821" r:id="rId19"/>
    <p:sldId id="822" r:id="rId20"/>
    <p:sldId id="823" r:id="rId21"/>
    <p:sldId id="824" r:id="rId22"/>
    <p:sldId id="825" r:id="rId23"/>
    <p:sldId id="408" r:id="rId24"/>
    <p:sldId id="829" r:id="rId25"/>
    <p:sldId id="828" r:id="rId26"/>
    <p:sldId id="827" r:id="rId27"/>
    <p:sldId id="826" r:id="rId28"/>
    <p:sldId id="830" r:id="rId29"/>
    <p:sldId id="835" r:id="rId30"/>
    <p:sldId id="831" r:id="rId31"/>
    <p:sldId id="838" r:id="rId32"/>
    <p:sldId id="837" r:id="rId33"/>
    <p:sldId id="839" r:id="rId34"/>
    <p:sldId id="841" r:id="rId35"/>
    <p:sldId id="842" r:id="rId36"/>
    <p:sldId id="840" r:id="rId37"/>
    <p:sldId id="834" r:id="rId38"/>
    <p:sldId id="843" r:id="rId39"/>
    <p:sldId id="832" r:id="rId40"/>
    <p:sldId id="844" r:id="rId41"/>
    <p:sldId id="845" r:id="rId42"/>
    <p:sldId id="846" r:id="rId43"/>
    <p:sldId id="833" r:id="rId44"/>
    <p:sldId id="847" r:id="rId45"/>
    <p:sldId id="849" r:id="rId46"/>
    <p:sldId id="850" r:id="rId47"/>
    <p:sldId id="851" r:id="rId48"/>
    <p:sldId id="852" r:id="rId49"/>
    <p:sldId id="853" r:id="rId50"/>
    <p:sldId id="854" r:id="rId51"/>
    <p:sldId id="857" r:id="rId52"/>
    <p:sldId id="858" r:id="rId53"/>
    <p:sldId id="855" r:id="rId54"/>
    <p:sldId id="861" r:id="rId55"/>
    <p:sldId id="859" r:id="rId56"/>
    <p:sldId id="863" r:id="rId57"/>
    <p:sldId id="862" r:id="rId58"/>
    <p:sldId id="864" r:id="rId59"/>
    <p:sldId id="865" r:id="rId60"/>
    <p:sldId id="866" r:id="rId61"/>
    <p:sldId id="868" r:id="rId62"/>
    <p:sldId id="867" r:id="rId63"/>
    <p:sldId id="869" r:id="rId64"/>
    <p:sldId id="870" r:id="rId65"/>
    <p:sldId id="871" r:id="rId66"/>
    <p:sldId id="872" r:id="rId67"/>
    <p:sldId id="873" r:id="rId68"/>
    <p:sldId id="874" r:id="rId69"/>
    <p:sldId id="877" r:id="rId70"/>
    <p:sldId id="875" r:id="rId71"/>
    <p:sldId id="876" r:id="rId72"/>
    <p:sldId id="878" r:id="rId73"/>
    <p:sldId id="879" r:id="rId74"/>
    <p:sldId id="880" r:id="rId75"/>
    <p:sldId id="881" r:id="rId76"/>
    <p:sldId id="883" r:id="rId77"/>
    <p:sldId id="882" r:id="rId78"/>
    <p:sldId id="884" r:id="rId79"/>
    <p:sldId id="885" r:id="rId80"/>
    <p:sldId id="886" r:id="rId81"/>
    <p:sldId id="906" r:id="rId82"/>
    <p:sldId id="860" r:id="rId83"/>
    <p:sldId id="887" r:id="rId84"/>
    <p:sldId id="888" r:id="rId85"/>
    <p:sldId id="889" r:id="rId86"/>
    <p:sldId id="890" r:id="rId87"/>
    <p:sldId id="891" r:id="rId88"/>
    <p:sldId id="893" r:id="rId89"/>
    <p:sldId id="894" r:id="rId90"/>
    <p:sldId id="896" r:id="rId91"/>
    <p:sldId id="895" r:id="rId92"/>
    <p:sldId id="897" r:id="rId93"/>
    <p:sldId id="898" r:id="rId94"/>
    <p:sldId id="899" r:id="rId95"/>
    <p:sldId id="900" r:id="rId96"/>
    <p:sldId id="901" r:id="rId97"/>
    <p:sldId id="905" r:id="rId98"/>
    <p:sldId id="836" r:id="rId99"/>
    <p:sldId id="902" r:id="rId100"/>
    <p:sldId id="903" r:id="rId101"/>
    <p:sldId id="904" r:id="rId102"/>
    <p:sldId id="907" r:id="rId103"/>
    <p:sldId id="806" r:id="rId104"/>
    <p:sldId id="392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1A6400"/>
    <a:srgbClr val="289A00"/>
    <a:srgbClr val="3A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ен стил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ен стил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16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A1B5C-C6C4-48C7-B31A-45A6BFCD893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5E78E-E3B0-4236-93CD-3EBBA368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5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94376A6-24E3-4FB1-8D6C-E1AFE7F19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C8ADB0D-F7F7-4800-A808-3F529C971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0AF9274-55CF-414A-BA84-06E01946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F142654-86CD-488E-9079-E31458EC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B6523EA-D97F-4048-8D17-C32E43F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13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4302C8D-F6D5-4CBF-96C4-B20F70CC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862BEA25-A0BE-442C-BCF9-0D252F3B4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40A6686-ADEF-44E5-AA26-91537AC5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186A999-FA2E-41D9-8BDB-57460DD7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CA64DF0-6A55-4AA0-956D-FBCCF1E4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59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171A8AA3-5B22-4F10-B3E2-6124B7BDB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F83DC010-29B1-4C28-A6BE-1F1BA4664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97C0B6F-F61E-4B4F-A81D-45CB4A03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B941A04-0A4D-401C-9FF4-5213452F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4FBF248-0C11-4517-9DF8-275EB530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17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F15A0C-0AE9-492E-BD91-E2B6CED7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BD86036-EC23-4396-8408-2B2B0851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EC88024-331B-4B6D-B090-67567E97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3E70394-EF0E-40E4-B7A7-38FA683A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7E12EC8-53A7-4DA3-9502-FF255075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56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8CDAC0C-66C9-4203-BE09-607A6C2F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C3613B77-EF59-4BE0-930D-0991F6268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DC0AA6A-103E-4F53-95E7-DDC524CF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BCEBE74B-1528-416C-9152-5721BD69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FD1ECD6-32BA-46BD-BD47-187DD055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7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4D57BF-68D0-4C55-95B3-53B19142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089C07-4EDC-459E-A541-9DFAEFB6E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A4B15B7C-BE15-4104-BE54-369612D19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9D1EBF33-7BCF-4A0A-9485-CD155081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4F62231C-8A84-48DA-A313-147EA600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201BB286-AFBC-448A-BB11-B0B11BA3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90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42462FD-7D70-4ED8-A418-69D423D5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ABF906A-1534-4E85-BE7F-69031EDB5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10079798-2813-4D55-84ED-C03B162B0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A37DA5D3-5576-4953-92FA-2EB27A480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350814BB-3958-4041-96E1-1EB53B985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98274FEA-A657-41AA-AF67-FDF580B7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76E04260-3A15-4254-A40D-BF78989D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5284288C-5B8D-4801-BCDF-A4F73BF1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82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A22DAC-0F80-4782-A0E0-F80CCC4D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21547DC3-B4E6-4E34-8A57-ECD80839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6051F36C-8F57-432F-BD31-385D1293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5C59323C-CE50-4E05-8177-06EAF7ED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3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F5646816-0C8B-41AC-822F-36A95EDC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EFE573BC-025F-4429-A1B7-2EE7CAC0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1663EE94-6A6C-4015-8E8C-9397E52B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6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B5E613-CE4C-40C0-8051-9A16C4CB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3ED35DC-04A2-4209-BED4-CD140C0D1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CC805B6-BB04-463C-8DAA-4074BB349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718FC984-BCA5-47E1-A0EF-C12D0AE5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83FB62D0-F041-48D8-9403-E78B0C20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66A31A2-BFA8-4992-AC3B-687FC242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33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320920D-90AF-4E98-AC86-A50B2874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8D334411-6751-4B60-9B46-2EA093F3B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55D6024-3DA8-4350-BC78-2846E446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121F99E-6535-4501-8A12-71FD93D3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680A0A2-D371-4196-9720-E3DB1742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03C76762-87F6-47B8-8F72-77E60996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7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9F60E6E4-2D38-40DD-A01B-8DE030B3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D005BD5-BC63-4C17-9645-3ECAF5F8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D082B45-4112-4A5D-A0C6-027259AAE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8673D-F46B-4D54-BC46-393ACD5BD4A2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01A4F88-FFD3-4D08-ADF0-533FD3D84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794020C-38A5-4BE6-96A8-ED2EA0115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68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lagout.org/programmation/C/Addison.Wesley.Effective.CPP.3rd.Edition.May.2005.pdf" TargetMode="External"/><Relationship Id="rId2" Type="http://schemas.openxmlformats.org/officeDocument/2006/relationships/hyperlink" Target="https://isocpp.org/wiki/faq/templates#separate-template-class-defn-from-decl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" TargetMode="External"/><Relationship Id="rId2" Type="http://schemas.openxmlformats.org/officeDocument/2006/relationships/hyperlink" Target="https://en.cppreferenc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2B67FCE-2BC1-4457-A7D2-99FA5B81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Добре дошли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5180DFC-C872-4E1E-A6FF-51AD0B4C6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  <a:p>
            <a:r>
              <a:rPr lang="bg-BG" dirty="0"/>
              <a:t>Това е сайт за анкети, който ще използваме активно на тази консултация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150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8F4098A-8C47-47B1-8C5E-E5D44778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на операторите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C240CF9-6DE4-4030-8406-7AFB7D54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Вече сме коментирали особеностите на операторите в С++</a:t>
            </a:r>
          </a:p>
          <a:p>
            <a:pPr lvl="1"/>
            <a:r>
              <a:rPr lang="bg-BG" dirty="0"/>
              <a:t>брой на параметри</a:t>
            </a:r>
          </a:p>
          <a:p>
            <a:pPr lvl="1"/>
            <a:r>
              <a:rPr lang="bg-BG" dirty="0"/>
              <a:t>позиция спрямо параметрите (</a:t>
            </a:r>
            <a:r>
              <a:rPr lang="en-US" dirty="0"/>
              <a:t> prefix, postfix )</a:t>
            </a:r>
            <a:endParaRPr lang="bg-BG" dirty="0"/>
          </a:p>
          <a:p>
            <a:pPr lvl="1"/>
            <a:r>
              <a:rPr lang="bg-BG" dirty="0"/>
              <a:t>асоциативност (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, </a:t>
            </a:r>
            <a:r>
              <a:rPr lang="en-US" dirty="0" err="1"/>
              <a:t>rvalue</a:t>
            </a:r>
            <a:r>
              <a:rPr lang="en-US" dirty="0"/>
              <a:t> )</a:t>
            </a:r>
          </a:p>
          <a:p>
            <a:pPr lvl="1"/>
            <a:r>
              <a:rPr lang="bg-BG" dirty="0"/>
              <a:t>тип на връщана стойност</a:t>
            </a:r>
            <a:endParaRPr lang="en-US" dirty="0"/>
          </a:p>
          <a:p>
            <a:pPr lvl="1"/>
            <a:r>
              <a:rPr lang="bg-BG" dirty="0"/>
              <a:t>приоритет</a:t>
            </a:r>
            <a:endParaRPr lang="en-US" dirty="0"/>
          </a:p>
          <a:p>
            <a:pPr lvl="1"/>
            <a:endParaRPr lang="en-US" dirty="0"/>
          </a:p>
          <a:p>
            <a:r>
              <a:rPr lang="bg-BG" dirty="0"/>
              <a:t>Говорим за параметри и връщана стойност, за какво се сещате?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690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0F9F3B5-B2B4-48F2-8F97-8E9FFFA1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Приятелски функции и </a:t>
            </a:r>
            <a:r>
              <a:rPr lang="en-GB" dirty="0"/>
              <a:t>templates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94A05C-368E-4C68-AA99-F080E60BF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Любима грешка на малки и големи </a:t>
            </a:r>
            <a:r>
              <a:rPr lang="bg-BG" dirty="0">
                <a:sym typeface="Wingdings" panose="05000000000000000000" pitchFamily="2" charset="2"/>
              </a:rPr>
              <a:t></a:t>
            </a:r>
          </a:p>
          <a:p>
            <a:endParaRPr lang="bg-BG" dirty="0">
              <a:sym typeface="Wingdings" panose="05000000000000000000" pitchFamily="2" charset="2"/>
            </a:endParaRPr>
          </a:p>
          <a:p>
            <a:r>
              <a:rPr lang="bg-BG" dirty="0">
                <a:sym typeface="Wingdings" panose="05000000000000000000" pitchFamily="2" charset="2"/>
              </a:rPr>
              <a:t>Обяснението на този проблем не е никак тривиално</a:t>
            </a:r>
          </a:p>
          <a:p>
            <a:endParaRPr lang="bg-BG" dirty="0">
              <a:sym typeface="Wingdings" panose="05000000000000000000" pitchFamily="2" charset="2"/>
            </a:endParaRPr>
          </a:p>
          <a:p>
            <a:r>
              <a:rPr lang="bg-BG" dirty="0">
                <a:sym typeface="Wingdings" panose="05000000000000000000" pitchFamily="2" charset="2"/>
              </a:rPr>
              <a:t>Накратко трябва да се уточни, че </a:t>
            </a:r>
            <a:r>
              <a:rPr lang="en-GB" dirty="0">
                <a:sym typeface="Wingdings" panose="05000000000000000000" pitchFamily="2" charset="2"/>
              </a:rPr>
              <a:t>friend </a:t>
            </a:r>
            <a:r>
              <a:rPr lang="bg-BG" dirty="0">
                <a:sym typeface="Wingdings" panose="05000000000000000000" pitchFamily="2" charset="2"/>
              </a:rPr>
              <a:t>функцията е шаблонна</a:t>
            </a:r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bg-BG" dirty="0">
                <a:sym typeface="Wingdings" panose="05000000000000000000" pitchFamily="2" charset="2"/>
              </a:rPr>
              <a:t>Приемете го на доверие и го използвайте така или вижте в материалите в края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884069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06850C5-80FF-4403-BE00-9D7599FE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DC60D1F6-0683-4816-8C49-E4BBEC86E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03073438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AA85E0-0914-4F18-968C-755A4224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материали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3D2B91E-50FF-4F41-BE5B-B85A965E1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Много подробна информация за </a:t>
            </a:r>
            <a:r>
              <a:rPr lang="en-GB" dirty="0"/>
              <a:t>templates 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https://isocpp.org/wiki/faq/templates#separate-template-class-defn-from-decl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bg-BG" dirty="0"/>
              <a:t>Много детайлна книга, която може да ви предложи много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https://doc.lagout.org/programmation/C/Addison.Wesley.Effective.CPP.3rd.Edition.May.2005.pdf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1819570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049B54D-A551-4358-B449-4A513F06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Успех на контролното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8CB51F-B5BD-4248-BDFB-F6E469AD4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bg-BG" dirty="0">
                <a:solidFill>
                  <a:srgbClr val="3ADE00"/>
                </a:solidFill>
              </a:rPr>
              <a:t>Благодаря, че ме изтърпяхте, разбийте ги в неделя </a:t>
            </a:r>
            <a:r>
              <a:rPr lang="bg-BG" dirty="0">
                <a:solidFill>
                  <a:srgbClr val="3ADE00"/>
                </a:solidFill>
                <a:sym typeface="Wingdings" panose="05000000000000000000" pitchFamily="2" charset="2"/>
              </a:rPr>
              <a:t></a:t>
            </a:r>
            <a:endParaRPr lang="bg-BG" dirty="0">
              <a:solidFill>
                <a:srgbClr val="00B0F0"/>
              </a:solidFill>
            </a:endParaRPr>
          </a:p>
        </p:txBody>
      </p:sp>
      <p:pic>
        <p:nvPicPr>
          <p:cNvPr id="1030" name="Picture 6" descr="https://encrypted-tbn0.gstatic.com/images?q=tbn:ANd9GcTP90oaYseOYWFv_zmdLxHkU7X7fsJ40JYmtTwpes1YAfHmpMuR">
            <a:extLst>
              <a:ext uri="{FF2B5EF4-FFF2-40B4-BE49-F238E27FC236}">
                <a16:creationId xmlns:a16="http://schemas.microsoft.com/office/drawing/2014/main" id="{FC178670-319D-4DC3-BDDD-514BC66EA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05" y="2505075"/>
            <a:ext cx="5323919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6273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1C5825-3318-4902-9287-D16E8A19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EB607A1-BD2B-46F1-A5E1-AF8B58FE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Голяма част от информацията е сверена с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https://en.cppreference.com</a:t>
            </a:r>
            <a:endParaRPr lang="en-GB" dirty="0"/>
          </a:p>
          <a:p>
            <a:r>
              <a:rPr lang="bg-BG" dirty="0"/>
              <a:t>Използвани са дефиниции и описания от материали на доц. Трифон Трифонов</a:t>
            </a:r>
          </a:p>
          <a:p>
            <a:r>
              <a:rPr lang="bg-BG" dirty="0"/>
              <a:t>Авторският код е проверяван на </a:t>
            </a:r>
            <a:r>
              <a:rPr lang="en-GB" dirty="0">
                <a:hlinkClick r:id="rId3"/>
              </a:rPr>
              <a:t>VisualStudio2017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7137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2664FEA-11B0-4F6C-BDC1-D2C76C91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и потребителски типове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82A9CAF-F1FD-46E6-98EB-C6D7514E7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Основен принцип в С++:</a:t>
            </a:r>
          </a:p>
          <a:p>
            <a:pPr marL="0" indent="0">
              <a:buNone/>
            </a:pPr>
            <a:r>
              <a:rPr lang="bg-BG" dirty="0">
                <a:solidFill>
                  <a:srgbClr val="0070C0"/>
                </a:solidFill>
              </a:rPr>
              <a:t>Класовете са потребителски типове данни, с които трябва да може да се работи както с примитивните типове данни</a:t>
            </a:r>
          </a:p>
          <a:p>
            <a:pPr marL="0" indent="0">
              <a:buNone/>
            </a:pPr>
            <a:endParaRPr lang="bg-B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bg-BG" dirty="0"/>
              <a:t>          </a:t>
            </a:r>
            <a:r>
              <a:rPr lang="en-US" dirty="0"/>
              <a:t>Person Geoffrey = Cersei + Jaime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sz="4000" dirty="0"/>
              <a:t>				  ==</a:t>
            </a:r>
            <a:endParaRPr lang="en-US" sz="4000" dirty="0"/>
          </a:p>
        </p:txBody>
      </p:sp>
      <p:pic>
        <p:nvPicPr>
          <p:cNvPr id="4098" name="Picture 2" descr="Ð ÐµÐ·ÑÐ»ÑÐ°Ñ Ñ Ð¸Ð·Ð¾Ð±ÑÐ°Ð¶ÐµÐ½Ð¸Ðµ Ð·Ð° geoffrey games of thrones">
            <a:extLst>
              <a:ext uri="{FF2B5EF4-FFF2-40B4-BE49-F238E27FC236}">
                <a16:creationId xmlns:a16="http://schemas.microsoft.com/office/drawing/2014/main" id="{4898A20A-33A1-49B9-A288-85872A523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92" y="4302013"/>
            <a:ext cx="4140554" cy="233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Ð ÐµÐ·ÑÐ»ÑÐ°Ñ Ñ Ð¸Ð·Ð¾Ð±ÑÐ°Ð¶ÐµÐ½Ð¸Ðµ Ð·Ð° jaime game of thrones">
            <a:extLst>
              <a:ext uri="{FF2B5EF4-FFF2-40B4-BE49-F238E27FC236}">
                <a16:creationId xmlns:a16="http://schemas.microsoft.com/office/drawing/2014/main" id="{0A85AC97-753B-4EA0-9877-27EE4627A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642" y="4284924"/>
            <a:ext cx="3880238" cy="236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93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B49D666-FAAD-4A6B-A04D-9231EC5D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Предефиниране на оператори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0587C31-141E-46C9-9BDE-7D9F2E117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да се постигне този основен принцип на С++, езикът ни позволява да предефинираме оператори</a:t>
            </a:r>
          </a:p>
          <a:p>
            <a:endParaRPr lang="bg-BG" dirty="0"/>
          </a:p>
          <a:p>
            <a:r>
              <a:rPr lang="bg-BG" dirty="0"/>
              <a:t>Предефинираните оператори реално са функции, които могат да се извикват по-лесно</a:t>
            </a:r>
          </a:p>
          <a:p>
            <a:endParaRPr lang="bg-BG" dirty="0"/>
          </a:p>
          <a:p>
            <a:r>
              <a:rPr lang="bg-BG" dirty="0"/>
              <a:t>Обикновено се използват за по-интуитивен код</a:t>
            </a:r>
          </a:p>
          <a:p>
            <a:endParaRPr lang="bg-BG" dirty="0"/>
          </a:p>
          <a:p>
            <a:r>
              <a:rPr lang="bg-BG" dirty="0"/>
              <a:t>Реално вече сме предефинирали оператор. Кой е той?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4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F9009AB-02F7-44DA-B0FC-AC3CE75C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92" y="365125"/>
            <a:ext cx="10913424" cy="1325563"/>
          </a:xfrm>
        </p:spPr>
        <p:txBody>
          <a:bodyPr/>
          <a:lstStyle/>
          <a:p>
            <a:r>
              <a:rPr lang="bg-BG" dirty="0"/>
              <a:t>Оператори, които можем да предефинираме 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06F73E9-E0F8-4EA3-ADA9-8C6D01814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/>
              <a:t>аритметични</a:t>
            </a:r>
            <a:r>
              <a:rPr lang="ru-RU" dirty="0"/>
              <a:t> (+, -, *, /, %)</a:t>
            </a:r>
          </a:p>
          <a:p>
            <a:r>
              <a:rPr lang="ru-RU" dirty="0"/>
              <a:t> логически (!, &amp;&amp;, ||)</a:t>
            </a:r>
          </a:p>
          <a:p>
            <a:r>
              <a:rPr lang="ru-RU" dirty="0"/>
              <a:t> </a:t>
            </a:r>
            <a:r>
              <a:rPr lang="ru-RU" dirty="0" err="1"/>
              <a:t>указателни</a:t>
            </a:r>
            <a:r>
              <a:rPr lang="ru-RU" dirty="0"/>
              <a:t> (&amp;, *, -&gt;, [])</a:t>
            </a:r>
          </a:p>
          <a:p>
            <a:r>
              <a:rPr lang="ru-RU" dirty="0"/>
              <a:t> за сравнение (==, !=, , &lt;=, &gt;=)</a:t>
            </a:r>
          </a:p>
          <a:p>
            <a:r>
              <a:rPr lang="ru-RU" dirty="0" err="1"/>
              <a:t>побитови</a:t>
            </a:r>
            <a:r>
              <a:rPr lang="ru-RU" dirty="0"/>
              <a:t> (&amp;, |, ˆ, ˜, &lt;&gt;) </a:t>
            </a:r>
          </a:p>
          <a:p>
            <a:r>
              <a:rPr lang="ru-RU" dirty="0"/>
              <a:t>за </a:t>
            </a:r>
            <a:r>
              <a:rPr lang="ru-RU" dirty="0" err="1"/>
              <a:t>присвояване</a:t>
            </a:r>
            <a:r>
              <a:rPr lang="ru-RU" dirty="0"/>
              <a:t> (=, +=, -=, *=, /=, %=, &amp;=, |= , &lt;&lt;=, &gt;&gt;=, ++, --)</a:t>
            </a:r>
          </a:p>
          <a:p>
            <a:r>
              <a:rPr lang="ru-RU" dirty="0"/>
              <a:t>за работа с </a:t>
            </a:r>
            <a:r>
              <a:rPr lang="ru-RU" dirty="0" err="1"/>
              <a:t>паметта</a:t>
            </a:r>
            <a:r>
              <a:rPr lang="ru-RU" dirty="0"/>
              <a:t> (</a:t>
            </a:r>
            <a:r>
              <a:rPr lang="ru-RU" dirty="0" err="1"/>
              <a:t>new</a:t>
            </a:r>
            <a:r>
              <a:rPr lang="ru-RU" dirty="0"/>
              <a:t>, </a:t>
            </a:r>
            <a:r>
              <a:rPr lang="ru-RU" dirty="0" err="1"/>
              <a:t>new</a:t>
            </a:r>
            <a:r>
              <a:rPr lang="ru-RU" dirty="0"/>
              <a:t>[], </a:t>
            </a:r>
            <a:r>
              <a:rPr lang="ru-RU" dirty="0" err="1"/>
              <a:t>delete</a:t>
            </a:r>
            <a:r>
              <a:rPr lang="ru-RU" dirty="0"/>
              <a:t>, </a:t>
            </a:r>
            <a:r>
              <a:rPr lang="ru-RU" dirty="0" err="1"/>
              <a:t>delete</a:t>
            </a:r>
            <a:r>
              <a:rPr lang="ru-RU" dirty="0"/>
              <a:t>[])</a:t>
            </a:r>
          </a:p>
          <a:p>
            <a:r>
              <a:rPr lang="ru-RU" dirty="0"/>
              <a:t>операция за </a:t>
            </a:r>
            <a:r>
              <a:rPr lang="ru-RU" dirty="0" err="1"/>
              <a:t>изброяване</a:t>
            </a:r>
            <a:r>
              <a:rPr lang="ru-RU" dirty="0"/>
              <a:t> (,) </a:t>
            </a:r>
          </a:p>
          <a:p>
            <a:r>
              <a:rPr lang="ru-RU" dirty="0"/>
              <a:t>операция за </a:t>
            </a:r>
            <a:r>
              <a:rPr lang="ru-RU" dirty="0" err="1"/>
              <a:t>извикване</a:t>
            </a:r>
            <a:r>
              <a:rPr lang="ru-RU" dirty="0"/>
              <a:t> на функция (())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65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F5F1C4C-DBD7-4923-AC8D-E2ABE5C6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Оператори, които не можем да предефинираме 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E4B7C21-B389-42CB-BDBD-89754438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условна операция (?:)</a:t>
            </a:r>
          </a:p>
          <a:p>
            <a:r>
              <a:rPr lang="ru-RU" dirty="0"/>
              <a:t>операция за </a:t>
            </a:r>
            <a:r>
              <a:rPr lang="ru-RU" dirty="0" err="1"/>
              <a:t>указване</a:t>
            </a:r>
            <a:r>
              <a:rPr lang="ru-RU" dirty="0"/>
              <a:t> на </a:t>
            </a:r>
            <a:r>
              <a:rPr lang="ru-RU" dirty="0" err="1"/>
              <a:t>област</a:t>
            </a:r>
            <a:r>
              <a:rPr lang="ru-RU" dirty="0"/>
              <a:t> (::) </a:t>
            </a:r>
          </a:p>
          <a:p>
            <a:r>
              <a:rPr lang="ru-RU" dirty="0"/>
              <a:t>операция за </a:t>
            </a:r>
            <a:r>
              <a:rPr lang="ru-RU" dirty="0" err="1"/>
              <a:t>избор</a:t>
            </a:r>
            <a:r>
              <a:rPr lang="ru-RU" dirty="0"/>
              <a:t> на член (.) </a:t>
            </a:r>
          </a:p>
          <a:p>
            <a:r>
              <a:rPr lang="ru-RU" dirty="0"/>
              <a:t>операция за </a:t>
            </a:r>
            <a:r>
              <a:rPr lang="ru-RU" dirty="0" err="1"/>
              <a:t>намиране</a:t>
            </a:r>
            <a:r>
              <a:rPr lang="ru-RU" dirty="0"/>
              <a:t> на </a:t>
            </a:r>
            <a:r>
              <a:rPr lang="ru-RU" dirty="0" err="1"/>
              <a:t>големина</a:t>
            </a:r>
            <a:r>
              <a:rPr lang="ru-RU" dirty="0"/>
              <a:t> (</a:t>
            </a:r>
            <a:r>
              <a:rPr lang="ru-RU" dirty="0" err="1"/>
              <a:t>sizeof</a:t>
            </a:r>
            <a:r>
              <a:rPr lang="ru-RU" dirty="0"/>
              <a:t>) </a:t>
            </a:r>
          </a:p>
          <a:p>
            <a:r>
              <a:rPr lang="ru-RU" dirty="0" err="1"/>
              <a:t>предпроцесорни</a:t>
            </a:r>
            <a:r>
              <a:rPr lang="ru-RU" dirty="0"/>
              <a:t> операции (#, ##)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49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497417-C7DA-4E97-A70E-AEB971BC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Начини за предефиниране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C64BDE6-C6AB-438E-A50E-07B041E3D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Можем да предефинираме някой оператор, за да работи с потребителски по два начина:</a:t>
            </a:r>
          </a:p>
          <a:p>
            <a:endParaRPr lang="bg-BG" dirty="0"/>
          </a:p>
          <a:p>
            <a:r>
              <a:rPr lang="bg-BG" dirty="0"/>
              <a:t>Като го направим член-функция на класа (както правихме с оператор = )</a:t>
            </a:r>
          </a:p>
          <a:p>
            <a:endParaRPr lang="bg-BG" dirty="0"/>
          </a:p>
          <a:p>
            <a:r>
              <a:rPr lang="bg-BG" dirty="0"/>
              <a:t>Като го направим външна функция, която приема аргументи от съответния тип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85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A64137C-F151-4AD4-908E-8D540CE1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E3F855-0FEE-4B37-BD60-6FD427056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Декларация в тялото на класа</a:t>
            </a:r>
          </a:p>
          <a:p>
            <a:pPr marL="0" indent="0">
              <a:buNone/>
            </a:pPr>
            <a:r>
              <a:rPr lang="bg-BG" dirty="0"/>
              <a:t>&lt;тип&gt; </a:t>
            </a:r>
            <a:r>
              <a:rPr lang="en-US" dirty="0"/>
              <a:t>operator  &lt;</a:t>
            </a:r>
            <a:r>
              <a:rPr lang="bg-BG" dirty="0"/>
              <a:t>операция&gt; ( </a:t>
            </a:r>
            <a:r>
              <a:rPr lang="en-US" dirty="0"/>
              <a:t>[</a:t>
            </a:r>
            <a:r>
              <a:rPr lang="bg-BG" dirty="0"/>
              <a:t> &lt;тип&gt; </a:t>
            </a:r>
            <a:r>
              <a:rPr lang="en-US" dirty="0"/>
              <a:t>[&lt;</a:t>
            </a:r>
            <a:r>
              <a:rPr lang="bg-BG" dirty="0"/>
              <a:t>име</a:t>
            </a:r>
            <a:r>
              <a:rPr lang="en-US" dirty="0"/>
              <a:t>&gt;] ]</a:t>
            </a:r>
            <a:r>
              <a:rPr lang="bg-BG" dirty="0"/>
              <a:t> </a:t>
            </a:r>
            <a:r>
              <a:rPr lang="en-US" dirty="0"/>
              <a:t>) [const];</a:t>
            </a:r>
            <a:endParaRPr lang="bg-BG" dirty="0"/>
          </a:p>
          <a:p>
            <a:endParaRPr lang="bg-BG" dirty="0"/>
          </a:p>
          <a:p>
            <a:r>
              <a:rPr lang="bg-BG" dirty="0"/>
              <a:t>Дефиниция</a:t>
            </a:r>
          </a:p>
          <a:p>
            <a:pPr marL="0" indent="0">
              <a:buNone/>
            </a:pPr>
            <a:r>
              <a:rPr lang="bg-BG" dirty="0"/>
              <a:t>&lt;тип&gt; </a:t>
            </a:r>
            <a:r>
              <a:rPr lang="en-US" dirty="0"/>
              <a:t>&lt;</a:t>
            </a:r>
            <a:r>
              <a:rPr lang="bg-BG" dirty="0"/>
              <a:t>клас&gt; :: </a:t>
            </a:r>
            <a:r>
              <a:rPr lang="en-US" dirty="0"/>
              <a:t>operator &lt;</a:t>
            </a:r>
            <a:r>
              <a:rPr lang="bg-BG" dirty="0"/>
              <a:t>операция&gt; ( </a:t>
            </a:r>
            <a:r>
              <a:rPr lang="en-US" dirty="0"/>
              <a:t>[</a:t>
            </a:r>
            <a:r>
              <a:rPr lang="bg-BG" dirty="0"/>
              <a:t> &lt;тип&gt; </a:t>
            </a:r>
            <a:r>
              <a:rPr lang="en-US" dirty="0"/>
              <a:t>[&lt;</a:t>
            </a:r>
            <a:r>
              <a:rPr lang="bg-BG" dirty="0"/>
              <a:t>име</a:t>
            </a:r>
            <a:r>
              <a:rPr lang="en-US" dirty="0"/>
              <a:t>&gt;] ]</a:t>
            </a:r>
            <a:r>
              <a:rPr lang="bg-BG" dirty="0"/>
              <a:t> </a:t>
            </a:r>
            <a:r>
              <a:rPr lang="en-US" dirty="0"/>
              <a:t>) [const]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9125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6B57EA9-07DE-4474-B6E5-3C84765D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3554CCB-F215-4066-800A-39D4E18CE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65" y="1341746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struct Human{</a:t>
            </a:r>
          </a:p>
          <a:p>
            <a:pPr marL="0" indent="0">
              <a:buNone/>
            </a:pPr>
            <a:r>
              <a:rPr lang="en-US" sz="2400" dirty="0"/>
              <a:t>int hands = 2;</a:t>
            </a:r>
          </a:p>
          <a:p>
            <a:pPr marL="0" indent="0">
              <a:buNone/>
            </a:pPr>
            <a:r>
              <a:rPr lang="en-US" sz="2400" dirty="0"/>
              <a:t>void operator </a:t>
            </a:r>
            <a:r>
              <a:rPr lang="en-US" sz="2400" b="1" dirty="0"/>
              <a:t>--</a:t>
            </a:r>
            <a:r>
              <a:rPr lang="en-US" sz="2400" dirty="0"/>
              <a:t> ( const int );</a:t>
            </a:r>
          </a:p>
          <a:p>
            <a:pPr marL="0" indent="0">
              <a:buNone/>
            </a:pPr>
            <a:r>
              <a:rPr lang="en-US" sz="2400" dirty="0"/>
              <a:t>};</a:t>
            </a:r>
          </a:p>
          <a:p>
            <a:pPr marL="0" indent="0">
              <a:buNone/>
            </a:pPr>
            <a:r>
              <a:rPr lang="en-US" sz="2400" dirty="0"/>
              <a:t>void Human::operator </a:t>
            </a:r>
            <a:r>
              <a:rPr lang="en-US" b="1" dirty="0"/>
              <a:t>--</a:t>
            </a:r>
            <a:r>
              <a:rPr lang="en-US" sz="2400" dirty="0"/>
              <a:t> (const int){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--</a:t>
            </a:r>
            <a:r>
              <a:rPr lang="en-US" sz="2400" dirty="0"/>
              <a:t>hands;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int main (){</a:t>
            </a:r>
          </a:p>
          <a:p>
            <a:pPr marL="0" indent="0">
              <a:buNone/>
            </a:pPr>
            <a:r>
              <a:rPr lang="en-US" sz="2400" dirty="0"/>
              <a:t>Human Jaime;</a:t>
            </a:r>
          </a:p>
          <a:p>
            <a:pPr marL="0" indent="0">
              <a:buNone/>
            </a:pPr>
            <a:r>
              <a:rPr lang="en-US" sz="2400" dirty="0"/>
              <a:t>Jaime</a:t>
            </a:r>
            <a:r>
              <a:rPr lang="en-US" sz="2400" b="1" dirty="0"/>
              <a:t>--;</a:t>
            </a:r>
          </a:p>
          <a:p>
            <a:pPr marL="0" indent="0">
              <a:buNone/>
            </a:pPr>
            <a:r>
              <a:rPr lang="en-US" sz="2400" dirty="0"/>
              <a:t>return 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589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AC89E27-1DD3-4F04-BCFF-8396A539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BB27976-F47E-45A2-B2D8-91A127ABA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35A94A7E-9775-4711-B275-C87798783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51" y="271380"/>
            <a:ext cx="6221495" cy="622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84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0555F16-3C7F-4D9F-9DFC-A6B4DB6D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външна 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8CC6437-486B-4030-89B0-798AC3FD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Поне</a:t>
            </a:r>
            <a:r>
              <a:rPr lang="ru-RU" dirty="0"/>
              <a:t> един от </a:t>
            </a:r>
            <a:r>
              <a:rPr lang="bg-BG" dirty="0"/>
              <a:t>аргумент</a:t>
            </a:r>
            <a:r>
              <a:rPr lang="ru-RU" dirty="0" err="1"/>
              <a:t>ите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е </a:t>
            </a:r>
            <a:r>
              <a:rPr lang="ru-RU" dirty="0" err="1"/>
              <a:t>потребителски</a:t>
            </a:r>
            <a:r>
              <a:rPr lang="ru-RU" dirty="0"/>
              <a:t> </a:t>
            </a:r>
            <a:r>
              <a:rPr lang="ru-RU" dirty="0" err="1"/>
              <a:t>дефиниран</a:t>
            </a:r>
            <a:r>
              <a:rPr lang="ru-RU" dirty="0"/>
              <a:t> тип</a:t>
            </a:r>
            <a:r>
              <a:rPr lang="en-US" dirty="0"/>
              <a:t>, </a:t>
            </a:r>
            <a:r>
              <a:rPr lang="bg-BG" dirty="0"/>
              <a:t>псевдоним или </a:t>
            </a:r>
            <a:r>
              <a:rPr lang="bg-BG" dirty="0" err="1"/>
              <a:t>пойнтър</a:t>
            </a:r>
            <a:endParaRPr lang="ru-RU" dirty="0"/>
          </a:p>
          <a:p>
            <a:r>
              <a:rPr lang="ru-RU" dirty="0"/>
              <a:t>Не </a:t>
            </a:r>
            <a:r>
              <a:rPr lang="ru-RU" dirty="0" err="1"/>
              <a:t>може</a:t>
            </a:r>
            <a:r>
              <a:rPr lang="ru-RU" dirty="0"/>
              <a:t> да се </a:t>
            </a:r>
            <a:r>
              <a:rPr lang="ru-RU" dirty="0" err="1"/>
              <a:t>предефинират</a:t>
            </a:r>
            <a:r>
              <a:rPr lang="ru-RU" dirty="0"/>
              <a:t> </a:t>
            </a:r>
            <a:r>
              <a:rPr lang="ru-RU" dirty="0" err="1"/>
              <a:t>операциите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примитивните</a:t>
            </a:r>
            <a:r>
              <a:rPr lang="ru-RU" dirty="0"/>
              <a:t> </a:t>
            </a:r>
            <a:r>
              <a:rPr lang="ru-RU" dirty="0" err="1"/>
              <a:t>типове</a:t>
            </a:r>
            <a:endParaRPr lang="ru-RU" dirty="0"/>
          </a:p>
          <a:p>
            <a:endParaRPr lang="bg-BG" dirty="0"/>
          </a:p>
          <a:p>
            <a:r>
              <a:rPr lang="bg-BG" dirty="0"/>
              <a:t>Синтаксис:</a:t>
            </a:r>
          </a:p>
          <a:p>
            <a:pPr marL="0" indent="0">
              <a:buNone/>
            </a:pPr>
            <a:r>
              <a:rPr lang="bg-BG" dirty="0"/>
              <a:t>&lt;тип&gt; </a:t>
            </a:r>
            <a:r>
              <a:rPr lang="en-US" dirty="0"/>
              <a:t>operator &lt;</a:t>
            </a:r>
            <a:r>
              <a:rPr lang="bg-BG" dirty="0"/>
              <a:t>операция&gt; ( &lt;тип1&gt; </a:t>
            </a:r>
            <a:r>
              <a:rPr lang="en-US" dirty="0"/>
              <a:t>[&lt;</a:t>
            </a:r>
            <a:r>
              <a:rPr lang="bg-BG" dirty="0"/>
              <a:t>име1</a:t>
            </a:r>
            <a:r>
              <a:rPr lang="en-US" dirty="0"/>
              <a:t>&gt;] [, </a:t>
            </a:r>
            <a:r>
              <a:rPr lang="bg-BG" dirty="0"/>
              <a:t>&lt;тип</a:t>
            </a:r>
            <a:r>
              <a:rPr lang="en-US" dirty="0"/>
              <a:t>2</a:t>
            </a:r>
            <a:r>
              <a:rPr lang="bg-BG" dirty="0"/>
              <a:t>&gt; </a:t>
            </a:r>
            <a:r>
              <a:rPr lang="en-US" dirty="0"/>
              <a:t>[&lt;</a:t>
            </a:r>
            <a:r>
              <a:rPr lang="bg-BG" dirty="0"/>
              <a:t>име</a:t>
            </a:r>
            <a:r>
              <a:rPr lang="en-US" dirty="0"/>
              <a:t>2&gt;] ]</a:t>
            </a:r>
            <a:r>
              <a:rPr lang="bg-BG" dirty="0"/>
              <a:t> </a:t>
            </a:r>
            <a:r>
              <a:rPr lang="en-US" dirty="0"/>
              <a:t>) [const]</a:t>
            </a:r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7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CAB239-F043-4D44-BA6C-ECAF80812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Консултация</a:t>
            </a:r>
            <a:r>
              <a:rPr lang="en-US" dirty="0"/>
              <a:t> 2</a:t>
            </a:r>
            <a:r>
              <a:rPr lang="bg-BG" dirty="0"/>
              <a:t> по ООП за практическо контролно 1</a:t>
            </a:r>
            <a:endParaRPr lang="en-GB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3B7C09B0-D4F9-47A6-88B7-14D43B958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изготвена и представена от Мартин Илиев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68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F3000AF-D90B-4121-B474-D29E7522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AFAEE9-4663-42C5-A219-A58345B3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struct Warlord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dragonCount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bool operator == ( const Warlord&amp; </a:t>
            </a:r>
            <a:r>
              <a:rPr lang="en-US" dirty="0" err="1"/>
              <a:t>lhs</a:t>
            </a:r>
            <a:r>
              <a:rPr lang="en-US" dirty="0"/>
              <a:t>, const Warlord&amp; </a:t>
            </a:r>
            <a:r>
              <a:rPr lang="en-US" dirty="0" err="1"/>
              <a:t>rhs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lhs.dragonCount</a:t>
            </a:r>
            <a:r>
              <a:rPr lang="en-US" dirty="0"/>
              <a:t> == </a:t>
            </a:r>
            <a:r>
              <a:rPr lang="en-US" dirty="0" err="1"/>
              <a:t>rhs.dragonCount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0415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F3000AF-D90B-4121-B474-D29E7522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AFAEE9-4663-42C5-A219-A58345B3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Warlord </a:t>
            </a:r>
            <a:r>
              <a:rPr lang="en-US" dirty="0" err="1"/>
              <a:t>NightKing</a:t>
            </a:r>
            <a:r>
              <a:rPr lang="en-US" dirty="0"/>
              <a:t> {1};</a:t>
            </a:r>
          </a:p>
          <a:p>
            <a:pPr marL="0" indent="0">
              <a:buNone/>
            </a:pPr>
            <a:r>
              <a:rPr lang="en-US" dirty="0"/>
              <a:t>	Warlord Danka {2};</a:t>
            </a:r>
          </a:p>
          <a:p>
            <a:pPr marL="0" indent="0">
              <a:buNone/>
            </a:pPr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&lt;&lt; ( Danka == </a:t>
            </a:r>
            <a:r>
              <a:rPr lang="en-US" dirty="0" err="1"/>
              <a:t>NightKing</a:t>
            </a:r>
            <a:r>
              <a:rPr lang="en-US" dirty="0"/>
              <a:t> ); </a:t>
            </a:r>
            <a:r>
              <a:rPr lang="en-US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Защо е в скоби?</a:t>
            </a:r>
            <a:endParaRPr lang="en-US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5525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8337D23-3C92-40BC-A92C-FA9291F6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всъщност са предефинираните оператори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B93B44C-CBB4-4795-BABC-F740CD145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500"/>
            <a:ext cx="10515600" cy="4655375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Както вече казахме, предефинираните оператори за потребителски типове всъщност са по-особени функции</a:t>
            </a:r>
          </a:p>
          <a:p>
            <a:endParaRPr lang="bg-BG" dirty="0"/>
          </a:p>
          <a:p>
            <a:r>
              <a:rPr lang="bg-BG" dirty="0"/>
              <a:t>При извикване на предефиниран оператор, той </a:t>
            </a:r>
            <a:r>
              <a:rPr lang="ru-RU" dirty="0"/>
              <a:t>автоматично се </a:t>
            </a:r>
            <a:r>
              <a:rPr lang="ru-RU" dirty="0" err="1"/>
              <a:t>преобразува</a:t>
            </a:r>
            <a:r>
              <a:rPr lang="ru-RU" dirty="0"/>
              <a:t> до </a:t>
            </a:r>
            <a:r>
              <a:rPr lang="ru-RU" dirty="0" err="1"/>
              <a:t>съответната</a:t>
            </a:r>
            <a:r>
              <a:rPr lang="ru-RU" dirty="0"/>
              <a:t> </a:t>
            </a:r>
            <a:r>
              <a:rPr lang="ru-RU" dirty="0" err="1"/>
              <a:t>предефинираща</a:t>
            </a:r>
            <a:r>
              <a:rPr lang="ru-RU" dirty="0"/>
              <a:t> функция</a:t>
            </a:r>
          </a:p>
          <a:p>
            <a:endParaRPr lang="ru-RU" dirty="0"/>
          </a:p>
          <a:p>
            <a:r>
              <a:rPr lang="bg-BG" dirty="0"/>
              <a:t>Пример: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++a 	</a:t>
            </a:r>
            <a:r>
              <a:rPr lang="en-US" dirty="0">
                <a:sym typeface="Wingdings" panose="05000000000000000000" pitchFamily="2" charset="2"/>
              </a:rPr>
              <a:t> </a:t>
            </a:r>
            <a:r>
              <a:rPr lang="en-US" dirty="0" err="1">
                <a:sym typeface="Wingdings" panose="05000000000000000000" pitchFamily="2" charset="2"/>
              </a:rPr>
              <a:t>a.operator</a:t>
            </a:r>
            <a:r>
              <a:rPr lang="en-US" dirty="0">
                <a:sym typeface="Wingdings" panose="05000000000000000000" pitchFamily="2" charset="2"/>
              </a:rPr>
              <a:t> ++ ( )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a + b  	</a:t>
            </a:r>
            <a:r>
              <a:rPr lang="en-US" dirty="0">
                <a:sym typeface="Wingdings" panose="05000000000000000000" pitchFamily="2" charset="2"/>
              </a:rPr>
              <a:t> </a:t>
            </a:r>
            <a:r>
              <a:rPr lang="en-US" dirty="0" err="1">
                <a:sym typeface="Wingdings" panose="05000000000000000000" pitchFamily="2" charset="2"/>
              </a:rPr>
              <a:t>a.operator</a:t>
            </a:r>
            <a:r>
              <a:rPr lang="en-US" dirty="0">
                <a:sym typeface="Wingdings" panose="05000000000000000000" pitchFamily="2" charset="2"/>
              </a:rPr>
              <a:t> + ( b 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a == b  operator == ( a, 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06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#1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792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1AE831-FECB-42EE-8253-29D6180D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4A90A91-AAFA-4AA9-BECE-58B3D53E7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8958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</a:p>
          <a:p>
            <a:pPr marL="0" indent="0">
              <a:buNone/>
            </a:pPr>
            <a:r>
              <a:rPr lang="en-US" dirty="0"/>
              <a:t>struct Person{</a:t>
            </a:r>
          </a:p>
          <a:p>
            <a:pPr marL="0" indent="0">
              <a:buNone/>
            </a:pPr>
            <a:r>
              <a:rPr lang="en-US" dirty="0"/>
              <a:t>    double height;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bool operator =&lt; ( const Person &amp; </a:t>
            </a:r>
            <a:r>
              <a:rPr lang="en-US" dirty="0" err="1"/>
              <a:t>lhs</a:t>
            </a:r>
            <a:r>
              <a:rPr lang="en-US" dirty="0"/>
              <a:t>, const Person &amp; </a:t>
            </a:r>
            <a:r>
              <a:rPr lang="en-US" dirty="0" err="1"/>
              <a:t>rhs</a:t>
            </a:r>
            <a:r>
              <a:rPr lang="en-US" dirty="0"/>
              <a:t> ){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lhs.height</a:t>
            </a:r>
            <a:r>
              <a:rPr lang="en-US" dirty="0"/>
              <a:t> =&lt; </a:t>
            </a:r>
            <a:r>
              <a:rPr lang="en-US" dirty="0" err="1"/>
              <a:t>rhs.height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    Person </a:t>
            </a:r>
            <a:r>
              <a:rPr lang="en-US" dirty="0" err="1"/>
              <a:t>Tirion</a:t>
            </a:r>
            <a:r>
              <a:rPr lang="en-US" dirty="0"/>
              <a:t> { 1.35 }, Arya { 1.6 };</a:t>
            </a:r>
          </a:p>
          <a:p>
            <a:pPr marL="0" indent="0">
              <a:buNone/>
            </a:pPr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&lt;&lt; ( </a:t>
            </a:r>
            <a:r>
              <a:rPr lang="en-US" dirty="0" err="1"/>
              <a:t>Tirion</a:t>
            </a:r>
            <a:r>
              <a:rPr lang="en-US" dirty="0"/>
              <a:t> =&lt; Arya 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грешка при компилация. Оператор =&lt; не съществува…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787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48B1AAA-0365-45EC-8634-76810C96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Безопасен ли е този код?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9D2A96B-B217-465A-854C-4EA7AA97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struct Object {</a:t>
            </a:r>
          </a:p>
          <a:p>
            <a:pPr marL="0" indent="0">
              <a:buNone/>
            </a:pPr>
            <a:r>
              <a:rPr lang="en-US" dirty="0"/>
              <a:t>    int value;</a:t>
            </a:r>
          </a:p>
          <a:p>
            <a:pPr marL="0" indent="0">
              <a:buNone/>
            </a:pPr>
            <a:r>
              <a:rPr lang="en-US" dirty="0"/>
              <a:t>    int operator+ (const Object&amp;)const;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int Object::operator+ (const Object&amp; </a:t>
            </a:r>
            <a:r>
              <a:rPr lang="en-US" dirty="0" err="1"/>
              <a:t>rhs</a:t>
            </a:r>
            <a:r>
              <a:rPr lang="en-US" dirty="0"/>
              <a:t>)const{</a:t>
            </a:r>
          </a:p>
          <a:p>
            <a:pPr marL="0" indent="0">
              <a:buNone/>
            </a:pPr>
            <a:r>
              <a:rPr lang="en-US" dirty="0"/>
              <a:t>    return this-&gt;operator+ ( </a:t>
            </a:r>
            <a:r>
              <a:rPr lang="en-US" dirty="0" err="1"/>
              <a:t>rhs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    Object a{1}, b{2};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Не, получава се безкрайна рекурсия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11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E6BF7D1-4028-41C9-A718-543D25A3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2A40785-DC73-41E3-925B-BDA74D6E8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96501" cy="49195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</a:p>
          <a:p>
            <a:pPr marL="0" indent="0">
              <a:buNone/>
            </a:pPr>
            <a:r>
              <a:rPr lang="en-US" dirty="0"/>
              <a:t>class Person{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US" dirty="0"/>
              <a:t>char name [] = "Danka";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bool operator == ( const Person &amp; </a:t>
            </a:r>
            <a:r>
              <a:rPr lang="en-US" dirty="0" err="1"/>
              <a:t>lhs</a:t>
            </a:r>
            <a:r>
              <a:rPr lang="en-US" dirty="0"/>
              <a:t>, const Person &amp; </a:t>
            </a:r>
            <a:r>
              <a:rPr lang="en-US" dirty="0" err="1"/>
              <a:t>rhs</a:t>
            </a:r>
            <a:r>
              <a:rPr lang="en-US" dirty="0"/>
              <a:t> ){</a:t>
            </a:r>
          </a:p>
          <a:p>
            <a:pPr marL="0" indent="0">
              <a:buNone/>
            </a:pPr>
            <a:r>
              <a:rPr lang="en-US" dirty="0"/>
              <a:t>    	if (</a:t>
            </a:r>
            <a:r>
              <a:rPr lang="en-US" dirty="0" err="1"/>
              <a:t>strcmp</a:t>
            </a:r>
            <a:r>
              <a:rPr lang="en-US" dirty="0"/>
              <a:t> (lhs.name, rhs.name)){  return 0; }</a:t>
            </a:r>
          </a:p>
          <a:p>
            <a:pPr marL="0" indent="0">
              <a:buNone/>
            </a:pPr>
            <a:r>
              <a:rPr lang="en-US" dirty="0"/>
              <a:t> 	else {  return 1;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    Person </a:t>
            </a:r>
            <a:r>
              <a:rPr lang="en-US" dirty="0" err="1"/>
              <a:t>MotherOfDragons</a:t>
            </a:r>
            <a:r>
              <a:rPr lang="en-US" dirty="0"/>
              <a:t>, </a:t>
            </a:r>
            <a:r>
              <a:rPr lang="en-US" dirty="0" err="1"/>
              <a:t>JohnSnowsAunt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&lt;&lt; ( </a:t>
            </a:r>
            <a:r>
              <a:rPr lang="en-US" dirty="0" err="1"/>
              <a:t>MotherOfDragons</a:t>
            </a:r>
            <a:r>
              <a:rPr lang="en-US" dirty="0"/>
              <a:t> == </a:t>
            </a:r>
            <a:r>
              <a:rPr lang="en-US" dirty="0" err="1"/>
              <a:t>JohnSnowsAunt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Грешка при компилация. Искаме външна функция да пипа </a:t>
            </a:r>
            <a:r>
              <a:rPr lang="en-US" dirty="0">
                <a:solidFill>
                  <a:srgbClr val="FF33CC"/>
                </a:solidFill>
              </a:rPr>
              <a:t>private </a:t>
            </a:r>
            <a:r>
              <a:rPr lang="bg-BG" dirty="0">
                <a:solidFill>
                  <a:srgbClr val="FF33CC"/>
                </a:solidFill>
              </a:rPr>
              <a:t>данни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82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9570115-EA62-4BCB-A8EA-94AE905C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Предефиниране</a:t>
            </a:r>
            <a:r>
              <a:rPr lang="ru-RU" dirty="0"/>
              <a:t> чрез </a:t>
            </a:r>
            <a:r>
              <a:rPr lang="ru-RU" dirty="0" err="1"/>
              <a:t>външни</a:t>
            </a:r>
            <a:r>
              <a:rPr lang="ru-RU" dirty="0"/>
              <a:t> или член-функции?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AC9DF44-3C0E-4EF7-8F1A-A2780B2A6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По-често срещано е използването на член-функции, защото така е по-лесно да се следи логиката на типа</a:t>
            </a:r>
          </a:p>
          <a:p>
            <a:endParaRPr lang="bg-BG" dirty="0"/>
          </a:p>
          <a:p>
            <a:r>
              <a:rPr lang="bg-BG" dirty="0"/>
              <a:t>Понякога обаче се налага използването на външни функции:</a:t>
            </a:r>
          </a:p>
          <a:p>
            <a:pPr lvl="1"/>
            <a:r>
              <a:rPr lang="bg-BG" dirty="0"/>
              <a:t>Когато не искаме или не можем да променяме дефиниция на дадения тип</a:t>
            </a:r>
          </a:p>
          <a:p>
            <a:pPr lvl="1"/>
            <a:r>
              <a:rPr lang="bg-BG" dirty="0"/>
              <a:t>При някои бинарни оператори е невъзможно да се имплементира член-функция, защото те изискват специфичен първи параметър </a:t>
            </a:r>
            <a:r>
              <a:rPr lang="bg-BG" dirty="0">
                <a:solidFill>
                  <a:srgbClr val="0070C0"/>
                </a:solidFill>
              </a:rPr>
              <a:t>( Защо това е проблем? )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804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41F40DA-AFAB-4BCF-963D-A641B2A6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Приятелски функции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C5F669-6329-45FB-AB20-B003C21E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видяхме в задачата от преди малко, когато използваме външни функции</a:t>
            </a:r>
            <a:r>
              <a:rPr lang="en-GB" dirty="0"/>
              <a:t> </a:t>
            </a:r>
            <a:r>
              <a:rPr lang="bg-BG" dirty="0"/>
              <a:t>може да ни се наложи да използваме </a:t>
            </a:r>
            <a:r>
              <a:rPr lang="en-GB" dirty="0"/>
              <a:t>private </a:t>
            </a:r>
            <a:r>
              <a:rPr lang="bg-BG" dirty="0"/>
              <a:t>данни, до които в нормални условия нямаме достъп</a:t>
            </a:r>
          </a:p>
          <a:p>
            <a:endParaRPr lang="bg-BG" dirty="0"/>
          </a:p>
          <a:p>
            <a:r>
              <a:rPr lang="bg-BG" dirty="0"/>
              <a:t>С++ позволява да се справим и с този проблем, чрез така наречените </a:t>
            </a:r>
            <a:r>
              <a:rPr lang="en-GB" dirty="0"/>
              <a:t>friend </a:t>
            </a:r>
            <a:r>
              <a:rPr lang="bg-BG" dirty="0"/>
              <a:t>функции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friend &lt;</a:t>
            </a:r>
            <a:r>
              <a:rPr lang="bg-BG" dirty="0"/>
              <a:t>тип&gt; &lt;име&gt;(&lt;параметри&gt;);</a:t>
            </a:r>
          </a:p>
          <a:p>
            <a:pPr marL="0" indent="0">
              <a:buNone/>
            </a:pPr>
            <a:r>
              <a:rPr lang="en-GB" dirty="0"/>
              <a:t>friend &lt;</a:t>
            </a:r>
            <a:r>
              <a:rPr lang="bg-BG" dirty="0"/>
              <a:t>тип&gt; &lt;име&gt;(&lt;параметри&gt;) { &lt;тяло&gt; } 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9155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41F40DA-AFAB-4BCF-963D-A641B2A6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Приятелски функции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C5F669-6329-45FB-AB20-B003C21E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/>
              <a:t>Ако дефиницията на функцията е извън тялото на класа, то пояснението </a:t>
            </a:r>
            <a:r>
              <a:rPr lang="en-GB" dirty="0"/>
              <a:t>friend </a:t>
            </a:r>
            <a:r>
              <a:rPr lang="bg-BG" dirty="0"/>
              <a:t>се пише само пред декларацията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class Person 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const</a:t>
            </a:r>
            <a:r>
              <a:rPr lang="en-GB" dirty="0"/>
              <a:t> char name [] = "Danka";</a:t>
            </a:r>
          </a:p>
          <a:p>
            <a:pPr marL="0" indent="0">
              <a:buNone/>
            </a:pPr>
            <a:r>
              <a:rPr lang="bg-BG" dirty="0">
                <a:solidFill>
                  <a:srgbClr val="0070C0"/>
                </a:solidFill>
              </a:rPr>
              <a:t>	</a:t>
            </a:r>
            <a:r>
              <a:rPr lang="en-GB" dirty="0">
                <a:solidFill>
                  <a:srgbClr val="0070C0"/>
                </a:solidFill>
              </a:rPr>
              <a:t>friend bool operator == (</a:t>
            </a:r>
            <a:r>
              <a:rPr lang="en-GB" dirty="0" err="1">
                <a:solidFill>
                  <a:srgbClr val="0070C0"/>
                </a:solidFill>
              </a:rPr>
              <a:t>const</a:t>
            </a:r>
            <a:r>
              <a:rPr lang="en-GB" dirty="0">
                <a:solidFill>
                  <a:srgbClr val="0070C0"/>
                </a:solidFill>
              </a:rPr>
              <a:t> Person &amp; </a:t>
            </a:r>
            <a:r>
              <a:rPr lang="en-GB" dirty="0" err="1">
                <a:solidFill>
                  <a:srgbClr val="0070C0"/>
                </a:solidFill>
              </a:rPr>
              <a:t>lhs</a:t>
            </a:r>
            <a:r>
              <a:rPr lang="en-GB" dirty="0">
                <a:solidFill>
                  <a:srgbClr val="0070C0"/>
                </a:solidFill>
              </a:rPr>
              <a:t>, </a:t>
            </a:r>
            <a:r>
              <a:rPr lang="en-GB" dirty="0" err="1">
                <a:solidFill>
                  <a:srgbClr val="0070C0"/>
                </a:solidFill>
              </a:rPr>
              <a:t>const</a:t>
            </a:r>
            <a:r>
              <a:rPr lang="en-GB" dirty="0">
                <a:solidFill>
                  <a:srgbClr val="0070C0"/>
                </a:solidFill>
              </a:rPr>
              <a:t> Person &amp; </a:t>
            </a:r>
            <a:r>
              <a:rPr lang="en-GB" dirty="0" err="1">
                <a:solidFill>
                  <a:srgbClr val="0070C0"/>
                </a:solidFill>
              </a:rPr>
              <a:t>rhs</a:t>
            </a:r>
            <a:r>
              <a:rPr lang="en-GB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/>
              <a:t>bool operator == (</a:t>
            </a:r>
            <a:r>
              <a:rPr lang="en-GB" dirty="0" err="1"/>
              <a:t>const</a:t>
            </a:r>
            <a:r>
              <a:rPr lang="en-GB" dirty="0"/>
              <a:t> Person &amp; </a:t>
            </a:r>
            <a:r>
              <a:rPr lang="en-GB" dirty="0" err="1"/>
              <a:t>lhs</a:t>
            </a:r>
            <a:r>
              <a:rPr lang="en-GB" dirty="0"/>
              <a:t>, </a:t>
            </a:r>
            <a:r>
              <a:rPr lang="en-GB" dirty="0" err="1"/>
              <a:t>const</a:t>
            </a:r>
            <a:r>
              <a:rPr lang="en-GB" dirty="0"/>
              <a:t> Person &amp; </a:t>
            </a:r>
            <a:r>
              <a:rPr lang="en-GB" dirty="0" err="1"/>
              <a:t>rhs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if (</a:t>
            </a:r>
            <a:r>
              <a:rPr lang="en-GB" dirty="0" err="1"/>
              <a:t>strcmp</a:t>
            </a:r>
            <a:r>
              <a:rPr lang="en-GB" dirty="0"/>
              <a:t>(lhs.name, rhs.name)) { return 0; }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else { return 1; }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069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5188AB-5138-4B32-BC84-D0A5C62D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покрива тази презентация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AE7FFCF-F1A0-41BC-B1BB-2B09473C3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Въпроси от миналия</a:t>
            </a:r>
          </a:p>
          <a:p>
            <a:r>
              <a:rPr lang="bg-BG" dirty="0"/>
              <a:t>Предефиниране на оператори</a:t>
            </a:r>
          </a:p>
          <a:p>
            <a:r>
              <a:rPr lang="bg-BG" dirty="0"/>
              <a:t>Приятелски функции и класове</a:t>
            </a:r>
          </a:p>
          <a:p>
            <a:r>
              <a:rPr lang="bg-BG" dirty="0"/>
              <a:t>Шаблони</a:t>
            </a:r>
          </a:p>
          <a:p>
            <a:r>
              <a:rPr lang="bg-BG" dirty="0"/>
              <a:t>Време за въпроси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029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ACAE3F7-46A7-4608-967E-B5DFFC7E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Приятелски класове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3C13C4A-DF1B-46E0-A051-B6A4963F4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Приятелски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е </a:t>
            </a:r>
            <a:r>
              <a:rPr lang="ru-RU" dirty="0" err="1"/>
              <a:t>клас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bg-BG" dirty="0"/>
              <a:t>има </a:t>
            </a:r>
            <a:r>
              <a:rPr lang="ru-RU" dirty="0"/>
              <a:t>право на </a:t>
            </a:r>
            <a:r>
              <a:rPr lang="ru-RU" dirty="0" err="1"/>
              <a:t>вътрешен</a:t>
            </a:r>
            <a:r>
              <a:rPr lang="ru-RU" dirty="0"/>
              <a:t>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някой</a:t>
            </a:r>
            <a:r>
              <a:rPr lang="ru-RU" dirty="0"/>
              <a:t> друг</a:t>
            </a:r>
          </a:p>
          <a:p>
            <a:pPr marL="0" indent="0">
              <a:buNone/>
            </a:pPr>
            <a:r>
              <a:rPr lang="ru-RU" dirty="0" err="1"/>
              <a:t>friend</a:t>
            </a:r>
            <a:r>
              <a:rPr lang="ru-RU" dirty="0"/>
              <a:t> </a:t>
            </a:r>
            <a:r>
              <a:rPr lang="ru-RU" dirty="0" err="1"/>
              <a:t>class</a:t>
            </a:r>
            <a:r>
              <a:rPr lang="ru-RU" dirty="0"/>
              <a:t> &lt;</a:t>
            </a:r>
            <a:r>
              <a:rPr lang="ru-RU" dirty="0" err="1"/>
              <a:t>име</a:t>
            </a:r>
            <a:r>
              <a:rPr lang="ru-RU" dirty="0"/>
              <a:t>&gt;;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GB" dirty="0"/>
              <a:t>class Assassin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/>
              <a:t>class House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friend class Assassin;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308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E27072-FC7E-4AFD-BCDD-F5D4ED50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03EA291-D0C9-46C0-B148-B7F6B3E3A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</a:t>
            </a:r>
            <a:r>
              <a:rPr lang="ru-RU" dirty="0" err="1"/>
              <a:t>приятелските</a:t>
            </a:r>
            <a:r>
              <a:rPr lang="ru-RU" dirty="0"/>
              <a:t> функции и </a:t>
            </a:r>
            <a:r>
              <a:rPr lang="ru-RU" dirty="0" err="1"/>
              <a:t>класове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една</a:t>
            </a:r>
            <a:r>
              <a:rPr lang="ru-RU" dirty="0"/>
              <a:t> малка </a:t>
            </a:r>
            <a:r>
              <a:rPr lang="ru-RU" dirty="0" err="1"/>
              <a:t>подробност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Ще</a:t>
            </a:r>
            <a:r>
              <a:rPr lang="ru-RU" dirty="0"/>
              <a:t> успеете ли да я </a:t>
            </a:r>
            <a:r>
              <a:rPr lang="ru-RU" dirty="0" err="1"/>
              <a:t>откриете</a:t>
            </a:r>
            <a:r>
              <a:rPr lang="ru-RU" dirty="0"/>
              <a:t> в </a:t>
            </a:r>
            <a:r>
              <a:rPr lang="ru-RU" dirty="0" err="1"/>
              <a:t>следващия</a:t>
            </a:r>
            <a:r>
              <a:rPr lang="ru-RU" dirty="0"/>
              <a:t> пример?</a:t>
            </a:r>
            <a:endParaRPr lang="bg-BG" dirty="0"/>
          </a:p>
          <a:p>
            <a:endParaRPr lang="bg-BG" dirty="0"/>
          </a:p>
          <a:p>
            <a:r>
              <a:rPr lang="en-GB" dirty="0">
                <a:solidFill>
                  <a:srgbClr val="0070C0"/>
                </a:solidFill>
              </a:rPr>
              <a:t>hint</a:t>
            </a:r>
            <a:r>
              <a:rPr lang="bg-BG" dirty="0">
                <a:solidFill>
                  <a:srgbClr val="0070C0"/>
                </a:solidFill>
              </a:rPr>
              <a:t>: Много по-вероятно е да ви изскочи този проблем при писане на приятелски класове</a:t>
            </a:r>
          </a:p>
        </p:txBody>
      </p:sp>
    </p:spTree>
    <p:extLst>
      <p:ext uri="{BB962C8B-B14F-4D97-AF65-F5344CB8AC3E}">
        <p14:creationId xmlns:p14="http://schemas.microsoft.com/office/powerpoint/2010/main" val="2920394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FC2A8F3-DABF-4BBA-AE49-52E2109BF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bg-BG" sz="2200" dirty="0"/>
          </a:p>
          <a:p>
            <a:pPr marL="0" indent="0">
              <a:buNone/>
            </a:pPr>
            <a:r>
              <a:rPr lang="en-GB" sz="2000" dirty="0"/>
              <a:t>struct Assassin</a:t>
            </a:r>
            <a:endParaRPr lang="bg-BG" sz="2000" dirty="0"/>
          </a:p>
          <a:p>
            <a:pPr marL="0" indent="0">
              <a:buNone/>
            </a:pPr>
            <a:r>
              <a:rPr lang="en-GB" sz="2000" dirty="0"/>
              <a:t> {</a:t>
            </a:r>
          </a:p>
          <a:p>
            <a:pPr marL="0" indent="0">
              <a:buNone/>
            </a:pPr>
            <a:r>
              <a:rPr lang="bg-BG" sz="2000" dirty="0"/>
              <a:t>	</a:t>
            </a:r>
            <a:r>
              <a:rPr lang="en-GB" sz="2000" dirty="0"/>
              <a:t>void Massacre(House &amp;)</a:t>
            </a:r>
            <a:r>
              <a:rPr lang="en-GB" sz="2000" dirty="0" err="1"/>
              <a:t>const</a:t>
            </a:r>
            <a:r>
              <a:rPr lang="en-GB" sz="2000" dirty="0"/>
              <a:t>;</a:t>
            </a:r>
            <a:endParaRPr lang="bg-BG" sz="2000" dirty="0"/>
          </a:p>
          <a:p>
            <a:pPr marL="0" indent="0">
              <a:buNone/>
            </a:pPr>
            <a:r>
              <a:rPr lang="bg-BG" sz="2000" dirty="0"/>
              <a:t>};</a:t>
            </a:r>
          </a:p>
          <a:p>
            <a:pPr marL="0" indent="0">
              <a:buNone/>
            </a:pPr>
            <a:r>
              <a:rPr lang="en-GB" sz="2000" dirty="0"/>
              <a:t>class House</a:t>
            </a:r>
            <a:r>
              <a:rPr lang="bg-BG" sz="2000" dirty="0"/>
              <a:t> </a:t>
            </a:r>
          </a:p>
          <a:p>
            <a:pPr marL="0" indent="0">
              <a:buNone/>
            </a:pPr>
            <a:r>
              <a:rPr lang="bg-BG" sz="2000" dirty="0"/>
              <a:t>{</a:t>
            </a:r>
          </a:p>
          <a:p>
            <a:pPr marL="0" indent="0">
              <a:buNone/>
            </a:pPr>
            <a:r>
              <a:rPr lang="bg-BG" sz="2000" dirty="0"/>
              <a:t>	</a:t>
            </a:r>
            <a:r>
              <a:rPr lang="en-GB" sz="2000" dirty="0"/>
              <a:t>int army = 1000;</a:t>
            </a:r>
          </a:p>
          <a:p>
            <a:pPr marL="0" indent="0">
              <a:buNone/>
            </a:pPr>
            <a:r>
              <a:rPr lang="bg-BG" sz="2000" dirty="0"/>
              <a:t>	</a:t>
            </a:r>
            <a:r>
              <a:rPr lang="en-GB" sz="2000" dirty="0"/>
              <a:t>friend struct Assassin;</a:t>
            </a:r>
          </a:p>
          <a:p>
            <a:pPr marL="0" indent="0">
              <a:buNone/>
            </a:pPr>
            <a:r>
              <a:rPr lang="bg-BG" sz="2000" dirty="0"/>
              <a:t>};</a:t>
            </a:r>
          </a:p>
          <a:p>
            <a:pPr marL="0" indent="0">
              <a:buNone/>
            </a:pPr>
            <a:r>
              <a:rPr lang="en-GB" sz="2000" dirty="0"/>
              <a:t>void Assassin::Massacre(House &amp; house) </a:t>
            </a:r>
            <a:r>
              <a:rPr lang="en-GB" sz="2000" dirty="0" err="1"/>
              <a:t>const</a:t>
            </a:r>
            <a:endParaRPr lang="bg-BG" sz="2000" dirty="0"/>
          </a:p>
          <a:p>
            <a:pPr marL="0" indent="0">
              <a:buNone/>
            </a:pPr>
            <a:r>
              <a:rPr lang="bg-BG" sz="2000"/>
              <a:t>{</a:t>
            </a:r>
            <a:endParaRPr lang="bg-BG" sz="2000" dirty="0"/>
          </a:p>
          <a:p>
            <a:pPr marL="0" indent="0">
              <a:buNone/>
            </a:pPr>
            <a:r>
              <a:rPr lang="bg-BG" sz="2000" dirty="0"/>
              <a:t>	</a:t>
            </a:r>
            <a:r>
              <a:rPr lang="en-GB" sz="2000" dirty="0" err="1"/>
              <a:t>house.army</a:t>
            </a:r>
            <a:r>
              <a:rPr lang="en-GB" sz="2000" dirty="0"/>
              <a:t> = 0;</a:t>
            </a:r>
          </a:p>
          <a:p>
            <a:pPr marL="0" indent="0">
              <a:buNone/>
            </a:pPr>
            <a:r>
              <a:rPr lang="bg-BG" sz="2000" dirty="0"/>
              <a:t>}</a:t>
            </a:r>
          </a:p>
          <a:p>
            <a:pPr marL="0" indent="0">
              <a:buNone/>
            </a:pPr>
            <a:r>
              <a:rPr lang="en-GB" sz="2000" dirty="0"/>
              <a:t>int main() {</a:t>
            </a:r>
          </a:p>
          <a:p>
            <a:pPr marL="0" indent="0">
              <a:buNone/>
            </a:pPr>
            <a:r>
              <a:rPr lang="bg-BG" sz="2000" dirty="0"/>
              <a:t>	</a:t>
            </a:r>
            <a:r>
              <a:rPr lang="en-GB" sz="2000" dirty="0"/>
              <a:t>Assassin Arya;</a:t>
            </a:r>
          </a:p>
          <a:p>
            <a:pPr marL="0" indent="0">
              <a:buNone/>
            </a:pPr>
            <a:r>
              <a:rPr lang="bg-BG" sz="2000" dirty="0"/>
              <a:t>	</a:t>
            </a:r>
            <a:r>
              <a:rPr lang="en-GB" sz="2000" dirty="0"/>
              <a:t>House Frey;</a:t>
            </a:r>
          </a:p>
          <a:p>
            <a:pPr marL="0" indent="0">
              <a:buNone/>
            </a:pPr>
            <a:r>
              <a:rPr lang="bg-BG" sz="2000" dirty="0"/>
              <a:t>	</a:t>
            </a:r>
            <a:r>
              <a:rPr lang="en-GB" sz="2000" dirty="0" err="1"/>
              <a:t>Arya.Massacre</a:t>
            </a:r>
            <a:r>
              <a:rPr lang="en-GB" sz="2000" dirty="0"/>
              <a:t>(Frey);</a:t>
            </a:r>
            <a:endParaRPr lang="bg-BG" sz="2000" dirty="0"/>
          </a:p>
          <a:p>
            <a:pPr marL="0" indent="0">
              <a:buNone/>
            </a:pPr>
            <a:r>
              <a:rPr lang="bg-BG" sz="2000" dirty="0"/>
              <a:t>	</a:t>
            </a:r>
            <a:r>
              <a:rPr lang="en-GB" sz="2000" dirty="0"/>
              <a:t>return 0;</a:t>
            </a:r>
          </a:p>
          <a:p>
            <a:pPr marL="0" indent="0">
              <a:buNone/>
            </a:pPr>
            <a:r>
              <a:rPr lang="bg-BG" sz="2000" dirty="0"/>
              <a:t>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CB2C79BF-24EA-47CD-9127-F9EDFA45F0FE}"/>
              </a:ext>
            </a:extLst>
          </p:cNvPr>
          <p:cNvSpPr txBox="1"/>
          <p:nvPr/>
        </p:nvSpPr>
        <p:spPr>
          <a:xfrm>
            <a:off x="4867421" y="379828"/>
            <a:ext cx="32496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solidFill>
                  <a:srgbClr val="0070C0"/>
                </a:solidFill>
              </a:rPr>
              <a:t>//Какъв е този клас </a:t>
            </a:r>
            <a:r>
              <a:rPr lang="en-GB" sz="2000" dirty="0">
                <a:solidFill>
                  <a:srgbClr val="0070C0"/>
                </a:solidFill>
              </a:rPr>
              <a:t>House?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1423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DF1419-5EDE-401D-A5E7-81F9BA82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67A7568F-06A2-485B-88AA-A7E5BEFE9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968242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FC2A8F3-DABF-4BBA-AE49-52E2109BF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200" dirty="0"/>
              <a:t>class House;</a:t>
            </a:r>
            <a:endParaRPr lang="bg-BG" sz="2200" dirty="0"/>
          </a:p>
          <a:p>
            <a:pPr marL="0" indent="0">
              <a:buNone/>
            </a:pPr>
            <a:r>
              <a:rPr lang="en-GB" sz="2200" dirty="0"/>
              <a:t>struct Assassin {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void Massacre(House &amp;)</a:t>
            </a:r>
            <a:r>
              <a:rPr lang="en-GB" sz="2200" dirty="0" err="1"/>
              <a:t>const</a:t>
            </a:r>
            <a:r>
              <a:rPr lang="en-GB" sz="2200" dirty="0"/>
              <a:t>;</a:t>
            </a:r>
          </a:p>
          <a:p>
            <a:pPr marL="0" indent="0">
              <a:buNone/>
            </a:pPr>
            <a:r>
              <a:rPr lang="bg-BG" sz="2200" dirty="0"/>
              <a:t>};</a:t>
            </a:r>
          </a:p>
          <a:p>
            <a:pPr marL="0" indent="0">
              <a:buNone/>
            </a:pPr>
            <a:r>
              <a:rPr lang="en-GB" sz="2200" dirty="0"/>
              <a:t>class House</a:t>
            </a:r>
            <a:r>
              <a:rPr lang="bg-BG" sz="2200" dirty="0"/>
              <a:t>{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int army = 1000;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friend struct Assassin;</a:t>
            </a:r>
          </a:p>
          <a:p>
            <a:pPr marL="0" indent="0">
              <a:buNone/>
            </a:pPr>
            <a:r>
              <a:rPr lang="bg-BG" sz="2200" dirty="0"/>
              <a:t>};</a:t>
            </a:r>
          </a:p>
          <a:p>
            <a:pPr marL="0" indent="0">
              <a:buNone/>
            </a:pPr>
            <a:r>
              <a:rPr lang="en-GB" sz="2200" dirty="0"/>
              <a:t>void Assassin::Massacre(House &amp; house) </a:t>
            </a:r>
            <a:r>
              <a:rPr lang="en-GB" sz="2200" dirty="0" err="1"/>
              <a:t>const</a:t>
            </a:r>
            <a:r>
              <a:rPr lang="bg-BG" sz="2200" dirty="0"/>
              <a:t> {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 err="1"/>
              <a:t>house.army</a:t>
            </a:r>
            <a:r>
              <a:rPr lang="en-GB" sz="2200" dirty="0"/>
              <a:t> = 0;</a:t>
            </a:r>
          </a:p>
          <a:p>
            <a:pPr marL="0" indent="0">
              <a:buNone/>
            </a:pPr>
            <a:r>
              <a:rPr lang="bg-BG" sz="2200" dirty="0"/>
              <a:t>}</a:t>
            </a:r>
          </a:p>
          <a:p>
            <a:pPr marL="0" indent="0">
              <a:buNone/>
            </a:pPr>
            <a:r>
              <a:rPr lang="en-GB" sz="2200" dirty="0"/>
              <a:t>int main() {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Assassin Arya;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House Frey;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 err="1"/>
              <a:t>Arya.Massacre</a:t>
            </a:r>
            <a:r>
              <a:rPr lang="en-GB" sz="2200" dirty="0"/>
              <a:t>(Frey);</a:t>
            </a:r>
            <a:endParaRPr lang="bg-BG" sz="2200" dirty="0"/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return 0;</a:t>
            </a:r>
          </a:p>
          <a:p>
            <a:pPr marL="0" indent="0">
              <a:buNone/>
            </a:pPr>
            <a:r>
              <a:rPr lang="bg-BG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9407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EDB6FF9-0386-4635-B6BD-B79B2E9D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592B333A-73B1-45A2-8B7C-E8A90E220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207658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DA38598-65E3-4E29-BEBA-5C3FDC39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EFCDFBCB-A1FB-4C25-B8A1-B81497CAB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040026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765BB38-A8CD-4772-B1F3-2F44D5F6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49563D9-80D8-4CBC-A40E-850A6F23E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2" y="1491175"/>
            <a:ext cx="11605846" cy="51487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dirty="0"/>
              <a:t>Валиден ли е следният код?</a:t>
            </a:r>
          </a:p>
          <a:p>
            <a:pPr marL="0" indent="0">
              <a:buNone/>
            </a:pPr>
            <a:r>
              <a:rPr lang="en-GB" dirty="0"/>
              <a:t>#include &lt;iostream&gt;</a:t>
            </a:r>
          </a:p>
          <a:p>
            <a:pPr marL="0" indent="0">
              <a:buNone/>
            </a:pPr>
            <a:r>
              <a:rPr lang="en-GB" dirty="0"/>
              <a:t>struct House{</a:t>
            </a:r>
          </a:p>
          <a:p>
            <a:pPr marL="0" indent="0">
              <a:buNone/>
            </a:pPr>
            <a:r>
              <a:rPr lang="en-GB" dirty="0"/>
              <a:t>	int age = 5;</a:t>
            </a:r>
          </a:p>
          <a:p>
            <a:pPr marL="0" indent="0">
              <a:buNone/>
            </a:pPr>
            <a:r>
              <a:rPr lang="en-GB" dirty="0"/>
              <a:t>	void operator () () </a:t>
            </a:r>
            <a:r>
              <a:rPr lang="en-GB" dirty="0" err="1"/>
              <a:t>const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/>
              <a:t>void House::operator</a:t>
            </a:r>
            <a:r>
              <a:rPr lang="bg-BG" dirty="0"/>
              <a:t> </a:t>
            </a:r>
            <a:r>
              <a:rPr lang="en-GB" dirty="0"/>
              <a:t>()</a:t>
            </a:r>
            <a:r>
              <a:rPr lang="bg-BG" dirty="0"/>
              <a:t> </a:t>
            </a:r>
            <a:r>
              <a:rPr lang="en-GB" dirty="0"/>
              <a:t>() </a:t>
            </a:r>
            <a:r>
              <a:rPr lang="en-GB" dirty="0" err="1"/>
              <a:t>const</a:t>
            </a:r>
            <a:r>
              <a:rPr lang="bg-BG" dirty="0"/>
              <a:t> 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>
                <a:solidFill>
                  <a:schemeClr val="accent2"/>
                </a:solidFill>
              </a:rPr>
              <a:t>"The house is " </a:t>
            </a:r>
            <a:r>
              <a:rPr lang="en-GB" dirty="0"/>
              <a:t>&lt;&lt; age &lt;&lt; </a:t>
            </a:r>
            <a:r>
              <a:rPr lang="en-GB" dirty="0">
                <a:solidFill>
                  <a:schemeClr val="accent2"/>
                </a:solidFill>
              </a:rPr>
              <a:t>" centuries old.\n“ 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r>
              <a:rPr lang="en-GB" dirty="0"/>
              <a:t>int main() {</a:t>
            </a:r>
          </a:p>
          <a:p>
            <a:pPr marL="0" indent="0">
              <a:buNone/>
            </a:pPr>
            <a:r>
              <a:rPr lang="en-GB" dirty="0"/>
              <a:t>	House Frey;</a:t>
            </a:r>
          </a:p>
          <a:p>
            <a:pPr marL="0" indent="0">
              <a:buNone/>
            </a:pPr>
            <a:r>
              <a:rPr lang="en-GB" dirty="0"/>
              <a:t>	Frey();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r>
              <a:rPr lang="bg-BG" dirty="0">
                <a:solidFill>
                  <a:srgbClr val="FF33CC"/>
                </a:solidFill>
              </a:rPr>
              <a:t>Отговор: Да</a:t>
            </a:r>
          </a:p>
        </p:txBody>
      </p:sp>
    </p:spTree>
    <p:extLst>
      <p:ext uri="{BB962C8B-B14F-4D97-AF65-F5344CB8AC3E}">
        <p14:creationId xmlns:p14="http://schemas.microsoft.com/office/powerpoint/2010/main" val="1404082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ED7EC29-F775-4624-A754-1E3A3F3B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9C6E7ABD-E199-4A86-A90F-362076777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274289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6C8DA31-14A2-4918-B03D-4592D26F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++ и ++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A6EEE4-8881-4CDC-A4BF-19C865B3F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Вече видяхме в по-горен пример, че тези оператори могат да се предефинират</a:t>
            </a:r>
          </a:p>
          <a:p>
            <a:endParaRPr lang="bg-BG" dirty="0"/>
          </a:p>
          <a:p>
            <a:r>
              <a:rPr lang="bg-BG" dirty="0"/>
              <a:t>Въпросът е как се разграничава ++ от ++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3153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28C736C-03F0-46C9-B9DF-36C98425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 от взетото дотук?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CD5FB11-0872-45F4-91E7-007A13B0C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1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05A8B28-30B4-4637-9A13-554B47789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467127"/>
            <a:ext cx="11353800" cy="6176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#include &lt;iostream&gt;</a:t>
            </a:r>
          </a:p>
          <a:p>
            <a:pPr marL="0" indent="0">
              <a:buNone/>
            </a:pPr>
            <a:r>
              <a:rPr lang="en-GB" dirty="0"/>
              <a:t>struct </a:t>
            </a:r>
            <a:r>
              <a:rPr lang="en-GB" dirty="0" err="1"/>
              <a:t>ZombieMaster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int zombies = 5;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ZombieMaster</a:t>
            </a:r>
            <a:r>
              <a:rPr lang="en-GB" dirty="0"/>
              <a:t>&amp; operator ++ (); </a:t>
            </a:r>
            <a:r>
              <a:rPr lang="en-GB" dirty="0">
                <a:solidFill>
                  <a:srgbClr val="1A6400"/>
                </a:solidFill>
              </a:rPr>
              <a:t>//prefix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ZombieMaster</a:t>
            </a:r>
            <a:r>
              <a:rPr lang="en-GB" dirty="0"/>
              <a:t> operator ++ (</a:t>
            </a:r>
            <a:r>
              <a:rPr lang="en-GB" dirty="0" err="1"/>
              <a:t>const</a:t>
            </a:r>
            <a:r>
              <a:rPr lang="en-GB" dirty="0"/>
              <a:t> int); </a:t>
            </a:r>
            <a:r>
              <a:rPr lang="en-GB" dirty="0">
                <a:solidFill>
                  <a:srgbClr val="1A6400"/>
                </a:solidFill>
              </a:rPr>
              <a:t>//postfix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 err="1"/>
              <a:t>ZombieMaster</a:t>
            </a:r>
            <a:r>
              <a:rPr lang="en-GB" dirty="0"/>
              <a:t> &amp; </a:t>
            </a:r>
            <a:r>
              <a:rPr lang="en-GB" dirty="0" err="1"/>
              <a:t>ZombieMaster</a:t>
            </a:r>
            <a:r>
              <a:rPr lang="en-GB" dirty="0"/>
              <a:t>::operator++()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>
                <a:solidFill>
                  <a:schemeClr val="accent2"/>
                </a:solidFill>
              </a:rPr>
              <a:t>"Prefix used\n“ 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zombies += 1;</a:t>
            </a:r>
          </a:p>
          <a:p>
            <a:pPr marL="0" indent="0">
              <a:buNone/>
            </a:pPr>
            <a:r>
              <a:rPr lang="en-GB" dirty="0"/>
              <a:t>	return *this;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r>
              <a:rPr lang="nl-NL" dirty="0"/>
              <a:t>ZombieMaster ZombieMaster::operator++(const int)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>
                <a:solidFill>
                  <a:schemeClr val="accent2"/>
                </a:solidFill>
              </a:rPr>
              <a:t>"Postfix used\n“ 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ZombieMaster</a:t>
            </a:r>
            <a:r>
              <a:rPr lang="en-GB" dirty="0"/>
              <a:t> </a:t>
            </a:r>
            <a:r>
              <a:rPr lang="en-GB" dirty="0" err="1"/>
              <a:t>tmp</a:t>
            </a:r>
            <a:r>
              <a:rPr lang="en-GB" dirty="0"/>
              <a:t> = *this;</a:t>
            </a:r>
          </a:p>
          <a:p>
            <a:pPr marL="0" indent="0">
              <a:buNone/>
            </a:pPr>
            <a:r>
              <a:rPr lang="en-GB" dirty="0"/>
              <a:t>	zombies += 1;</a:t>
            </a:r>
          </a:p>
          <a:p>
            <a:pPr marL="0" indent="0">
              <a:buNone/>
            </a:pPr>
            <a:r>
              <a:rPr lang="en-GB" dirty="0"/>
              <a:t>	return </a:t>
            </a:r>
            <a:r>
              <a:rPr lang="en-GB" dirty="0" err="1"/>
              <a:t>tmp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5123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EA9B55B-EE61-4787-8093-3AF53321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E314610-ACAB-46A8-A92C-F1A9E6C8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 main()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ZombieMaster</a:t>
            </a:r>
            <a:r>
              <a:rPr lang="en-GB" dirty="0"/>
              <a:t> </a:t>
            </a:r>
            <a:r>
              <a:rPr lang="en-GB" dirty="0" err="1"/>
              <a:t>NightKing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(++</a:t>
            </a:r>
            <a:r>
              <a:rPr lang="en-GB" dirty="0" err="1"/>
              <a:t>NightKing</a:t>
            </a:r>
            <a:r>
              <a:rPr lang="en-GB" dirty="0"/>
              <a:t>).zombies &lt;&lt; </a:t>
            </a:r>
            <a:r>
              <a:rPr lang="en-GB" dirty="0">
                <a:solidFill>
                  <a:schemeClr val="accent2"/>
                </a:solidFill>
              </a:rPr>
              <a:t>"\n"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(</a:t>
            </a:r>
            <a:r>
              <a:rPr lang="en-GB" dirty="0" err="1"/>
              <a:t>NightKing</a:t>
            </a:r>
            <a:r>
              <a:rPr lang="en-GB" dirty="0"/>
              <a:t>++).zombies &lt;&lt; </a:t>
            </a:r>
            <a:r>
              <a:rPr lang="en-GB" dirty="0">
                <a:solidFill>
                  <a:schemeClr val="accent2"/>
                </a:solidFill>
              </a:rPr>
              <a:t>"\n"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>
                <a:solidFill>
                  <a:schemeClr val="accent2"/>
                </a:solidFill>
              </a:rPr>
              <a:t>"After postfix\n" </a:t>
            </a:r>
            <a:r>
              <a:rPr lang="en-GB" dirty="0"/>
              <a:t>&lt;&lt;</a:t>
            </a:r>
            <a:r>
              <a:rPr lang="en-GB" dirty="0" err="1"/>
              <a:t>NightKing.zombies</a:t>
            </a:r>
            <a:r>
              <a:rPr lang="en-GB" dirty="0"/>
              <a:t> &lt;&lt; </a:t>
            </a:r>
            <a:r>
              <a:rPr lang="en-GB" dirty="0">
                <a:solidFill>
                  <a:schemeClr val="accent2"/>
                </a:solidFill>
              </a:rPr>
              <a:t>"\n"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9163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C2DA71D-A735-4E27-9760-5A8D4E13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3" name="Контейнер за съдържание 12">
            <a:extLst>
              <a:ext uri="{FF2B5EF4-FFF2-40B4-BE49-F238E27FC236}">
                <a16:creationId xmlns:a16="http://schemas.microsoft.com/office/drawing/2014/main" id="{8827261C-5D88-4ED4-8308-DEC2BE8A0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000909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0EBF5BE-8A8A-4E0D-B317-883D4A6F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работа с поток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C539C17-37B1-4444-BD4C-339EB9D90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 С++ </a:t>
            </a:r>
            <a:r>
              <a:rPr lang="en-GB" dirty="0"/>
              <a:t>&lt;&lt; </a:t>
            </a:r>
            <a:r>
              <a:rPr lang="bg-BG" dirty="0"/>
              <a:t>и </a:t>
            </a:r>
            <a:r>
              <a:rPr lang="en-GB" dirty="0"/>
              <a:t>&gt;&gt; </a:t>
            </a:r>
            <a:r>
              <a:rPr lang="bg-BG" dirty="0"/>
              <a:t>са оператори за работа с поток</a:t>
            </a:r>
          </a:p>
          <a:p>
            <a:endParaRPr lang="bg-BG" dirty="0"/>
          </a:p>
          <a:p>
            <a:r>
              <a:rPr lang="bg-BG" dirty="0"/>
              <a:t>Ние сме свикнали да ги използваме чрез </a:t>
            </a:r>
            <a:r>
              <a:rPr lang="en-GB" dirty="0"/>
              <a:t>std::</a:t>
            </a:r>
            <a:r>
              <a:rPr lang="en-GB" dirty="0" err="1"/>
              <a:t>cin</a:t>
            </a:r>
            <a:r>
              <a:rPr lang="en-GB" dirty="0"/>
              <a:t> </a:t>
            </a:r>
            <a:r>
              <a:rPr lang="bg-BG" dirty="0"/>
              <a:t>и </a:t>
            </a:r>
            <a:r>
              <a:rPr lang="en-GB" dirty="0"/>
              <a:t>std::</a:t>
            </a:r>
            <a:r>
              <a:rPr lang="en-GB" dirty="0" err="1"/>
              <a:t>cout</a:t>
            </a:r>
            <a:endParaRPr lang="en-GB" dirty="0"/>
          </a:p>
          <a:p>
            <a:endParaRPr lang="en-GB" dirty="0"/>
          </a:p>
          <a:p>
            <a:r>
              <a:rPr lang="en-GB" dirty="0"/>
              <a:t>std::</a:t>
            </a:r>
            <a:r>
              <a:rPr lang="en-GB" dirty="0" err="1"/>
              <a:t>cin</a:t>
            </a:r>
            <a:r>
              <a:rPr lang="en-GB" dirty="0"/>
              <a:t> </a:t>
            </a:r>
            <a:r>
              <a:rPr lang="bg-BG" dirty="0"/>
              <a:t>е обект от клас </a:t>
            </a:r>
            <a:r>
              <a:rPr lang="en-GB" dirty="0" err="1"/>
              <a:t>istream</a:t>
            </a:r>
            <a:r>
              <a:rPr lang="en-GB" dirty="0"/>
              <a:t>, </a:t>
            </a:r>
            <a:r>
              <a:rPr lang="bg-BG" dirty="0"/>
              <a:t>а </a:t>
            </a: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</a:t>
            </a:r>
            <a:r>
              <a:rPr lang="bg-BG" dirty="0"/>
              <a:t>е обект от клас </a:t>
            </a:r>
            <a:r>
              <a:rPr lang="en-GB" dirty="0" err="1"/>
              <a:t>ostream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bg-BG" dirty="0"/>
              <a:t>Можем да предефинираме потоците за вход и изход на потребителските типове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872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B001B92-0B3E-448F-BD54-EBD87F04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работа с поток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5E4D1CA-6341-4884-A484-689483854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казахме, операторите за работа с поток приемат за аргументи </a:t>
            </a: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</a:t>
            </a:r>
            <a:r>
              <a:rPr lang="bg-BG" dirty="0"/>
              <a:t>и </a:t>
            </a:r>
            <a:r>
              <a:rPr lang="en-GB" dirty="0"/>
              <a:t>std::</a:t>
            </a:r>
            <a:r>
              <a:rPr lang="en-GB" dirty="0" err="1"/>
              <a:t>cin</a:t>
            </a:r>
            <a:endParaRPr lang="en-GB" dirty="0"/>
          </a:p>
          <a:p>
            <a:endParaRPr lang="en-GB" dirty="0"/>
          </a:p>
          <a:p>
            <a:r>
              <a:rPr lang="bg-BG" dirty="0"/>
              <a:t>Коментирахме, че съществуват такива функции, с ясно означени първи аргументи</a:t>
            </a:r>
          </a:p>
          <a:p>
            <a:endParaRPr lang="bg-BG" dirty="0"/>
          </a:p>
          <a:p>
            <a:r>
              <a:rPr lang="bg-BG" dirty="0"/>
              <a:t>В такива случаи трябва да предефинираме чрез външна функция </a:t>
            </a:r>
          </a:p>
          <a:p>
            <a:endParaRPr lang="bg-BG" dirty="0"/>
          </a:p>
          <a:p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bg-BG" dirty="0">
                <a:solidFill>
                  <a:srgbClr val="FF0000"/>
                </a:solidFill>
              </a:rPr>
              <a:t>Проблем: нарушава се </a:t>
            </a:r>
            <a:r>
              <a:rPr lang="bg-BG" dirty="0" err="1">
                <a:solidFill>
                  <a:srgbClr val="FF0000"/>
                </a:solidFill>
              </a:rPr>
              <a:t>енкапсулацията</a:t>
            </a:r>
            <a:r>
              <a:rPr lang="bg-BG" dirty="0">
                <a:solidFill>
                  <a:srgbClr val="FF0000"/>
                </a:solidFill>
              </a:rPr>
              <a:t> на класа!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9665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4D15FCD-4572-45A4-9127-D54CFB89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594825D-33E8-42FA-8A6F-A7C48F083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83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class dragon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bool </a:t>
            </a:r>
            <a:r>
              <a:rPr lang="en-GB" dirty="0" err="1"/>
              <a:t>isAlive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age;</a:t>
            </a:r>
          </a:p>
          <a:p>
            <a:pPr marL="0" indent="0">
              <a:buNone/>
            </a:pPr>
            <a:r>
              <a:rPr lang="ru-RU" dirty="0" err="1"/>
              <a:t>public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friend std::</a:t>
            </a:r>
            <a:r>
              <a:rPr lang="en-GB" dirty="0" err="1"/>
              <a:t>ostream</a:t>
            </a:r>
            <a:r>
              <a:rPr lang="en-GB" dirty="0"/>
              <a:t>&amp; operator &lt;&lt; (std::</a:t>
            </a:r>
            <a:r>
              <a:rPr lang="en-GB" dirty="0" err="1"/>
              <a:t>ostream</a:t>
            </a:r>
            <a:r>
              <a:rPr lang="en-GB" dirty="0"/>
              <a:t>&amp;, </a:t>
            </a:r>
            <a:r>
              <a:rPr lang="en-GB" dirty="0" err="1"/>
              <a:t>const</a:t>
            </a:r>
            <a:r>
              <a:rPr lang="en-GB" dirty="0"/>
              <a:t> dragon&amp;);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friend std::</a:t>
            </a:r>
            <a:r>
              <a:rPr lang="en-GB" dirty="0" err="1"/>
              <a:t>istream</a:t>
            </a:r>
            <a:r>
              <a:rPr lang="en-GB" dirty="0"/>
              <a:t>&amp; operator &gt;&gt; (std::</a:t>
            </a:r>
            <a:r>
              <a:rPr lang="en-GB" dirty="0" err="1"/>
              <a:t>istream</a:t>
            </a:r>
            <a:r>
              <a:rPr lang="en-GB" dirty="0"/>
              <a:t>&amp; is, dragon&amp;);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824371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E34858E-2624-4837-BEE3-611B8A1A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BCC7359-7091-4E1E-B674-0F160CCCA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195" y="1729716"/>
            <a:ext cx="11175609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ostream</a:t>
            </a:r>
            <a:r>
              <a:rPr lang="en-GB" dirty="0"/>
              <a:t> &amp; operator&lt;&lt;(std::</a:t>
            </a:r>
            <a:r>
              <a:rPr lang="en-GB" dirty="0" err="1"/>
              <a:t>ostream</a:t>
            </a:r>
            <a:r>
              <a:rPr lang="en-GB" dirty="0"/>
              <a:t> &amp; </a:t>
            </a:r>
            <a:r>
              <a:rPr lang="en-GB" dirty="0" err="1"/>
              <a:t>os</a:t>
            </a:r>
            <a:r>
              <a:rPr lang="en-GB" dirty="0"/>
              <a:t>, </a:t>
            </a:r>
            <a:r>
              <a:rPr lang="en-GB" dirty="0" err="1"/>
              <a:t>const</a:t>
            </a:r>
            <a:r>
              <a:rPr lang="en-GB" dirty="0"/>
              <a:t> dragon &amp; drake)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if (</a:t>
            </a:r>
            <a:r>
              <a:rPr lang="en-GB" dirty="0" err="1"/>
              <a:t>drake.isAlive</a:t>
            </a:r>
            <a:r>
              <a:rPr lang="en-GB" dirty="0"/>
              <a:t>)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os</a:t>
            </a:r>
            <a:r>
              <a:rPr lang="en-GB" dirty="0"/>
              <a:t> &lt;&lt; "The dragon is alive ";</a:t>
            </a:r>
          </a:p>
          <a:p>
            <a:pPr marL="0" indent="0">
              <a:buNone/>
            </a:pPr>
            <a:r>
              <a:rPr lang="bg-BG" dirty="0"/>
              <a:t>	}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else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os</a:t>
            </a:r>
            <a:r>
              <a:rPr lang="en-GB" dirty="0"/>
              <a:t> &lt;&lt; </a:t>
            </a:r>
            <a:r>
              <a:rPr lang="en-GB" dirty="0">
                <a:solidFill>
                  <a:schemeClr val="accent2"/>
                </a:solidFill>
              </a:rPr>
              <a:t>"The dragon is a zombie "</a:t>
            </a:r>
            <a:r>
              <a:rPr lang="bg-BG" dirty="0"/>
              <a:t> 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}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os</a:t>
            </a:r>
            <a:r>
              <a:rPr lang="en-GB" dirty="0"/>
              <a:t> &lt;&lt; </a:t>
            </a:r>
            <a:r>
              <a:rPr lang="en-GB" dirty="0">
                <a:solidFill>
                  <a:schemeClr val="accent2"/>
                </a:solidFill>
              </a:rPr>
              <a:t>"and is " </a:t>
            </a:r>
            <a:r>
              <a:rPr lang="en-GB" dirty="0"/>
              <a:t>&lt;&lt; </a:t>
            </a:r>
            <a:r>
              <a:rPr lang="en-GB" dirty="0" err="1"/>
              <a:t>drake.age</a:t>
            </a:r>
            <a:r>
              <a:rPr lang="en-GB" dirty="0"/>
              <a:t> &lt;&lt; </a:t>
            </a:r>
            <a:r>
              <a:rPr lang="en-GB" dirty="0">
                <a:solidFill>
                  <a:schemeClr val="accent2"/>
                </a:solidFill>
              </a:rPr>
              <a:t>" years old.\n"</a:t>
            </a:r>
            <a:r>
              <a:rPr lang="bg-BG" dirty="0">
                <a:solidFill>
                  <a:schemeClr val="accent2"/>
                </a:solidFill>
              </a:rPr>
              <a:t> 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return </a:t>
            </a:r>
            <a:r>
              <a:rPr lang="en-GB" dirty="0" err="1"/>
              <a:t>os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07252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C5B44CC-F632-430F-BF6B-DBDF3ECA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FF90482-5C39-427B-A931-26605D76A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istream</a:t>
            </a:r>
            <a:r>
              <a:rPr lang="en-GB" dirty="0"/>
              <a:t>&amp; operator &gt;&gt; (std::</a:t>
            </a:r>
            <a:r>
              <a:rPr lang="en-GB" dirty="0" err="1"/>
              <a:t>istream</a:t>
            </a:r>
            <a:r>
              <a:rPr lang="en-GB" dirty="0"/>
              <a:t>&amp; is, dragon&amp; drake)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return is &gt;&gt; </a:t>
            </a:r>
            <a:r>
              <a:rPr lang="en-GB" dirty="0" err="1"/>
              <a:t>drake.isAlive</a:t>
            </a:r>
            <a:r>
              <a:rPr lang="en-GB" dirty="0"/>
              <a:t> &gt;&gt; </a:t>
            </a:r>
            <a:r>
              <a:rPr lang="en-GB" dirty="0" err="1"/>
              <a:t>drake.age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r>
              <a:rPr lang="en-GB" dirty="0"/>
              <a:t>int main() 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dragon </a:t>
            </a:r>
            <a:r>
              <a:rPr lang="en-GB" dirty="0" err="1"/>
              <a:t>Drogon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std::</a:t>
            </a:r>
            <a:r>
              <a:rPr lang="en-GB" dirty="0" err="1"/>
              <a:t>cin</a:t>
            </a:r>
            <a:r>
              <a:rPr lang="en-GB" dirty="0"/>
              <a:t> &gt;&gt; </a:t>
            </a:r>
            <a:r>
              <a:rPr lang="en-GB" dirty="0" err="1"/>
              <a:t>Drogon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Drogon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return 0;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04532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B48E44-CEDB-433D-9F8A-D9EF1DEA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955E4EC-8674-4402-909A-9872DBC18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5569261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C598FDD-A8F4-4486-9318-319B6BD1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#2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9E61B79-17F9-4020-B0F1-1010502EF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5384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91042B2-155E-42E3-8F22-30938F0B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29627C-CC03-44B5-BAF9-E3C02AB9B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427" y="365125"/>
            <a:ext cx="538914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860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6FBB799-596E-4EA3-A9C1-DF4BF498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C5303D-D713-470F-AAD8-E39AB3572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1037" cy="46672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dirty="0"/>
              <a:t>Валидно ли е следното?</a:t>
            </a:r>
          </a:p>
          <a:p>
            <a:pPr marL="0" indent="0">
              <a:buNone/>
            </a:pPr>
            <a:r>
              <a:rPr lang="en-GB" dirty="0"/>
              <a:t>class dragon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bool </a:t>
            </a:r>
            <a:r>
              <a:rPr lang="en-GB" dirty="0" err="1"/>
              <a:t>isAlive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age;</a:t>
            </a:r>
            <a:endParaRPr lang="bg-BG" dirty="0"/>
          </a:p>
          <a:p>
            <a:pPr marL="0" indent="0">
              <a:buNone/>
            </a:pPr>
            <a:r>
              <a:rPr lang="en-GB" dirty="0">
                <a:solidFill>
                  <a:srgbClr val="1A6400"/>
                </a:solidFill>
              </a:rPr>
              <a:t>//public: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friend std::</a:t>
            </a:r>
            <a:r>
              <a:rPr lang="en-GB" dirty="0" err="1"/>
              <a:t>istream</a:t>
            </a:r>
            <a:r>
              <a:rPr lang="en-GB" dirty="0"/>
              <a:t>&amp; operator &gt;&gt; (std::</a:t>
            </a:r>
            <a:r>
              <a:rPr lang="en-GB" dirty="0" err="1"/>
              <a:t>istream</a:t>
            </a:r>
            <a:r>
              <a:rPr lang="en-GB" dirty="0"/>
              <a:t>&amp; is, dragon&amp;);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istream</a:t>
            </a:r>
            <a:r>
              <a:rPr lang="en-GB" dirty="0"/>
              <a:t>&amp; operator &gt;&gt; (std::</a:t>
            </a:r>
            <a:r>
              <a:rPr lang="en-GB" dirty="0" err="1"/>
              <a:t>istream</a:t>
            </a:r>
            <a:r>
              <a:rPr lang="en-GB" dirty="0"/>
              <a:t>&amp; is, dragon&amp; drake)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return is &gt;&gt; </a:t>
            </a:r>
            <a:r>
              <a:rPr lang="en-GB" dirty="0" err="1"/>
              <a:t>drake.isAlive</a:t>
            </a:r>
            <a:r>
              <a:rPr lang="en-GB" dirty="0"/>
              <a:t> &gt;&gt; </a:t>
            </a:r>
            <a:r>
              <a:rPr lang="en-GB" dirty="0" err="1"/>
              <a:t>drake.age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Да</a:t>
            </a:r>
          </a:p>
        </p:txBody>
      </p:sp>
    </p:spTree>
    <p:extLst>
      <p:ext uri="{BB962C8B-B14F-4D97-AF65-F5344CB8AC3E}">
        <p14:creationId xmlns:p14="http://schemas.microsoft.com/office/powerpoint/2010/main" val="26576851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6FBB799-596E-4EA3-A9C1-DF4BF498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C5303D-D713-470F-AAD8-E39AB3572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1037" cy="46672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dirty="0"/>
              <a:t>Какво ще стане ако извикаме </a:t>
            </a:r>
            <a:r>
              <a:rPr lang="en-GB" dirty="0"/>
              <a:t>std::</a:t>
            </a:r>
            <a:r>
              <a:rPr lang="en-GB" dirty="0" err="1"/>
              <a:t>cin</a:t>
            </a:r>
            <a:r>
              <a:rPr lang="en-GB" dirty="0"/>
              <a:t>&gt;&gt; </a:t>
            </a:r>
            <a:r>
              <a:rPr lang="bg-BG" dirty="0"/>
              <a:t>за </a:t>
            </a:r>
            <a:r>
              <a:rPr lang="en-GB" dirty="0"/>
              <a:t>dragon </a:t>
            </a:r>
            <a:r>
              <a:rPr lang="bg-BG" dirty="0"/>
              <a:t>в </a:t>
            </a:r>
            <a:r>
              <a:rPr lang="en-GB" dirty="0"/>
              <a:t>main() ?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class dragon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bool </a:t>
            </a:r>
            <a:r>
              <a:rPr lang="en-GB" dirty="0" err="1"/>
              <a:t>isAlive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age;</a:t>
            </a:r>
            <a:endParaRPr lang="bg-BG" dirty="0"/>
          </a:p>
          <a:p>
            <a:pPr marL="0" indent="0">
              <a:buNone/>
            </a:pPr>
            <a:r>
              <a:rPr lang="en-GB" dirty="0">
                <a:solidFill>
                  <a:srgbClr val="1A6400"/>
                </a:solidFill>
              </a:rPr>
              <a:t>//public: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friend std::</a:t>
            </a:r>
            <a:r>
              <a:rPr lang="en-GB" dirty="0" err="1"/>
              <a:t>istream</a:t>
            </a:r>
            <a:r>
              <a:rPr lang="en-GB" dirty="0"/>
              <a:t>&amp; operator &gt;&gt; (std::</a:t>
            </a:r>
            <a:r>
              <a:rPr lang="en-GB" dirty="0" err="1"/>
              <a:t>istream</a:t>
            </a:r>
            <a:r>
              <a:rPr lang="en-GB" dirty="0"/>
              <a:t>&amp; is, dragon&amp;);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istream</a:t>
            </a:r>
            <a:r>
              <a:rPr lang="en-GB" dirty="0"/>
              <a:t>&amp; operator &gt;&gt; (std::</a:t>
            </a:r>
            <a:r>
              <a:rPr lang="en-GB" dirty="0" err="1"/>
              <a:t>istream</a:t>
            </a:r>
            <a:r>
              <a:rPr lang="en-GB" dirty="0"/>
              <a:t>&amp; is, dragon&amp; drake)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return is &gt;&gt; </a:t>
            </a:r>
            <a:r>
              <a:rPr lang="en-GB" dirty="0" err="1"/>
              <a:t>drake.isAlive</a:t>
            </a:r>
            <a:r>
              <a:rPr lang="en-GB" dirty="0"/>
              <a:t> &gt;&gt; </a:t>
            </a:r>
            <a:r>
              <a:rPr lang="en-GB" dirty="0" err="1"/>
              <a:t>drake.age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Ще работи както и преди. Не е необходимо да се знае публично кои са </a:t>
            </a:r>
            <a:r>
              <a:rPr lang="en-GB" dirty="0">
                <a:solidFill>
                  <a:srgbClr val="FF33CC"/>
                </a:solidFill>
              </a:rPr>
              <a:t>friend </a:t>
            </a:r>
            <a:r>
              <a:rPr lang="bg-BG" dirty="0">
                <a:solidFill>
                  <a:srgbClr val="FF33CC"/>
                </a:solidFill>
              </a:rPr>
              <a:t>функциите на класа, за да може те да използват данните му</a:t>
            </a:r>
          </a:p>
        </p:txBody>
      </p:sp>
    </p:spTree>
    <p:extLst>
      <p:ext uri="{BB962C8B-B14F-4D97-AF65-F5344CB8AC3E}">
        <p14:creationId xmlns:p14="http://schemas.microsoft.com/office/powerpoint/2010/main" val="6278227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D367D4-DED7-4BFF-BFD7-8DDAD576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2992BFA5-08E7-4EA3-B960-DD508F345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5132694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6FBB799-596E-4EA3-A9C1-DF4BF498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C5303D-D713-470F-AAD8-E39AB3572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/>
              <a:t>Валидно ли е следното?</a:t>
            </a:r>
          </a:p>
          <a:p>
            <a:pPr marL="0" indent="0">
              <a:buNone/>
            </a:pPr>
            <a:r>
              <a:rPr lang="en-GB" dirty="0"/>
              <a:t>class dragon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bool </a:t>
            </a:r>
            <a:r>
              <a:rPr lang="en-GB" dirty="0" err="1"/>
              <a:t>isAlive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age;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friend std::</a:t>
            </a:r>
            <a:r>
              <a:rPr lang="en-GB" dirty="0" err="1"/>
              <a:t>istream</a:t>
            </a:r>
            <a:r>
              <a:rPr lang="en-GB" dirty="0"/>
              <a:t>&amp; operator &gt;&gt; (std::</a:t>
            </a:r>
            <a:r>
              <a:rPr lang="en-GB" dirty="0" err="1"/>
              <a:t>istream</a:t>
            </a:r>
            <a:r>
              <a:rPr lang="en-GB" dirty="0"/>
              <a:t>&amp; is, </a:t>
            </a:r>
            <a:r>
              <a:rPr lang="en-GB" dirty="0" err="1"/>
              <a:t>const</a:t>
            </a:r>
            <a:r>
              <a:rPr lang="en-GB" dirty="0"/>
              <a:t> dragon&amp;);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istream</a:t>
            </a:r>
            <a:r>
              <a:rPr lang="en-GB" dirty="0"/>
              <a:t>&amp; operator &gt;&gt; (std::</a:t>
            </a:r>
            <a:r>
              <a:rPr lang="en-GB" dirty="0" err="1"/>
              <a:t>istream</a:t>
            </a:r>
            <a:r>
              <a:rPr lang="en-GB" dirty="0"/>
              <a:t>&amp; is, </a:t>
            </a:r>
            <a:r>
              <a:rPr lang="en-GB" dirty="0" err="1"/>
              <a:t>const</a:t>
            </a:r>
            <a:r>
              <a:rPr lang="en-GB" dirty="0"/>
              <a:t> dragon&amp; drake)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return is &gt;&gt; </a:t>
            </a:r>
            <a:r>
              <a:rPr lang="en-GB" dirty="0" err="1"/>
              <a:t>drake.isAlive</a:t>
            </a:r>
            <a:r>
              <a:rPr lang="en-GB" dirty="0"/>
              <a:t> &gt;&gt; </a:t>
            </a:r>
            <a:r>
              <a:rPr lang="en-GB" dirty="0" err="1"/>
              <a:t>drake.age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Не, защото ако </a:t>
            </a:r>
            <a:r>
              <a:rPr lang="en-GB" dirty="0">
                <a:solidFill>
                  <a:srgbClr val="FF33CC"/>
                </a:solidFill>
              </a:rPr>
              <a:t>drake </a:t>
            </a:r>
            <a:r>
              <a:rPr lang="bg-BG" dirty="0">
                <a:solidFill>
                  <a:srgbClr val="FF33CC"/>
                </a:solidFill>
              </a:rPr>
              <a:t>е константа, то не можем да го променяме</a:t>
            </a:r>
          </a:p>
        </p:txBody>
      </p:sp>
    </p:spTree>
    <p:extLst>
      <p:ext uri="{BB962C8B-B14F-4D97-AF65-F5344CB8AC3E}">
        <p14:creationId xmlns:p14="http://schemas.microsoft.com/office/powerpoint/2010/main" val="20438097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06A300F-384E-4F14-93BD-4AA40618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Относно предефинираните оператори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DF8F59-4D82-4CE1-BC70-EE6E06E28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Предефинираните оператори са като обикновени функции, но извикването им е по-бавно, понеже се налага разпознаване на оператора</a:t>
            </a:r>
          </a:p>
          <a:p>
            <a:endParaRPr lang="bg-BG" dirty="0"/>
          </a:p>
          <a:p>
            <a:r>
              <a:rPr lang="bg-BG" dirty="0"/>
              <a:t>Не го правете за забавление, а само в случаите, когато наистина се налага ( когато се разбира смисъла на интуитивно ниво )</a:t>
            </a:r>
          </a:p>
          <a:p>
            <a:endParaRPr lang="bg-BG" dirty="0"/>
          </a:p>
          <a:p>
            <a:r>
              <a:rPr lang="en-GB" dirty="0">
                <a:solidFill>
                  <a:srgbClr val="FF0000"/>
                </a:solidFill>
              </a:rPr>
              <a:t>(!human[4]() )^</a:t>
            </a:r>
            <a:r>
              <a:rPr lang="bg-BG" dirty="0">
                <a:solidFill>
                  <a:srgbClr val="FF0000"/>
                </a:solidFill>
              </a:rPr>
              <a:t> в този случай операторите не ни дават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bg-BG" dirty="0">
                <a:solidFill>
                  <a:srgbClr val="FF0000"/>
                </a:solidFill>
              </a:rPr>
              <a:t>никаква информация за кода на интуитивно ниво!</a:t>
            </a:r>
          </a:p>
        </p:txBody>
      </p:sp>
    </p:spTree>
    <p:extLst>
      <p:ext uri="{BB962C8B-B14F-4D97-AF65-F5344CB8AC3E}">
        <p14:creationId xmlns:p14="http://schemas.microsoft.com/office/powerpoint/2010/main" val="37504035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8582087-64B2-46C4-B08A-DFE9FACC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Почивка 15 минути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86BBA45-97D1-4E67-840D-37A0858E4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33CC"/>
                </a:solidFill>
              </a:rPr>
              <a:t>Трудните ООП концепции тепърва предстоят </a:t>
            </a:r>
            <a:r>
              <a:rPr lang="bg-BG" dirty="0">
                <a:solidFill>
                  <a:srgbClr val="FF33CC"/>
                </a:solidFill>
                <a:sym typeface="Wingdings" panose="05000000000000000000" pitchFamily="2" charset="2"/>
              </a:rPr>
              <a:t></a:t>
            </a:r>
            <a:endParaRPr lang="bg-BG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0682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7D8C10-40C8-4755-BD86-A8D07D17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</a:t>
            </a:r>
            <a:r>
              <a:rPr lang="en-GB" dirty="0" err="1"/>
              <a:t>cout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654349B-3CF5-4E8B-96A4-98F3CE63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Искам функция, която приема два символа и ги принтира на конзолата, но ме мързи да използва </a:t>
            </a: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</a:t>
            </a:r>
            <a:r>
              <a:rPr lang="bg-BG" dirty="0"/>
              <a:t>всеки път</a:t>
            </a:r>
            <a:endParaRPr lang="en-GB" dirty="0"/>
          </a:p>
          <a:p>
            <a:endParaRPr lang="en-GB" dirty="0"/>
          </a:p>
          <a:p>
            <a:r>
              <a:rPr lang="bg-BG" dirty="0"/>
              <a:t>Решение:</a:t>
            </a:r>
          </a:p>
          <a:p>
            <a:pPr marL="0" indent="0">
              <a:buNone/>
            </a:pPr>
            <a:r>
              <a:rPr lang="en-GB" dirty="0"/>
              <a:t>void</a:t>
            </a:r>
            <a:r>
              <a:rPr lang="bg-BG" dirty="0"/>
              <a:t> </a:t>
            </a:r>
            <a:r>
              <a:rPr lang="en-GB" dirty="0"/>
              <a:t>Print ( </a:t>
            </a:r>
            <a:r>
              <a:rPr lang="en-GB" dirty="0" err="1"/>
              <a:t>const</a:t>
            </a:r>
            <a:r>
              <a:rPr lang="en-GB" dirty="0"/>
              <a:t> char a, </a:t>
            </a:r>
            <a:r>
              <a:rPr lang="en-GB" dirty="0" err="1"/>
              <a:t>const</a:t>
            </a:r>
            <a:r>
              <a:rPr lang="en-GB" dirty="0"/>
              <a:t> char b)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&lt;&lt;a&lt;&lt; ‘ ‘ &lt;&lt; b;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06721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7D8C10-40C8-4755-BD86-A8D07D17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</a:t>
            </a:r>
            <a:r>
              <a:rPr lang="en-GB" dirty="0" err="1"/>
              <a:t>cout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654349B-3CF5-4E8B-96A4-98F3CE63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Искам</a:t>
            </a:r>
            <a:r>
              <a:rPr lang="en-GB" dirty="0"/>
              <a:t> </a:t>
            </a:r>
            <a:r>
              <a:rPr lang="bg-BG" dirty="0"/>
              <a:t>и такава функция, която приема две цели </a:t>
            </a:r>
            <a:r>
              <a:rPr lang="bg-BG" dirty="0" err="1"/>
              <a:t>числ</a:t>
            </a:r>
            <a:r>
              <a:rPr lang="en-GB" dirty="0"/>
              <a:t>a</a:t>
            </a:r>
          </a:p>
          <a:p>
            <a:r>
              <a:rPr lang="bg-BG" dirty="0"/>
              <a:t>Решение:</a:t>
            </a:r>
          </a:p>
          <a:p>
            <a:pPr marL="0" indent="0">
              <a:buNone/>
            </a:pPr>
            <a:r>
              <a:rPr lang="en-GB" dirty="0"/>
              <a:t>void</a:t>
            </a:r>
            <a:r>
              <a:rPr lang="bg-BG" dirty="0"/>
              <a:t> </a:t>
            </a:r>
            <a:r>
              <a:rPr lang="en-GB" dirty="0"/>
              <a:t>Print ( </a:t>
            </a:r>
            <a:r>
              <a:rPr lang="en-GB" dirty="0" err="1"/>
              <a:t>const</a:t>
            </a:r>
            <a:r>
              <a:rPr lang="en-GB" dirty="0"/>
              <a:t> int a, </a:t>
            </a:r>
            <a:r>
              <a:rPr lang="en-GB" dirty="0" err="1"/>
              <a:t>const</a:t>
            </a:r>
            <a:r>
              <a:rPr lang="en-GB" dirty="0"/>
              <a:t> int b)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&lt;&lt;a&lt;&lt; ‘ ‘ &lt;&lt; b;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413882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7D8C10-40C8-4755-BD86-A8D07D17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</a:t>
            </a:r>
            <a:r>
              <a:rPr lang="en-GB" dirty="0" err="1"/>
              <a:t>cout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654349B-3CF5-4E8B-96A4-98F3CE63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Искам</a:t>
            </a:r>
            <a:r>
              <a:rPr lang="en-GB" dirty="0"/>
              <a:t> </a:t>
            </a:r>
            <a:r>
              <a:rPr lang="bg-BG" dirty="0"/>
              <a:t>и такава функция, която приема две реални </a:t>
            </a:r>
            <a:r>
              <a:rPr lang="bg-BG" dirty="0" err="1"/>
              <a:t>числ</a:t>
            </a:r>
            <a:r>
              <a:rPr lang="en-GB" dirty="0"/>
              <a:t>a</a:t>
            </a:r>
          </a:p>
          <a:p>
            <a:r>
              <a:rPr lang="bg-BG" dirty="0"/>
              <a:t>Решение:</a:t>
            </a:r>
          </a:p>
          <a:p>
            <a:pPr marL="0" indent="0">
              <a:buNone/>
            </a:pPr>
            <a:r>
              <a:rPr lang="en-GB" dirty="0"/>
              <a:t>void</a:t>
            </a:r>
            <a:r>
              <a:rPr lang="bg-BG" dirty="0"/>
              <a:t> </a:t>
            </a:r>
            <a:r>
              <a:rPr lang="en-GB" dirty="0"/>
              <a:t>Print ( </a:t>
            </a:r>
            <a:r>
              <a:rPr lang="en-GB" dirty="0" err="1"/>
              <a:t>const</a:t>
            </a:r>
            <a:r>
              <a:rPr lang="en-GB" dirty="0"/>
              <a:t> double a, </a:t>
            </a:r>
            <a:r>
              <a:rPr lang="en-GB" dirty="0" err="1"/>
              <a:t>const</a:t>
            </a:r>
            <a:r>
              <a:rPr lang="en-GB" dirty="0"/>
              <a:t> double b)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&lt;&lt;a&lt;&lt; ‘ ‘ &lt;&lt; b;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70658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7D8C10-40C8-4755-BD86-A8D07D17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</a:t>
            </a:r>
            <a:r>
              <a:rPr lang="en-GB" dirty="0" err="1"/>
              <a:t>cout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654349B-3CF5-4E8B-96A4-98F3CE63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Искам</a:t>
            </a:r>
            <a:r>
              <a:rPr lang="en-GB" dirty="0"/>
              <a:t> </a:t>
            </a:r>
            <a:r>
              <a:rPr lang="bg-BG" dirty="0"/>
              <a:t>и такава функция, която приема реално число</a:t>
            </a:r>
            <a:r>
              <a:rPr lang="en-GB" dirty="0"/>
              <a:t> </a:t>
            </a:r>
            <a:r>
              <a:rPr lang="bg-BG" dirty="0"/>
              <a:t>и символ</a:t>
            </a:r>
            <a:endParaRPr lang="en-GB" dirty="0"/>
          </a:p>
          <a:p>
            <a:r>
              <a:rPr lang="bg-BG" dirty="0"/>
              <a:t>Решение:</a:t>
            </a:r>
          </a:p>
          <a:p>
            <a:pPr marL="0" indent="0">
              <a:buNone/>
            </a:pPr>
            <a:r>
              <a:rPr lang="en-GB" dirty="0"/>
              <a:t>void</a:t>
            </a:r>
            <a:r>
              <a:rPr lang="bg-BG" dirty="0"/>
              <a:t> </a:t>
            </a:r>
            <a:r>
              <a:rPr lang="en-GB" dirty="0"/>
              <a:t>Print ( </a:t>
            </a:r>
            <a:r>
              <a:rPr lang="en-GB" dirty="0" err="1"/>
              <a:t>const</a:t>
            </a:r>
            <a:r>
              <a:rPr lang="en-GB" dirty="0"/>
              <a:t> char a, </a:t>
            </a:r>
            <a:r>
              <a:rPr lang="en-GB" dirty="0" err="1"/>
              <a:t>const</a:t>
            </a:r>
            <a:r>
              <a:rPr lang="en-GB" dirty="0"/>
              <a:t> double b)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&lt;&lt;a&lt;&lt; ‘ ‘ &lt;&lt; b;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089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109386-AB78-4619-8B1F-37918C76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за присвояване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1C1BFFB-E07E-4F10-8729-45411F67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Известен още като оператор =</a:t>
            </a:r>
          </a:p>
          <a:p>
            <a:endParaRPr lang="bg-BG" dirty="0"/>
          </a:p>
          <a:p>
            <a:r>
              <a:rPr lang="bg-BG" dirty="0"/>
              <a:t>В С++ имаме възможност да предефинираме оператори за собствените ни класове</a:t>
            </a:r>
          </a:p>
          <a:p>
            <a:endParaRPr lang="bg-BG" dirty="0"/>
          </a:p>
          <a:p>
            <a:r>
              <a:rPr lang="bg-BG" dirty="0"/>
              <a:t>Операторът за присвояване се използва за копиране на данни след инициализация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Повече относно предефиниране на оператори – в бъдеще </a:t>
            </a:r>
            <a:endParaRPr lang="en-GB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5AF4EB8A-B2E2-49F7-9F82-3DBE99D0C0A9}"/>
              </a:ext>
            </a:extLst>
          </p:cNvPr>
          <p:cNvSpPr/>
          <p:nvPr/>
        </p:nvSpPr>
        <p:spPr>
          <a:xfrm rot="1862087">
            <a:off x="987390" y="1851644"/>
            <a:ext cx="10770819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bg-BG" sz="19900" b="1" cap="none" spc="0" dirty="0">
                <a:ln/>
                <a:solidFill>
                  <a:schemeClr val="accent4"/>
                </a:solidFill>
                <a:effectLst/>
              </a:rPr>
              <a:t>Обещано</a:t>
            </a:r>
          </a:p>
        </p:txBody>
      </p:sp>
    </p:spTree>
    <p:extLst>
      <p:ext uri="{BB962C8B-B14F-4D97-AF65-F5344CB8AC3E}">
        <p14:creationId xmlns:p14="http://schemas.microsoft.com/office/powerpoint/2010/main" val="37748729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7D8C10-40C8-4755-BD86-A8D07D17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</a:t>
            </a:r>
            <a:r>
              <a:rPr lang="en-GB" dirty="0" err="1"/>
              <a:t>cout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654349B-3CF5-4E8B-96A4-98F3CE63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Искам</a:t>
            </a:r>
            <a:r>
              <a:rPr lang="en-GB" dirty="0"/>
              <a:t> </a:t>
            </a:r>
            <a:r>
              <a:rPr lang="bg-BG" dirty="0"/>
              <a:t>и такава функция, която приема символ и реално число</a:t>
            </a:r>
            <a:endParaRPr lang="en-GB" dirty="0"/>
          </a:p>
          <a:p>
            <a:r>
              <a:rPr lang="bg-BG" dirty="0"/>
              <a:t>Решение:</a:t>
            </a:r>
          </a:p>
          <a:p>
            <a:pPr marL="0" indent="0">
              <a:buNone/>
            </a:pPr>
            <a:r>
              <a:rPr lang="en-GB" dirty="0"/>
              <a:t>void</a:t>
            </a:r>
            <a:r>
              <a:rPr lang="bg-BG" dirty="0"/>
              <a:t> </a:t>
            </a:r>
            <a:r>
              <a:rPr lang="en-GB" dirty="0"/>
              <a:t>Print ( </a:t>
            </a:r>
            <a:r>
              <a:rPr lang="en-GB" dirty="0" err="1"/>
              <a:t>const</a:t>
            </a:r>
            <a:r>
              <a:rPr lang="en-GB" dirty="0"/>
              <a:t> double a, </a:t>
            </a:r>
            <a:r>
              <a:rPr lang="en-GB" dirty="0" err="1"/>
              <a:t>const</a:t>
            </a:r>
            <a:r>
              <a:rPr lang="en-GB" dirty="0"/>
              <a:t> char b)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&lt;&lt;a&lt;&lt; ‘ ‘ &lt;&lt; b;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981123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7D8C10-40C8-4755-BD86-A8D07D17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</a:t>
            </a:r>
            <a:r>
              <a:rPr lang="en-GB" dirty="0" err="1"/>
              <a:t>cout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654349B-3CF5-4E8B-96A4-98F3CE63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Това може да продължи до края на света, или дори повече</a:t>
            </a:r>
            <a:r>
              <a:rPr lang="en-GB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877000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7C5AE59-F65D-4A63-B11D-14567C90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6308CA2-7144-4AAF-BE75-5A07B9539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Както видяхме, задачата беше проста - да създадем функция, която приема два аргумента и ги принтира на екрана</a:t>
            </a:r>
          </a:p>
          <a:p>
            <a:endParaRPr lang="bg-BG" dirty="0"/>
          </a:p>
          <a:p>
            <a:r>
              <a:rPr lang="bg-BG" dirty="0"/>
              <a:t>Решението обаче не беше толкова тривиално и трябваше да създадем много функции по този шаблон</a:t>
            </a:r>
          </a:p>
          <a:p>
            <a:endParaRPr lang="bg-BG" dirty="0"/>
          </a:p>
          <a:p>
            <a:r>
              <a:rPr lang="bg-BG" dirty="0"/>
              <a:t>Още по-голям проблем е какво ще правим, ако решим да ги разделяме не с интервал, а с </a:t>
            </a:r>
            <a:r>
              <a:rPr lang="en-GB" dirty="0"/>
              <a:t>‘:’</a:t>
            </a:r>
          </a:p>
          <a:p>
            <a:endParaRPr lang="en-GB" dirty="0"/>
          </a:p>
          <a:p>
            <a:r>
              <a:rPr lang="bg-BG" dirty="0"/>
              <a:t>Пренаписване на всяка по отделно в 21ви век???</a:t>
            </a:r>
          </a:p>
        </p:txBody>
      </p:sp>
    </p:spTree>
    <p:extLst>
      <p:ext uri="{BB962C8B-B14F-4D97-AF65-F5344CB8AC3E}">
        <p14:creationId xmlns:p14="http://schemas.microsoft.com/office/powerpoint/2010/main" val="17017225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8007009-2B74-49F6-A4B6-2C7E3077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8A098A-CB1C-47A8-B77F-81E3CBAAE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вече сте се досетили, С++ разполага с инструмент точно за такива ситуации</a:t>
            </a:r>
          </a:p>
          <a:p>
            <a:endParaRPr lang="bg-BG" dirty="0"/>
          </a:p>
          <a:p>
            <a:r>
              <a:rPr lang="bg-BG" dirty="0"/>
              <a:t>Нарича се шаблони (</a:t>
            </a:r>
            <a:r>
              <a:rPr lang="en-GB" dirty="0"/>
              <a:t>templates) </a:t>
            </a:r>
            <a:r>
              <a:rPr lang="bg-BG" dirty="0"/>
              <a:t>и работи точно така както ние работихме до преди малко, с малки изключения</a:t>
            </a:r>
          </a:p>
          <a:p>
            <a:endParaRPr lang="bg-BG" dirty="0"/>
          </a:p>
          <a:p>
            <a:r>
              <a:rPr lang="bg-BG" dirty="0"/>
              <a:t>Реално ние създаваме някакъв шаблон и всеки път, когато той се извика, той създава съответната функция (края на програмата, без да променя кода)</a:t>
            </a:r>
          </a:p>
        </p:txBody>
      </p:sp>
    </p:spTree>
    <p:extLst>
      <p:ext uri="{BB962C8B-B14F-4D97-AF65-F5344CB8AC3E}">
        <p14:creationId xmlns:p14="http://schemas.microsoft.com/office/powerpoint/2010/main" val="3945703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2708D69-155C-4918-9045-3831B428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BA99AEF-0968-4557-8823-90BD16466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Шаблоните не се компилират</a:t>
            </a:r>
          </a:p>
          <a:p>
            <a:endParaRPr lang="bg-BG" dirty="0"/>
          </a:p>
          <a:p>
            <a:r>
              <a:rPr lang="bg-BG" dirty="0"/>
              <a:t>При извикване на функция, компилаторът търси нейната декларация</a:t>
            </a:r>
          </a:p>
          <a:p>
            <a:endParaRPr lang="bg-BG" dirty="0"/>
          </a:p>
          <a:p>
            <a:r>
              <a:rPr lang="bg-BG" dirty="0"/>
              <a:t>Ако не я намери, проверява дали има шаблон, който може да е генерира</a:t>
            </a:r>
          </a:p>
          <a:p>
            <a:endParaRPr lang="bg-BG" dirty="0"/>
          </a:p>
          <a:p>
            <a:r>
              <a:rPr lang="bg-BG" dirty="0"/>
              <a:t>Ако намери такъв, то тогава компилира само въпросната версия на шаблона</a:t>
            </a:r>
          </a:p>
        </p:txBody>
      </p:sp>
    </p:spTree>
    <p:extLst>
      <p:ext uri="{BB962C8B-B14F-4D97-AF65-F5344CB8AC3E}">
        <p14:creationId xmlns:p14="http://schemas.microsoft.com/office/powerpoint/2010/main" val="2462701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BE699F2-C534-4D27-9414-B3199DF6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DA8A2E8-B210-408E-9D31-E7EAEF597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Много начинаещи програмисти пренебрегват липсата на компилация и смело си пишат шаблона</a:t>
            </a:r>
          </a:p>
          <a:p>
            <a:endParaRPr lang="bg-BG" dirty="0"/>
          </a:p>
          <a:p>
            <a:r>
              <a:rPr lang="bg-BG" dirty="0"/>
              <a:t>Обикновено, когато решат да го тестват, получават множество съобщения за грешки от нищото</a:t>
            </a:r>
          </a:p>
          <a:p>
            <a:endParaRPr lang="bg-BG" dirty="0"/>
          </a:p>
          <a:p>
            <a:r>
              <a:rPr lang="en-GB" dirty="0"/>
              <a:t>Visual Studio </a:t>
            </a:r>
            <a:r>
              <a:rPr lang="bg-BG" dirty="0"/>
              <a:t>вече притежава </a:t>
            </a:r>
            <a:r>
              <a:rPr lang="en-GB" dirty="0"/>
              <a:t>feature, </a:t>
            </a:r>
            <a:r>
              <a:rPr lang="bg-BG" dirty="0"/>
              <a:t>който позволява да се реши този проблем </a:t>
            </a:r>
          </a:p>
        </p:txBody>
      </p:sp>
    </p:spTree>
    <p:extLst>
      <p:ext uri="{BB962C8B-B14F-4D97-AF65-F5344CB8AC3E}">
        <p14:creationId xmlns:p14="http://schemas.microsoft.com/office/powerpoint/2010/main" val="17891020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6CDE0A-F272-44E1-9DA0-7A46BC35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9CE8F53-2C77-4D5C-867F-7AB7B1EA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Синтаксис:</a:t>
            </a:r>
          </a:p>
          <a:p>
            <a:pPr marL="0" indent="0">
              <a:buNone/>
            </a:pPr>
            <a:r>
              <a:rPr lang="en-GB" dirty="0"/>
              <a:t>template &lt;class </a:t>
            </a:r>
            <a:r>
              <a:rPr lang="en-GB" i="1" dirty="0">
                <a:solidFill>
                  <a:srgbClr val="0070C0"/>
                </a:solidFill>
              </a:rPr>
              <a:t>name1</a:t>
            </a:r>
            <a:r>
              <a:rPr lang="en-GB" i="1" dirty="0"/>
              <a:t> </a:t>
            </a:r>
            <a:r>
              <a:rPr lang="en-GB" i="1" dirty="0">
                <a:solidFill>
                  <a:srgbClr val="0070C0"/>
                </a:solidFill>
              </a:rPr>
              <a:t>[, name2…] 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…….</a:t>
            </a:r>
          </a:p>
          <a:p>
            <a:pPr marL="0" indent="0">
              <a:buNone/>
            </a:pPr>
            <a:endParaRPr lang="en-GB" dirty="0"/>
          </a:p>
          <a:p>
            <a:r>
              <a:rPr lang="bg-BG" dirty="0"/>
              <a:t>Често за </a:t>
            </a:r>
            <a:r>
              <a:rPr lang="en-GB" dirty="0"/>
              <a:t>name </a:t>
            </a:r>
            <a:r>
              <a:rPr lang="bg-BG" dirty="0"/>
              <a:t>се използва буквата </a:t>
            </a:r>
            <a:r>
              <a:rPr lang="en-GB" dirty="0"/>
              <a:t>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293202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684105-FAA9-491B-B091-397D2E87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B9A4715-E3F9-4795-BCFB-A15BD2134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03" y="1505243"/>
            <a:ext cx="11380762" cy="52050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/>
              <a:t>template &lt;class T&gt;</a:t>
            </a:r>
          </a:p>
          <a:p>
            <a:pPr marL="0" indent="0">
              <a:buNone/>
            </a:pPr>
            <a:r>
              <a:rPr lang="fr-FR" sz="2400" dirty="0"/>
              <a:t>void Print(const T a, const int b)</a:t>
            </a:r>
          </a:p>
          <a:p>
            <a:pPr marL="0" indent="0">
              <a:buNone/>
            </a:pPr>
            <a:r>
              <a:rPr lang="bg-BG" sz="2400" dirty="0"/>
              <a:t>{</a:t>
            </a:r>
          </a:p>
          <a:p>
            <a:pPr marL="0" indent="0">
              <a:buNone/>
            </a:pPr>
            <a:r>
              <a:rPr lang="bg-BG" sz="2400" dirty="0"/>
              <a:t>	</a:t>
            </a:r>
            <a:r>
              <a:rPr lang="en-GB" sz="2400" dirty="0"/>
              <a:t>std::</a:t>
            </a:r>
            <a:r>
              <a:rPr lang="en-GB" sz="2400" dirty="0" err="1"/>
              <a:t>cout</a:t>
            </a:r>
            <a:r>
              <a:rPr lang="en-GB" sz="2400" dirty="0"/>
              <a:t> &lt;&lt; a &lt;&lt; ' ' &lt;&lt; b &lt;&lt; '\n';</a:t>
            </a:r>
          </a:p>
          <a:p>
            <a:pPr marL="0" indent="0">
              <a:buNone/>
            </a:pPr>
            <a:r>
              <a:rPr lang="bg-BG" sz="2400" dirty="0"/>
              <a:t>}</a:t>
            </a:r>
          </a:p>
          <a:p>
            <a:pPr marL="0" indent="0">
              <a:buNone/>
            </a:pPr>
            <a:r>
              <a:rPr lang="en-GB" sz="2400" dirty="0"/>
              <a:t>int main()</a:t>
            </a:r>
          </a:p>
          <a:p>
            <a:pPr marL="0" indent="0">
              <a:buNone/>
            </a:pPr>
            <a:r>
              <a:rPr lang="bg-BG" sz="2400" dirty="0"/>
              <a:t>{</a:t>
            </a:r>
          </a:p>
          <a:p>
            <a:pPr marL="0" indent="0">
              <a:buNone/>
            </a:pPr>
            <a:r>
              <a:rPr lang="bg-BG" sz="2400" dirty="0"/>
              <a:t>	</a:t>
            </a:r>
            <a:r>
              <a:rPr lang="en-GB" sz="2400" dirty="0"/>
              <a:t>Print(4, 5);</a:t>
            </a:r>
          </a:p>
          <a:p>
            <a:pPr marL="0" indent="0">
              <a:buNone/>
            </a:pPr>
            <a:r>
              <a:rPr lang="bg-BG" sz="2400" dirty="0"/>
              <a:t>	</a:t>
            </a:r>
            <a:r>
              <a:rPr lang="en-GB" sz="2400" dirty="0"/>
              <a:t>Print('b', 6);</a:t>
            </a:r>
          </a:p>
          <a:p>
            <a:pPr marL="0" indent="0">
              <a:buNone/>
            </a:pPr>
            <a:r>
              <a:rPr lang="bg-BG" sz="2400" dirty="0"/>
              <a:t>	</a:t>
            </a:r>
            <a:r>
              <a:rPr lang="en-GB" sz="2400" dirty="0"/>
              <a:t>Print(false, 1);</a:t>
            </a:r>
          </a:p>
          <a:p>
            <a:pPr marL="0" indent="0">
              <a:buNone/>
            </a:pPr>
            <a:r>
              <a:rPr lang="bg-BG" sz="2400" dirty="0"/>
              <a:t>	</a:t>
            </a:r>
            <a:r>
              <a:rPr lang="en-GB" sz="2400" dirty="0"/>
              <a:t>Print("so cool", 9);</a:t>
            </a:r>
          </a:p>
          <a:p>
            <a:pPr marL="0" indent="0">
              <a:buNone/>
            </a:pPr>
            <a:r>
              <a:rPr lang="bg-BG" sz="2400" dirty="0"/>
              <a:t>	</a:t>
            </a:r>
            <a:r>
              <a:rPr lang="en-GB" sz="2400" dirty="0"/>
              <a:t>return 0;</a:t>
            </a:r>
          </a:p>
          <a:p>
            <a:pPr marL="0" indent="0">
              <a:buNone/>
            </a:pPr>
            <a:r>
              <a:rPr lang="bg-BG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45859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843EFAE-E3F8-446D-B97C-D5CBC5DE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EB129C4B-6F73-4ED8-B5B5-B4D1FC707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2027144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E5161F9-31F6-45CB-AAF7-A3745FB1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809AF9-6640-47A7-9C04-1F42CE457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споменах, наскоро </a:t>
            </a:r>
            <a:r>
              <a:rPr lang="en-GB" dirty="0"/>
              <a:t>Visual </a:t>
            </a:r>
            <a:r>
              <a:rPr lang="en-GB" dirty="0" err="1"/>
              <a:t>Stidio</a:t>
            </a:r>
            <a:r>
              <a:rPr lang="en-GB" dirty="0"/>
              <a:t> </a:t>
            </a:r>
            <a:r>
              <a:rPr lang="bg-BG" dirty="0"/>
              <a:t>добави нов </a:t>
            </a:r>
            <a:r>
              <a:rPr lang="en-GB" dirty="0"/>
              <a:t>feature, </a:t>
            </a:r>
            <a:r>
              <a:rPr lang="bg-BG" dirty="0"/>
              <a:t>спомагащ много при писането на шаблони</a:t>
            </a:r>
          </a:p>
          <a:p>
            <a:endParaRPr lang="bg-BG" dirty="0"/>
          </a:p>
          <a:p>
            <a:r>
              <a:rPr lang="bg-BG" dirty="0"/>
              <a:t>Той позволява да се тества кода с параметър по наш избор и може значително да улесни работата на много хора</a:t>
            </a:r>
          </a:p>
          <a:p>
            <a:endParaRPr lang="bg-BG" dirty="0"/>
          </a:p>
          <a:p>
            <a:r>
              <a:rPr lang="bg-BG" dirty="0"/>
              <a:t>Ако го нямате, вземете последната версия на </a:t>
            </a:r>
            <a:r>
              <a:rPr lang="en-GB" dirty="0"/>
              <a:t>Visual Studio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958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109386-AB78-4619-8B1F-37918C76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за присвояване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1C1BFFB-E07E-4F10-8729-45411F67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Известен още като оператор =</a:t>
            </a:r>
          </a:p>
          <a:p>
            <a:endParaRPr lang="bg-BG" dirty="0"/>
          </a:p>
          <a:p>
            <a:r>
              <a:rPr lang="bg-BG" dirty="0"/>
              <a:t>В С++ имаме възможност да предефинираме оператори за собствените ни класове</a:t>
            </a:r>
          </a:p>
          <a:p>
            <a:endParaRPr lang="bg-BG" dirty="0"/>
          </a:p>
          <a:p>
            <a:r>
              <a:rPr lang="bg-BG" dirty="0"/>
              <a:t>Операторът за присвояване се използва за копиране на данни след инициализация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Повече относно предефиниране на оператори – в бъдеще </a:t>
            </a:r>
            <a:endParaRPr lang="en-GB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5AF4EB8A-B2E2-49F7-9F82-3DBE99D0C0A9}"/>
              </a:ext>
            </a:extLst>
          </p:cNvPr>
          <p:cNvSpPr/>
          <p:nvPr/>
        </p:nvSpPr>
        <p:spPr>
          <a:xfrm rot="1862087">
            <a:off x="710590" y="1688792"/>
            <a:ext cx="10770819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bg-BG" sz="19900" b="1" dirty="0">
                <a:ln w="12700">
                  <a:solidFill>
                    <a:srgbClr val="7030A0"/>
                  </a:solidFill>
                  <a:prstDash val="solid"/>
                </a:ln>
                <a:solidFill>
                  <a:srgbClr val="3ADE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Спазено</a:t>
            </a:r>
          </a:p>
        </p:txBody>
      </p:sp>
    </p:spTree>
    <p:extLst>
      <p:ext uri="{BB962C8B-B14F-4D97-AF65-F5344CB8AC3E}">
        <p14:creationId xmlns:p14="http://schemas.microsoft.com/office/powerpoint/2010/main" val="996477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332ABC9-CC53-40BB-B8B4-FB8F830F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Важно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5420556-7533-4B68-9412-12A26AE9A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0000"/>
                </a:solidFill>
              </a:rPr>
              <a:t>Шаблоните не се компилират докато не се извикат!</a:t>
            </a:r>
          </a:p>
          <a:p>
            <a:endParaRPr lang="bg-BG" dirty="0">
              <a:solidFill>
                <a:srgbClr val="FF0000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8248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994E52A-5627-4030-829E-C14E272B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2FDBC8-66A2-45A6-B94A-8135CC735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535757F0-3F7E-4B4C-87FF-3F7470107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245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8879AF4-91B9-49AB-A224-63F8BC80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EC791601-41E9-4D6C-8961-79A027292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8757812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DB8B8F7-B267-45EC-9CB1-8FF9B655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3C74F40C-C3FF-4B6D-BE8C-2AD0F8DC5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296" y="0"/>
            <a:ext cx="12304295" cy="6854653"/>
          </a:xfrm>
        </p:spPr>
      </p:pic>
    </p:spTree>
    <p:extLst>
      <p:ext uri="{BB962C8B-B14F-4D97-AF65-F5344CB8AC3E}">
        <p14:creationId xmlns:p14="http://schemas.microsoft.com/office/powerpoint/2010/main" val="42314168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572E791-5570-4AE1-90FC-C1FC928E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36DBD83-A4CA-40E9-8862-2E373788B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3383710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4206EC2-4A82-4202-8ADF-8152DCDC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Обратно към задачата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EF5D99F-3241-4DF1-8DED-BF1BDD218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Дотук видяхме как се работи, когато единият параметър е променлив, а в задачата и двата трябваше да са</a:t>
            </a:r>
          </a:p>
          <a:p>
            <a:endParaRPr lang="bg-BG" dirty="0"/>
          </a:p>
          <a:p>
            <a:r>
              <a:rPr lang="bg-BG" dirty="0"/>
              <a:t>Решението е също толкова просто, колкото и с един променлив параметър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template &lt;class T, class J&gt;</a:t>
            </a:r>
          </a:p>
          <a:p>
            <a:pPr marL="0" indent="0">
              <a:buNone/>
            </a:pPr>
            <a:r>
              <a:rPr lang="fr-FR" dirty="0"/>
              <a:t>void Print(const T a, const J b)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a &lt;&lt; </a:t>
            </a:r>
            <a:r>
              <a:rPr lang="en-GB" dirty="0">
                <a:solidFill>
                  <a:schemeClr val="accent2"/>
                </a:solidFill>
              </a:rPr>
              <a:t>' '</a:t>
            </a:r>
            <a:r>
              <a:rPr lang="en-GB" dirty="0"/>
              <a:t> &lt;&lt; b &lt;&lt; </a:t>
            </a:r>
            <a:r>
              <a:rPr lang="en-GB" dirty="0">
                <a:solidFill>
                  <a:schemeClr val="accent2"/>
                </a:solidFill>
              </a:rPr>
              <a:t>'\n'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697552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88EF039-16A5-4882-B8D5-9B17F241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Обратно към задачата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72C51CE-B4E9-4D6D-891B-DBF26137F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template &lt;class T, class J&gt;</a:t>
            </a:r>
          </a:p>
          <a:p>
            <a:pPr marL="0" indent="0">
              <a:buNone/>
            </a:pPr>
            <a:r>
              <a:rPr lang="fr-FR" dirty="0"/>
              <a:t>void Print(const T a, const J b)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a &lt;&lt; </a:t>
            </a:r>
            <a:r>
              <a:rPr lang="en-GB" dirty="0">
                <a:solidFill>
                  <a:schemeClr val="accent2"/>
                </a:solidFill>
              </a:rPr>
              <a:t>' '</a:t>
            </a:r>
            <a:r>
              <a:rPr lang="en-GB" dirty="0"/>
              <a:t> &lt;&lt; b &lt;&lt; </a:t>
            </a:r>
            <a:r>
              <a:rPr lang="en-GB" dirty="0">
                <a:solidFill>
                  <a:schemeClr val="accent2"/>
                </a:solidFill>
              </a:rPr>
              <a:t>'\n'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r>
              <a:rPr lang="en-GB" dirty="0"/>
              <a:t>int main()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Print(4, </a:t>
            </a:r>
            <a:r>
              <a:rPr lang="en-GB" dirty="0">
                <a:solidFill>
                  <a:schemeClr val="accent2"/>
                </a:solidFill>
              </a:rPr>
              <a:t>‘*’</a:t>
            </a:r>
            <a:r>
              <a:rPr lang="en-GB" dirty="0"/>
              <a:t> );</a:t>
            </a:r>
          </a:p>
          <a:p>
            <a:pPr marL="0" indent="0">
              <a:buNone/>
            </a:pPr>
            <a:r>
              <a:rPr lang="en-GB" dirty="0"/>
              <a:t>	Print( </a:t>
            </a:r>
            <a:r>
              <a:rPr lang="en-GB" dirty="0">
                <a:solidFill>
                  <a:schemeClr val="accent2"/>
                </a:solidFill>
              </a:rPr>
              <a:t>‘b’</a:t>
            </a:r>
            <a:r>
              <a:rPr lang="en-GB" dirty="0"/>
              <a:t> , 6 );</a:t>
            </a:r>
          </a:p>
          <a:p>
            <a:pPr marL="0" indent="0">
              <a:buNone/>
            </a:pPr>
            <a:r>
              <a:rPr lang="en-GB" dirty="0"/>
              <a:t>	Print(false, 22.0/7 );</a:t>
            </a:r>
          </a:p>
          <a:p>
            <a:pPr marL="0" indent="0">
              <a:buNone/>
            </a:pPr>
            <a:r>
              <a:rPr lang="en-GB" dirty="0"/>
              <a:t>	Print( </a:t>
            </a:r>
            <a:r>
              <a:rPr lang="en-GB" dirty="0">
                <a:solidFill>
                  <a:schemeClr val="accent2"/>
                </a:solidFill>
              </a:rPr>
              <a:t>"so cool“ </a:t>
            </a:r>
            <a:r>
              <a:rPr lang="en-GB" dirty="0"/>
              <a:t>, </a:t>
            </a:r>
            <a:r>
              <a:rPr lang="en-GB" dirty="0">
                <a:solidFill>
                  <a:schemeClr val="accent2"/>
                </a:solidFill>
              </a:rPr>
              <a:t>", are you impressed?“ 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37621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418ED3E-7B4A-4CFC-A837-3CFB639C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8C15A201-C59A-486A-8BD3-FC1F491B8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7595497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82EFE72-C8EF-436D-B76F-6F15715F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Контрол над шаблоните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349323C-BD7D-4100-990B-FBA7D0284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Дотук оставихме компилатора да се занимава с шаблоните и той да определя типа на данните, които му подаваме</a:t>
            </a:r>
          </a:p>
          <a:p>
            <a:endParaRPr lang="bg-BG" dirty="0"/>
          </a:p>
          <a:p>
            <a:r>
              <a:rPr lang="bg-BG" dirty="0"/>
              <a:t>Ако се върнем на предния пример ще видим, че 22/7 бива конвертирано до числото пи</a:t>
            </a:r>
          </a:p>
          <a:p>
            <a:endParaRPr lang="bg-BG" dirty="0"/>
          </a:p>
          <a:p>
            <a:r>
              <a:rPr lang="bg-BG" dirty="0"/>
              <a:t>Ами ако искаме да работим само с цели числа?</a:t>
            </a:r>
          </a:p>
        </p:txBody>
      </p:sp>
    </p:spTree>
    <p:extLst>
      <p:ext uri="{BB962C8B-B14F-4D97-AF65-F5344CB8AC3E}">
        <p14:creationId xmlns:p14="http://schemas.microsoft.com/office/powerpoint/2010/main" val="1282934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7AFFD2-6695-4DE3-A244-9689370D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Контрол над шаблоните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F774FA-90CC-4AFD-8276-26B3FA2D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С++ позволява да се уточни коя точни версия на даден шаблон да бъде извикана</a:t>
            </a:r>
          </a:p>
          <a:p>
            <a:endParaRPr lang="bg-BG" dirty="0"/>
          </a:p>
          <a:p>
            <a:r>
              <a:rPr lang="bg-BG" dirty="0"/>
              <a:t>Това става като след името с оператор &lt; &gt; уточним какви типове да се използват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Print&lt;bool, int&gt;(false, 22.0/7);</a:t>
            </a:r>
          </a:p>
          <a:p>
            <a:pPr marL="0" indent="0">
              <a:buNone/>
            </a:pPr>
            <a:r>
              <a:rPr lang="bg-BG" dirty="0"/>
              <a:t> </a:t>
            </a:r>
            <a:r>
              <a:rPr lang="fr-FR" dirty="0"/>
              <a:t>Print&lt;int, char&gt;('b', 66);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7514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8F4098A-8C47-47B1-8C5E-E5D44778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на операторите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C240CF9-6DE4-4030-8406-7AFB7D54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Вече сме коментирали особеностите на операторите в С++</a:t>
            </a:r>
          </a:p>
          <a:p>
            <a:pPr lvl="1"/>
            <a:r>
              <a:rPr lang="bg-BG" dirty="0"/>
              <a:t>брой на параметри</a:t>
            </a:r>
          </a:p>
          <a:p>
            <a:pPr lvl="1"/>
            <a:r>
              <a:rPr lang="bg-BG" dirty="0"/>
              <a:t>позиция спрямо параметрите (</a:t>
            </a:r>
            <a:r>
              <a:rPr lang="en-US" dirty="0"/>
              <a:t> prefix, postfix )</a:t>
            </a:r>
            <a:endParaRPr lang="bg-BG" dirty="0"/>
          </a:p>
          <a:p>
            <a:pPr lvl="1"/>
            <a:r>
              <a:rPr lang="bg-BG" dirty="0"/>
              <a:t>асоциативност (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, </a:t>
            </a:r>
            <a:r>
              <a:rPr lang="en-US" dirty="0" err="1"/>
              <a:t>rvalue</a:t>
            </a:r>
            <a:r>
              <a:rPr lang="en-US" dirty="0"/>
              <a:t> )</a:t>
            </a:r>
          </a:p>
          <a:p>
            <a:pPr lvl="1"/>
            <a:r>
              <a:rPr lang="bg-BG" dirty="0"/>
              <a:t>тип на връщана стойност</a:t>
            </a:r>
            <a:endParaRPr lang="en-US" dirty="0"/>
          </a:p>
          <a:p>
            <a:pPr lvl="1"/>
            <a:r>
              <a:rPr lang="bg-BG" dirty="0"/>
              <a:t>приоритет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437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A042F2A-1A8F-4530-9B36-53357EE6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9255C617-8E7A-4191-9E24-5D8819CB0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7183985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4A5FC7D-0701-4AFE-9138-1BB2F01B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Вградени функции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4E7289-F05E-442C-BA94-3EBFDDD60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Поради известни причини е прието шаблонните функции да се обособяват като </a:t>
            </a:r>
            <a:r>
              <a:rPr lang="en-GB" dirty="0"/>
              <a:t>inline</a:t>
            </a:r>
          </a:p>
          <a:p>
            <a:endParaRPr lang="en-GB" dirty="0"/>
          </a:p>
          <a:p>
            <a:r>
              <a:rPr lang="en-GB" dirty="0"/>
              <a:t>inline </a:t>
            </a:r>
            <a:r>
              <a:rPr lang="bg-BG" dirty="0"/>
              <a:t>е само препоръка към компилатора, но е по-добре от нищо</a:t>
            </a:r>
          </a:p>
          <a:p>
            <a:endParaRPr lang="bg-BG" dirty="0"/>
          </a:p>
          <a:p>
            <a:r>
              <a:rPr lang="bg-BG" dirty="0"/>
              <a:t>За любознателните има линк в края на презентацията</a:t>
            </a:r>
          </a:p>
        </p:txBody>
      </p:sp>
    </p:spTree>
    <p:extLst>
      <p:ext uri="{BB962C8B-B14F-4D97-AF65-F5344CB8AC3E}">
        <p14:creationId xmlns:p14="http://schemas.microsoft.com/office/powerpoint/2010/main" val="343218396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FC7392D-3B08-40F0-880A-467222A1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Стек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4EBF460-B4C6-462E-9473-DDEDEFCD9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Чували ли сте за стек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bg-BG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bg-BG" dirty="0">
                <a:sym typeface="Wingdings" panose="05000000000000000000" pitchFamily="2" charset="2"/>
              </a:rPr>
              <a:t>(знам, че сте го имали за домашно)</a:t>
            </a:r>
          </a:p>
          <a:p>
            <a:pPr marL="457200" lvl="1" indent="0">
              <a:buNone/>
            </a:pPr>
            <a:endParaRPr lang="bg-BG" dirty="0">
              <a:sym typeface="Wingdings" panose="05000000000000000000" pitchFamily="2" charset="2"/>
            </a:endParaRPr>
          </a:p>
          <a:p>
            <a:r>
              <a:rPr lang="bg-BG" dirty="0">
                <a:sym typeface="Wingdings" panose="05000000000000000000" pitchFamily="2" charset="2"/>
              </a:rPr>
              <a:t>Дефиницията ви сигурно е била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нещо от сорта:</a:t>
            </a:r>
          </a:p>
          <a:p>
            <a:pPr marL="0" indent="0">
              <a:buNone/>
            </a:pPr>
            <a:endParaRPr lang="bg-BG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class Stack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{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	unsigned size;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	int * data;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21999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4092FF-FAA7-4374-9595-B7480220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Стек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B0445DE-863E-4702-A941-EC0F2C49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Аналогично като предишната задача, може да ни се наложи да използваме стек за различни типове данни</a:t>
            </a:r>
          </a:p>
          <a:p>
            <a:endParaRPr lang="bg-BG" dirty="0"/>
          </a:p>
          <a:p>
            <a:r>
              <a:rPr lang="bg-BG" dirty="0"/>
              <a:t>Решението на този проблем е шаблон на целия клас стек</a:t>
            </a:r>
          </a:p>
          <a:p>
            <a:endParaRPr lang="bg-BG" dirty="0"/>
          </a:p>
          <a:p>
            <a:r>
              <a:rPr lang="bg-BG" dirty="0"/>
              <a:t>Ако сте използвали </a:t>
            </a:r>
            <a:r>
              <a:rPr lang="en-GB" dirty="0"/>
              <a:t>STL, </a:t>
            </a:r>
            <a:r>
              <a:rPr lang="bg-BG" dirty="0"/>
              <a:t>то знаете, че стекът наистина е шаблонен </a:t>
            </a:r>
          </a:p>
        </p:txBody>
      </p:sp>
    </p:spTree>
    <p:extLst>
      <p:ext uri="{BB962C8B-B14F-4D97-AF65-F5344CB8AC3E}">
        <p14:creationId xmlns:p14="http://schemas.microsoft.com/office/powerpoint/2010/main" val="20746024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E66C3B-65DC-42F4-A22E-EA7A3B7F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Шаблонен клас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F84D10A-BE4B-45BE-AB8F-92B0BE01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Идеята е същата като досега</a:t>
            </a:r>
          </a:p>
          <a:p>
            <a:endParaRPr lang="bg-BG" dirty="0"/>
          </a:p>
          <a:p>
            <a:r>
              <a:rPr lang="bg-BG" dirty="0"/>
              <a:t>Имплементацията също</a:t>
            </a:r>
          </a:p>
          <a:p>
            <a:endParaRPr lang="bg-BG" dirty="0"/>
          </a:p>
          <a:p>
            <a:r>
              <a:rPr lang="bg-BG" dirty="0"/>
              <a:t>Единствената разлика е, че компилаторът трябва да знае как да интерпретира въпросния обект</a:t>
            </a:r>
          </a:p>
          <a:p>
            <a:endParaRPr lang="bg-BG" dirty="0"/>
          </a:p>
          <a:p>
            <a:r>
              <a:rPr lang="bg-BG" dirty="0"/>
              <a:t>Затова трябва изрично да се определи какъв ще е типът на класа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42293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17AD01C-31D2-46BA-A308-806B4C5D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53497E8A-8B60-4E8D-8971-77BE31A3E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0028945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B62993D-642F-4B53-9C1C-A0D27581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2450DBC-5E2F-4743-9338-7953723C4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4852204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D70108-5B5C-4355-A819-15C6BF3E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Шаблонен клас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6796F55-D13A-4BA5-8742-258CBDAE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Също така, ако някъде ще използваме въпросния шаблонен клас като тип, то винаги трябва да уточняваме коя негова версия ще използваме</a:t>
            </a:r>
          </a:p>
          <a:p>
            <a:endParaRPr lang="bg-BG" dirty="0"/>
          </a:p>
          <a:p>
            <a:r>
              <a:rPr lang="bg-BG" dirty="0"/>
              <a:t>Например, ако искаме функция, която приема стек и намира най-големия му елемент, то не можем просто да напишем 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void foo (Stack);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104733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007C578-5370-461A-812B-6EDC5A81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74C4B84E-593E-42AE-B4BB-4DBFEAE5B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680743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6CE1A72-8348-418A-818F-5EB110B3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7F8253C-F5E8-434D-94C5-E4F2B9D6F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Трябва изрично да кажем какъв тип стек ще подадем</a:t>
            </a:r>
          </a:p>
          <a:p>
            <a:endParaRPr lang="bg-BG" dirty="0"/>
          </a:p>
          <a:p>
            <a:r>
              <a:rPr lang="bg-BG" dirty="0"/>
              <a:t>Можем да напишем такова за всеки тип данни, който познаваме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874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AC78892-8C45-457B-B2A9-ABC1D4EE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05363B9-D857-4BEA-A498-1B7403D0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Ð ÐµÐ·ÑÐ»ÑÐ°Ñ Ñ Ð¸Ð·Ð¾Ð±ÑÐ°Ð¶ÐµÐ½Ð¸Ðµ Ð·Ð° operator priority c++">
            <a:extLst>
              <a:ext uri="{FF2B5EF4-FFF2-40B4-BE49-F238E27FC236}">
                <a16:creationId xmlns:a16="http://schemas.microsoft.com/office/drawing/2014/main" id="{80A7129D-79CE-4C8A-804A-2693F4DB2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25" y="0"/>
            <a:ext cx="5516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4147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A5ED044-870D-42B0-902D-C917EE49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6FA36EE0-AC7B-47EC-B0CE-E6CA92BAE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8677212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6CE1A72-8348-418A-818F-5EB110B3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7F8253C-F5E8-434D-94C5-E4F2B9D6F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Трябва изрично да кажем какъв тип стек ще подадем</a:t>
            </a:r>
          </a:p>
          <a:p>
            <a:endParaRPr lang="bg-BG" dirty="0"/>
          </a:p>
          <a:p>
            <a:r>
              <a:rPr lang="bg-BG" dirty="0"/>
              <a:t>Можем да напишем такова за всеки тип данни, които познаваме</a:t>
            </a:r>
          </a:p>
          <a:p>
            <a:endParaRPr lang="bg-BG" dirty="0"/>
          </a:p>
          <a:p>
            <a:r>
              <a:rPr lang="bg-BG" dirty="0"/>
              <a:t>Можем да използваме шаблон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84347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ADF16BE-AA2A-4522-80A6-CE00F3B3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757EB88-ED2D-40B0-9C22-4F46DE0A9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7138860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77FAD4F-EF06-436E-87F1-1A7BF1F6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Шаблонен клас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5AB0D9-DF0B-482B-858D-5A808E979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Шаблонният клас не е толкова глупав, затова може да се досети ако типът не е уточнен в дефиницията му, че става дума за същия тип като неговия</a:t>
            </a:r>
          </a:p>
          <a:p>
            <a:endParaRPr lang="bg-BG" dirty="0"/>
          </a:p>
          <a:p>
            <a:r>
              <a:rPr lang="bg-BG" dirty="0"/>
              <a:t>Така оператор = на снимката е автоматично сведен до това, до което най-вероятно имаме предвид </a:t>
            </a:r>
          </a:p>
          <a:p>
            <a:endParaRPr lang="bg-BG" dirty="0"/>
          </a:p>
          <a:p>
            <a:r>
              <a:rPr lang="bg-BG" dirty="0">
                <a:solidFill>
                  <a:schemeClr val="accent2"/>
                </a:solidFill>
              </a:rPr>
              <a:t>Забележка, използвам вградената опция на </a:t>
            </a:r>
            <a:r>
              <a:rPr lang="en-GB" dirty="0">
                <a:solidFill>
                  <a:schemeClr val="accent2"/>
                </a:solidFill>
              </a:rPr>
              <a:t>VS </a:t>
            </a:r>
            <a:r>
              <a:rPr lang="bg-BG" dirty="0">
                <a:solidFill>
                  <a:schemeClr val="accent2"/>
                </a:solidFill>
              </a:rPr>
              <a:t>с аргумент </a:t>
            </a:r>
            <a:r>
              <a:rPr lang="en-GB" dirty="0">
                <a:solidFill>
                  <a:schemeClr val="accent2"/>
                </a:solidFill>
              </a:rPr>
              <a:t>int</a:t>
            </a:r>
            <a:endParaRPr lang="bg-B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09163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4DC736-726A-4286-9121-B4B04076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37C11A2B-D575-480E-BC71-C1BA1C03D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981281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D519EB-FA42-4064-96CC-7C24EA7E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Шаблонен клас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B510DE-D869-4A41-9B83-38FCB9EB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Това, че езикът ни го позволява е чудесно и може да ни спести грешки при писане на код</a:t>
            </a:r>
          </a:p>
          <a:p>
            <a:endParaRPr lang="bg-BG" dirty="0"/>
          </a:p>
          <a:p>
            <a:r>
              <a:rPr lang="bg-BG" dirty="0"/>
              <a:t>За някои хора обаче, това е по-трудно четим код, затова е препоръчително да се уточнява, че става дума за </a:t>
            </a:r>
            <a:r>
              <a:rPr lang="en-GB" dirty="0"/>
              <a:t>Stack&lt;T&gt;</a:t>
            </a:r>
          </a:p>
          <a:p>
            <a:endParaRPr lang="en-GB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339781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9AD57D1-ED47-4002-B7ED-D349C4C6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9B141B2-0A63-4D37-A3DF-7E3E08B42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7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5361676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3AEED1-1260-4262-A702-76808CED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Шаблонен клас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407CF07-45D6-483C-8E68-DD67FAEF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член-функциите на шаблонните класове важат същите правила като обикновените шаблонни функции</a:t>
            </a:r>
          </a:p>
          <a:p>
            <a:endParaRPr lang="bg-BG" dirty="0"/>
          </a:p>
          <a:p>
            <a:r>
              <a:rPr lang="bg-BG" dirty="0"/>
              <a:t>Макар компилаторът сам да решава кога да прави дадена функция </a:t>
            </a:r>
            <a:r>
              <a:rPr lang="en-GB" dirty="0"/>
              <a:t>inline, </a:t>
            </a:r>
            <a:r>
              <a:rPr lang="bg-BG" dirty="0"/>
              <a:t>то винаги е добре да се отбелязва нашето желание</a:t>
            </a:r>
            <a:endParaRPr lang="en-GB" dirty="0"/>
          </a:p>
          <a:p>
            <a:endParaRPr lang="en-GB" dirty="0"/>
          </a:p>
          <a:p>
            <a:r>
              <a:rPr lang="bg-BG" dirty="0"/>
              <a:t>В такъв случай, дефинициите се пишат в </a:t>
            </a:r>
            <a:r>
              <a:rPr lang="en-GB" dirty="0"/>
              <a:t>.h </a:t>
            </a:r>
            <a:r>
              <a:rPr lang="bg-BG" dirty="0"/>
              <a:t>файл, а не в </a:t>
            </a:r>
            <a:r>
              <a:rPr lang="en-GB" dirty="0"/>
              <a:t>.</a:t>
            </a:r>
            <a:r>
              <a:rPr lang="en-GB" dirty="0" err="1"/>
              <a:t>cpp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6234888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E867804-89F6-4A09-9743-7ED7BD28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Приятелски функции и </a:t>
            </a:r>
            <a:r>
              <a:rPr lang="en-GB" dirty="0"/>
              <a:t>templates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B2CD94F-EC76-4796-9E90-1AB4EABC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Последното, което ще разгледаме е преплитането на шаблонни функции и класове</a:t>
            </a:r>
          </a:p>
          <a:p>
            <a:endParaRPr lang="bg-BG" dirty="0"/>
          </a:p>
          <a:p>
            <a:r>
              <a:rPr lang="bg-BG" dirty="0"/>
              <a:t>Това се получава при използването на </a:t>
            </a:r>
            <a:r>
              <a:rPr lang="en-GB" dirty="0"/>
              <a:t>template friend </a:t>
            </a:r>
            <a:r>
              <a:rPr lang="bg-BG" dirty="0"/>
              <a:t>функции в </a:t>
            </a:r>
            <a:r>
              <a:rPr lang="en-GB" dirty="0"/>
              <a:t>template class</a:t>
            </a:r>
          </a:p>
          <a:p>
            <a:endParaRPr lang="en-GB" dirty="0"/>
          </a:p>
          <a:p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confusion">
            <a:extLst>
              <a:ext uri="{FF2B5EF4-FFF2-40B4-BE49-F238E27FC236}">
                <a16:creationId xmlns:a16="http://schemas.microsoft.com/office/drawing/2014/main" id="{6304585A-91C4-4580-983E-60BE10490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512" y="3696837"/>
            <a:ext cx="4723647" cy="316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2151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8CB4BDA-C23B-4474-9EC2-6FC37C81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3A57D8B7-B16A-40E3-BC31-0AD5D3927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1398072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2610</Words>
  <Application>Microsoft Office PowerPoint</Application>
  <PresentationFormat>Широк екран</PresentationFormat>
  <Paragraphs>622</Paragraphs>
  <Slides>104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104</vt:i4>
      </vt:variant>
    </vt:vector>
  </HeadingPairs>
  <TitlesOfParts>
    <vt:vector size="108" baseType="lpstr">
      <vt:lpstr>Arial</vt:lpstr>
      <vt:lpstr>Calibri</vt:lpstr>
      <vt:lpstr>Calibri Light</vt:lpstr>
      <vt:lpstr>Тема на Office</vt:lpstr>
      <vt:lpstr>Добре дошли</vt:lpstr>
      <vt:lpstr>Консултация 2 по ООП за практическо контролно 1</vt:lpstr>
      <vt:lpstr>Какво покрива тази презентация</vt:lpstr>
      <vt:lpstr>Въпроси от взетото дотук?</vt:lpstr>
      <vt:lpstr>Презентация на PowerPoint</vt:lpstr>
      <vt:lpstr>Оператор за присвояване</vt:lpstr>
      <vt:lpstr>Оператор за присвояване</vt:lpstr>
      <vt:lpstr>Особености на операторите</vt:lpstr>
      <vt:lpstr>Презентация на PowerPoint</vt:lpstr>
      <vt:lpstr>Особености на операторите</vt:lpstr>
      <vt:lpstr>Оператори и потребителски типове</vt:lpstr>
      <vt:lpstr>Предефиниране на оператори</vt:lpstr>
      <vt:lpstr>Оператори, които можем да предефинираме </vt:lpstr>
      <vt:lpstr>Оператори, които не можем да предефинираме </vt:lpstr>
      <vt:lpstr>Начини за предефиниране</vt:lpstr>
      <vt:lpstr>Оператор член-функция</vt:lpstr>
      <vt:lpstr>Пример</vt:lpstr>
      <vt:lpstr>Презентация на PowerPoint</vt:lpstr>
      <vt:lpstr>Оператор външна функция</vt:lpstr>
      <vt:lpstr>Пример</vt:lpstr>
      <vt:lpstr>Пример</vt:lpstr>
      <vt:lpstr>Какво всъщност са предефинираните оператори</vt:lpstr>
      <vt:lpstr>Задачи за вас #1</vt:lpstr>
      <vt:lpstr>Задача</vt:lpstr>
      <vt:lpstr>Безопасен ли е този код?</vt:lpstr>
      <vt:lpstr>Задача</vt:lpstr>
      <vt:lpstr>Предефиниране чрез външни или член-функции?</vt:lpstr>
      <vt:lpstr>Приятелски функции</vt:lpstr>
      <vt:lpstr>Приятелски функции</vt:lpstr>
      <vt:lpstr>Приятелски класове</vt:lpstr>
      <vt:lpstr>Задача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Задача</vt:lpstr>
      <vt:lpstr>Презентация на PowerPoint</vt:lpstr>
      <vt:lpstr>++ и ++</vt:lpstr>
      <vt:lpstr>Презентация на PowerPoint</vt:lpstr>
      <vt:lpstr>Презентация на PowerPoint</vt:lpstr>
      <vt:lpstr>Презентация на PowerPoint</vt:lpstr>
      <vt:lpstr>Оператори за работа с поток</vt:lpstr>
      <vt:lpstr>Оператори за работа с поток</vt:lpstr>
      <vt:lpstr>Пример</vt:lpstr>
      <vt:lpstr>Пример</vt:lpstr>
      <vt:lpstr>Пример</vt:lpstr>
      <vt:lpstr>Презентация на PowerPoint</vt:lpstr>
      <vt:lpstr>Задачи за вас #2</vt:lpstr>
      <vt:lpstr>Задача</vt:lpstr>
      <vt:lpstr>Задача</vt:lpstr>
      <vt:lpstr>Презентация на PowerPoint</vt:lpstr>
      <vt:lpstr>Задача</vt:lpstr>
      <vt:lpstr>Относно предефинираните оператори</vt:lpstr>
      <vt:lpstr>Почивка 15 минути</vt:lpstr>
      <vt:lpstr>Собствен cout</vt:lpstr>
      <vt:lpstr>Собствен cout</vt:lpstr>
      <vt:lpstr>Собствен cout</vt:lpstr>
      <vt:lpstr>Собствен cout</vt:lpstr>
      <vt:lpstr>Собствен cout</vt:lpstr>
      <vt:lpstr>Собствен cout</vt:lpstr>
      <vt:lpstr>Шаблони</vt:lpstr>
      <vt:lpstr>Шаблони</vt:lpstr>
      <vt:lpstr>Шаблони</vt:lpstr>
      <vt:lpstr>Шаблони</vt:lpstr>
      <vt:lpstr>Шаблони</vt:lpstr>
      <vt:lpstr>Пример</vt:lpstr>
      <vt:lpstr>Презентация на PowerPoint</vt:lpstr>
      <vt:lpstr>Шаблони</vt:lpstr>
      <vt:lpstr>Важно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Обратно към задачата</vt:lpstr>
      <vt:lpstr>Обратно към задачата</vt:lpstr>
      <vt:lpstr>Презентация на PowerPoint</vt:lpstr>
      <vt:lpstr>Контрол над шаблоните</vt:lpstr>
      <vt:lpstr>Контрол над шаблоните</vt:lpstr>
      <vt:lpstr>Презентация на PowerPoint</vt:lpstr>
      <vt:lpstr>Вградени функции</vt:lpstr>
      <vt:lpstr>Стек</vt:lpstr>
      <vt:lpstr>Стек</vt:lpstr>
      <vt:lpstr>Шаблонен клас</vt:lpstr>
      <vt:lpstr>Презентация на PowerPoint</vt:lpstr>
      <vt:lpstr>Презентация на PowerPoint</vt:lpstr>
      <vt:lpstr>Шаблонен клас</vt:lpstr>
      <vt:lpstr>Презентация на PowerPoint</vt:lpstr>
      <vt:lpstr>Решение</vt:lpstr>
      <vt:lpstr>Презентация на PowerPoint</vt:lpstr>
      <vt:lpstr>Решение</vt:lpstr>
      <vt:lpstr>Презентация на PowerPoint</vt:lpstr>
      <vt:lpstr>Шаблонен клас</vt:lpstr>
      <vt:lpstr>Презентация на PowerPoint</vt:lpstr>
      <vt:lpstr>Шаблонен клас</vt:lpstr>
      <vt:lpstr>Презентация на PowerPoint</vt:lpstr>
      <vt:lpstr>Шаблонен клас</vt:lpstr>
      <vt:lpstr>Приятелски функции и templates</vt:lpstr>
      <vt:lpstr>Презентация на PowerPoint</vt:lpstr>
      <vt:lpstr>Приятелски функции и templates</vt:lpstr>
      <vt:lpstr>Презентация на PowerPoint</vt:lpstr>
      <vt:lpstr>Допълнителни материали</vt:lpstr>
      <vt:lpstr>Успех на контролното</vt:lpstr>
      <vt:lpstr>Източници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</dc:title>
  <dc:creator>Aston Martin</dc:creator>
  <cp:lastModifiedBy>Aston Martin</cp:lastModifiedBy>
  <cp:revision>218</cp:revision>
  <dcterms:created xsi:type="dcterms:W3CDTF">2019-02-17T22:26:42Z</dcterms:created>
  <dcterms:modified xsi:type="dcterms:W3CDTF">2019-04-06T16:26:23Z</dcterms:modified>
</cp:coreProperties>
</file>