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2" r:id="rId4"/>
    <p:sldId id="259" r:id="rId5"/>
    <p:sldId id="263" r:id="rId6"/>
    <p:sldId id="261" r:id="rId7"/>
    <p:sldId id="266" r:id="rId8"/>
    <p:sldId id="267" r:id="rId9"/>
    <p:sldId id="268" r:id="rId10"/>
    <p:sldId id="265" r:id="rId11"/>
    <p:sldId id="270" r:id="rId12"/>
    <p:sldId id="269" r:id="rId13"/>
    <p:sldId id="271" r:id="rId14"/>
    <p:sldId id="272" r:id="rId15"/>
    <p:sldId id="273" r:id="rId16"/>
    <p:sldId id="274" r:id="rId17"/>
    <p:sldId id="275" r:id="rId18"/>
    <p:sldId id="277" r:id="rId19"/>
    <p:sldId id="279"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46.51163" units="1/cm"/>
          <inkml:channelProperty channel="Y" name="resolution" value="46.39175" units="1/cm"/>
          <inkml:channelProperty channel="T" name="resolution" value="1" units="1/dev"/>
        </inkml:channelProperties>
      </inkml:inkSource>
      <inkml:timestamp xml:id="ts0" timeString="2023-01-24T23:51:07.0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13970 11218 0,'85'-21'78,"105"0"-63,22-42-15,-1-1 16,-105 43 0,42-43-16,43 22 0,-85 42 15,21-21-15,-106 21 16</inkml:trace>
</inkml:ink>
</file>

<file path=ppt/ink/ink2.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46.51163" units="1/cm"/>
          <inkml:channelProperty channel="Y" name="resolution" value="46.39175" units="1/cm"/>
          <inkml:channelProperty channel="T" name="resolution" value="1" units="1/dev"/>
        </inkml:channelProperties>
      </inkml:inkSource>
      <inkml:timestamp xml:id="ts0" timeString="2023-01-24T23:51:47.2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30819 13970 0</inkml:trace>
</inkml:ink>
</file>

<file path=ppt/ink/ink3.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46.51163" units="1/cm"/>
          <inkml:channelProperty channel="Y" name="resolution" value="46.39175" units="1/cm"/>
          <inkml:channelProperty channel="T" name="resolution" value="1" units="1/dev"/>
        </inkml:channelProperties>
      </inkml:inkSource>
      <inkml:timestamp xml:id="ts0" timeString="2023-01-24T23:51:49.1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8509 12806 0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383A3B-1B76-472C-BEF3-EE16BD2ED548}"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5EC14-5528-4888-879E-3B8DAF15A987}" type="slidenum">
              <a:rPr lang="en-US" smtClean="0"/>
              <a:t>‹#›</a:t>
            </a:fld>
            <a:endParaRPr lang="en-US"/>
          </a:p>
        </p:txBody>
      </p:sp>
    </p:spTree>
    <p:extLst>
      <p:ext uri="{BB962C8B-B14F-4D97-AF65-F5344CB8AC3E}">
        <p14:creationId xmlns:p14="http://schemas.microsoft.com/office/powerpoint/2010/main" val="3925483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383A3B-1B76-472C-BEF3-EE16BD2ED548}"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5EC14-5528-4888-879E-3B8DAF15A987}" type="slidenum">
              <a:rPr lang="en-US" smtClean="0"/>
              <a:t>‹#›</a:t>
            </a:fld>
            <a:endParaRPr lang="en-US"/>
          </a:p>
        </p:txBody>
      </p:sp>
    </p:spTree>
    <p:extLst>
      <p:ext uri="{BB962C8B-B14F-4D97-AF65-F5344CB8AC3E}">
        <p14:creationId xmlns:p14="http://schemas.microsoft.com/office/powerpoint/2010/main" val="297657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383A3B-1B76-472C-BEF3-EE16BD2ED548}"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5EC14-5528-4888-879E-3B8DAF15A987}" type="slidenum">
              <a:rPr lang="en-US" smtClean="0"/>
              <a:t>‹#›</a:t>
            </a:fld>
            <a:endParaRPr lang="en-US"/>
          </a:p>
        </p:txBody>
      </p:sp>
    </p:spTree>
    <p:extLst>
      <p:ext uri="{BB962C8B-B14F-4D97-AF65-F5344CB8AC3E}">
        <p14:creationId xmlns:p14="http://schemas.microsoft.com/office/powerpoint/2010/main" val="54949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383A3B-1B76-472C-BEF3-EE16BD2ED548}"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5EC14-5528-4888-879E-3B8DAF15A987}" type="slidenum">
              <a:rPr lang="en-US" smtClean="0"/>
              <a:t>‹#›</a:t>
            </a:fld>
            <a:endParaRPr lang="en-US"/>
          </a:p>
        </p:txBody>
      </p:sp>
    </p:spTree>
    <p:extLst>
      <p:ext uri="{BB962C8B-B14F-4D97-AF65-F5344CB8AC3E}">
        <p14:creationId xmlns:p14="http://schemas.microsoft.com/office/powerpoint/2010/main" val="3814626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383A3B-1B76-472C-BEF3-EE16BD2ED548}"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5EC14-5528-4888-879E-3B8DAF15A987}" type="slidenum">
              <a:rPr lang="en-US" smtClean="0"/>
              <a:t>‹#›</a:t>
            </a:fld>
            <a:endParaRPr lang="en-US"/>
          </a:p>
        </p:txBody>
      </p:sp>
    </p:spTree>
    <p:extLst>
      <p:ext uri="{BB962C8B-B14F-4D97-AF65-F5344CB8AC3E}">
        <p14:creationId xmlns:p14="http://schemas.microsoft.com/office/powerpoint/2010/main" val="351627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383A3B-1B76-472C-BEF3-EE16BD2ED548}"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5EC14-5528-4888-879E-3B8DAF15A987}" type="slidenum">
              <a:rPr lang="en-US" smtClean="0"/>
              <a:t>‹#›</a:t>
            </a:fld>
            <a:endParaRPr lang="en-US"/>
          </a:p>
        </p:txBody>
      </p:sp>
    </p:spTree>
    <p:extLst>
      <p:ext uri="{BB962C8B-B14F-4D97-AF65-F5344CB8AC3E}">
        <p14:creationId xmlns:p14="http://schemas.microsoft.com/office/powerpoint/2010/main" val="105458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383A3B-1B76-472C-BEF3-EE16BD2ED548}" type="datetimeFigureOut">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5EC14-5528-4888-879E-3B8DAF15A987}" type="slidenum">
              <a:rPr lang="en-US" smtClean="0"/>
              <a:t>‹#›</a:t>
            </a:fld>
            <a:endParaRPr lang="en-US"/>
          </a:p>
        </p:txBody>
      </p:sp>
    </p:spTree>
    <p:extLst>
      <p:ext uri="{BB962C8B-B14F-4D97-AF65-F5344CB8AC3E}">
        <p14:creationId xmlns:p14="http://schemas.microsoft.com/office/powerpoint/2010/main" val="103362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383A3B-1B76-472C-BEF3-EE16BD2ED548}" type="datetimeFigureOut">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5EC14-5528-4888-879E-3B8DAF15A987}" type="slidenum">
              <a:rPr lang="en-US" smtClean="0"/>
              <a:t>‹#›</a:t>
            </a:fld>
            <a:endParaRPr lang="en-US"/>
          </a:p>
        </p:txBody>
      </p:sp>
    </p:spTree>
    <p:extLst>
      <p:ext uri="{BB962C8B-B14F-4D97-AF65-F5344CB8AC3E}">
        <p14:creationId xmlns:p14="http://schemas.microsoft.com/office/powerpoint/2010/main" val="137858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83A3B-1B76-472C-BEF3-EE16BD2ED548}" type="datetimeFigureOut">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5EC14-5528-4888-879E-3B8DAF15A987}" type="slidenum">
              <a:rPr lang="en-US" smtClean="0"/>
              <a:t>‹#›</a:t>
            </a:fld>
            <a:endParaRPr lang="en-US"/>
          </a:p>
        </p:txBody>
      </p:sp>
    </p:spTree>
    <p:extLst>
      <p:ext uri="{BB962C8B-B14F-4D97-AF65-F5344CB8AC3E}">
        <p14:creationId xmlns:p14="http://schemas.microsoft.com/office/powerpoint/2010/main" val="31731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383A3B-1B76-472C-BEF3-EE16BD2ED548}"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5EC14-5528-4888-879E-3B8DAF15A987}" type="slidenum">
              <a:rPr lang="en-US" smtClean="0"/>
              <a:t>‹#›</a:t>
            </a:fld>
            <a:endParaRPr lang="en-US"/>
          </a:p>
        </p:txBody>
      </p:sp>
    </p:spTree>
    <p:extLst>
      <p:ext uri="{BB962C8B-B14F-4D97-AF65-F5344CB8AC3E}">
        <p14:creationId xmlns:p14="http://schemas.microsoft.com/office/powerpoint/2010/main" val="94667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383A3B-1B76-472C-BEF3-EE16BD2ED548}"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5EC14-5528-4888-879E-3B8DAF15A987}" type="slidenum">
              <a:rPr lang="en-US" smtClean="0"/>
              <a:t>‹#›</a:t>
            </a:fld>
            <a:endParaRPr lang="en-US"/>
          </a:p>
        </p:txBody>
      </p:sp>
    </p:spTree>
    <p:extLst>
      <p:ext uri="{BB962C8B-B14F-4D97-AF65-F5344CB8AC3E}">
        <p14:creationId xmlns:p14="http://schemas.microsoft.com/office/powerpoint/2010/main" val="22937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83A3B-1B76-472C-BEF3-EE16BD2ED548}" type="datetimeFigureOut">
              <a:rPr lang="en-US" smtClean="0"/>
              <a:t>3/14/2023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5EC14-5528-4888-879E-3B8DAF15A987}" type="slidenum">
              <a:rPr lang="en-US" smtClean="0"/>
              <a:t>‹#›</a:t>
            </a:fld>
            <a:endParaRPr lang="en-US"/>
          </a:p>
        </p:txBody>
      </p:sp>
    </p:spTree>
    <p:extLst>
      <p:ext uri="{BB962C8B-B14F-4D97-AF65-F5344CB8AC3E}">
        <p14:creationId xmlns:p14="http://schemas.microsoft.com/office/powerpoint/2010/main" val="1692495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6.xml"/><Relationship Id="rId6" Type="http://schemas.openxmlformats.org/officeDocument/2006/relationships/customXml" Target="../ink/ink3.xml"/><Relationship Id="rId5" Type="http://schemas.openxmlformats.org/officeDocument/2006/relationships/image" Target="../media/image4.emf"/><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3" Type="http://schemas.openxmlformats.org/officeDocument/2006/relationships/hyperlink" Target="https://clinicalinfo.hiv.gov/en/drugs/cabotegravir-1/patient" TargetMode="External"/><Relationship Id="rId7" Type="http://schemas.openxmlformats.org/officeDocument/2006/relationships/hyperlink" Target="https://apps.who.int/iris/bitstream/handle/10665/279834/WHO-CDS-HIV-18.10-eng.pdf" TargetMode="External"/><Relationship Id="rId2" Type="http://schemas.openxmlformats.org/officeDocument/2006/relationships/hyperlink" Target="https://www.who.int/news/item/28-07-2022-who-recommends-long-acting-cabotegravir-for-hiv-prevention" TargetMode="External"/><Relationship Id="rId1" Type="http://schemas.openxmlformats.org/officeDocument/2006/relationships/slideLayout" Target="../slideLayouts/slideLayout6.xml"/><Relationship Id="rId6" Type="http://schemas.openxmlformats.org/officeDocument/2006/relationships/hyperlink" Target="https://www.ophid.org/treat-all-toolkit/MOHCC%20Guidelines/MOHCC%20Zimbabwe%20OSDM%202017.pdf" TargetMode="External"/><Relationship Id="rId5" Type="http://schemas.openxmlformats.org/officeDocument/2006/relationships/hyperlink" Target="https://www.prepwatch.org/resources/long-acting-injectable-cabotegravir-for-hiv-prevention-what-do-we-know-and-need-to-know-about-the-risks-and-consequences-of-cabotegravir-resistance/" TargetMode="External"/><Relationship Id="rId4" Type="http://schemas.openxmlformats.org/officeDocument/2006/relationships/hyperlink" Target="https://www.unaids.org/en/resources/presscentre/pressreleaseandstatementarchive/2021/december/20211222_cabotegravi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159" y="553538"/>
            <a:ext cx="10515600" cy="2852737"/>
          </a:xfrm>
          <a:noFill/>
        </p:spPr>
        <p:txBody>
          <a:bodyPr>
            <a:normAutofit/>
          </a:bodyPr>
          <a:lstStyle/>
          <a:p>
            <a:pPr algn="ctr">
              <a:lnSpc>
                <a:spcPct val="107000"/>
              </a:lnSpc>
              <a:spcAft>
                <a:spcPts val="800"/>
              </a:spcAf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Pre </a:t>
            </a:r>
            <a:r>
              <a:rPr lang="en-US" sz="4800" b="1" dirty="0" smtClean="0">
                <a:effectLst/>
                <a:latin typeface="Times New Roman" panose="02020603050405020304" pitchFamily="18" charset="0"/>
                <a:ea typeface="Calibri" panose="020F0502020204030204" pitchFamily="34" charset="0"/>
                <a:cs typeface="Times New Roman" panose="02020603050405020304" pitchFamily="18" charset="0"/>
              </a:rPr>
              <a:t>Exposure Prophylaxis Campaign</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
            </a:r>
            <a:br>
              <a:rPr lang="en-US" sz="2000" dirty="0" smtClean="0">
                <a:effectLst/>
                <a:latin typeface="Calibri" panose="020F0502020204030204" pitchFamily="34" charset="0"/>
                <a:ea typeface="Calibri" panose="020F0502020204030204" pitchFamily="34" charset="0"/>
                <a:cs typeface="Times New Roman" panose="02020603050405020304" pitchFamily="18" charset="0"/>
              </a:rPr>
            </a:br>
            <a:r>
              <a:rPr lang="en-US" sz="7200" b="1" dirty="0" smtClean="0">
                <a:solidFill>
                  <a:srgbClr val="339933"/>
                </a:solidFill>
                <a:effectLst/>
                <a:latin typeface="Times New Roman" panose="02020603050405020304" pitchFamily="18" charset="0"/>
                <a:ea typeface="Calibri" panose="020F0502020204030204" pitchFamily="34" charset="0"/>
                <a:cs typeface="Times New Roman" panose="02020603050405020304" pitchFamily="18" charset="0"/>
              </a:rPr>
              <a:t/>
            </a:r>
            <a:br>
              <a:rPr lang="en-US" sz="7200" b="1" dirty="0" smtClean="0">
                <a:solidFill>
                  <a:srgbClr val="339933"/>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 Placeholder 3"/>
          <p:cNvSpPr>
            <a:spLocks noGrp="1"/>
          </p:cNvSpPr>
          <p:nvPr>
            <p:ph type="body" idx="1"/>
          </p:nvPr>
        </p:nvSpPr>
        <p:spPr/>
        <p:txBody>
          <a:bodyPr/>
          <a:lstStyle/>
          <a:p>
            <a:r>
              <a:rPr lang="en-US" dirty="0" smtClean="0"/>
              <a:t> </a:t>
            </a:r>
            <a:endParaRPr lang="en-US" dirty="0"/>
          </a:p>
        </p:txBody>
      </p:sp>
      <p:sp>
        <p:nvSpPr>
          <p:cNvPr id="5" name="Rectangle 4"/>
          <p:cNvSpPr/>
          <p:nvPr/>
        </p:nvSpPr>
        <p:spPr>
          <a:xfrm>
            <a:off x="4042641" y="3864026"/>
            <a:ext cx="7304809" cy="633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Agency FB" panose="020B0503020202020204" pitchFamily="34" charset="0"/>
              </a:rPr>
              <a:t>by Davies </a:t>
            </a:r>
            <a:r>
              <a:rPr lang="en-US" sz="2800" b="1" dirty="0" err="1" smtClean="0">
                <a:solidFill>
                  <a:schemeClr val="tx1"/>
                </a:solidFill>
                <a:latin typeface="Agency FB" panose="020B0503020202020204" pitchFamily="34" charset="0"/>
              </a:rPr>
              <a:t>Tsuro</a:t>
            </a:r>
            <a:r>
              <a:rPr lang="en-US" sz="2800" b="1" dirty="0" smtClean="0">
                <a:solidFill>
                  <a:schemeClr val="tx1"/>
                </a:solidFill>
                <a:latin typeface="Agency FB" panose="020B0503020202020204" pitchFamily="34" charset="0"/>
              </a:rPr>
              <a:t>, Executive Director, My Voice in Zimbabwe</a:t>
            </a:r>
            <a:endParaRPr lang="en-US" sz="2800" b="1" dirty="0">
              <a:solidFill>
                <a:schemeClr val="tx1"/>
              </a:solidFill>
              <a:latin typeface="Agency FB" panose="020B0503020202020204" pitchFamily="34" charset="0"/>
            </a:endParaRPr>
          </a:p>
        </p:txBody>
      </p:sp>
      <p:sp>
        <p:nvSpPr>
          <p:cNvPr id="6" name="Rectangle 5"/>
          <p:cNvSpPr/>
          <p:nvPr/>
        </p:nvSpPr>
        <p:spPr>
          <a:xfrm>
            <a:off x="2790536" y="2358032"/>
            <a:ext cx="6598227"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2"/>
          <a:stretch>
            <a:fillRect/>
          </a:stretch>
        </p:blipFill>
        <p:spPr>
          <a:xfrm>
            <a:off x="2563885" y="2001437"/>
            <a:ext cx="7230483" cy="1920406"/>
          </a:xfrm>
          <a:prstGeom prst="rect">
            <a:avLst/>
          </a:prstGeom>
        </p:spPr>
      </p:pic>
      <p:pic>
        <p:nvPicPr>
          <p:cNvPr id="103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0420" y="4670335"/>
            <a:ext cx="2238162" cy="208693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5"/>
          <p:cNvSpPr>
            <a:spLocks noChangeArrowheads="1"/>
          </p:cNvSpPr>
          <p:nvPr/>
        </p:nvSpPr>
        <p:spPr bwMode="auto">
          <a:xfrm>
            <a:off x="0" y="1104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16"/>
          <p:cNvSpPr>
            <a:spLocks noChangeArrowheads="1"/>
          </p:cNvSpPr>
          <p:nvPr/>
        </p:nvSpPr>
        <p:spPr bwMode="auto">
          <a:xfrm>
            <a:off x="0" y="175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7"/>
          <p:cNvSpPr>
            <a:spLocks noChangeArrowheads="1"/>
          </p:cNvSpPr>
          <p:nvPr/>
        </p:nvSpPr>
        <p:spPr bwMode="auto">
          <a:xfrm>
            <a:off x="0" y="2419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18"/>
          <p:cNvSpPr>
            <a:spLocks noChangeArrowheads="1"/>
          </p:cNvSpPr>
          <p:nvPr/>
        </p:nvSpPr>
        <p:spPr bwMode="auto">
          <a:xfrm>
            <a:off x="0" y="3076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9" name="Picture 18"/>
          <p:cNvPicPr>
            <a:picLocks noChangeAspect="1"/>
          </p:cNvPicPr>
          <p:nvPr/>
        </p:nvPicPr>
        <p:blipFill>
          <a:blip r:embed="rId4"/>
          <a:stretch>
            <a:fillRect/>
          </a:stretch>
        </p:blipFill>
        <p:spPr>
          <a:xfrm>
            <a:off x="1577167" y="4822537"/>
            <a:ext cx="1540464" cy="1794387"/>
          </a:xfrm>
          <a:prstGeom prst="rect">
            <a:avLst/>
          </a:prstGeom>
        </p:spPr>
      </p:pic>
    </p:spTree>
    <p:extLst>
      <p:ext uri="{BB962C8B-B14F-4D97-AF65-F5344CB8AC3E}">
        <p14:creationId xmlns:p14="http://schemas.microsoft.com/office/powerpoint/2010/main" val="3253724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err="1" smtClean="0">
                <a:latin typeface="Agency FB" panose="020B0503020202020204" pitchFamily="34" charset="0"/>
              </a:rPr>
              <a:t>Tenofovir</a:t>
            </a:r>
            <a:r>
              <a:rPr lang="en-US" sz="6000" b="1" dirty="0" smtClean="0">
                <a:latin typeface="Agency FB" panose="020B0503020202020204" pitchFamily="34" charset="0"/>
              </a:rPr>
              <a:t> based </a:t>
            </a:r>
            <a:r>
              <a:rPr lang="en-US" sz="6000" b="1" dirty="0" err="1" smtClean="0">
                <a:latin typeface="Agency FB" panose="020B0503020202020204" pitchFamily="34" charset="0"/>
              </a:rPr>
              <a:t>PrEP</a:t>
            </a:r>
            <a:r>
              <a:rPr lang="en-US" sz="6000" b="1" dirty="0" smtClean="0">
                <a:latin typeface="Agency FB" panose="020B0503020202020204" pitchFamily="34" charset="0"/>
              </a:rPr>
              <a:t> visit schedule</a:t>
            </a:r>
            <a:endParaRPr lang="en-US" sz="6000" b="1" dirty="0">
              <a:latin typeface="Agency FB" panose="020B0503020202020204" pitchFamily="34" charset="0"/>
            </a:endParaRPr>
          </a:p>
        </p:txBody>
      </p:sp>
      <p:sp>
        <p:nvSpPr>
          <p:cNvPr id="3" name="Rectangle 2"/>
          <p:cNvSpPr/>
          <p:nvPr/>
        </p:nvSpPr>
        <p:spPr>
          <a:xfrm>
            <a:off x="0" y="6120245"/>
            <a:ext cx="12192000"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197428" y="1818410"/>
            <a:ext cx="1600198" cy="15794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Agency FB" panose="020B0503020202020204" pitchFamily="34" charset="0"/>
              </a:rPr>
              <a:t>SCREENING</a:t>
            </a:r>
            <a:endParaRPr lang="en-US" sz="2800" b="1" dirty="0">
              <a:solidFill>
                <a:schemeClr val="tx1"/>
              </a:solidFill>
              <a:latin typeface="Agency FB" panose="020B0503020202020204" pitchFamily="34" charset="0"/>
            </a:endParaRPr>
          </a:p>
        </p:txBody>
      </p:sp>
      <p:sp>
        <p:nvSpPr>
          <p:cNvPr id="6" name="Rectangle 5"/>
          <p:cNvSpPr/>
          <p:nvPr/>
        </p:nvSpPr>
        <p:spPr>
          <a:xfrm>
            <a:off x="3335482" y="1815379"/>
            <a:ext cx="2213264" cy="17664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Agency FB" panose="020B0503020202020204" pitchFamily="34" charset="0"/>
              </a:rPr>
              <a:t>INITIATION</a:t>
            </a:r>
            <a:endParaRPr lang="en-US" sz="2400" b="1" dirty="0" smtClean="0">
              <a:solidFill>
                <a:schemeClr val="tx1"/>
              </a:solidFill>
              <a:latin typeface="Agency FB" panose="020B0503020202020204" pitchFamily="34" charset="0"/>
            </a:endParaRPr>
          </a:p>
          <a:p>
            <a:pPr algn="ctr"/>
            <a:endParaRPr lang="en-US" sz="2400" b="1" dirty="0">
              <a:solidFill>
                <a:schemeClr val="tx1"/>
              </a:solidFill>
              <a:latin typeface="Agency FB" panose="020B0503020202020204" pitchFamily="34" charset="0"/>
            </a:endParaRPr>
          </a:p>
          <a:p>
            <a:pPr algn="ctr"/>
            <a:r>
              <a:rPr lang="en-US" sz="2400" b="1" dirty="0" smtClean="0">
                <a:solidFill>
                  <a:schemeClr val="tx1"/>
                </a:solidFill>
                <a:latin typeface="Agency FB" panose="020B0503020202020204" pitchFamily="34" charset="0"/>
              </a:rPr>
              <a:t>Less than 7 days later</a:t>
            </a:r>
          </a:p>
        </p:txBody>
      </p:sp>
      <p:sp>
        <p:nvSpPr>
          <p:cNvPr id="7" name="Rectangle 6"/>
          <p:cNvSpPr/>
          <p:nvPr/>
        </p:nvSpPr>
        <p:spPr>
          <a:xfrm>
            <a:off x="6816437" y="1745674"/>
            <a:ext cx="4998027" cy="2784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Agency FB" panose="020B0503020202020204" pitchFamily="34" charset="0"/>
              </a:rPr>
              <a:t>ONE MONTH VISIT:</a:t>
            </a:r>
          </a:p>
          <a:p>
            <a:pPr algn="ctr"/>
            <a:endParaRPr lang="en-US" dirty="0">
              <a:solidFill>
                <a:schemeClr val="tx1"/>
              </a:solidFill>
              <a:latin typeface="Agency FB" panose="020B0503020202020204" pitchFamily="34" charset="0"/>
            </a:endParaRPr>
          </a:p>
          <a:p>
            <a:pPr marL="342900" indent="-342900" algn="ctr">
              <a:buFont typeface="Arial" panose="020B0604020202020204" pitchFamily="34" charset="0"/>
              <a:buChar char="•"/>
            </a:pPr>
            <a:r>
              <a:rPr lang="en-US" sz="2400" b="1" dirty="0" smtClean="0">
                <a:solidFill>
                  <a:schemeClr val="tx1"/>
                </a:solidFill>
                <a:latin typeface="Agency FB" panose="020B0503020202020204" pitchFamily="34" charset="0"/>
              </a:rPr>
              <a:t>Adherence </a:t>
            </a:r>
          </a:p>
          <a:p>
            <a:pPr marL="342900" indent="-342900" algn="ctr">
              <a:buFont typeface="Arial" panose="020B0604020202020204" pitchFamily="34" charset="0"/>
              <a:buChar char="•"/>
            </a:pPr>
            <a:r>
              <a:rPr lang="en-US" sz="2400" b="1" dirty="0" smtClean="0">
                <a:solidFill>
                  <a:schemeClr val="tx1"/>
                </a:solidFill>
                <a:latin typeface="Agency FB" panose="020B0503020202020204" pitchFamily="34" charset="0"/>
              </a:rPr>
              <a:t>Side effects</a:t>
            </a:r>
          </a:p>
          <a:p>
            <a:pPr marL="342900" indent="-342900" algn="ctr">
              <a:buFont typeface="Arial" panose="020B0604020202020204" pitchFamily="34" charset="0"/>
              <a:buChar char="•"/>
            </a:pPr>
            <a:r>
              <a:rPr lang="en-US" sz="2400" b="1" dirty="0" smtClean="0">
                <a:solidFill>
                  <a:schemeClr val="tx1"/>
                </a:solidFill>
                <a:latin typeface="Agency FB" panose="020B0503020202020204" pitchFamily="34" charset="0"/>
              </a:rPr>
              <a:t>Risk reduction</a:t>
            </a:r>
          </a:p>
          <a:p>
            <a:pPr marL="342900" indent="-342900" algn="ctr">
              <a:buFont typeface="Arial" panose="020B0604020202020204" pitchFamily="34" charset="0"/>
              <a:buChar char="•"/>
            </a:pPr>
            <a:r>
              <a:rPr lang="en-US" sz="2400" b="1" dirty="0" smtClean="0">
                <a:solidFill>
                  <a:schemeClr val="tx1"/>
                </a:solidFill>
                <a:latin typeface="Agency FB" panose="020B0503020202020204" pitchFamily="34" charset="0"/>
              </a:rPr>
              <a:t>Counselling</a:t>
            </a:r>
          </a:p>
          <a:p>
            <a:pPr marL="342900" indent="-342900" algn="ctr">
              <a:buFont typeface="Arial" panose="020B0604020202020204" pitchFamily="34" charset="0"/>
              <a:buChar char="•"/>
            </a:pPr>
            <a:r>
              <a:rPr lang="en-US" sz="2400" b="1" dirty="0" smtClean="0">
                <a:solidFill>
                  <a:schemeClr val="tx1"/>
                </a:solidFill>
                <a:latin typeface="Agency FB" panose="020B0503020202020204" pitchFamily="34" charset="0"/>
              </a:rPr>
              <a:t>Consider HIV test</a:t>
            </a:r>
            <a:endParaRPr lang="en-US" sz="2400" b="1" dirty="0">
              <a:solidFill>
                <a:schemeClr val="tx1"/>
              </a:solidFill>
              <a:latin typeface="Agency FB" panose="020B0503020202020204" pitchFamily="34" charset="0"/>
            </a:endParaRPr>
          </a:p>
        </p:txBody>
      </p:sp>
      <p:sp>
        <p:nvSpPr>
          <p:cNvPr id="8" name="Rectangle 7"/>
          <p:cNvSpPr/>
          <p:nvPr/>
        </p:nvSpPr>
        <p:spPr>
          <a:xfrm>
            <a:off x="280554" y="3706524"/>
            <a:ext cx="3834246" cy="22297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solidFill>
                  <a:schemeClr val="tx1"/>
                </a:solidFill>
                <a:latin typeface="Agency FB" panose="020B0503020202020204" pitchFamily="34" charset="0"/>
              </a:rPr>
              <a:t>First </a:t>
            </a:r>
            <a:r>
              <a:rPr lang="en-US" sz="2000" b="1" dirty="0" err="1" smtClean="0">
                <a:solidFill>
                  <a:schemeClr val="tx1"/>
                </a:solidFill>
                <a:latin typeface="Agency FB" panose="020B0503020202020204" pitchFamily="34" charset="0"/>
              </a:rPr>
              <a:t>PrEP</a:t>
            </a:r>
            <a:r>
              <a:rPr lang="en-US" sz="2000" b="1" dirty="0" smtClean="0">
                <a:solidFill>
                  <a:schemeClr val="tx1"/>
                </a:solidFill>
                <a:latin typeface="Agency FB" panose="020B0503020202020204" pitchFamily="34" charset="0"/>
              </a:rPr>
              <a:t> visit Screening:</a:t>
            </a:r>
          </a:p>
          <a:p>
            <a:pPr algn="ctr"/>
            <a:endParaRPr lang="en-US" sz="1600" b="1" dirty="0">
              <a:solidFill>
                <a:schemeClr val="tx1"/>
              </a:solidFill>
              <a:latin typeface="Agency FB" panose="020B0503020202020204" pitchFamily="34" charset="0"/>
            </a:endParaRPr>
          </a:p>
          <a:p>
            <a:pPr marL="342900" indent="-342900" algn="just">
              <a:buFont typeface="+mj-lt"/>
              <a:buAutoNum type="arabicPeriod"/>
            </a:pPr>
            <a:r>
              <a:rPr lang="en-US" sz="1600" b="1" dirty="0" smtClean="0">
                <a:solidFill>
                  <a:schemeClr val="tx1"/>
                </a:solidFill>
                <a:latin typeface="Agency FB" panose="020B0503020202020204" pitchFamily="34" charset="0"/>
              </a:rPr>
              <a:t>Sexual history</a:t>
            </a:r>
          </a:p>
          <a:p>
            <a:pPr marL="342900" indent="-342900" algn="just">
              <a:buFont typeface="+mj-lt"/>
              <a:buAutoNum type="arabicPeriod"/>
            </a:pPr>
            <a:r>
              <a:rPr lang="en-US" sz="1600" b="1" dirty="0" smtClean="0">
                <a:solidFill>
                  <a:schemeClr val="tx1"/>
                </a:solidFill>
                <a:latin typeface="Agency FB" panose="020B0503020202020204" pitchFamily="34" charset="0"/>
              </a:rPr>
              <a:t>Basic medical history, exam - Symptoms of acute HIV</a:t>
            </a:r>
          </a:p>
          <a:p>
            <a:pPr marL="342900" indent="-342900" algn="just">
              <a:buFont typeface="+mj-lt"/>
              <a:buAutoNum type="arabicPeriod"/>
            </a:pPr>
            <a:r>
              <a:rPr lang="en-US" sz="1600" b="1" dirty="0" err="1" smtClean="0">
                <a:solidFill>
                  <a:schemeClr val="tx1"/>
                </a:solidFill>
                <a:latin typeface="Agency FB" panose="020B0503020202020204" pitchFamily="34" charset="0"/>
              </a:rPr>
              <a:t>PrEP</a:t>
            </a:r>
            <a:r>
              <a:rPr lang="en-US" sz="1600" b="1" dirty="0" smtClean="0">
                <a:solidFill>
                  <a:schemeClr val="tx1"/>
                </a:solidFill>
                <a:latin typeface="Agency FB" panose="020B0503020202020204" pitchFamily="34" charset="0"/>
              </a:rPr>
              <a:t> basics, how it works, adherence, side effects.</a:t>
            </a:r>
          </a:p>
          <a:p>
            <a:pPr marL="342900" indent="-342900" algn="just">
              <a:buFont typeface="+mj-lt"/>
              <a:buAutoNum type="arabicPeriod"/>
            </a:pPr>
            <a:r>
              <a:rPr lang="en-US" sz="1600" b="1" dirty="0" smtClean="0">
                <a:solidFill>
                  <a:schemeClr val="tx1"/>
                </a:solidFill>
                <a:latin typeface="Agency FB" panose="020B0503020202020204" pitchFamily="34" charset="0"/>
              </a:rPr>
              <a:t>Labs: HIV, STIs, Pregnancy </a:t>
            </a:r>
          </a:p>
        </p:txBody>
      </p:sp>
      <p:sp>
        <p:nvSpPr>
          <p:cNvPr id="9" name="Right Arrow 8"/>
          <p:cNvSpPr/>
          <p:nvPr/>
        </p:nvSpPr>
        <p:spPr>
          <a:xfrm>
            <a:off x="1948296" y="2440347"/>
            <a:ext cx="1215736" cy="31172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720196" y="2440347"/>
            <a:ext cx="924791" cy="31172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838200" y="3540270"/>
            <a:ext cx="378228" cy="12393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2742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err="1" smtClean="0">
                <a:latin typeface="Agency FB" panose="020B0503020202020204" pitchFamily="34" charset="0"/>
              </a:rPr>
              <a:t>Tenofovir</a:t>
            </a:r>
            <a:r>
              <a:rPr lang="en-US" sz="6000" b="1" dirty="0" smtClean="0">
                <a:latin typeface="Agency FB" panose="020B0503020202020204" pitchFamily="34" charset="0"/>
              </a:rPr>
              <a:t> based </a:t>
            </a:r>
            <a:r>
              <a:rPr lang="en-US" sz="6000" b="1" dirty="0" err="1" smtClean="0">
                <a:latin typeface="Agency FB" panose="020B0503020202020204" pitchFamily="34" charset="0"/>
              </a:rPr>
              <a:t>PrEP</a:t>
            </a:r>
            <a:r>
              <a:rPr lang="en-US" sz="6000" b="1" dirty="0" smtClean="0">
                <a:latin typeface="Agency FB" panose="020B0503020202020204" pitchFamily="34" charset="0"/>
              </a:rPr>
              <a:t> visit schedule</a:t>
            </a:r>
            <a:endParaRPr lang="en-US" sz="6000" b="1" dirty="0">
              <a:latin typeface="Agency FB" panose="020B0503020202020204" pitchFamily="34" charset="0"/>
            </a:endParaRPr>
          </a:p>
        </p:txBody>
      </p:sp>
      <p:sp>
        <p:nvSpPr>
          <p:cNvPr id="3" name="Rectangle 2"/>
          <p:cNvSpPr/>
          <p:nvPr/>
        </p:nvSpPr>
        <p:spPr>
          <a:xfrm>
            <a:off x="0" y="6120245"/>
            <a:ext cx="12192000"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280554" y="1973515"/>
            <a:ext cx="1080654" cy="933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SCREENING</a:t>
            </a:r>
            <a:endParaRPr lang="en-US" b="1" dirty="0">
              <a:solidFill>
                <a:schemeClr val="tx1"/>
              </a:solidFill>
              <a:latin typeface="Agency FB" panose="020B0503020202020204" pitchFamily="34" charset="0"/>
            </a:endParaRPr>
          </a:p>
        </p:txBody>
      </p:sp>
      <p:sp>
        <p:nvSpPr>
          <p:cNvPr id="8" name="Rectangle 7"/>
          <p:cNvSpPr/>
          <p:nvPr/>
        </p:nvSpPr>
        <p:spPr>
          <a:xfrm>
            <a:off x="3192608" y="3674296"/>
            <a:ext cx="7096991" cy="22297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gency FB" panose="020B0503020202020204" pitchFamily="34" charset="0"/>
              </a:rPr>
              <a:t>Follow up visits after every 3 months:</a:t>
            </a:r>
          </a:p>
          <a:p>
            <a:pPr algn="ctr"/>
            <a:endParaRPr lang="en-US" sz="1600" b="1" dirty="0">
              <a:solidFill>
                <a:schemeClr val="tx1"/>
              </a:solidFill>
              <a:latin typeface="Agency FB" panose="020B0503020202020204" pitchFamily="34" charset="0"/>
            </a:endParaRPr>
          </a:p>
          <a:p>
            <a:pPr marL="342900" indent="-342900" algn="just">
              <a:buFont typeface="Arial" panose="020B0604020202020204" pitchFamily="34" charset="0"/>
              <a:buChar char="•"/>
            </a:pPr>
            <a:r>
              <a:rPr lang="en-US" sz="1600" b="1" dirty="0" smtClean="0">
                <a:solidFill>
                  <a:schemeClr val="tx1"/>
                </a:solidFill>
                <a:latin typeface="Agency FB" panose="020B0503020202020204" pitchFamily="34" charset="0"/>
              </a:rPr>
              <a:t>Symptom review: Acute HIV</a:t>
            </a:r>
          </a:p>
          <a:p>
            <a:pPr marL="342900" indent="-342900" algn="just">
              <a:buFont typeface="Arial" panose="020B0604020202020204" pitchFamily="34" charset="0"/>
              <a:buChar char="•"/>
            </a:pPr>
            <a:r>
              <a:rPr lang="en-US" sz="1600" b="1" dirty="0" smtClean="0">
                <a:solidFill>
                  <a:schemeClr val="tx1"/>
                </a:solidFill>
                <a:latin typeface="Agency FB" panose="020B0503020202020204" pitchFamily="34" charset="0"/>
              </a:rPr>
              <a:t>Assessment counselling</a:t>
            </a:r>
          </a:p>
          <a:p>
            <a:pPr algn="just"/>
            <a:r>
              <a:rPr lang="en-US" sz="1600" b="1" dirty="0" smtClean="0">
                <a:solidFill>
                  <a:schemeClr val="tx1"/>
                </a:solidFill>
                <a:latin typeface="Agency FB" panose="020B0503020202020204" pitchFamily="34" charset="0"/>
              </a:rPr>
              <a:t>                  Update of sexual history</a:t>
            </a:r>
          </a:p>
          <a:p>
            <a:pPr algn="just"/>
            <a:r>
              <a:rPr lang="en-US" sz="1600" b="1" dirty="0" smtClean="0">
                <a:solidFill>
                  <a:schemeClr val="tx1"/>
                </a:solidFill>
                <a:latin typeface="Agency FB" panose="020B0503020202020204" pitchFamily="34" charset="0"/>
              </a:rPr>
              <a:t>                  Adherence </a:t>
            </a:r>
          </a:p>
          <a:p>
            <a:pPr marL="342900" indent="-342900" algn="just">
              <a:buFont typeface="Arial" panose="020B0604020202020204" pitchFamily="34" charset="0"/>
              <a:buChar char="•"/>
            </a:pPr>
            <a:r>
              <a:rPr lang="en-US" sz="1600" b="1" dirty="0" smtClean="0">
                <a:solidFill>
                  <a:schemeClr val="tx1"/>
                </a:solidFill>
                <a:latin typeface="Agency FB" panose="020B0503020202020204" pitchFamily="34" charset="0"/>
              </a:rPr>
              <a:t>Labs: HIV, STIs, Pregnancy </a:t>
            </a:r>
          </a:p>
          <a:p>
            <a:pPr marL="342900" indent="-342900" algn="just">
              <a:buFont typeface="Arial" panose="020B0604020202020204" pitchFamily="34" charset="0"/>
              <a:buChar char="•"/>
            </a:pPr>
            <a:r>
              <a:rPr lang="en-US" sz="1600" b="1" dirty="0" smtClean="0">
                <a:solidFill>
                  <a:schemeClr val="tx1"/>
                </a:solidFill>
                <a:latin typeface="Agency FB" panose="020B0503020202020204" pitchFamily="34" charset="0"/>
              </a:rPr>
              <a:t>90-day prescription, condoms</a:t>
            </a:r>
          </a:p>
        </p:txBody>
      </p:sp>
      <p:sp>
        <p:nvSpPr>
          <p:cNvPr id="9" name="Right Arrow 8"/>
          <p:cNvSpPr/>
          <p:nvPr/>
        </p:nvSpPr>
        <p:spPr>
          <a:xfrm>
            <a:off x="1589808" y="2284483"/>
            <a:ext cx="9372601" cy="31172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241964" y="1950082"/>
            <a:ext cx="1361209" cy="9455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gency FB" panose="020B0503020202020204" pitchFamily="34" charset="0"/>
              </a:rPr>
              <a:t>3 months </a:t>
            </a:r>
            <a:endParaRPr lang="en-US" sz="2000" b="1" dirty="0">
              <a:solidFill>
                <a:schemeClr val="tx1"/>
              </a:solidFill>
              <a:latin typeface="Agency FB" panose="020B0503020202020204" pitchFamily="34" charset="0"/>
            </a:endParaRPr>
          </a:p>
        </p:txBody>
      </p:sp>
      <p:sp>
        <p:nvSpPr>
          <p:cNvPr id="13" name="Oval 12"/>
          <p:cNvSpPr/>
          <p:nvPr/>
        </p:nvSpPr>
        <p:spPr>
          <a:xfrm>
            <a:off x="5015346" y="1950082"/>
            <a:ext cx="1361209" cy="9455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gency FB" panose="020B0503020202020204" pitchFamily="34" charset="0"/>
              </a:rPr>
              <a:t>6 months </a:t>
            </a:r>
            <a:endParaRPr lang="en-US" sz="2000" b="1" dirty="0">
              <a:solidFill>
                <a:schemeClr val="tx1"/>
              </a:solidFill>
              <a:latin typeface="Agency FB" panose="020B0503020202020204" pitchFamily="34" charset="0"/>
            </a:endParaRPr>
          </a:p>
        </p:txBody>
      </p:sp>
      <p:sp>
        <p:nvSpPr>
          <p:cNvPr id="14" name="Oval 13"/>
          <p:cNvSpPr/>
          <p:nvPr/>
        </p:nvSpPr>
        <p:spPr>
          <a:xfrm>
            <a:off x="6741104" y="1961607"/>
            <a:ext cx="1361209" cy="9455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gency FB" panose="020B0503020202020204" pitchFamily="34" charset="0"/>
              </a:rPr>
              <a:t>9 months </a:t>
            </a:r>
            <a:endParaRPr lang="en-US" sz="2000" b="1" dirty="0">
              <a:solidFill>
                <a:schemeClr val="tx1"/>
              </a:solidFill>
              <a:latin typeface="Agency FB" panose="020B0503020202020204" pitchFamily="34" charset="0"/>
            </a:endParaRPr>
          </a:p>
        </p:txBody>
      </p:sp>
      <p:sp>
        <p:nvSpPr>
          <p:cNvPr id="15" name="Oval 14"/>
          <p:cNvSpPr/>
          <p:nvPr/>
        </p:nvSpPr>
        <p:spPr>
          <a:xfrm>
            <a:off x="8466862" y="1950082"/>
            <a:ext cx="1361209" cy="9455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gency FB" panose="020B0503020202020204" pitchFamily="34" charset="0"/>
              </a:rPr>
              <a:t>12 months </a:t>
            </a:r>
            <a:endParaRPr lang="en-US" sz="2000" b="1" dirty="0">
              <a:solidFill>
                <a:schemeClr val="tx1"/>
              </a:solidFill>
              <a:latin typeface="Agency FB" panose="020B0503020202020204" pitchFamily="34" charset="0"/>
            </a:endParaRPr>
          </a:p>
        </p:txBody>
      </p:sp>
      <p:sp>
        <p:nvSpPr>
          <p:cNvPr id="17" name="Down Arrow 16"/>
          <p:cNvSpPr/>
          <p:nvPr/>
        </p:nvSpPr>
        <p:spPr>
          <a:xfrm>
            <a:off x="3597202" y="3136486"/>
            <a:ext cx="650731" cy="337704"/>
          </a:xfrm>
          <a:prstGeom prst="dow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Down Arrow 17"/>
          <p:cNvSpPr/>
          <p:nvPr/>
        </p:nvSpPr>
        <p:spPr>
          <a:xfrm>
            <a:off x="8931419" y="3133833"/>
            <a:ext cx="650731" cy="337704"/>
          </a:xfrm>
          <a:prstGeom prst="dow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Down Arrow 18"/>
          <p:cNvSpPr/>
          <p:nvPr/>
        </p:nvSpPr>
        <p:spPr>
          <a:xfrm>
            <a:off x="5445269" y="3133833"/>
            <a:ext cx="650731" cy="337704"/>
          </a:xfrm>
          <a:prstGeom prst="dow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Down Arrow 19"/>
          <p:cNvSpPr/>
          <p:nvPr/>
        </p:nvSpPr>
        <p:spPr>
          <a:xfrm>
            <a:off x="7015378" y="3147306"/>
            <a:ext cx="650731" cy="337704"/>
          </a:xfrm>
          <a:prstGeom prst="dow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889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2" y="365125"/>
            <a:ext cx="10858501" cy="1325563"/>
          </a:xfrm>
        </p:spPr>
        <p:txBody>
          <a:bodyPr>
            <a:normAutofit/>
          </a:bodyPr>
          <a:lstStyle/>
          <a:p>
            <a:pPr algn="ctr"/>
            <a:r>
              <a:rPr lang="en-US" sz="6000" b="1" dirty="0" err="1" smtClean="0">
                <a:latin typeface="Agency FB" panose="020B0503020202020204" pitchFamily="34" charset="0"/>
              </a:rPr>
              <a:t>Truvada</a:t>
            </a:r>
            <a:r>
              <a:rPr lang="en-US" sz="6000" b="1" dirty="0" smtClean="0">
                <a:latin typeface="Agency FB" panose="020B0503020202020204" pitchFamily="34" charset="0"/>
              </a:rPr>
              <a:t> vs </a:t>
            </a:r>
            <a:r>
              <a:rPr lang="en-US" sz="6000" b="1" dirty="0" err="1" smtClean="0">
                <a:latin typeface="Agency FB" panose="020B0503020202020204" pitchFamily="34" charset="0"/>
              </a:rPr>
              <a:t>Cabotegravir</a:t>
            </a:r>
            <a:endParaRPr lang="en-US" sz="6000" b="1" dirty="0">
              <a:latin typeface="Agency FB" panose="020B0503020202020204" pitchFamily="34" charset="0"/>
            </a:endParaRPr>
          </a:p>
        </p:txBody>
      </p:sp>
      <p:sp>
        <p:nvSpPr>
          <p:cNvPr id="3" name="Rectangle 2"/>
          <p:cNvSpPr/>
          <p:nvPr/>
        </p:nvSpPr>
        <p:spPr>
          <a:xfrm>
            <a:off x="-1" y="6120245"/>
            <a:ext cx="12192001"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1475509" y="2089657"/>
            <a:ext cx="3086101" cy="365240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solidFill>
                <a:latin typeface="Agency FB" panose="020B0503020202020204" pitchFamily="34" charset="0"/>
              </a:rPr>
              <a:t>How does </a:t>
            </a:r>
            <a:r>
              <a:rPr lang="en-US" sz="4800" b="1" dirty="0" err="1" smtClean="0">
                <a:solidFill>
                  <a:schemeClr val="tx1"/>
                </a:solidFill>
                <a:latin typeface="Agency FB" panose="020B0503020202020204" pitchFamily="34" charset="0"/>
              </a:rPr>
              <a:t>Cabotegravir</a:t>
            </a:r>
            <a:r>
              <a:rPr lang="en-US" sz="4800" b="1" dirty="0" smtClean="0">
                <a:solidFill>
                  <a:schemeClr val="tx1"/>
                </a:solidFill>
                <a:latin typeface="Agency FB" panose="020B0503020202020204" pitchFamily="34" charset="0"/>
              </a:rPr>
              <a:t> differ?</a:t>
            </a:r>
          </a:p>
        </p:txBody>
      </p:sp>
      <p:sp>
        <p:nvSpPr>
          <p:cNvPr id="6" name="Rectangle 5"/>
          <p:cNvSpPr/>
          <p:nvPr/>
        </p:nvSpPr>
        <p:spPr>
          <a:xfrm>
            <a:off x="5361710" y="2089656"/>
            <a:ext cx="5891644" cy="365240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400" dirty="0" smtClean="0">
                <a:solidFill>
                  <a:schemeClr val="tx1"/>
                </a:solidFill>
                <a:latin typeface="Agency FB" panose="020B0503020202020204" pitchFamily="34" charset="0"/>
              </a:rPr>
              <a:t>HIV RNA baseline for 1 month then every 2 months</a:t>
            </a:r>
          </a:p>
          <a:p>
            <a:pPr marL="342900" indent="-342900" algn="just">
              <a:buFont typeface="Arial" panose="020B0604020202020204" pitchFamily="34" charset="0"/>
              <a:buChar char="•"/>
            </a:pPr>
            <a:r>
              <a:rPr lang="en-US" sz="2400" dirty="0" smtClean="0">
                <a:solidFill>
                  <a:schemeClr val="tx1"/>
                </a:solidFill>
                <a:latin typeface="Agency FB" panose="020B0503020202020204" pitchFamily="34" charset="0"/>
              </a:rPr>
              <a:t>Injection baseline for 1 month then every 2 months</a:t>
            </a:r>
          </a:p>
          <a:p>
            <a:pPr marL="342900" indent="-342900" algn="just">
              <a:buFont typeface="Arial" panose="020B0604020202020204" pitchFamily="34" charset="0"/>
              <a:buChar char="•"/>
            </a:pPr>
            <a:r>
              <a:rPr lang="en-US" sz="2400" dirty="0" smtClean="0">
                <a:solidFill>
                  <a:schemeClr val="tx1"/>
                </a:solidFill>
                <a:latin typeface="Agency FB" panose="020B0503020202020204" pitchFamily="34" charset="0"/>
              </a:rPr>
              <a:t>For MSM, Sexual Transmitted Infection check baseline is for every 4 months </a:t>
            </a:r>
            <a:endParaRPr lang="en-US" sz="2400" dirty="0" smtClean="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p>
            <a:pPr algn="just"/>
            <a:endParaRPr lang="en-US" sz="2800" b="1" dirty="0" smtClean="0">
              <a:solidFill>
                <a:schemeClr val="accent2"/>
              </a:solidFill>
              <a:latin typeface="Agency FB" panose="020B0503020202020204" pitchFamily="34" charset="0"/>
            </a:endParaRPr>
          </a:p>
        </p:txBody>
      </p:sp>
    </p:spTree>
    <p:extLst>
      <p:ext uri="{BB962C8B-B14F-4D97-AF65-F5344CB8AC3E}">
        <p14:creationId xmlns:p14="http://schemas.microsoft.com/office/powerpoint/2010/main" val="2653922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2" y="365125"/>
            <a:ext cx="10858501" cy="1325563"/>
          </a:xfrm>
        </p:spPr>
        <p:txBody>
          <a:bodyPr>
            <a:normAutofit/>
          </a:bodyPr>
          <a:lstStyle/>
          <a:p>
            <a:pPr algn="ctr"/>
            <a:r>
              <a:rPr lang="en-US" sz="6000" b="1" dirty="0" smtClean="0">
                <a:latin typeface="Agency FB" panose="020B0503020202020204" pitchFamily="34" charset="0"/>
              </a:rPr>
              <a:t>Discounting </a:t>
            </a:r>
            <a:r>
              <a:rPr lang="en-US" sz="6000" b="1" dirty="0" err="1" smtClean="0">
                <a:latin typeface="Agency FB" panose="020B0503020202020204" pitchFamily="34" charset="0"/>
              </a:rPr>
              <a:t>PrEP</a:t>
            </a:r>
            <a:endParaRPr lang="en-US" sz="6000" b="1" dirty="0">
              <a:latin typeface="Agency FB" panose="020B0503020202020204" pitchFamily="34" charset="0"/>
            </a:endParaRPr>
          </a:p>
        </p:txBody>
      </p:sp>
      <p:sp>
        <p:nvSpPr>
          <p:cNvPr id="3" name="Rectangle 2"/>
          <p:cNvSpPr/>
          <p:nvPr/>
        </p:nvSpPr>
        <p:spPr>
          <a:xfrm>
            <a:off x="0" y="6120245"/>
            <a:ext cx="12192000"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1475509" y="2089657"/>
            <a:ext cx="3086101" cy="365240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3200" dirty="0" smtClean="0">
                <a:solidFill>
                  <a:schemeClr val="tx1"/>
                </a:solidFill>
                <a:latin typeface="Agency FB" panose="020B0503020202020204" pitchFamily="34" charset="0"/>
              </a:rPr>
              <a:t>Positive HIV results</a:t>
            </a:r>
          </a:p>
          <a:p>
            <a:pPr marL="342900" indent="-342900" algn="ctr">
              <a:buFont typeface="Arial" panose="020B0604020202020204" pitchFamily="34" charset="0"/>
              <a:buChar char="•"/>
            </a:pPr>
            <a:r>
              <a:rPr lang="en-US" sz="3200" dirty="0" smtClean="0">
                <a:solidFill>
                  <a:schemeClr val="tx1"/>
                </a:solidFill>
                <a:latin typeface="Agency FB" panose="020B0503020202020204" pitchFamily="34" charset="0"/>
              </a:rPr>
              <a:t>Acute HIV signs and symptoms</a:t>
            </a:r>
          </a:p>
          <a:p>
            <a:pPr marL="342900" indent="-342900" algn="ctr">
              <a:buFont typeface="Arial" panose="020B0604020202020204" pitchFamily="34" charset="0"/>
              <a:buChar char="•"/>
            </a:pPr>
            <a:r>
              <a:rPr lang="en-US" sz="3200" dirty="0" smtClean="0">
                <a:solidFill>
                  <a:schemeClr val="tx1"/>
                </a:solidFill>
                <a:latin typeface="Agency FB" panose="020B0503020202020204" pitchFamily="34" charset="0"/>
              </a:rPr>
              <a:t>Changed life situation: lower HIV risk</a:t>
            </a:r>
          </a:p>
        </p:txBody>
      </p:sp>
      <p:sp>
        <p:nvSpPr>
          <p:cNvPr id="6" name="Rectangle 5"/>
          <p:cNvSpPr/>
          <p:nvPr/>
        </p:nvSpPr>
        <p:spPr>
          <a:xfrm>
            <a:off x="5361710" y="2089656"/>
            <a:ext cx="5891644" cy="365240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600" b="1" dirty="0" smtClean="0">
                <a:solidFill>
                  <a:schemeClr val="tx1"/>
                </a:solidFill>
                <a:latin typeface="Agency FB" panose="020B0503020202020204" pitchFamily="34" charset="0"/>
              </a:rPr>
              <a:t>CONSIDERATIONS:</a:t>
            </a:r>
          </a:p>
          <a:p>
            <a:pPr algn="just"/>
            <a:endParaRPr lang="en-US" sz="2400" dirty="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Char char="•"/>
            </a:pPr>
            <a:r>
              <a:rPr lang="en-US" sz="3200" dirty="0" smtClean="0">
                <a:solidFill>
                  <a:schemeClr val="tx1"/>
                </a:solidFill>
                <a:latin typeface="Agency FB" panose="020B0503020202020204" pitchFamily="34" charset="0"/>
                <a:ea typeface="Calibri" panose="020F0502020204030204" pitchFamily="34" charset="0"/>
                <a:cs typeface="Times New Roman" panose="02020603050405020304" pitchFamily="18" charset="0"/>
              </a:rPr>
              <a:t>Caution with HBV flares</a:t>
            </a:r>
          </a:p>
          <a:p>
            <a:pPr marL="457200" indent="-457200" algn="just">
              <a:buFont typeface="Arial" panose="020B0604020202020204" pitchFamily="34" charset="0"/>
              <a:buChar char="•"/>
            </a:pPr>
            <a:r>
              <a:rPr lang="en-US" sz="3200" dirty="0" smtClean="0">
                <a:solidFill>
                  <a:schemeClr val="tx1"/>
                </a:solidFill>
                <a:effectLst/>
                <a:latin typeface="Agency FB" panose="020B0503020202020204" pitchFamily="34" charset="0"/>
                <a:ea typeface="Calibri" panose="020F0502020204030204" pitchFamily="34" charset="0"/>
                <a:cs typeface="Times New Roman" panose="02020603050405020304" pitchFamily="18" charset="0"/>
              </a:rPr>
              <a:t>If stop </a:t>
            </a:r>
            <a:r>
              <a:rPr lang="en-US" sz="3200" dirty="0" err="1" smtClean="0">
                <a:solidFill>
                  <a:schemeClr val="tx1"/>
                </a:solidFill>
                <a:effectLst/>
                <a:latin typeface="Agency FB" panose="020B0503020202020204" pitchFamily="34" charset="0"/>
                <a:ea typeface="Calibri" panose="020F0502020204030204" pitchFamily="34" charset="0"/>
                <a:cs typeface="Times New Roman" panose="02020603050405020304" pitchFamily="18" charset="0"/>
              </a:rPr>
              <a:t>PrEP</a:t>
            </a:r>
            <a:r>
              <a:rPr lang="en-US" sz="3200" dirty="0" smtClean="0">
                <a:solidFill>
                  <a:schemeClr val="tx1"/>
                </a:solidFill>
                <a:effectLst/>
                <a:latin typeface="Agency FB" panose="020B0503020202020204" pitchFamily="34" charset="0"/>
                <a:ea typeface="Calibri" panose="020F0502020204030204" pitchFamily="34" charset="0"/>
                <a:cs typeface="Times New Roman" panose="02020603050405020304" pitchFamily="18" charset="0"/>
              </a:rPr>
              <a:t> how long to take it beyond last high risk sexual encounter</a:t>
            </a:r>
          </a:p>
          <a:p>
            <a:pPr algn="just"/>
            <a:r>
              <a:rPr lang="en-US" sz="3200" dirty="0">
                <a:solidFill>
                  <a:schemeClr val="tx1"/>
                </a:solidFill>
                <a:latin typeface="Agency FB" panose="020B0503020202020204" pitchFamily="34" charset="0"/>
                <a:ea typeface="Calibri" panose="020F0502020204030204" pitchFamily="34" charset="0"/>
                <a:cs typeface="Times New Roman" panose="02020603050405020304" pitchFamily="18" charset="0"/>
              </a:rPr>
              <a:t> </a:t>
            </a:r>
            <a:r>
              <a:rPr lang="en-US" sz="3200" dirty="0" smtClean="0">
                <a:solidFill>
                  <a:schemeClr val="tx1"/>
                </a:solidFill>
                <a:latin typeface="Agency FB" panose="020B0503020202020204" pitchFamily="34" charset="0"/>
                <a:ea typeface="Calibri" panose="020F0502020204030204" pitchFamily="34" charset="0"/>
                <a:cs typeface="Times New Roman" panose="02020603050405020304" pitchFamily="18" charset="0"/>
              </a:rPr>
              <a:t>            -  4 weeks, by analogy to PEP</a:t>
            </a:r>
            <a:endParaRPr lang="en-US" sz="3200" dirty="0" smtClean="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p>
            <a:pPr algn="just"/>
            <a:endParaRPr lang="en-US" sz="2400" dirty="0" smtClean="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p>
            <a:pPr algn="just"/>
            <a:endParaRPr lang="en-US" sz="2800" b="1" dirty="0" smtClean="0">
              <a:solidFill>
                <a:schemeClr val="accent2"/>
              </a:solidFill>
              <a:latin typeface="Agency FB" panose="020B0503020202020204" pitchFamily="34" charset="0"/>
            </a:endParaRPr>
          </a:p>
        </p:txBody>
      </p:sp>
    </p:spTree>
    <p:extLst>
      <p:ext uri="{BB962C8B-B14F-4D97-AF65-F5344CB8AC3E}">
        <p14:creationId xmlns:p14="http://schemas.microsoft.com/office/powerpoint/2010/main" val="1998927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2" y="365125"/>
            <a:ext cx="10858501" cy="1325563"/>
          </a:xfrm>
        </p:spPr>
        <p:txBody>
          <a:bodyPr>
            <a:normAutofit/>
          </a:bodyPr>
          <a:lstStyle/>
          <a:p>
            <a:pPr algn="ctr"/>
            <a:r>
              <a:rPr lang="en-US" sz="6000" b="1" dirty="0" smtClean="0">
                <a:latin typeface="Agency FB" panose="020B0503020202020204" pitchFamily="34" charset="0"/>
              </a:rPr>
              <a:t>What if:</a:t>
            </a:r>
            <a:endParaRPr lang="en-US" sz="6000" b="1" dirty="0">
              <a:latin typeface="Agency FB" panose="020B0503020202020204" pitchFamily="34" charset="0"/>
            </a:endParaRPr>
          </a:p>
        </p:txBody>
      </p:sp>
      <p:sp>
        <p:nvSpPr>
          <p:cNvPr id="3" name="Rectangle 2"/>
          <p:cNvSpPr/>
          <p:nvPr/>
        </p:nvSpPr>
        <p:spPr>
          <a:xfrm>
            <a:off x="0" y="6120245"/>
            <a:ext cx="12192000"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852053" y="2202360"/>
            <a:ext cx="3377045" cy="64315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accent2"/>
                </a:solidFill>
                <a:latin typeface="Agency FB" panose="020B0503020202020204" pitchFamily="34" charset="0"/>
              </a:rPr>
              <a:t>PREGNANCY</a:t>
            </a:r>
          </a:p>
        </p:txBody>
      </p:sp>
      <p:sp>
        <p:nvSpPr>
          <p:cNvPr id="6" name="Rectangle 5"/>
          <p:cNvSpPr/>
          <p:nvPr/>
        </p:nvSpPr>
        <p:spPr>
          <a:xfrm>
            <a:off x="4878531" y="1880241"/>
            <a:ext cx="5891644" cy="9652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b="1" dirty="0" smtClean="0">
                <a:solidFill>
                  <a:schemeClr val="tx1"/>
                </a:solidFill>
                <a:latin typeface="Agency FB" panose="020B0503020202020204" pitchFamily="34" charset="0"/>
              </a:rPr>
              <a:t>There is no increased birth defects with TDF/FTC among women in antiretroviral pregnancy registry</a:t>
            </a:r>
          </a:p>
          <a:p>
            <a:pPr marL="342900" indent="-342900" algn="just">
              <a:buFont typeface="Arial" panose="020B0604020202020204" pitchFamily="34" charset="0"/>
              <a:buChar char="•"/>
            </a:pPr>
            <a:r>
              <a:rPr lang="en-US" b="1" dirty="0" smtClean="0">
                <a:solidFill>
                  <a:schemeClr val="tx1"/>
                </a:solidFill>
                <a:latin typeface="Agency FB" panose="020B0503020202020204" pitchFamily="34" charset="0"/>
              </a:rPr>
              <a:t>Thought to be comparable with breast feeding</a:t>
            </a:r>
            <a:endParaRPr lang="en-US" sz="1400" b="1" dirty="0" smtClean="0">
              <a:solidFill>
                <a:schemeClr val="accent2"/>
              </a:solidFill>
              <a:latin typeface="Agency FB" panose="020B0503020202020204" pitchFamily="34" charset="0"/>
            </a:endParaRPr>
          </a:p>
        </p:txBody>
      </p:sp>
      <p:sp>
        <p:nvSpPr>
          <p:cNvPr id="7" name="Rectangle 6"/>
          <p:cNvSpPr/>
          <p:nvPr/>
        </p:nvSpPr>
        <p:spPr>
          <a:xfrm>
            <a:off x="852054" y="3210722"/>
            <a:ext cx="3377045" cy="9237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accent2"/>
                </a:solidFill>
                <a:latin typeface="Agency FB" panose="020B0503020202020204" pitchFamily="34" charset="0"/>
              </a:rPr>
              <a:t>THERE IS A KIDNEY PROBLEM</a:t>
            </a:r>
          </a:p>
        </p:txBody>
      </p:sp>
      <p:sp>
        <p:nvSpPr>
          <p:cNvPr id="8" name="Rectangle 7"/>
          <p:cNvSpPr/>
          <p:nvPr/>
        </p:nvSpPr>
        <p:spPr>
          <a:xfrm>
            <a:off x="4878531" y="3210722"/>
            <a:ext cx="5891644" cy="90462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b="1" dirty="0" smtClean="0">
                <a:solidFill>
                  <a:schemeClr val="tx1"/>
                </a:solidFill>
                <a:latin typeface="Agency FB" panose="020B0503020202020204" pitchFamily="34" charset="0"/>
              </a:rPr>
              <a:t>Stop TDF/FTC</a:t>
            </a:r>
            <a:endParaRPr lang="en-US" b="1" dirty="0">
              <a:solidFill>
                <a:schemeClr val="tx1"/>
              </a:solidFill>
              <a:latin typeface="Agency FB" panose="020B0503020202020204" pitchFamily="34" charset="0"/>
            </a:endParaRPr>
          </a:p>
          <a:p>
            <a:pPr marL="342900" indent="-342900" algn="just">
              <a:buFont typeface="Arial" panose="020B0604020202020204" pitchFamily="34" charset="0"/>
              <a:buChar char="•"/>
            </a:pPr>
            <a:r>
              <a:rPr lang="en-US" b="1" dirty="0" smtClean="0">
                <a:solidFill>
                  <a:schemeClr val="tx1"/>
                </a:solidFill>
                <a:latin typeface="Agency FB" panose="020B0503020202020204" pitchFamily="34" charset="0"/>
              </a:rPr>
              <a:t>Substitute TAF/FTC or </a:t>
            </a:r>
            <a:r>
              <a:rPr lang="en-US" b="1" dirty="0" err="1" smtClean="0">
                <a:solidFill>
                  <a:schemeClr val="tx1"/>
                </a:solidFill>
                <a:latin typeface="Agency FB" panose="020B0503020202020204" pitchFamily="34" charset="0"/>
              </a:rPr>
              <a:t>cabotegravir</a:t>
            </a:r>
            <a:endParaRPr lang="en-US" b="1" dirty="0">
              <a:solidFill>
                <a:schemeClr val="accent2"/>
              </a:solidFill>
              <a:latin typeface="Agency FB" panose="020B0503020202020204" pitchFamily="34" charset="0"/>
            </a:endParaRPr>
          </a:p>
        </p:txBody>
      </p:sp>
      <p:sp>
        <p:nvSpPr>
          <p:cNvPr id="9" name="Rectangle 8"/>
          <p:cNvSpPr/>
          <p:nvPr/>
        </p:nvSpPr>
        <p:spPr>
          <a:xfrm>
            <a:off x="852054" y="4499639"/>
            <a:ext cx="3377045" cy="84826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accent2"/>
                </a:solidFill>
                <a:latin typeface="Agency FB" panose="020B0503020202020204" pitchFamily="34" charset="0"/>
              </a:rPr>
              <a:t>THERE IS AN ADHERENCE PROBLEM</a:t>
            </a:r>
          </a:p>
        </p:txBody>
      </p:sp>
      <p:sp>
        <p:nvSpPr>
          <p:cNvPr id="10" name="Rectangle 9"/>
          <p:cNvSpPr/>
          <p:nvPr/>
        </p:nvSpPr>
        <p:spPr>
          <a:xfrm>
            <a:off x="4878531" y="4499639"/>
            <a:ext cx="5891644" cy="8520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b="1" dirty="0" smtClean="0">
                <a:solidFill>
                  <a:schemeClr val="tx1"/>
                </a:solidFill>
                <a:latin typeface="Agency FB" panose="020B0503020202020204" pitchFamily="34" charset="0"/>
              </a:rPr>
              <a:t>Practice medication adherence</a:t>
            </a:r>
          </a:p>
          <a:p>
            <a:pPr marL="342900" indent="-342900" algn="just">
              <a:buFont typeface="Arial" panose="020B0604020202020204" pitchFamily="34" charset="0"/>
              <a:buChar char="•"/>
            </a:pPr>
            <a:r>
              <a:rPr lang="en-US" b="1" dirty="0" smtClean="0">
                <a:solidFill>
                  <a:schemeClr val="tx1"/>
                </a:solidFill>
                <a:latin typeface="Agency FB" panose="020B0503020202020204" pitchFamily="34" charset="0"/>
              </a:rPr>
              <a:t>Appointment adherence</a:t>
            </a:r>
            <a:endParaRPr lang="en-US" b="1" dirty="0">
              <a:solidFill>
                <a:schemeClr val="accent2"/>
              </a:solidFill>
              <a:latin typeface="Agency FB" panose="020B0503020202020204" pitchFamily="34" charset="0"/>
            </a:endParaRPr>
          </a:p>
        </p:txBody>
      </p:sp>
    </p:spTree>
    <p:extLst>
      <p:ext uri="{BB962C8B-B14F-4D97-AF65-F5344CB8AC3E}">
        <p14:creationId xmlns:p14="http://schemas.microsoft.com/office/powerpoint/2010/main" val="2627542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2" y="365125"/>
            <a:ext cx="10858501" cy="1325563"/>
          </a:xfrm>
        </p:spPr>
        <p:txBody>
          <a:bodyPr>
            <a:normAutofit/>
          </a:bodyPr>
          <a:lstStyle/>
          <a:p>
            <a:pPr algn="ctr"/>
            <a:r>
              <a:rPr lang="en-US" sz="6000" b="1" dirty="0" smtClean="0">
                <a:latin typeface="Agency FB" panose="020B0503020202020204" pitchFamily="34" charset="0"/>
              </a:rPr>
              <a:t>What if:</a:t>
            </a:r>
            <a:endParaRPr lang="en-US" sz="6000" b="1" dirty="0">
              <a:latin typeface="Agency FB" panose="020B0503020202020204" pitchFamily="34" charset="0"/>
            </a:endParaRPr>
          </a:p>
        </p:txBody>
      </p:sp>
      <p:sp>
        <p:nvSpPr>
          <p:cNvPr id="3" name="Rectangle 2"/>
          <p:cNvSpPr/>
          <p:nvPr/>
        </p:nvSpPr>
        <p:spPr>
          <a:xfrm>
            <a:off x="-1" y="6120245"/>
            <a:ext cx="12192001"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841662" y="3199905"/>
            <a:ext cx="3377045" cy="127859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accent2"/>
                </a:solidFill>
                <a:latin typeface="Agency FB" panose="020B0503020202020204" pitchFamily="34" charset="0"/>
              </a:rPr>
              <a:t>STEADY PARTER IS UNDETECTABLE</a:t>
            </a:r>
          </a:p>
        </p:txBody>
      </p:sp>
      <p:sp>
        <p:nvSpPr>
          <p:cNvPr id="6" name="Rectangle 5"/>
          <p:cNvSpPr/>
          <p:nvPr/>
        </p:nvSpPr>
        <p:spPr>
          <a:xfrm>
            <a:off x="4909703" y="2015836"/>
            <a:ext cx="5891644" cy="323157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50000"/>
              </a:lnSpc>
              <a:buFont typeface="Arial" panose="020B0604020202020204" pitchFamily="34" charset="0"/>
              <a:buChar char="•"/>
            </a:pPr>
            <a:r>
              <a:rPr lang="en-US" sz="2000" b="1" dirty="0" err="1" smtClean="0">
                <a:solidFill>
                  <a:schemeClr val="tx1"/>
                </a:solidFill>
                <a:latin typeface="Agency FB" panose="020B0503020202020204" pitchFamily="34" charset="0"/>
              </a:rPr>
              <a:t>PrEP</a:t>
            </a:r>
            <a:r>
              <a:rPr lang="en-US" sz="2000" b="1" dirty="0" smtClean="0">
                <a:solidFill>
                  <a:schemeClr val="tx1"/>
                </a:solidFill>
                <a:latin typeface="Agency FB" panose="020B0503020202020204" pitchFamily="34" charset="0"/>
              </a:rPr>
              <a:t> should be continued until the HIV infected partner has achieved a stable suppressed viral load</a:t>
            </a:r>
            <a:endParaRPr lang="en-US" sz="2000" b="1" dirty="0">
              <a:solidFill>
                <a:schemeClr val="tx1"/>
              </a:solidFill>
              <a:latin typeface="Agency FB" panose="020B0503020202020204" pitchFamily="34" charset="0"/>
            </a:endParaRPr>
          </a:p>
          <a:p>
            <a:pPr marL="342900" indent="-342900" algn="just">
              <a:lnSpc>
                <a:spcPct val="150000"/>
              </a:lnSpc>
              <a:buFont typeface="Arial" panose="020B0604020202020204" pitchFamily="34" charset="0"/>
              <a:buChar char="•"/>
            </a:pPr>
            <a:r>
              <a:rPr lang="en-US" sz="2000" b="1" dirty="0" smtClean="0">
                <a:solidFill>
                  <a:schemeClr val="tx1"/>
                </a:solidFill>
                <a:latin typeface="Agency FB" panose="020B0503020202020204" pitchFamily="34" charset="0"/>
              </a:rPr>
              <a:t>Consider adherence concerns in HIV infected partner</a:t>
            </a:r>
          </a:p>
          <a:p>
            <a:pPr marL="342900" indent="-342900" algn="just">
              <a:lnSpc>
                <a:spcPct val="150000"/>
              </a:lnSpc>
              <a:buFont typeface="Arial" panose="020B0604020202020204" pitchFamily="34" charset="0"/>
              <a:buChar char="•"/>
            </a:pPr>
            <a:r>
              <a:rPr lang="en-US" sz="2000" b="1" dirty="0" smtClean="0">
                <a:solidFill>
                  <a:schemeClr val="tx1"/>
                </a:solidFill>
                <a:latin typeface="Agency FB" panose="020B0503020202020204" pitchFamily="34" charset="0"/>
              </a:rPr>
              <a:t>Ask about </a:t>
            </a:r>
            <a:r>
              <a:rPr lang="en-US" sz="2000" b="1" dirty="0" err="1" smtClean="0">
                <a:solidFill>
                  <a:schemeClr val="tx1"/>
                </a:solidFill>
                <a:latin typeface="Agency FB" panose="020B0503020202020204" pitchFamily="34" charset="0"/>
              </a:rPr>
              <a:t>condomless</a:t>
            </a:r>
            <a:r>
              <a:rPr lang="en-US" sz="2000" b="1" dirty="0" smtClean="0">
                <a:solidFill>
                  <a:schemeClr val="tx1"/>
                </a:solidFill>
                <a:latin typeface="Agency FB" panose="020B0503020202020204" pitchFamily="34" charset="0"/>
              </a:rPr>
              <a:t> sex with other partners</a:t>
            </a:r>
          </a:p>
        </p:txBody>
      </p:sp>
    </p:spTree>
    <p:extLst>
      <p:ext uri="{BB962C8B-B14F-4D97-AF65-F5344CB8AC3E}">
        <p14:creationId xmlns:p14="http://schemas.microsoft.com/office/powerpoint/2010/main" val="2912539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Agency FB" panose="020B0503020202020204" pitchFamily="34" charset="0"/>
              </a:rPr>
              <a:t>What is PEP???</a:t>
            </a:r>
            <a:endParaRPr lang="en-US" sz="6000" b="1" dirty="0">
              <a:latin typeface="Agency FB" panose="020B0503020202020204" pitchFamily="34" charset="0"/>
            </a:endParaRPr>
          </a:p>
        </p:txBody>
      </p:sp>
      <p:sp>
        <p:nvSpPr>
          <p:cNvPr id="3" name="Rectangle 2"/>
          <p:cNvSpPr/>
          <p:nvPr/>
        </p:nvSpPr>
        <p:spPr>
          <a:xfrm>
            <a:off x="0" y="6120245"/>
            <a:ext cx="12192000"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987136" y="1690688"/>
            <a:ext cx="10048009" cy="439448"/>
          </a:xfrm>
          <a:prstGeom prst="rect">
            <a:avLst/>
          </a:prstGeom>
          <a:no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dirty="0" smtClean="0">
                <a:solidFill>
                  <a:schemeClr val="accent2"/>
                </a:solidFill>
                <a:latin typeface="Agency FB" panose="020B0503020202020204" pitchFamily="34" charset="0"/>
              </a:rPr>
              <a:t>WHEN TO USE NON OCCUPATIONAL PEP (</a:t>
            </a:r>
            <a:r>
              <a:rPr lang="en-US" sz="3200" b="1" dirty="0" err="1" smtClean="0">
                <a:solidFill>
                  <a:schemeClr val="accent2"/>
                </a:solidFill>
                <a:latin typeface="Agency FB" panose="020B0503020202020204" pitchFamily="34" charset="0"/>
              </a:rPr>
              <a:t>nPEP</a:t>
            </a:r>
            <a:r>
              <a:rPr lang="en-US" sz="3200" b="1" dirty="0" smtClean="0">
                <a:solidFill>
                  <a:schemeClr val="accent2"/>
                </a:solidFill>
                <a:latin typeface="Agency FB" panose="020B0503020202020204" pitchFamily="34" charset="0"/>
              </a:rPr>
              <a:t>)</a:t>
            </a:r>
            <a:endParaRPr lang="en-US" sz="3200" b="1" dirty="0">
              <a:solidFill>
                <a:schemeClr val="accent2"/>
              </a:solidFill>
              <a:latin typeface="Agency FB" panose="020B0503020202020204" pitchFamily="34" charset="0"/>
            </a:endParaRPr>
          </a:p>
        </p:txBody>
      </p:sp>
      <p:sp>
        <p:nvSpPr>
          <p:cNvPr id="7" name="Rectangle 6"/>
          <p:cNvSpPr/>
          <p:nvPr/>
        </p:nvSpPr>
        <p:spPr>
          <a:xfrm>
            <a:off x="987136" y="2917607"/>
            <a:ext cx="10048009" cy="241516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buFont typeface="Arial" panose="020B0604020202020204" pitchFamily="34" charset="0"/>
              <a:buChar char="•"/>
            </a:pPr>
            <a:r>
              <a:rPr lang="en-US" sz="2800" b="1" dirty="0" smtClean="0">
                <a:solidFill>
                  <a:prstClr val="black"/>
                </a:solidFill>
                <a:latin typeface="Agency FB" panose="020B0503020202020204" pitchFamily="34" charset="0"/>
              </a:rPr>
              <a:t>A candidate is evaluated rapidly for PEP when care is sought to be (less than) </a:t>
            </a:r>
            <a:r>
              <a:rPr lang="en-US" sz="2800" b="1" dirty="0" smtClean="0">
                <a:solidFill>
                  <a:prstClr val="black"/>
                </a:solidFill>
                <a:latin typeface="Algerian" panose="04020705040A02060702" pitchFamily="82" charset="0"/>
              </a:rPr>
              <a:t>&lt;</a:t>
            </a:r>
            <a:r>
              <a:rPr lang="en-US" sz="2800" b="1" dirty="0" smtClean="0">
                <a:solidFill>
                  <a:prstClr val="black"/>
                </a:solidFill>
                <a:latin typeface="Agency FB" panose="020B0503020202020204" pitchFamily="34" charset="0"/>
              </a:rPr>
              <a:t>72 hours after no occupational exposure that presents the substantial risk of HIV acquisition.</a:t>
            </a:r>
          </a:p>
          <a:p>
            <a:pPr marL="285750" lvl="0" indent="-285750" algn="just">
              <a:buFont typeface="Arial" panose="020B0604020202020204" pitchFamily="34" charset="0"/>
              <a:buChar char="•"/>
            </a:pPr>
            <a:endParaRPr lang="en-US" sz="2800" b="1" dirty="0">
              <a:solidFill>
                <a:prstClr val="black"/>
              </a:solidFill>
              <a:latin typeface="Agency FB" panose="020B0503020202020204" pitchFamily="34" charset="0"/>
            </a:endParaRPr>
          </a:p>
        </p:txBody>
      </p:sp>
    </p:spTree>
    <p:extLst>
      <p:ext uri="{BB962C8B-B14F-4D97-AF65-F5344CB8AC3E}">
        <p14:creationId xmlns:p14="http://schemas.microsoft.com/office/powerpoint/2010/main" val="1366964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2" y="365125"/>
            <a:ext cx="10858501" cy="1325563"/>
          </a:xfrm>
        </p:spPr>
        <p:txBody>
          <a:bodyPr>
            <a:normAutofit/>
          </a:bodyPr>
          <a:lstStyle/>
          <a:p>
            <a:pPr algn="ctr"/>
            <a:r>
              <a:rPr lang="en-US" sz="6000" b="1" dirty="0" smtClean="0">
                <a:latin typeface="Agency FB" panose="020B0503020202020204" pitchFamily="34" charset="0"/>
              </a:rPr>
              <a:t>Barriers of </a:t>
            </a:r>
            <a:r>
              <a:rPr lang="en-US" sz="6000" b="1" dirty="0" err="1" smtClean="0">
                <a:latin typeface="Agency FB" panose="020B0503020202020204" pitchFamily="34" charset="0"/>
              </a:rPr>
              <a:t>PrEP</a:t>
            </a:r>
            <a:endParaRPr lang="en-US" sz="6000" b="1" dirty="0">
              <a:latin typeface="Agency FB" panose="020B0503020202020204" pitchFamily="34" charset="0"/>
            </a:endParaRPr>
          </a:p>
        </p:txBody>
      </p:sp>
      <p:sp>
        <p:nvSpPr>
          <p:cNvPr id="3" name="Rectangle 2"/>
          <p:cNvSpPr/>
          <p:nvPr/>
        </p:nvSpPr>
        <p:spPr>
          <a:xfrm>
            <a:off x="0" y="6120245"/>
            <a:ext cx="12192000"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914400" y="2089657"/>
            <a:ext cx="4530435" cy="365240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3200" dirty="0" smtClean="0">
                <a:solidFill>
                  <a:schemeClr val="tx1"/>
                </a:solidFill>
                <a:latin typeface="Agency FB" panose="020B0503020202020204" pitchFamily="34" charset="0"/>
              </a:rPr>
              <a:t>Finding eligible clients</a:t>
            </a:r>
          </a:p>
          <a:p>
            <a:pPr marL="342900" indent="-342900" algn="ctr">
              <a:buFont typeface="Arial" panose="020B0604020202020204" pitchFamily="34" charset="0"/>
              <a:buChar char="•"/>
            </a:pPr>
            <a:r>
              <a:rPr lang="en-US" sz="3200" dirty="0" smtClean="0">
                <a:solidFill>
                  <a:schemeClr val="tx1"/>
                </a:solidFill>
                <a:latin typeface="Agency FB" panose="020B0503020202020204" pitchFamily="34" charset="0"/>
              </a:rPr>
              <a:t>Protocol for initiation</a:t>
            </a:r>
          </a:p>
          <a:p>
            <a:pPr marL="342900" indent="-342900" algn="ctr">
              <a:buFont typeface="Arial" panose="020B0604020202020204" pitchFamily="34" charset="0"/>
              <a:buChar char="•"/>
            </a:pPr>
            <a:r>
              <a:rPr lang="en-US" sz="3200" dirty="0" smtClean="0">
                <a:solidFill>
                  <a:schemeClr val="tx1"/>
                </a:solidFill>
                <a:latin typeface="Agency FB" panose="020B0503020202020204" pitchFamily="34" charset="0"/>
              </a:rPr>
              <a:t>HIV testing access</a:t>
            </a:r>
          </a:p>
          <a:p>
            <a:pPr marL="342900" indent="-342900" algn="ctr">
              <a:buFont typeface="Arial" panose="020B0604020202020204" pitchFamily="34" charset="0"/>
              <a:buChar char="•"/>
            </a:pPr>
            <a:r>
              <a:rPr lang="en-US" sz="3200" dirty="0" smtClean="0">
                <a:solidFill>
                  <a:schemeClr val="tx1"/>
                </a:solidFill>
                <a:latin typeface="Agency FB" panose="020B0503020202020204" pitchFamily="34" charset="0"/>
              </a:rPr>
              <a:t>Discomfort taking sexual history or providing STI care</a:t>
            </a:r>
          </a:p>
        </p:txBody>
      </p:sp>
      <p:sp>
        <p:nvSpPr>
          <p:cNvPr id="6" name="Rectangle 5"/>
          <p:cNvSpPr/>
          <p:nvPr/>
        </p:nvSpPr>
        <p:spPr>
          <a:xfrm>
            <a:off x="6099464" y="2089656"/>
            <a:ext cx="5153890" cy="365240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dirty="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Char char="•"/>
            </a:pPr>
            <a:r>
              <a:rPr lang="en-US" sz="3200" dirty="0" smtClean="0">
                <a:solidFill>
                  <a:schemeClr val="tx1"/>
                </a:solidFill>
                <a:latin typeface="Agency FB" panose="020B0503020202020204" pitchFamily="34" charset="0"/>
              </a:rPr>
              <a:t>Time pressures</a:t>
            </a:r>
          </a:p>
          <a:p>
            <a:pPr marL="457200" indent="-457200" algn="just">
              <a:buFont typeface="Arial" panose="020B0604020202020204" pitchFamily="34" charset="0"/>
              <a:buChar char="•"/>
            </a:pPr>
            <a:r>
              <a:rPr lang="en-US" sz="3200" dirty="0" smtClean="0">
                <a:solidFill>
                  <a:schemeClr val="tx1"/>
                </a:solidFill>
                <a:latin typeface="Agency FB" panose="020B0503020202020204" pitchFamily="34" charset="0"/>
                <a:ea typeface="Calibri" panose="020F0502020204030204" pitchFamily="34" charset="0"/>
                <a:cs typeface="Times New Roman" panose="02020603050405020304" pitchFamily="18" charset="0"/>
              </a:rPr>
              <a:t>Community or family </a:t>
            </a:r>
            <a:r>
              <a:rPr lang="en-US" sz="3200" dirty="0" err="1" smtClean="0">
                <a:solidFill>
                  <a:schemeClr val="tx1"/>
                </a:solidFill>
                <a:latin typeface="Agency FB" panose="020B0503020202020204" pitchFamily="34" charset="0"/>
                <a:ea typeface="Calibri" panose="020F0502020204030204" pitchFamily="34" charset="0"/>
                <a:cs typeface="Times New Roman" panose="02020603050405020304" pitchFamily="18" charset="0"/>
              </a:rPr>
              <a:t>PrEP</a:t>
            </a:r>
            <a:r>
              <a:rPr lang="en-US" sz="3200" dirty="0" smtClean="0">
                <a:solidFill>
                  <a:schemeClr val="tx1"/>
                </a:solidFill>
                <a:latin typeface="Agency FB" panose="020B0503020202020204" pitchFamily="34" charset="0"/>
                <a:ea typeface="Calibri" panose="020F0502020204030204" pitchFamily="34" charset="0"/>
                <a:cs typeface="Times New Roman" panose="02020603050405020304" pitchFamily="18" charset="0"/>
              </a:rPr>
              <a:t> related stigma</a:t>
            </a:r>
          </a:p>
          <a:p>
            <a:pPr marL="457200" indent="-457200" algn="just">
              <a:buFont typeface="Arial" panose="020B0604020202020204" pitchFamily="34" charset="0"/>
              <a:buChar char="•"/>
            </a:pPr>
            <a:r>
              <a:rPr lang="en-US" sz="3200" dirty="0" smtClean="0">
                <a:solidFill>
                  <a:schemeClr val="tx1"/>
                </a:solidFill>
                <a:effectLst/>
                <a:latin typeface="Agency FB" panose="020B0503020202020204" pitchFamily="34" charset="0"/>
                <a:ea typeface="Calibri" panose="020F0502020204030204" pitchFamily="34" charset="0"/>
                <a:cs typeface="Times New Roman" panose="02020603050405020304" pitchFamily="18" charset="0"/>
              </a:rPr>
              <a:t>Injection drug use</a:t>
            </a:r>
          </a:p>
          <a:p>
            <a:pPr algn="just"/>
            <a:r>
              <a:rPr lang="en-US" sz="3200" dirty="0">
                <a:solidFill>
                  <a:schemeClr val="tx1"/>
                </a:solidFill>
                <a:latin typeface="Agency FB" panose="020B0503020202020204" pitchFamily="34" charset="0"/>
                <a:ea typeface="Calibri" panose="020F0502020204030204" pitchFamily="34" charset="0"/>
                <a:cs typeface="Times New Roman" panose="02020603050405020304" pitchFamily="18" charset="0"/>
              </a:rPr>
              <a:t> </a:t>
            </a:r>
            <a:r>
              <a:rPr lang="en-US" sz="3200" dirty="0" smtClean="0">
                <a:solidFill>
                  <a:schemeClr val="tx1"/>
                </a:solidFill>
                <a:latin typeface="Agency FB" panose="020B0503020202020204" pitchFamily="34" charset="0"/>
                <a:ea typeface="Calibri" panose="020F0502020204030204" pitchFamily="34" charset="0"/>
                <a:cs typeface="Times New Roman" panose="02020603050405020304" pitchFamily="18" charset="0"/>
              </a:rPr>
              <a:t>          syringes</a:t>
            </a:r>
          </a:p>
          <a:p>
            <a:pPr algn="just"/>
            <a:r>
              <a:rPr lang="en-US" sz="3200" dirty="0" smtClean="0">
                <a:solidFill>
                  <a:schemeClr val="tx1"/>
                </a:solidFill>
                <a:effectLst/>
                <a:latin typeface="Agency FB" panose="020B0503020202020204" pitchFamily="34" charset="0"/>
                <a:ea typeface="Calibri" panose="020F0502020204030204" pitchFamily="34" charset="0"/>
                <a:cs typeface="Times New Roman" panose="02020603050405020304" pitchFamily="18" charset="0"/>
              </a:rPr>
              <a:t>           Medical assisted treatment</a:t>
            </a:r>
            <a:endParaRPr lang="en-US" sz="2400" dirty="0" smtClean="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p>
            <a:pPr algn="just"/>
            <a:endParaRPr lang="en-US" sz="2800" b="1" dirty="0" smtClean="0">
              <a:solidFill>
                <a:schemeClr val="accent2"/>
              </a:solidFill>
              <a:latin typeface="Agency FB" panose="020B0503020202020204" pitchFamily="34" charset="0"/>
            </a:endParaRPr>
          </a:p>
        </p:txBody>
      </p:sp>
    </p:spTree>
    <p:extLst>
      <p:ext uri="{BB962C8B-B14F-4D97-AF65-F5344CB8AC3E}">
        <p14:creationId xmlns:p14="http://schemas.microsoft.com/office/powerpoint/2010/main" val="2497787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2" y="365125"/>
            <a:ext cx="10858501" cy="1724532"/>
          </a:xfrm>
        </p:spPr>
        <p:txBody>
          <a:bodyPr>
            <a:normAutofit fontScale="90000"/>
          </a:bodyPr>
          <a:lstStyle/>
          <a:p>
            <a:pPr algn="ctr"/>
            <a:r>
              <a:rPr lang="en-US" sz="6000" b="1" dirty="0" smtClean="0">
                <a:latin typeface="Agency FB" panose="020B0503020202020204" pitchFamily="34" charset="0"/>
              </a:rPr>
              <a:t>The </a:t>
            </a:r>
            <a:r>
              <a:rPr lang="en-US" sz="6000" b="1" dirty="0" err="1" smtClean="0">
                <a:latin typeface="Agency FB" panose="020B0503020202020204" pitchFamily="34" charset="0"/>
              </a:rPr>
              <a:t>PrEP</a:t>
            </a:r>
            <a:r>
              <a:rPr lang="en-US" sz="6000" b="1" dirty="0" smtClean="0">
                <a:latin typeface="Agency FB" panose="020B0503020202020204" pitchFamily="34" charset="0"/>
              </a:rPr>
              <a:t> regimens as approved in National Guidelines</a:t>
            </a:r>
          </a:p>
        </p:txBody>
      </p:sp>
      <p:sp>
        <p:nvSpPr>
          <p:cNvPr id="3" name="Rectangle 2"/>
          <p:cNvSpPr/>
          <p:nvPr/>
        </p:nvSpPr>
        <p:spPr>
          <a:xfrm>
            <a:off x="0" y="6120245"/>
            <a:ext cx="12224084"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914400" y="2348345"/>
            <a:ext cx="10214264" cy="339371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gency FB" panose="020B0503020202020204" pitchFamily="34" charset="0"/>
              </a:rPr>
              <a:t>•	OPERATIONAL AND SERVICE DELIVERY MANUAL FOR THE PREVENTION, CARE AND TREATMENT OF HIV IN ZIMBABWE </a:t>
            </a:r>
          </a:p>
          <a:p>
            <a:pPr algn="ctr"/>
            <a:endParaRPr lang="en-US" sz="3200" dirty="0" smtClean="0">
              <a:solidFill>
                <a:schemeClr val="tx1"/>
              </a:solidFill>
              <a:latin typeface="Agency FB" panose="020B0503020202020204" pitchFamily="34" charset="0"/>
            </a:endParaRPr>
          </a:p>
          <a:p>
            <a:pPr algn="ctr"/>
            <a:r>
              <a:rPr lang="en-US" sz="3200" dirty="0" smtClean="0">
                <a:solidFill>
                  <a:schemeClr val="tx1"/>
                </a:solidFill>
                <a:latin typeface="Agency FB" panose="020B0503020202020204" pitchFamily="34" charset="0"/>
              </a:rPr>
              <a:t>•	WHO IMPLEMENTATION TOOL FOR PRE-EXPOSURE PROPHYLAXIS (</a:t>
            </a:r>
            <a:r>
              <a:rPr lang="en-US" sz="3200" dirty="0" err="1" smtClean="0">
                <a:solidFill>
                  <a:schemeClr val="tx1"/>
                </a:solidFill>
                <a:latin typeface="Agency FB" panose="020B0503020202020204" pitchFamily="34" charset="0"/>
              </a:rPr>
              <a:t>PrEP</a:t>
            </a:r>
            <a:r>
              <a:rPr lang="en-US" sz="3200" dirty="0" smtClean="0">
                <a:solidFill>
                  <a:schemeClr val="tx1"/>
                </a:solidFill>
                <a:latin typeface="Agency FB" panose="020B0503020202020204" pitchFamily="34" charset="0"/>
              </a:rPr>
              <a:t>) OF HIV INFECTION</a:t>
            </a:r>
          </a:p>
        </p:txBody>
      </p:sp>
    </p:spTree>
    <p:extLst>
      <p:ext uri="{BB962C8B-B14F-4D97-AF65-F5344CB8AC3E}">
        <p14:creationId xmlns:p14="http://schemas.microsoft.com/office/powerpoint/2010/main" val="3344247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2" y="365125"/>
            <a:ext cx="10858501" cy="1724532"/>
          </a:xfrm>
        </p:spPr>
        <p:txBody>
          <a:bodyPr>
            <a:normAutofit fontScale="90000"/>
          </a:bodyPr>
          <a:lstStyle/>
          <a:p>
            <a:pPr algn="ctr"/>
            <a:r>
              <a:rPr lang="en-US" sz="6000" b="1" dirty="0" smtClean="0">
                <a:latin typeface="Agency FB" panose="020B0503020202020204" pitchFamily="34" charset="0"/>
              </a:rPr>
              <a:t>The long-acting injectable </a:t>
            </a:r>
            <a:r>
              <a:rPr lang="en-US" sz="6000" b="1" dirty="0" err="1" smtClean="0">
                <a:latin typeface="Agency FB" panose="020B0503020202020204" pitchFamily="34" charset="0"/>
              </a:rPr>
              <a:t>Cabotegravir</a:t>
            </a:r>
            <a:r>
              <a:rPr lang="en-US" sz="6000" b="1" dirty="0" smtClean="0">
                <a:latin typeface="Agency FB" panose="020B0503020202020204" pitchFamily="34" charset="0"/>
              </a:rPr>
              <a:t> News</a:t>
            </a:r>
          </a:p>
        </p:txBody>
      </p:sp>
      <p:sp>
        <p:nvSpPr>
          <p:cNvPr id="3" name="Rectangle 2"/>
          <p:cNvSpPr/>
          <p:nvPr/>
        </p:nvSpPr>
        <p:spPr>
          <a:xfrm>
            <a:off x="0" y="6120245"/>
            <a:ext cx="12224084"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914400" y="2348345"/>
            <a:ext cx="10214264" cy="339371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gency FB" panose="020B0503020202020204" pitchFamily="34" charset="0"/>
              </a:rPr>
              <a:t>•	Zimbabwe is the first country in Africa to announce regulatory approval for long-acting injectable </a:t>
            </a:r>
            <a:r>
              <a:rPr lang="en-US" sz="3200" dirty="0" err="1" smtClean="0">
                <a:solidFill>
                  <a:schemeClr val="tx1"/>
                </a:solidFill>
                <a:latin typeface="Agency FB" panose="020B0503020202020204" pitchFamily="34" charset="0"/>
              </a:rPr>
              <a:t>cabotegravir</a:t>
            </a:r>
            <a:r>
              <a:rPr lang="en-US" sz="3200" dirty="0" smtClean="0">
                <a:solidFill>
                  <a:schemeClr val="tx1"/>
                </a:solidFill>
                <a:latin typeface="Agency FB" panose="020B0503020202020204" pitchFamily="34" charset="0"/>
              </a:rPr>
              <a:t> for  HIV prevention. The Medicine Control Authority of Zimbabwe indicated that the product is safe, effective and good quality. MCAZ is confident that the injectable drug will benefit those who receive it.</a:t>
            </a:r>
          </a:p>
        </p:txBody>
      </p:sp>
    </p:spTree>
    <p:extLst>
      <p:ext uri="{BB962C8B-B14F-4D97-AF65-F5344CB8AC3E}">
        <p14:creationId xmlns:p14="http://schemas.microsoft.com/office/powerpoint/2010/main" val="542567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1099994"/>
          </a:xfrm>
        </p:spPr>
        <p:txBody>
          <a:bodyPr>
            <a:normAutofit/>
          </a:bodyPr>
          <a:lstStyle/>
          <a:p>
            <a:pPr algn="ctr"/>
            <a:r>
              <a:rPr lang="en-US" sz="6600" b="1" dirty="0" smtClean="0">
                <a:solidFill>
                  <a:schemeClr val="accent2"/>
                </a:solidFill>
                <a:latin typeface="Agency FB" panose="020B0503020202020204" pitchFamily="34" charset="0"/>
              </a:rPr>
              <a:t>HIV EPIDEMIC GOALS 2025</a:t>
            </a:r>
            <a:endParaRPr lang="en-US" sz="6600" b="1" dirty="0">
              <a:solidFill>
                <a:schemeClr val="accent2"/>
              </a:solidFill>
              <a:latin typeface="Agency FB" panose="020B0503020202020204" pitchFamily="34" charset="0"/>
            </a:endParaRPr>
          </a:p>
        </p:txBody>
      </p:sp>
      <p:sp>
        <p:nvSpPr>
          <p:cNvPr id="3" name="Rectangle 2"/>
          <p:cNvSpPr/>
          <p:nvPr/>
        </p:nvSpPr>
        <p:spPr>
          <a:xfrm>
            <a:off x="0" y="6120245"/>
            <a:ext cx="12192000"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6" name="Rectangle 5"/>
          <p:cNvSpPr/>
          <p:nvPr/>
        </p:nvSpPr>
        <p:spPr>
          <a:xfrm>
            <a:off x="349827" y="3158835"/>
            <a:ext cx="1717964" cy="25420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2"/>
                </a:solidFill>
                <a:latin typeface="Agency FB" panose="020B0503020202020204" pitchFamily="34" charset="0"/>
              </a:rPr>
              <a:t>REDUCE NEW INFECTIONS BY 75% BY 2025</a:t>
            </a:r>
            <a:endParaRPr lang="en-US" sz="2000" b="1" dirty="0">
              <a:solidFill>
                <a:schemeClr val="accent2"/>
              </a:solidFill>
              <a:latin typeface="Agency FB" panose="020B0503020202020204" pitchFamily="34" charset="0"/>
            </a:endParaRPr>
          </a:p>
        </p:txBody>
      </p:sp>
      <p:sp>
        <p:nvSpPr>
          <p:cNvPr id="7" name="Rectangle 6"/>
          <p:cNvSpPr/>
          <p:nvPr/>
        </p:nvSpPr>
        <p:spPr>
          <a:xfrm>
            <a:off x="2358736" y="3148444"/>
            <a:ext cx="1743941" cy="25247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2"/>
                </a:solidFill>
                <a:latin typeface="Agency FB" panose="020B0503020202020204" pitchFamily="34" charset="0"/>
              </a:rPr>
              <a:t>REDUCE NEW HIV DIAGNOSES BY 75% BY 2025</a:t>
            </a:r>
            <a:endParaRPr lang="en-US" sz="2000" b="1" dirty="0">
              <a:solidFill>
                <a:schemeClr val="accent2"/>
              </a:solidFill>
              <a:latin typeface="Agency FB" panose="020B0503020202020204" pitchFamily="34" charset="0"/>
            </a:endParaRPr>
          </a:p>
        </p:txBody>
      </p:sp>
      <p:sp>
        <p:nvSpPr>
          <p:cNvPr id="8" name="Rectangle 7"/>
          <p:cNvSpPr/>
          <p:nvPr/>
        </p:nvSpPr>
        <p:spPr>
          <a:xfrm>
            <a:off x="4383232" y="3148444"/>
            <a:ext cx="1728354" cy="25247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2"/>
                </a:solidFill>
                <a:latin typeface="Agency FB" panose="020B0503020202020204" pitchFamily="34" charset="0"/>
              </a:rPr>
              <a:t>INCREASE THE PERCENTAGE OF PEOPLE WHO KNOW THEIR STATUS BY 95% BY 2025</a:t>
            </a:r>
            <a:endParaRPr lang="en-US" sz="2000" b="1" dirty="0">
              <a:solidFill>
                <a:schemeClr val="accent2"/>
              </a:solidFill>
              <a:latin typeface="Agency FB" panose="020B0503020202020204" pitchFamily="34" charset="0"/>
            </a:endParaRPr>
          </a:p>
        </p:txBody>
      </p:sp>
      <p:sp>
        <p:nvSpPr>
          <p:cNvPr id="9" name="Rectangle 8"/>
          <p:cNvSpPr/>
          <p:nvPr/>
        </p:nvSpPr>
        <p:spPr>
          <a:xfrm>
            <a:off x="6437169" y="3148444"/>
            <a:ext cx="1711033" cy="25247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2"/>
                </a:solidFill>
                <a:latin typeface="Agency FB" panose="020B0503020202020204" pitchFamily="34" charset="0"/>
              </a:rPr>
              <a:t>INCREASE PREP COVERAGE TO 50% BY 2025</a:t>
            </a:r>
            <a:endParaRPr lang="en-US" sz="2000" b="1" dirty="0">
              <a:solidFill>
                <a:schemeClr val="accent2"/>
              </a:solidFill>
              <a:latin typeface="Agency FB" panose="020B0503020202020204" pitchFamily="34" charset="0"/>
            </a:endParaRPr>
          </a:p>
        </p:txBody>
      </p:sp>
      <p:sp>
        <p:nvSpPr>
          <p:cNvPr id="10" name="Rectangle 9"/>
          <p:cNvSpPr/>
          <p:nvPr/>
        </p:nvSpPr>
        <p:spPr>
          <a:xfrm>
            <a:off x="8359488" y="3148444"/>
            <a:ext cx="1719693" cy="25247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2"/>
                </a:solidFill>
                <a:latin typeface="Agency FB" panose="020B0503020202020204" pitchFamily="34" charset="0"/>
              </a:rPr>
              <a:t>LINK 95% OF PEOPLE NEWLY DIAGNOSED WITH HIV TO CARE BY 2025</a:t>
            </a:r>
            <a:endParaRPr lang="en-US" sz="2000" b="1" dirty="0">
              <a:solidFill>
                <a:schemeClr val="accent2"/>
              </a:solidFill>
              <a:latin typeface="Agency FB" panose="020B0503020202020204" pitchFamily="34" charset="0"/>
            </a:endParaRPr>
          </a:p>
        </p:txBody>
      </p:sp>
      <p:sp>
        <p:nvSpPr>
          <p:cNvPr id="11" name="Rectangle 10"/>
          <p:cNvSpPr/>
          <p:nvPr/>
        </p:nvSpPr>
        <p:spPr>
          <a:xfrm>
            <a:off x="10359736" y="3148443"/>
            <a:ext cx="1717964" cy="25299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2"/>
                </a:solidFill>
                <a:latin typeface="Agency FB" panose="020B0503020202020204" pitchFamily="34" charset="0"/>
              </a:rPr>
              <a:t>INCREASE VIRAL SUPPRESSION AMONG PEOPLE WITH DIAGNOSED HIV BY 95% BY 2925</a:t>
            </a:r>
            <a:endParaRPr lang="en-US" sz="2000" b="1" dirty="0">
              <a:solidFill>
                <a:schemeClr val="accent2"/>
              </a:solidFill>
              <a:latin typeface="Agency FB" panose="020B0503020202020204" pitchFamily="34" charset="0"/>
            </a:endParaRPr>
          </a:p>
        </p:txBody>
      </p:sp>
      <p:sp>
        <p:nvSpPr>
          <p:cNvPr id="12" name="Rectangle 11"/>
          <p:cNvSpPr/>
          <p:nvPr/>
        </p:nvSpPr>
        <p:spPr>
          <a:xfrm>
            <a:off x="349827" y="1433945"/>
            <a:ext cx="1717964" cy="1724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Agency FB" panose="020B0503020202020204" pitchFamily="34" charset="0"/>
              </a:rPr>
              <a:t>INCIDENCE</a:t>
            </a:r>
            <a:endParaRPr lang="en-US" sz="2800" b="1" dirty="0">
              <a:solidFill>
                <a:schemeClr val="tx1"/>
              </a:solidFill>
              <a:latin typeface="Agency FB" panose="020B0503020202020204" pitchFamily="34" charset="0"/>
            </a:endParaRPr>
          </a:p>
        </p:txBody>
      </p:sp>
      <p:sp>
        <p:nvSpPr>
          <p:cNvPr id="14" name="Rectangle 13"/>
          <p:cNvSpPr/>
          <p:nvPr/>
        </p:nvSpPr>
        <p:spPr>
          <a:xfrm>
            <a:off x="4402283" y="1423553"/>
            <a:ext cx="1717964" cy="1724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Agency FB" panose="020B0503020202020204" pitchFamily="34" charset="0"/>
              </a:rPr>
              <a:t>KNOWLEDGE OF STATUS</a:t>
            </a:r>
            <a:endParaRPr lang="en-US" sz="2800" b="1" dirty="0">
              <a:solidFill>
                <a:schemeClr val="tx1"/>
              </a:solidFill>
              <a:latin typeface="Agency FB" panose="020B0503020202020204" pitchFamily="34" charset="0"/>
            </a:endParaRPr>
          </a:p>
        </p:txBody>
      </p:sp>
      <p:sp>
        <p:nvSpPr>
          <p:cNvPr id="15" name="Rectangle 14"/>
          <p:cNvSpPr/>
          <p:nvPr/>
        </p:nvSpPr>
        <p:spPr>
          <a:xfrm>
            <a:off x="6438899" y="1433944"/>
            <a:ext cx="1717964" cy="1724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Agency FB" panose="020B0503020202020204" pitchFamily="34" charset="0"/>
              </a:rPr>
              <a:t>PREP COVERAGE</a:t>
            </a:r>
            <a:endParaRPr lang="en-US" sz="2800" b="1" dirty="0">
              <a:solidFill>
                <a:schemeClr val="tx1"/>
              </a:solidFill>
              <a:latin typeface="Agency FB" panose="020B0503020202020204" pitchFamily="34" charset="0"/>
            </a:endParaRPr>
          </a:p>
        </p:txBody>
      </p:sp>
      <p:sp>
        <p:nvSpPr>
          <p:cNvPr id="16" name="Rectangle 15"/>
          <p:cNvSpPr/>
          <p:nvPr/>
        </p:nvSpPr>
        <p:spPr>
          <a:xfrm>
            <a:off x="8361217" y="1433945"/>
            <a:ext cx="1717964" cy="1724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Agency FB" panose="020B0503020202020204" pitchFamily="34" charset="0"/>
              </a:rPr>
              <a:t>LINKAGE TO CARE</a:t>
            </a:r>
            <a:endParaRPr lang="en-US" sz="2800" b="1" dirty="0">
              <a:solidFill>
                <a:schemeClr val="tx1"/>
              </a:solidFill>
              <a:latin typeface="Agency FB" panose="020B0503020202020204" pitchFamily="34" charset="0"/>
            </a:endParaRPr>
          </a:p>
        </p:txBody>
      </p:sp>
      <p:sp>
        <p:nvSpPr>
          <p:cNvPr id="17" name="Rectangle 16"/>
          <p:cNvSpPr/>
          <p:nvPr/>
        </p:nvSpPr>
        <p:spPr>
          <a:xfrm>
            <a:off x="10359736" y="1423554"/>
            <a:ext cx="1717964" cy="1724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Agency FB" panose="020B0503020202020204" pitchFamily="34" charset="0"/>
              </a:rPr>
              <a:t>VIRAL SUPPRESSION</a:t>
            </a:r>
            <a:endParaRPr lang="en-US" sz="2800" b="1" dirty="0">
              <a:solidFill>
                <a:schemeClr val="tx1"/>
              </a:solidFill>
              <a:latin typeface="Agency FB" panose="020B0503020202020204" pitchFamily="34" charset="0"/>
            </a:endParaRPr>
          </a:p>
        </p:txBody>
      </p:sp>
      <p:sp>
        <p:nvSpPr>
          <p:cNvPr id="18" name="Rectangle 17"/>
          <p:cNvSpPr/>
          <p:nvPr/>
        </p:nvSpPr>
        <p:spPr>
          <a:xfrm>
            <a:off x="2393374" y="1433944"/>
            <a:ext cx="1717964" cy="1724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Agency FB" panose="020B0503020202020204" pitchFamily="34" charset="0"/>
              </a:rPr>
              <a:t>DIAGNOSES</a:t>
            </a:r>
            <a:endParaRPr lang="en-US" sz="2800" b="1" dirty="0">
              <a:solidFill>
                <a:schemeClr val="tx1"/>
              </a:solidFill>
              <a:latin typeface="Agency FB" panose="020B0503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029200" y="3924360"/>
              <a:ext cx="503280" cy="114480"/>
            </p14:xfrm>
          </p:contentPart>
        </mc:Choice>
        <mc:Fallback xmlns="">
          <p:pic>
            <p:nvPicPr>
              <p:cNvPr id="5" name="Ink 4"/>
              <p:cNvPicPr/>
              <p:nvPr/>
            </p:nvPicPr>
            <p:blipFill>
              <a:blip r:embed="rId3"/>
              <a:stretch>
                <a:fillRect/>
              </a:stretch>
            </p:blipFill>
            <p:spPr>
              <a:xfrm>
                <a:off x="5013360" y="3860640"/>
                <a:ext cx="53496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p14:cNvContentPartPr/>
              <p14:nvPr/>
            </p14:nvContentPartPr>
            <p14:xfrm>
              <a:off x="11094840" y="5029200"/>
              <a:ext cx="360" cy="360"/>
            </p14:xfrm>
          </p:contentPart>
        </mc:Choice>
        <mc:Fallback xmlns="">
          <p:pic>
            <p:nvPicPr>
              <p:cNvPr id="13" name="Ink 12"/>
              <p:cNvPicPr/>
              <p:nvPr/>
            </p:nvPicPr>
            <p:blipFill>
              <a:blip r:embed="rId5"/>
              <a:stretch>
                <a:fillRect/>
              </a:stretch>
            </p:blipFill>
            <p:spPr>
              <a:xfrm>
                <a:off x="11079000" y="4965840"/>
                <a:ext cx="320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p14:cNvContentPartPr/>
              <p14:nvPr/>
            </p14:nvContentPartPr>
            <p14:xfrm>
              <a:off x="3063240" y="4610160"/>
              <a:ext cx="360" cy="360"/>
            </p14:xfrm>
          </p:contentPart>
        </mc:Choice>
        <mc:Fallback xmlns="">
          <p:pic>
            <p:nvPicPr>
              <p:cNvPr id="19" name="Ink 18"/>
              <p:cNvPicPr/>
              <p:nvPr/>
            </p:nvPicPr>
            <p:blipFill>
              <a:blip r:embed="rId7"/>
              <a:stretch>
                <a:fillRect/>
              </a:stretch>
            </p:blipFill>
            <p:spPr>
              <a:xfrm>
                <a:off x="3047400" y="4546440"/>
                <a:ext cx="32040" cy="127440"/>
              </a:xfrm>
              <a:prstGeom prst="rect">
                <a:avLst/>
              </a:prstGeom>
            </p:spPr>
          </p:pic>
        </mc:Fallback>
      </mc:AlternateContent>
    </p:spTree>
    <p:extLst>
      <p:ext uri="{BB962C8B-B14F-4D97-AF65-F5344CB8AC3E}">
        <p14:creationId xmlns:p14="http://schemas.microsoft.com/office/powerpoint/2010/main" val="1445784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809" y="240434"/>
            <a:ext cx="10515600" cy="964911"/>
          </a:xfrm>
        </p:spPr>
        <p:txBody>
          <a:bodyPr>
            <a:normAutofit/>
          </a:bodyPr>
          <a:lstStyle/>
          <a:p>
            <a:pPr algn="ctr"/>
            <a:r>
              <a:rPr lang="en-US" sz="6000" b="1" dirty="0" smtClean="0">
                <a:latin typeface="Agency FB" panose="020B0503020202020204" pitchFamily="34" charset="0"/>
              </a:rPr>
              <a:t>REFERENCE </a:t>
            </a:r>
            <a:endParaRPr lang="en-US" sz="6000" b="1" dirty="0">
              <a:latin typeface="Agency FB" panose="020B0503020202020204" pitchFamily="34" charset="0"/>
            </a:endParaRPr>
          </a:p>
        </p:txBody>
      </p:sp>
      <p:sp>
        <p:nvSpPr>
          <p:cNvPr id="3" name="Rectangle 2"/>
          <p:cNvSpPr/>
          <p:nvPr/>
        </p:nvSpPr>
        <p:spPr>
          <a:xfrm>
            <a:off x="0" y="6120245"/>
            <a:ext cx="12192000"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7" name="Rectangle 6"/>
          <p:cNvSpPr/>
          <p:nvPr/>
        </p:nvSpPr>
        <p:spPr>
          <a:xfrm>
            <a:off x="748145" y="1205345"/>
            <a:ext cx="10403031" cy="46343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gn="just">
              <a:buFont typeface="+mj-lt"/>
              <a:buAutoNum type="arabicPeriod"/>
            </a:pPr>
            <a:r>
              <a:rPr lang="en-US" u="sng" dirty="0">
                <a:solidFill>
                  <a:schemeClr val="tx1"/>
                </a:solidFill>
                <a:latin typeface="Agency FB" panose="020B0503020202020204" pitchFamily="34" charset="0"/>
                <a:hlinkClick r:id="rId2"/>
              </a:rPr>
              <a:t>https://www.who.int/news/item/28-07-2022-who-recommends-long-acting-cabotegravir-for-hiv-prevention</a:t>
            </a:r>
            <a:endParaRPr lang="en-US" dirty="0">
              <a:solidFill>
                <a:schemeClr val="tx1"/>
              </a:solidFill>
              <a:latin typeface="Agency FB" panose="020B0503020202020204" pitchFamily="34" charset="0"/>
            </a:endParaRPr>
          </a:p>
          <a:p>
            <a:pPr marL="228600" lvl="0" indent="-228600" algn="just">
              <a:buFont typeface="+mj-lt"/>
              <a:buAutoNum type="arabicPeriod"/>
            </a:pPr>
            <a:r>
              <a:rPr lang="en-US" u="sng" dirty="0">
                <a:solidFill>
                  <a:schemeClr val="tx1"/>
                </a:solidFill>
                <a:latin typeface="Agency FB" panose="020B0503020202020204" pitchFamily="34" charset="0"/>
                <a:hlinkClick r:id="rId3"/>
              </a:rPr>
              <a:t>https://clinicalinfo.hiv.gov/en/drugs/cabotegravir-1/patient</a:t>
            </a:r>
            <a:endParaRPr lang="en-US" dirty="0">
              <a:solidFill>
                <a:schemeClr val="tx1"/>
              </a:solidFill>
              <a:latin typeface="Agency FB" panose="020B0503020202020204" pitchFamily="34" charset="0"/>
            </a:endParaRPr>
          </a:p>
          <a:p>
            <a:pPr marL="228600" lvl="0" indent="-228600" algn="just">
              <a:buFont typeface="+mj-lt"/>
              <a:buAutoNum type="arabicPeriod"/>
            </a:pPr>
            <a:r>
              <a:rPr lang="en-US" u="sng" dirty="0">
                <a:solidFill>
                  <a:schemeClr val="tx1"/>
                </a:solidFill>
                <a:latin typeface="Agency FB" panose="020B0503020202020204" pitchFamily="34" charset="0"/>
                <a:hlinkClick r:id="rId4"/>
              </a:rPr>
              <a:t>https://www.unaids.org/en/resources/presscentre/pressreleaseandstatementarchive/2021/december/20211222_cabotegravir</a:t>
            </a:r>
            <a:endParaRPr lang="en-US" dirty="0">
              <a:solidFill>
                <a:schemeClr val="tx1"/>
              </a:solidFill>
              <a:latin typeface="Agency FB" panose="020B0503020202020204" pitchFamily="34" charset="0"/>
            </a:endParaRPr>
          </a:p>
          <a:p>
            <a:pPr marL="228600" lvl="0" indent="-228600" algn="just">
              <a:buFont typeface="+mj-lt"/>
              <a:buAutoNum type="arabicPeriod"/>
            </a:pPr>
            <a:r>
              <a:rPr lang="en-US" u="sng" dirty="0">
                <a:solidFill>
                  <a:schemeClr val="tx1"/>
                </a:solidFill>
                <a:latin typeface="Agency FB" panose="020B0503020202020204" pitchFamily="34" charset="0"/>
                <a:hlinkClick r:id="rId5"/>
              </a:rPr>
              <a:t>https://www.prepwatch.org/resources/long-acting-injectable-cabotegravir-for-hiv-prevention-what-do-we-know-and-need-to-know-about-the-risks-and-consequences-of-cabotegravir-resistance/</a:t>
            </a:r>
            <a:endParaRPr lang="en-US" dirty="0">
              <a:solidFill>
                <a:schemeClr val="tx1"/>
              </a:solidFill>
              <a:latin typeface="Agency FB" panose="020B0503020202020204" pitchFamily="34" charset="0"/>
            </a:endParaRPr>
          </a:p>
          <a:p>
            <a:pPr marL="228600" lvl="0" indent="-228600" algn="just">
              <a:buFont typeface="+mj-lt"/>
              <a:buAutoNum type="arabicPeriod"/>
            </a:pPr>
            <a:r>
              <a:rPr lang="en-US" dirty="0">
                <a:solidFill>
                  <a:schemeClr val="tx1"/>
                </a:solidFill>
                <a:latin typeface="Agency FB" panose="020B0503020202020204" pitchFamily="34" charset="0"/>
              </a:rPr>
              <a:t>"</a:t>
            </a:r>
            <a:r>
              <a:rPr lang="en-US" dirty="0" err="1">
                <a:solidFill>
                  <a:schemeClr val="tx1"/>
                </a:solidFill>
                <a:latin typeface="Agency FB" panose="020B0503020202020204" pitchFamily="34" charset="0"/>
              </a:rPr>
              <a:t>Apretude</a:t>
            </a:r>
            <a:r>
              <a:rPr lang="en-US" dirty="0">
                <a:solidFill>
                  <a:schemeClr val="tx1"/>
                </a:solidFill>
                <a:latin typeface="Agency FB" panose="020B0503020202020204" pitchFamily="34" charset="0"/>
              </a:rPr>
              <a:t>- </a:t>
            </a:r>
            <a:r>
              <a:rPr lang="en-US" dirty="0" err="1">
                <a:solidFill>
                  <a:schemeClr val="tx1"/>
                </a:solidFill>
                <a:latin typeface="Agency FB" panose="020B0503020202020204" pitchFamily="34" charset="0"/>
              </a:rPr>
              <a:t>cabotegravir</a:t>
            </a:r>
            <a:r>
              <a:rPr lang="en-US" dirty="0">
                <a:solidFill>
                  <a:schemeClr val="tx1"/>
                </a:solidFill>
                <a:latin typeface="Agency FB" panose="020B0503020202020204" pitchFamily="34" charset="0"/>
              </a:rPr>
              <a:t> kit". </a:t>
            </a:r>
            <a:r>
              <a:rPr lang="en-US" dirty="0" err="1">
                <a:solidFill>
                  <a:schemeClr val="tx1"/>
                </a:solidFill>
                <a:latin typeface="Agency FB" panose="020B0503020202020204" pitchFamily="34" charset="0"/>
              </a:rPr>
              <a:t>DailyMed</a:t>
            </a:r>
            <a:r>
              <a:rPr lang="en-US" dirty="0">
                <a:solidFill>
                  <a:schemeClr val="tx1"/>
                </a:solidFill>
                <a:latin typeface="Agency FB" panose="020B0503020202020204" pitchFamily="34" charset="0"/>
              </a:rPr>
              <a:t>. Retrieved 24 December 2021.</a:t>
            </a:r>
          </a:p>
          <a:p>
            <a:pPr marL="228600" lvl="0" indent="-228600" algn="just">
              <a:buFont typeface="+mj-lt"/>
              <a:buAutoNum type="arabicPeriod"/>
            </a:pPr>
            <a:r>
              <a:rPr lang="en-US" dirty="0" err="1">
                <a:solidFill>
                  <a:schemeClr val="tx1"/>
                </a:solidFill>
                <a:latin typeface="Agency FB" panose="020B0503020202020204" pitchFamily="34" charset="0"/>
              </a:rPr>
              <a:t>Chingono</a:t>
            </a:r>
            <a:r>
              <a:rPr lang="en-US" dirty="0">
                <a:solidFill>
                  <a:schemeClr val="tx1"/>
                </a:solidFill>
                <a:latin typeface="Agency FB" panose="020B0503020202020204" pitchFamily="34" charset="0"/>
              </a:rPr>
              <a:t>, </a:t>
            </a:r>
            <a:r>
              <a:rPr lang="en-US" dirty="0" err="1">
                <a:solidFill>
                  <a:schemeClr val="tx1"/>
                </a:solidFill>
                <a:latin typeface="Agency FB" panose="020B0503020202020204" pitchFamily="34" charset="0"/>
              </a:rPr>
              <a:t>Nyasha</a:t>
            </a:r>
            <a:r>
              <a:rPr lang="en-US" dirty="0">
                <a:solidFill>
                  <a:schemeClr val="tx1"/>
                </a:solidFill>
                <a:latin typeface="Agency FB" panose="020B0503020202020204" pitchFamily="34" charset="0"/>
              </a:rPr>
              <a:t> (20 October 2022). "Zimbabwe becomes first African nation to approve HIV prevention drug". The Guardian. Retrieved 21 October 2022.</a:t>
            </a:r>
          </a:p>
          <a:p>
            <a:pPr marL="228600" lvl="0" indent="-228600" algn="just">
              <a:buFont typeface="+mj-lt"/>
              <a:buAutoNum type="arabicPeriod"/>
            </a:pPr>
            <a:r>
              <a:rPr lang="en-US" dirty="0">
                <a:solidFill>
                  <a:schemeClr val="tx1"/>
                </a:solidFill>
                <a:latin typeface="Agency FB" panose="020B0503020202020204" pitchFamily="34" charset="0"/>
              </a:rPr>
              <a:t> "Adopted USANs" (PDF). American Medical Association. Retrieved 19 September 2014.</a:t>
            </a:r>
          </a:p>
          <a:p>
            <a:pPr marL="228600" lvl="0" indent="-228600" algn="just">
              <a:buFont typeface="+mj-lt"/>
              <a:buAutoNum type="arabicPeriod"/>
            </a:pPr>
            <a:r>
              <a:rPr lang="en-US" dirty="0">
                <a:solidFill>
                  <a:schemeClr val="tx1"/>
                </a:solidFill>
                <a:latin typeface="Agency FB" panose="020B0503020202020204" pitchFamily="34" charset="0"/>
              </a:rPr>
              <a:t> World Health Organization (2015). "International nonproprietary names for pharmaceutical substances (INN): recommended INN: list 73". WHO Drug Information. 29 (1): 70–1. hdl:10665/331088.</a:t>
            </a:r>
          </a:p>
          <a:p>
            <a:pPr marL="228600" lvl="0" indent="-228600" algn="just">
              <a:buFont typeface="+mj-lt"/>
              <a:buAutoNum type="arabicPeriod"/>
            </a:pPr>
            <a:r>
              <a:rPr lang="en-US" dirty="0">
                <a:solidFill>
                  <a:schemeClr val="tx1"/>
                </a:solidFill>
                <a:latin typeface="Agency FB" panose="020B0503020202020204" pitchFamily="34" charset="0"/>
              </a:rPr>
              <a:t> Ryan G (7 July 2020). "Injectable </a:t>
            </a:r>
            <a:r>
              <a:rPr lang="en-US" dirty="0" err="1">
                <a:solidFill>
                  <a:schemeClr val="tx1"/>
                </a:solidFill>
                <a:latin typeface="Agency FB" panose="020B0503020202020204" pitchFamily="34" charset="0"/>
              </a:rPr>
              <a:t>PrEP</a:t>
            </a:r>
            <a:r>
              <a:rPr lang="en-US" dirty="0">
                <a:solidFill>
                  <a:schemeClr val="tx1"/>
                </a:solidFill>
                <a:latin typeface="Agency FB" panose="020B0503020202020204" pitchFamily="34" charset="0"/>
              </a:rPr>
              <a:t> Is Even More Effective Than Daily </a:t>
            </a:r>
            <a:r>
              <a:rPr lang="en-US" dirty="0" err="1">
                <a:solidFill>
                  <a:schemeClr val="tx1"/>
                </a:solidFill>
                <a:latin typeface="Agency FB" panose="020B0503020202020204" pitchFamily="34" charset="0"/>
              </a:rPr>
              <a:t>Truvada</a:t>
            </a:r>
            <a:r>
              <a:rPr lang="en-US" dirty="0">
                <a:solidFill>
                  <a:schemeClr val="tx1"/>
                </a:solidFill>
                <a:latin typeface="Agency FB" panose="020B0503020202020204" pitchFamily="34" charset="0"/>
              </a:rPr>
              <a:t>". </a:t>
            </a:r>
            <a:r>
              <a:rPr lang="en-US" dirty="0" err="1">
                <a:solidFill>
                  <a:schemeClr val="tx1"/>
                </a:solidFill>
                <a:latin typeface="Agency FB" panose="020B0503020202020204" pitchFamily="34" charset="0"/>
              </a:rPr>
              <a:t>Poz</a:t>
            </a:r>
            <a:r>
              <a:rPr lang="en-US" dirty="0">
                <a:solidFill>
                  <a:schemeClr val="tx1"/>
                </a:solidFill>
                <a:latin typeface="Agency FB" panose="020B0503020202020204" pitchFamily="34" charset="0"/>
              </a:rPr>
              <a:t>. Retrieved 9 November 2020.</a:t>
            </a:r>
          </a:p>
          <a:p>
            <a:pPr marL="228600" lvl="0" indent="-228600" algn="just">
              <a:buFont typeface="+mj-lt"/>
              <a:buAutoNum type="arabicPeriod"/>
            </a:pPr>
            <a:r>
              <a:rPr lang="en-US" dirty="0">
                <a:solidFill>
                  <a:schemeClr val="tx1"/>
                </a:solidFill>
                <a:latin typeface="Agency FB" panose="020B0503020202020204" pitchFamily="34" charset="0"/>
              </a:rPr>
              <a:t> Ryan G (9 November 2020). "For Women, Injectable </a:t>
            </a:r>
            <a:r>
              <a:rPr lang="en-US" dirty="0" err="1">
                <a:solidFill>
                  <a:schemeClr val="tx1"/>
                </a:solidFill>
                <a:latin typeface="Agency FB" panose="020B0503020202020204" pitchFamily="34" charset="0"/>
              </a:rPr>
              <a:t>Cabotegravir</a:t>
            </a:r>
            <a:r>
              <a:rPr lang="en-US" dirty="0">
                <a:solidFill>
                  <a:schemeClr val="tx1"/>
                </a:solidFill>
                <a:latin typeface="Agency FB" panose="020B0503020202020204" pitchFamily="34" charset="0"/>
              </a:rPr>
              <a:t> Is More Effective Than </a:t>
            </a:r>
            <a:r>
              <a:rPr lang="en-US" dirty="0" err="1">
                <a:solidFill>
                  <a:schemeClr val="tx1"/>
                </a:solidFill>
                <a:latin typeface="Agency FB" panose="020B0503020202020204" pitchFamily="34" charset="0"/>
              </a:rPr>
              <a:t>Truvada</a:t>
            </a:r>
            <a:r>
              <a:rPr lang="en-US" dirty="0">
                <a:solidFill>
                  <a:schemeClr val="tx1"/>
                </a:solidFill>
                <a:latin typeface="Agency FB" panose="020B0503020202020204" pitchFamily="34" charset="0"/>
              </a:rPr>
              <a:t> as </a:t>
            </a:r>
            <a:r>
              <a:rPr lang="en-US" dirty="0" err="1">
                <a:solidFill>
                  <a:schemeClr val="tx1"/>
                </a:solidFill>
                <a:latin typeface="Agency FB" panose="020B0503020202020204" pitchFamily="34" charset="0"/>
              </a:rPr>
              <a:t>PrEP</a:t>
            </a:r>
            <a:r>
              <a:rPr lang="en-US" dirty="0">
                <a:solidFill>
                  <a:schemeClr val="tx1"/>
                </a:solidFill>
                <a:latin typeface="Agency FB" panose="020B0503020202020204" pitchFamily="34" charset="0"/>
              </a:rPr>
              <a:t>". </a:t>
            </a:r>
            <a:r>
              <a:rPr lang="en-US" dirty="0" err="1">
                <a:solidFill>
                  <a:schemeClr val="tx1"/>
                </a:solidFill>
                <a:latin typeface="Agency FB" panose="020B0503020202020204" pitchFamily="34" charset="0"/>
              </a:rPr>
              <a:t>Poz</a:t>
            </a:r>
            <a:r>
              <a:rPr lang="en-US" dirty="0">
                <a:solidFill>
                  <a:schemeClr val="tx1"/>
                </a:solidFill>
                <a:latin typeface="Agency FB" panose="020B0503020202020204" pitchFamily="34" charset="0"/>
              </a:rPr>
              <a:t>. Retrieved 9 November 2020.</a:t>
            </a:r>
          </a:p>
          <a:p>
            <a:pPr marL="228600" lvl="0" indent="-228600" algn="just">
              <a:buFont typeface="+mj-lt"/>
              <a:buAutoNum type="arabicPeriod"/>
            </a:pPr>
            <a:r>
              <a:rPr lang="en-US" u="sng" dirty="0">
                <a:solidFill>
                  <a:schemeClr val="tx1"/>
                </a:solidFill>
                <a:latin typeface="Agency FB" panose="020B0503020202020204" pitchFamily="34" charset="0"/>
                <a:hlinkClick r:id="rId6"/>
              </a:rPr>
              <a:t>OPERATIONAL AND SERVICE DELIVERY MANUAL FOR THE PREVENTION, CARE AND TREATMENT OF HIV IN ZIMBABWE</a:t>
            </a:r>
            <a:r>
              <a:rPr lang="en-US" dirty="0">
                <a:solidFill>
                  <a:schemeClr val="tx1"/>
                </a:solidFill>
                <a:latin typeface="Agency FB" panose="020B0503020202020204" pitchFamily="34" charset="0"/>
              </a:rPr>
              <a:t> </a:t>
            </a:r>
          </a:p>
          <a:p>
            <a:pPr marL="228600" lvl="0" indent="-228600" algn="just">
              <a:buFont typeface="+mj-lt"/>
              <a:buAutoNum type="arabicPeriod"/>
            </a:pPr>
            <a:r>
              <a:rPr lang="en-US" u="sng" dirty="0">
                <a:solidFill>
                  <a:schemeClr val="tx1"/>
                </a:solidFill>
                <a:latin typeface="Agency FB" panose="020B0503020202020204" pitchFamily="34" charset="0"/>
                <a:hlinkClick r:id="rId7"/>
              </a:rPr>
              <a:t>https://apps.who.int/iris/bitstream/handle/10665/279834/WHO-CDS-HIV-18.10-eng.pdf</a:t>
            </a:r>
            <a:endParaRPr lang="en-US" dirty="0">
              <a:solidFill>
                <a:schemeClr val="tx1"/>
              </a:solidFill>
              <a:latin typeface="Agency FB" panose="020B0503020202020204" pitchFamily="34" charset="0"/>
            </a:endParaRPr>
          </a:p>
          <a:p>
            <a:pPr marL="285750" lvl="0" indent="-285750" algn="just">
              <a:buFont typeface="+mj-lt"/>
              <a:buAutoNum type="arabicPeriod"/>
            </a:pPr>
            <a:endParaRPr lang="en-US" sz="1600" b="1"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1991269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2" y="365125"/>
            <a:ext cx="10858501" cy="1325563"/>
          </a:xfrm>
        </p:spPr>
        <p:txBody>
          <a:bodyPr>
            <a:normAutofit/>
          </a:bodyPr>
          <a:lstStyle/>
          <a:p>
            <a:pPr algn="ctr"/>
            <a:r>
              <a:rPr lang="en-US" sz="7200" b="1" dirty="0" smtClean="0">
                <a:latin typeface="Agency FB" panose="020B0503020202020204" pitchFamily="34" charset="0"/>
              </a:rPr>
              <a:t>THANK YOU!!!!</a:t>
            </a:r>
            <a:endParaRPr lang="en-US" sz="7200" b="1" dirty="0">
              <a:latin typeface="Agency FB" panose="020B0503020202020204" pitchFamily="34" charset="0"/>
            </a:endParaRPr>
          </a:p>
        </p:txBody>
      </p:sp>
      <p:sp>
        <p:nvSpPr>
          <p:cNvPr id="3" name="Rectangle 2"/>
          <p:cNvSpPr/>
          <p:nvPr/>
        </p:nvSpPr>
        <p:spPr>
          <a:xfrm>
            <a:off x="0" y="6120245"/>
            <a:ext cx="12192000"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1091046" y="2089656"/>
            <a:ext cx="4530435" cy="131553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tx1"/>
                </a:solidFill>
                <a:latin typeface="Agency FB" panose="020B0503020202020204" pitchFamily="34" charset="0"/>
              </a:rPr>
              <a:t>African Proverb </a:t>
            </a:r>
          </a:p>
        </p:txBody>
      </p:sp>
      <p:sp>
        <p:nvSpPr>
          <p:cNvPr id="6" name="Rectangle 5"/>
          <p:cNvSpPr/>
          <p:nvPr/>
        </p:nvSpPr>
        <p:spPr>
          <a:xfrm>
            <a:off x="6099464" y="2089656"/>
            <a:ext cx="5153890" cy="365240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dirty="0" smtClean="0">
                <a:solidFill>
                  <a:schemeClr val="tx1"/>
                </a:solidFill>
                <a:effectLst/>
                <a:latin typeface="Agency FB" panose="020B0503020202020204" pitchFamily="34" charset="0"/>
                <a:ea typeface="Calibri" panose="020F0502020204030204" pitchFamily="34" charset="0"/>
                <a:cs typeface="Times New Roman" panose="02020603050405020304" pitchFamily="18" charset="0"/>
              </a:rPr>
              <a:t>The way a donkey express gratitude is by giving someone a bunch of kicks</a:t>
            </a:r>
          </a:p>
          <a:p>
            <a:pPr algn="just"/>
            <a:endParaRPr lang="en-US" sz="2400" b="1" dirty="0">
              <a:solidFill>
                <a:schemeClr val="tx1"/>
              </a:solidFill>
              <a:latin typeface="Agency FB" panose="020B0503020202020204" pitchFamily="34" charset="0"/>
              <a:cs typeface="Times New Roman" panose="02020603050405020304" pitchFamily="18" charset="0"/>
            </a:endParaRPr>
          </a:p>
          <a:p>
            <a:pPr algn="just"/>
            <a:r>
              <a:rPr lang="en-US" sz="2400" b="1" dirty="0" smtClean="0">
                <a:solidFill>
                  <a:schemeClr val="tx1"/>
                </a:solidFill>
                <a:latin typeface="Agency FB" panose="020B0503020202020204" pitchFamily="34" charset="0"/>
                <a:cs typeface="Times New Roman" panose="02020603050405020304" pitchFamily="18" charset="0"/>
              </a:rPr>
              <a:t>An envious person requires no reason to practice envy. Its always good to save or invest for the future.</a:t>
            </a:r>
          </a:p>
          <a:p>
            <a:pPr algn="just"/>
            <a:endParaRPr lang="en-US" sz="2400" b="1" dirty="0">
              <a:solidFill>
                <a:schemeClr val="tx1"/>
              </a:solidFill>
              <a:latin typeface="Agency FB" panose="020B0503020202020204" pitchFamily="34" charset="0"/>
              <a:cs typeface="Times New Roman" panose="02020603050405020304" pitchFamily="18" charset="0"/>
            </a:endParaRPr>
          </a:p>
          <a:p>
            <a:pPr algn="just"/>
            <a:r>
              <a:rPr lang="en-US" sz="2400" b="1" dirty="0" smtClean="0">
                <a:solidFill>
                  <a:schemeClr val="tx1"/>
                </a:solidFill>
                <a:latin typeface="Agency FB" panose="020B0503020202020204" pitchFamily="34" charset="0"/>
                <a:cs typeface="Times New Roman" panose="02020603050405020304" pitchFamily="18" charset="0"/>
              </a:rPr>
              <a:t>A deaf ear is followed by death and an ear that listens is followed by blessing</a:t>
            </a:r>
            <a:endParaRPr lang="en-US" sz="2800" b="1" dirty="0" smtClean="0">
              <a:solidFill>
                <a:schemeClr val="accent2"/>
              </a:solidFill>
              <a:latin typeface="Agency FB" panose="020B0503020202020204" pitchFamily="34" charset="0"/>
            </a:endParaRPr>
          </a:p>
        </p:txBody>
      </p:sp>
      <p:sp>
        <p:nvSpPr>
          <p:cNvPr id="7" name="Rectangle 6"/>
          <p:cNvSpPr/>
          <p:nvPr/>
        </p:nvSpPr>
        <p:spPr>
          <a:xfrm>
            <a:off x="1049482" y="4405743"/>
            <a:ext cx="4530435" cy="131553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tx1"/>
                </a:solidFill>
                <a:latin typeface="Agency FB" panose="020B0503020202020204" pitchFamily="34" charset="0"/>
              </a:rPr>
              <a:t>African Wisdom</a:t>
            </a:r>
          </a:p>
        </p:txBody>
      </p:sp>
    </p:spTree>
    <p:extLst>
      <p:ext uri="{BB962C8B-B14F-4D97-AF65-F5344CB8AC3E}">
        <p14:creationId xmlns:p14="http://schemas.microsoft.com/office/powerpoint/2010/main" val="3167984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5139"/>
          </a:xfrm>
          <a:solidFill>
            <a:schemeClr val="accent2"/>
          </a:solidFill>
        </p:spPr>
        <p:txBody>
          <a:bodyPr/>
          <a:lstStyle/>
          <a:p>
            <a:pPr algn="ctr"/>
            <a:r>
              <a:rPr lang="en-US" b="1" dirty="0" smtClean="0">
                <a:latin typeface="Agency FB" panose="020B0503020202020204" pitchFamily="34" charset="0"/>
              </a:rPr>
              <a:t>DEFINITION OF TERMS</a:t>
            </a:r>
            <a:endParaRPr lang="en-US" b="1" dirty="0">
              <a:latin typeface="Agency FB" panose="020B0503020202020204" pitchFamily="34" charset="0"/>
            </a:endParaRPr>
          </a:p>
        </p:txBody>
      </p:sp>
      <p:sp>
        <p:nvSpPr>
          <p:cNvPr id="3" name="Rectangle 2"/>
          <p:cNvSpPr/>
          <p:nvPr/>
        </p:nvSpPr>
        <p:spPr>
          <a:xfrm>
            <a:off x="0" y="6120245"/>
            <a:ext cx="12192000"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426027" y="1350818"/>
            <a:ext cx="11346873" cy="44888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716973" y="1641765"/>
            <a:ext cx="10557163" cy="3108543"/>
          </a:xfrm>
          <a:prstGeom prst="rect">
            <a:avLst/>
          </a:prstGeom>
          <a:ln w="28575">
            <a:solidFill>
              <a:schemeClr val="accent2"/>
            </a:solidFill>
          </a:ln>
        </p:spPr>
        <p:txBody>
          <a:bodyPr wrap="square">
            <a:spAutoFit/>
          </a:bodyPr>
          <a:lstStyle/>
          <a:p>
            <a:pPr marL="514350" indent="-514350">
              <a:buFont typeface="+mj-lt"/>
              <a:buAutoNum type="arabicPeriod"/>
            </a:pPr>
            <a:r>
              <a:rPr lang="pt-BR" sz="2800" dirty="0" smtClean="0">
                <a:latin typeface="Agency FB" panose="020B0503020202020204" pitchFamily="34" charset="0"/>
              </a:rPr>
              <a:t>FTC/TDF – emitrecitabine/tenofovir alafenamide </a:t>
            </a:r>
          </a:p>
          <a:p>
            <a:pPr marL="514350" indent="-514350">
              <a:buFont typeface="+mj-lt"/>
              <a:buAutoNum type="arabicPeriod"/>
            </a:pPr>
            <a:r>
              <a:rPr lang="pt-BR" sz="2800" dirty="0" smtClean="0">
                <a:latin typeface="Agency FB" panose="020B0503020202020204" pitchFamily="34" charset="0"/>
              </a:rPr>
              <a:t>FTC/TAF – emitrecitabine/tenofovir disoproxil fumarate</a:t>
            </a:r>
          </a:p>
          <a:p>
            <a:pPr marL="514350" indent="-514350">
              <a:buFont typeface="+mj-lt"/>
              <a:buAutoNum type="arabicPeriod"/>
            </a:pPr>
            <a:r>
              <a:rPr lang="pt-BR" sz="2800" dirty="0" smtClean="0">
                <a:latin typeface="Agency FB" panose="020B0503020202020204" pitchFamily="34" charset="0"/>
              </a:rPr>
              <a:t>MSM – Men who have sex with men</a:t>
            </a:r>
          </a:p>
          <a:p>
            <a:pPr marL="514350" indent="-514350">
              <a:buFont typeface="+mj-lt"/>
              <a:buAutoNum type="arabicPeriod"/>
            </a:pPr>
            <a:r>
              <a:rPr lang="pt-BR" sz="2800" dirty="0" smtClean="0">
                <a:latin typeface="Agency FB" panose="020B0503020202020204" pitchFamily="34" charset="0"/>
              </a:rPr>
              <a:t>PEP- Post Exposure Prophylaxis</a:t>
            </a:r>
          </a:p>
          <a:p>
            <a:pPr marL="514350" indent="-514350">
              <a:buFont typeface="+mj-lt"/>
              <a:buAutoNum type="arabicPeriod"/>
            </a:pPr>
            <a:r>
              <a:rPr lang="pt-BR" sz="2800" dirty="0" smtClean="0">
                <a:latin typeface="Agency FB" panose="020B0503020202020204" pitchFamily="34" charset="0"/>
              </a:rPr>
              <a:t>PrEP- Pre Exposure Prophylaxis</a:t>
            </a:r>
          </a:p>
          <a:p>
            <a:pPr marL="514350" indent="-514350">
              <a:buFont typeface="+mj-lt"/>
              <a:buAutoNum type="arabicPeriod"/>
            </a:pPr>
            <a:r>
              <a:rPr lang="pt-BR" sz="2800" dirty="0" smtClean="0">
                <a:latin typeface="Agency FB" panose="020B0503020202020204" pitchFamily="34" charset="0"/>
              </a:rPr>
              <a:t>HBV- Hepetitis B Virus</a:t>
            </a:r>
          </a:p>
          <a:p>
            <a:pPr marL="514350" indent="-514350">
              <a:buFont typeface="+mj-lt"/>
              <a:buAutoNum type="arabicPeriod"/>
            </a:pPr>
            <a:r>
              <a:rPr lang="en-US" sz="2800" dirty="0" smtClean="0">
                <a:latin typeface="Agency FB" panose="020B0503020202020204" pitchFamily="34" charset="0"/>
              </a:rPr>
              <a:t>FDA- Food and Drug Administration</a:t>
            </a:r>
            <a:endParaRPr lang="pt-BR" sz="2800" dirty="0" smtClean="0">
              <a:latin typeface="Agency FB" panose="020B0503020202020204" pitchFamily="34" charset="0"/>
            </a:endParaRPr>
          </a:p>
        </p:txBody>
      </p:sp>
    </p:spTree>
    <p:extLst>
      <p:ext uri="{BB962C8B-B14F-4D97-AF65-F5344CB8AC3E}">
        <p14:creationId xmlns:p14="http://schemas.microsoft.com/office/powerpoint/2010/main" val="3026838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Agency FB" panose="020B0503020202020204" pitchFamily="34" charset="0"/>
              </a:rPr>
              <a:t>WHAT IS PREP?</a:t>
            </a:r>
            <a:endParaRPr lang="en-US" sz="6000" b="1" dirty="0">
              <a:latin typeface="Agency FB" panose="020B0503020202020204" pitchFamily="34" charset="0"/>
            </a:endParaRPr>
          </a:p>
        </p:txBody>
      </p:sp>
      <p:sp>
        <p:nvSpPr>
          <p:cNvPr id="3" name="Rectangle 2"/>
          <p:cNvSpPr/>
          <p:nvPr/>
        </p:nvSpPr>
        <p:spPr>
          <a:xfrm>
            <a:off x="0" y="6120245"/>
            <a:ext cx="12192000"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4946072" y="1808019"/>
            <a:ext cx="6639791" cy="3709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tx1"/>
                </a:solidFill>
                <a:latin typeface="Agency FB" panose="020B0503020202020204" pitchFamily="34" charset="0"/>
              </a:rPr>
              <a:t>Pre Exposure Prophylaxis (</a:t>
            </a:r>
            <a:r>
              <a:rPr lang="en-US" sz="2400" b="1" dirty="0" err="1" smtClean="0">
                <a:solidFill>
                  <a:schemeClr val="tx1"/>
                </a:solidFill>
                <a:latin typeface="Agency FB" panose="020B0503020202020204" pitchFamily="34" charset="0"/>
              </a:rPr>
              <a:t>PrEP</a:t>
            </a:r>
            <a:r>
              <a:rPr lang="en-US" sz="2400" b="1" dirty="0" smtClean="0">
                <a:solidFill>
                  <a:schemeClr val="tx1"/>
                </a:solidFill>
                <a:latin typeface="Agency FB" panose="020B0503020202020204" pitchFamily="34" charset="0"/>
              </a:rPr>
              <a:t>) is an antiretroviral drug given to an HIV negative person,</a:t>
            </a:r>
          </a:p>
          <a:p>
            <a:pPr algn="ctr">
              <a:lnSpc>
                <a:spcPct val="150000"/>
              </a:lnSpc>
            </a:pPr>
            <a:r>
              <a:rPr lang="en-US" sz="2400" b="1" dirty="0" smtClean="0">
                <a:solidFill>
                  <a:schemeClr val="tx1"/>
                </a:solidFill>
                <a:latin typeface="Agency FB" panose="020B0503020202020204" pitchFamily="34" charset="0"/>
              </a:rPr>
              <a:t> who engage in risky behaviors for HIV (Human Immunodeficiency Virus) and Its taken one pill per day (if it is </a:t>
            </a:r>
            <a:r>
              <a:rPr lang="en-US" sz="2400" b="1" dirty="0" err="1" smtClean="0">
                <a:solidFill>
                  <a:schemeClr val="tx1"/>
                </a:solidFill>
                <a:latin typeface="Agency FB" panose="020B0503020202020204" pitchFamily="34" charset="0"/>
              </a:rPr>
              <a:t>Truvada</a:t>
            </a:r>
            <a:r>
              <a:rPr lang="en-US" sz="2400" b="1" dirty="0" smtClean="0">
                <a:solidFill>
                  <a:schemeClr val="tx1"/>
                </a:solidFill>
                <a:latin typeface="Agency FB" panose="020B0503020202020204" pitchFamily="34" charset="0"/>
              </a:rPr>
              <a:t> or </a:t>
            </a:r>
            <a:r>
              <a:rPr lang="en-US" sz="2400" b="1" dirty="0" err="1" smtClean="0">
                <a:solidFill>
                  <a:schemeClr val="tx1"/>
                </a:solidFill>
                <a:latin typeface="Agency FB" panose="020B0503020202020204" pitchFamily="34" charset="0"/>
              </a:rPr>
              <a:t>Descovy</a:t>
            </a:r>
            <a:r>
              <a:rPr lang="en-US" sz="2400" b="1" dirty="0" smtClean="0">
                <a:solidFill>
                  <a:schemeClr val="tx1"/>
                </a:solidFill>
                <a:latin typeface="Agency FB" panose="020B0503020202020204" pitchFamily="34" charset="0"/>
              </a:rPr>
              <a:t>) or one injection per 2 months ( if it is </a:t>
            </a:r>
            <a:r>
              <a:rPr lang="en-US" sz="2400" b="1" dirty="0" err="1" smtClean="0">
                <a:solidFill>
                  <a:schemeClr val="tx1"/>
                </a:solidFill>
                <a:latin typeface="Agency FB" panose="020B0503020202020204" pitchFamily="34" charset="0"/>
              </a:rPr>
              <a:t>Cabotegravir</a:t>
            </a:r>
            <a:r>
              <a:rPr lang="en-US" sz="2400" b="1" dirty="0" smtClean="0">
                <a:solidFill>
                  <a:schemeClr val="tx1"/>
                </a:solidFill>
                <a:latin typeface="Agency FB" panose="020B0503020202020204" pitchFamily="34" charset="0"/>
              </a:rPr>
              <a:t>) to prevent from being infected with HIV.</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969" y="2124941"/>
            <a:ext cx="4444850" cy="3289141"/>
          </a:xfrm>
          <a:prstGeom prst="rect">
            <a:avLst/>
          </a:prstGeom>
        </p:spPr>
      </p:pic>
    </p:spTree>
    <p:extLst>
      <p:ext uri="{BB962C8B-B14F-4D97-AF65-F5344CB8AC3E}">
        <p14:creationId xmlns:p14="http://schemas.microsoft.com/office/powerpoint/2010/main" val="2962928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Agency FB" panose="020B0503020202020204" pitchFamily="34" charset="0"/>
              </a:rPr>
              <a:t>FDA APPROVED THERAPIES IN PREP</a:t>
            </a:r>
            <a:endParaRPr lang="en-US" sz="6000" b="1" dirty="0">
              <a:latin typeface="Agency FB" panose="020B0503020202020204" pitchFamily="34" charset="0"/>
            </a:endParaRPr>
          </a:p>
        </p:txBody>
      </p:sp>
      <p:sp>
        <p:nvSpPr>
          <p:cNvPr id="3" name="Rectangle 2"/>
          <p:cNvSpPr/>
          <p:nvPr/>
        </p:nvSpPr>
        <p:spPr>
          <a:xfrm>
            <a:off x="0" y="6120245"/>
            <a:ext cx="12192000"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987136" y="1690688"/>
            <a:ext cx="10048009" cy="439448"/>
          </a:xfrm>
          <a:prstGeom prst="rect">
            <a:avLst/>
          </a:prstGeom>
          <a:no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dirty="0" smtClean="0">
                <a:solidFill>
                  <a:schemeClr val="accent2"/>
                </a:solidFill>
                <a:latin typeface="Agency FB" panose="020B0503020202020204" pitchFamily="34" charset="0"/>
              </a:rPr>
              <a:t>PEOPLE WITH RISKY BEHAVIORS THROUGH SEX:</a:t>
            </a:r>
            <a:endParaRPr lang="en-US" sz="3200" b="1" dirty="0">
              <a:solidFill>
                <a:schemeClr val="accent2"/>
              </a:solidFill>
              <a:latin typeface="Agency FB" panose="020B0503020202020204" pitchFamily="34" charset="0"/>
            </a:endParaRPr>
          </a:p>
        </p:txBody>
      </p:sp>
      <p:sp>
        <p:nvSpPr>
          <p:cNvPr id="6" name="Rectangle 5"/>
          <p:cNvSpPr/>
          <p:nvPr/>
        </p:nvSpPr>
        <p:spPr>
          <a:xfrm>
            <a:off x="1174173" y="3834244"/>
            <a:ext cx="4925291" cy="203661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2800" b="1" dirty="0" smtClean="0">
                <a:solidFill>
                  <a:schemeClr val="tx1"/>
                </a:solidFill>
                <a:latin typeface="Agency FB" panose="020B0503020202020204" pitchFamily="34" charset="0"/>
              </a:rPr>
              <a:t>FTC/TDF ( TRUVADA)</a:t>
            </a:r>
          </a:p>
          <a:p>
            <a:pPr marL="285750" indent="-285750" algn="just">
              <a:buFont typeface="Arial" panose="020B0604020202020204" pitchFamily="34" charset="0"/>
              <a:buChar char="•"/>
            </a:pPr>
            <a:r>
              <a:rPr lang="en-US" sz="2800" b="1" dirty="0" smtClean="0">
                <a:solidFill>
                  <a:schemeClr val="tx1"/>
                </a:solidFill>
                <a:latin typeface="Agency FB" panose="020B0503020202020204" pitchFamily="34" charset="0"/>
              </a:rPr>
              <a:t>FTC/TAF (DESCOVY)</a:t>
            </a:r>
          </a:p>
          <a:p>
            <a:pPr marL="285750" indent="-285750" algn="just">
              <a:buFont typeface="Arial" panose="020B0604020202020204" pitchFamily="34" charset="0"/>
              <a:buChar char="•"/>
            </a:pPr>
            <a:r>
              <a:rPr lang="en-US" sz="2800" b="1" dirty="0" smtClean="0">
                <a:solidFill>
                  <a:schemeClr val="tx1"/>
                </a:solidFill>
                <a:latin typeface="Agency FB" panose="020B0503020202020204" pitchFamily="34" charset="0"/>
              </a:rPr>
              <a:t>CABOTEGRAVIR (APRETUDE)</a:t>
            </a:r>
            <a:endParaRPr lang="en-US" sz="2800" b="1" dirty="0">
              <a:solidFill>
                <a:schemeClr val="tx1"/>
              </a:solidFill>
              <a:latin typeface="Agency FB" panose="020B0503020202020204" pitchFamily="34" charset="0"/>
            </a:endParaRPr>
          </a:p>
        </p:txBody>
      </p:sp>
      <p:sp>
        <p:nvSpPr>
          <p:cNvPr id="7" name="Rectangle 6"/>
          <p:cNvSpPr/>
          <p:nvPr/>
        </p:nvSpPr>
        <p:spPr>
          <a:xfrm>
            <a:off x="6425045" y="3455698"/>
            <a:ext cx="4928755" cy="241516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buFont typeface="Arial" panose="020B0604020202020204" pitchFamily="34" charset="0"/>
              <a:buChar char="•"/>
            </a:pPr>
            <a:r>
              <a:rPr lang="en-US" sz="2800" b="1" dirty="0">
                <a:solidFill>
                  <a:prstClr val="black"/>
                </a:solidFill>
                <a:latin typeface="Agency FB" panose="020B0503020202020204" pitchFamily="34" charset="0"/>
              </a:rPr>
              <a:t>FTC/TDF ( TRUVADA)</a:t>
            </a:r>
          </a:p>
          <a:p>
            <a:pPr marL="285750" lvl="0" indent="-285750" algn="just">
              <a:buFont typeface="Arial" panose="020B0604020202020204" pitchFamily="34" charset="0"/>
              <a:buChar char="•"/>
            </a:pPr>
            <a:r>
              <a:rPr lang="en-US" sz="2800" b="1" dirty="0" smtClean="0">
                <a:solidFill>
                  <a:prstClr val="black"/>
                </a:solidFill>
                <a:latin typeface="Agency FB" panose="020B0503020202020204" pitchFamily="34" charset="0"/>
              </a:rPr>
              <a:t>CABOTEGRAVIR </a:t>
            </a:r>
            <a:r>
              <a:rPr lang="en-US" sz="2800" b="1" dirty="0">
                <a:solidFill>
                  <a:prstClr val="black"/>
                </a:solidFill>
                <a:latin typeface="Agency FB" panose="020B0503020202020204" pitchFamily="34" charset="0"/>
              </a:rPr>
              <a:t>(APRETUDE)</a:t>
            </a:r>
          </a:p>
        </p:txBody>
      </p:sp>
      <p:sp>
        <p:nvSpPr>
          <p:cNvPr id="8" name="Rectangle 7"/>
          <p:cNvSpPr/>
          <p:nvPr/>
        </p:nvSpPr>
        <p:spPr>
          <a:xfrm>
            <a:off x="1174173" y="2649682"/>
            <a:ext cx="4921827" cy="1184563"/>
          </a:xfrm>
          <a:prstGeom prst="rect">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solidFill>
                  <a:schemeClr val="accent2"/>
                </a:solidFill>
                <a:latin typeface="Agency FB" panose="020B0503020202020204" pitchFamily="34" charset="0"/>
              </a:rPr>
              <a:t>MSM/TRANSGENDER WOMEN</a:t>
            </a:r>
            <a:endParaRPr lang="en-US" sz="2800" b="1" dirty="0">
              <a:solidFill>
                <a:schemeClr val="accent2"/>
              </a:solidFill>
              <a:latin typeface="Agency FB" panose="020B0503020202020204" pitchFamily="34" charset="0"/>
            </a:endParaRPr>
          </a:p>
        </p:txBody>
      </p:sp>
      <p:sp>
        <p:nvSpPr>
          <p:cNvPr id="9" name="Rectangle 8"/>
          <p:cNvSpPr/>
          <p:nvPr/>
        </p:nvSpPr>
        <p:spPr>
          <a:xfrm>
            <a:off x="6425045" y="2649681"/>
            <a:ext cx="4921827" cy="1184564"/>
          </a:xfrm>
          <a:prstGeom prst="rect">
            <a:avLst/>
          </a:prstGeom>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solidFill>
                  <a:schemeClr val="accent2"/>
                </a:solidFill>
                <a:latin typeface="Agency FB" panose="020B0503020202020204" pitchFamily="34" charset="0"/>
              </a:rPr>
              <a:t>CISGENDER WOMEN</a:t>
            </a:r>
            <a:endParaRPr lang="en-US" sz="2800" b="1" dirty="0">
              <a:solidFill>
                <a:schemeClr val="accent2"/>
              </a:solidFill>
              <a:latin typeface="Agency FB" panose="020B0503020202020204" pitchFamily="34" charset="0"/>
            </a:endParaRPr>
          </a:p>
        </p:txBody>
      </p:sp>
    </p:spTree>
    <p:extLst>
      <p:ext uri="{BB962C8B-B14F-4D97-AF65-F5344CB8AC3E}">
        <p14:creationId xmlns:p14="http://schemas.microsoft.com/office/powerpoint/2010/main" val="73167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3" y="365125"/>
            <a:ext cx="5195456" cy="1325563"/>
          </a:xfrm>
        </p:spPr>
        <p:txBody>
          <a:bodyPr>
            <a:normAutofit fontScale="90000"/>
          </a:bodyPr>
          <a:lstStyle/>
          <a:p>
            <a:pPr algn="ctr"/>
            <a:r>
              <a:rPr lang="en-US" sz="6000" b="1" dirty="0" smtClean="0">
                <a:latin typeface="Agency FB" panose="020B0503020202020204" pitchFamily="34" charset="0"/>
              </a:rPr>
              <a:t>Side effects and toxicity of </a:t>
            </a:r>
            <a:r>
              <a:rPr lang="en-US" sz="6000" b="1" dirty="0" err="1" smtClean="0">
                <a:latin typeface="Agency FB" panose="020B0503020202020204" pitchFamily="34" charset="0"/>
              </a:rPr>
              <a:t>Truvada</a:t>
            </a:r>
            <a:endParaRPr lang="en-US" sz="6000" b="1" dirty="0">
              <a:latin typeface="Agency FB" panose="020B0503020202020204" pitchFamily="34" charset="0"/>
            </a:endParaRPr>
          </a:p>
        </p:txBody>
      </p:sp>
      <p:sp>
        <p:nvSpPr>
          <p:cNvPr id="3" name="Rectangle 2"/>
          <p:cNvSpPr/>
          <p:nvPr/>
        </p:nvSpPr>
        <p:spPr>
          <a:xfrm>
            <a:off x="0" y="6120245"/>
            <a:ext cx="12192000"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727363" y="2150919"/>
            <a:ext cx="5195455" cy="365240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Agency FB" panose="020B0503020202020204" pitchFamily="34" charset="0"/>
              </a:rPr>
              <a:t>Nausea may occur with initiation typically resolve with time</a:t>
            </a:r>
          </a:p>
          <a:p>
            <a:pPr marL="285750" indent="-285750" algn="ctr">
              <a:buFont typeface="Arial" panose="020B0604020202020204" pitchFamily="34" charset="0"/>
              <a:buChar char="•"/>
            </a:pPr>
            <a:r>
              <a:rPr lang="en-US" sz="2400" dirty="0" smtClean="0">
                <a:solidFill>
                  <a:schemeClr val="tx1"/>
                </a:solidFill>
                <a:latin typeface="Agency FB" panose="020B0503020202020204" pitchFamily="34" charset="0"/>
              </a:rPr>
              <a:t>Kidney injury occurs rarely so period monitoring is an obligatory and abnormalities always resolve with drug discontinuation</a:t>
            </a:r>
          </a:p>
          <a:p>
            <a:pPr marL="285750" indent="-285750" algn="ctr">
              <a:buFont typeface="Arial" panose="020B0604020202020204" pitchFamily="34" charset="0"/>
              <a:buChar char="•"/>
            </a:pPr>
            <a:r>
              <a:rPr lang="en-US" sz="2400" dirty="0" smtClean="0">
                <a:solidFill>
                  <a:schemeClr val="tx1"/>
                </a:solidFill>
                <a:latin typeface="Agency FB" panose="020B0503020202020204" pitchFamily="34" charset="0"/>
              </a:rPr>
              <a:t>A small reversible decrease in bone mineral density may occur</a:t>
            </a:r>
          </a:p>
          <a:p>
            <a:pPr marL="285750" indent="-285750" algn="ctr">
              <a:buFont typeface="Arial" panose="020B0604020202020204" pitchFamily="34" charset="0"/>
              <a:buChar char="•"/>
            </a:pPr>
            <a:endParaRPr lang="en-US" sz="2400" dirty="0" smtClean="0">
              <a:solidFill>
                <a:schemeClr val="tx1"/>
              </a:solidFill>
              <a:latin typeface="Agency FB" panose="020B0503020202020204" pitchFamily="34" charset="0"/>
            </a:endParaRPr>
          </a:p>
        </p:txBody>
      </p:sp>
      <p:sp>
        <p:nvSpPr>
          <p:cNvPr id="6" name="Rectangle 5"/>
          <p:cNvSpPr/>
          <p:nvPr/>
        </p:nvSpPr>
        <p:spPr>
          <a:xfrm>
            <a:off x="6390409" y="2150919"/>
            <a:ext cx="5195455" cy="365240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err="1" smtClean="0">
                <a:solidFill>
                  <a:schemeClr val="tx1"/>
                </a:solidFill>
                <a:latin typeface="Agency FB" panose="020B0503020202020204" pitchFamily="34" charset="0"/>
              </a:rPr>
              <a:t>PrEP</a:t>
            </a:r>
            <a:r>
              <a:rPr lang="en-US" sz="2400" dirty="0" smtClean="0">
                <a:solidFill>
                  <a:schemeClr val="tx1"/>
                </a:solidFill>
                <a:latin typeface="Agency FB" panose="020B0503020202020204" pitchFamily="34" charset="0"/>
              </a:rPr>
              <a:t> does not prevent you from Sexual Transmitted Infections</a:t>
            </a:r>
          </a:p>
          <a:p>
            <a:pPr marL="285750" indent="-285750" algn="ctr">
              <a:buFont typeface="Arial" panose="020B0604020202020204" pitchFamily="34" charset="0"/>
              <a:buChar char="•"/>
            </a:pPr>
            <a:r>
              <a:rPr lang="en-US" sz="2400" dirty="0" smtClean="0">
                <a:solidFill>
                  <a:schemeClr val="tx1"/>
                </a:solidFill>
                <a:latin typeface="Agency FB" panose="020B0503020202020204" pitchFamily="34" charset="0"/>
              </a:rPr>
              <a:t>It is effective in 7 days for anal receptive and in 21 days in vaginal receptive</a:t>
            </a:r>
          </a:p>
        </p:txBody>
      </p:sp>
      <p:sp>
        <p:nvSpPr>
          <p:cNvPr id="7" name="Title 1"/>
          <p:cNvSpPr txBox="1">
            <a:spLocks/>
          </p:cNvSpPr>
          <p:nvPr/>
        </p:nvSpPr>
        <p:spPr>
          <a:xfrm>
            <a:off x="6390408" y="508434"/>
            <a:ext cx="5195455" cy="132556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latin typeface="Agency FB" panose="020B0503020202020204" pitchFamily="34" charset="0"/>
              </a:rPr>
              <a:t>Addition considerations</a:t>
            </a:r>
            <a:endParaRPr lang="en-US" sz="6000" b="1" dirty="0">
              <a:latin typeface="Agency FB" panose="020B0503020202020204" pitchFamily="34" charset="0"/>
            </a:endParaRPr>
          </a:p>
        </p:txBody>
      </p:sp>
    </p:spTree>
    <p:extLst>
      <p:ext uri="{BB962C8B-B14F-4D97-AF65-F5344CB8AC3E}">
        <p14:creationId xmlns:p14="http://schemas.microsoft.com/office/powerpoint/2010/main" val="2628404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2" y="365125"/>
            <a:ext cx="10858501" cy="1325563"/>
          </a:xfrm>
        </p:spPr>
        <p:txBody>
          <a:bodyPr>
            <a:normAutofit/>
          </a:bodyPr>
          <a:lstStyle/>
          <a:p>
            <a:pPr algn="ctr"/>
            <a:r>
              <a:rPr lang="en-US" sz="6000" b="1" dirty="0" smtClean="0">
                <a:latin typeface="Agency FB" panose="020B0503020202020204" pitchFamily="34" charset="0"/>
              </a:rPr>
              <a:t>Who is a candidate for </a:t>
            </a:r>
            <a:r>
              <a:rPr lang="en-US" sz="6000" b="1" dirty="0" err="1" smtClean="0">
                <a:latin typeface="Agency FB" panose="020B0503020202020204" pitchFamily="34" charset="0"/>
              </a:rPr>
              <a:t>PrEP</a:t>
            </a:r>
            <a:r>
              <a:rPr lang="en-US" sz="6000" b="1" dirty="0" smtClean="0">
                <a:latin typeface="Agency FB" panose="020B0503020202020204" pitchFamily="34" charset="0"/>
              </a:rPr>
              <a:t>? </a:t>
            </a:r>
            <a:endParaRPr lang="en-US" sz="6000" b="1" dirty="0">
              <a:latin typeface="Agency FB" panose="020B0503020202020204" pitchFamily="34" charset="0"/>
            </a:endParaRPr>
          </a:p>
        </p:txBody>
      </p:sp>
      <p:sp>
        <p:nvSpPr>
          <p:cNvPr id="3" name="Rectangle 2"/>
          <p:cNvSpPr/>
          <p:nvPr/>
        </p:nvSpPr>
        <p:spPr>
          <a:xfrm>
            <a:off x="0" y="6120245"/>
            <a:ext cx="12192000"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727363" y="2150919"/>
            <a:ext cx="3086101" cy="365240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Agency FB" panose="020B0503020202020204" pitchFamily="34" charset="0"/>
              </a:rPr>
              <a:t>MSM</a:t>
            </a:r>
          </a:p>
          <a:p>
            <a:pPr marL="285750" indent="-285750" algn="ctr">
              <a:buFont typeface="Arial" panose="020B0604020202020204" pitchFamily="34" charset="0"/>
              <a:buChar char="•"/>
            </a:pPr>
            <a:r>
              <a:rPr lang="en-US" sz="2400" dirty="0" smtClean="0">
                <a:solidFill>
                  <a:schemeClr val="tx1"/>
                </a:solidFill>
                <a:latin typeface="Agency FB" panose="020B0503020202020204" pitchFamily="34" charset="0"/>
              </a:rPr>
              <a:t>Women who inject drugs</a:t>
            </a:r>
          </a:p>
          <a:p>
            <a:pPr marL="285750" indent="-285750" algn="ctr">
              <a:buFont typeface="Arial" panose="020B0604020202020204" pitchFamily="34" charset="0"/>
              <a:buChar char="•"/>
            </a:pPr>
            <a:r>
              <a:rPr lang="en-US" sz="2400" dirty="0" smtClean="0">
                <a:solidFill>
                  <a:schemeClr val="tx1"/>
                </a:solidFill>
                <a:latin typeface="Agency FB" panose="020B0503020202020204" pitchFamily="34" charset="0"/>
              </a:rPr>
              <a:t>Men who inject drugs</a:t>
            </a:r>
          </a:p>
          <a:p>
            <a:pPr marL="285750" indent="-285750" algn="ctr">
              <a:buFont typeface="Arial" panose="020B0604020202020204" pitchFamily="34" charset="0"/>
              <a:buChar char="•"/>
            </a:pPr>
            <a:r>
              <a:rPr lang="en-US" sz="2400" dirty="0" smtClean="0">
                <a:solidFill>
                  <a:schemeClr val="tx1"/>
                </a:solidFill>
                <a:latin typeface="Agency FB" panose="020B0503020202020204" pitchFamily="34" charset="0"/>
              </a:rPr>
              <a:t>Heterosexual women</a:t>
            </a:r>
          </a:p>
          <a:p>
            <a:pPr marL="285750" indent="-285750" algn="ctr">
              <a:buFont typeface="Arial" panose="020B0604020202020204" pitchFamily="34" charset="0"/>
              <a:buChar char="•"/>
            </a:pPr>
            <a:r>
              <a:rPr lang="en-US" sz="2400" dirty="0" smtClean="0">
                <a:solidFill>
                  <a:schemeClr val="tx1"/>
                </a:solidFill>
                <a:latin typeface="Agency FB" panose="020B0503020202020204" pitchFamily="34" charset="0"/>
              </a:rPr>
              <a:t>Heterosexual men</a:t>
            </a:r>
          </a:p>
          <a:p>
            <a:pPr marL="285750" indent="-285750" algn="ctr">
              <a:buFont typeface="Arial" panose="020B0604020202020204" pitchFamily="34" charset="0"/>
              <a:buChar char="•"/>
            </a:pPr>
            <a:endParaRPr lang="en-US" sz="2400" dirty="0" smtClean="0">
              <a:solidFill>
                <a:schemeClr val="tx1"/>
              </a:solidFill>
              <a:latin typeface="Agency FB" panose="020B0503020202020204" pitchFamily="34" charset="0"/>
            </a:endParaRPr>
          </a:p>
        </p:txBody>
      </p:sp>
      <p:sp>
        <p:nvSpPr>
          <p:cNvPr id="6" name="Rectangle 5"/>
          <p:cNvSpPr/>
          <p:nvPr/>
        </p:nvSpPr>
        <p:spPr>
          <a:xfrm>
            <a:off x="4229101" y="2150919"/>
            <a:ext cx="7356764" cy="365240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accent2"/>
                </a:solidFill>
                <a:latin typeface="Agency FB" panose="020B0503020202020204" pitchFamily="34" charset="0"/>
              </a:rPr>
              <a:t>PrEP</a:t>
            </a:r>
            <a:r>
              <a:rPr lang="en-US" sz="2800" b="1" dirty="0" smtClean="0">
                <a:solidFill>
                  <a:schemeClr val="accent2"/>
                </a:solidFill>
                <a:latin typeface="Agency FB" panose="020B0503020202020204" pitchFamily="34" charset="0"/>
              </a:rPr>
              <a:t> Candidates: </a:t>
            </a:r>
            <a:r>
              <a:rPr lang="en-US" sz="2800" b="1" dirty="0" smtClean="0">
                <a:solidFill>
                  <a:schemeClr val="tx1"/>
                </a:solidFill>
                <a:latin typeface="Agency FB" panose="020B0503020202020204" pitchFamily="34" charset="0"/>
              </a:rPr>
              <a:t>SEXUAL HISTORY</a:t>
            </a:r>
          </a:p>
          <a:p>
            <a:pPr algn="ctr"/>
            <a:endParaRPr lang="en-US" sz="2800" b="1" dirty="0" smtClean="0">
              <a:solidFill>
                <a:schemeClr val="tx1"/>
              </a:solidFill>
              <a:latin typeface="Agency FB" panose="020B0503020202020204" pitchFamily="34" charset="0"/>
            </a:endParaRPr>
          </a:p>
          <a:p>
            <a:pPr algn="ctr"/>
            <a:r>
              <a:rPr lang="en-US" sz="2000" dirty="0" smtClean="0">
                <a:solidFill>
                  <a:schemeClr val="tx1"/>
                </a:solidFill>
                <a:latin typeface="Agency FB" panose="020B0503020202020204" pitchFamily="34" charset="0"/>
              </a:rPr>
              <a:t>Have you ever had a sexual transmitted infection?</a:t>
            </a:r>
          </a:p>
          <a:p>
            <a:pPr algn="ctr"/>
            <a:r>
              <a:rPr lang="en-US" sz="2000" dirty="0" smtClean="0">
                <a:solidFill>
                  <a:schemeClr val="tx1"/>
                </a:solidFill>
                <a:latin typeface="Agency FB" panose="020B0503020202020204" pitchFamily="34" charset="0"/>
              </a:rPr>
              <a:t>Have you ever tested for HIV?</a:t>
            </a:r>
          </a:p>
          <a:p>
            <a:pPr algn="ctr"/>
            <a:r>
              <a:rPr lang="en-US" sz="2000" dirty="0" smtClean="0">
                <a:solidFill>
                  <a:schemeClr val="tx1"/>
                </a:solidFill>
                <a:latin typeface="Agency FB" panose="020B0503020202020204" pitchFamily="34" charset="0"/>
              </a:rPr>
              <a:t>Do you have any of your sexual partner who has HIV?</a:t>
            </a:r>
          </a:p>
          <a:p>
            <a:pPr algn="ctr"/>
            <a:r>
              <a:rPr lang="en-US" sz="2000" dirty="0" smtClean="0">
                <a:solidFill>
                  <a:schemeClr val="tx1"/>
                </a:solidFill>
                <a:latin typeface="Agency FB" panose="020B0503020202020204" pitchFamily="34" charset="0"/>
              </a:rPr>
              <a:t>How many sexual partners do you had in the past 1 month, 3 months or 6 months?</a:t>
            </a:r>
          </a:p>
          <a:p>
            <a:pPr algn="ctr"/>
            <a:r>
              <a:rPr lang="en-US" sz="2000" dirty="0" smtClean="0">
                <a:solidFill>
                  <a:schemeClr val="tx1"/>
                </a:solidFill>
                <a:latin typeface="Agency FB" panose="020B0503020202020204" pitchFamily="34" charset="0"/>
              </a:rPr>
              <a:t>Do you have sex with men, women or both?</a:t>
            </a:r>
          </a:p>
          <a:p>
            <a:pPr algn="ctr"/>
            <a:r>
              <a:rPr lang="en-US" sz="2000" dirty="0" smtClean="0">
                <a:solidFill>
                  <a:schemeClr val="tx1"/>
                </a:solidFill>
                <a:latin typeface="Agency FB" panose="020B0503020202020204" pitchFamily="34" charset="0"/>
              </a:rPr>
              <a:t>Do you use condoms and how often-(always, sometimes or never) and is it anal, vaginal or penile?</a:t>
            </a:r>
          </a:p>
          <a:p>
            <a:pPr algn="ctr"/>
            <a:r>
              <a:rPr lang="en-US" sz="2000" dirty="0" smtClean="0">
                <a:solidFill>
                  <a:schemeClr val="tx1"/>
                </a:solidFill>
                <a:latin typeface="Agency FB" panose="020B0503020202020204" pitchFamily="34" charset="0"/>
              </a:rPr>
              <a:t>Have you ever been taken Post or Pre Exposure Prophylaxis?</a:t>
            </a:r>
            <a:endParaRPr lang="en-US" sz="2400" dirty="0" smtClean="0">
              <a:solidFill>
                <a:schemeClr val="tx1"/>
              </a:solidFill>
              <a:latin typeface="Agency FB" panose="020B0503020202020204" pitchFamily="34" charset="0"/>
            </a:endParaRPr>
          </a:p>
          <a:p>
            <a:pPr algn="ctr"/>
            <a:endParaRPr lang="en-US" sz="2400" dirty="0" smtClean="0">
              <a:solidFill>
                <a:schemeClr val="tx1"/>
              </a:solidFill>
              <a:latin typeface="Agency FB" panose="020B0503020202020204" pitchFamily="34" charset="0"/>
            </a:endParaRPr>
          </a:p>
        </p:txBody>
      </p:sp>
    </p:spTree>
    <p:extLst>
      <p:ext uri="{BB962C8B-B14F-4D97-AF65-F5344CB8AC3E}">
        <p14:creationId xmlns:p14="http://schemas.microsoft.com/office/powerpoint/2010/main" val="3703403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2" y="365125"/>
            <a:ext cx="10858501" cy="1325563"/>
          </a:xfrm>
        </p:spPr>
        <p:txBody>
          <a:bodyPr>
            <a:normAutofit/>
          </a:bodyPr>
          <a:lstStyle/>
          <a:p>
            <a:pPr algn="ctr"/>
            <a:r>
              <a:rPr lang="en-US" sz="6000" b="1" dirty="0" smtClean="0">
                <a:latin typeface="Agency FB" panose="020B0503020202020204" pitchFamily="34" charset="0"/>
              </a:rPr>
              <a:t>Who is a candidate for </a:t>
            </a:r>
            <a:r>
              <a:rPr lang="en-US" sz="6000" b="1" dirty="0" err="1" smtClean="0">
                <a:latin typeface="Agency FB" panose="020B0503020202020204" pitchFamily="34" charset="0"/>
              </a:rPr>
              <a:t>PrEP</a:t>
            </a:r>
            <a:r>
              <a:rPr lang="en-US" sz="6000" b="1" dirty="0" smtClean="0">
                <a:latin typeface="Agency FB" panose="020B0503020202020204" pitchFamily="34" charset="0"/>
              </a:rPr>
              <a:t>? </a:t>
            </a:r>
            <a:endParaRPr lang="en-US" sz="6000" b="1" dirty="0">
              <a:latin typeface="Agency FB" panose="020B0503020202020204" pitchFamily="34" charset="0"/>
            </a:endParaRPr>
          </a:p>
        </p:txBody>
      </p:sp>
      <p:sp>
        <p:nvSpPr>
          <p:cNvPr id="3" name="Rectangle 2"/>
          <p:cNvSpPr/>
          <p:nvPr/>
        </p:nvSpPr>
        <p:spPr>
          <a:xfrm>
            <a:off x="0" y="5979695"/>
            <a:ext cx="12192000" cy="87830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727363" y="2150919"/>
            <a:ext cx="4626690" cy="365240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Agency FB" panose="020B0503020202020204" pitchFamily="34" charset="0"/>
              </a:rPr>
              <a:t>MSM</a:t>
            </a:r>
          </a:p>
          <a:p>
            <a:pPr marL="285750" indent="-285750" algn="ctr">
              <a:buFont typeface="Arial" panose="020B0604020202020204" pitchFamily="34" charset="0"/>
              <a:buChar char="•"/>
            </a:pPr>
            <a:r>
              <a:rPr lang="en-US" sz="2400" dirty="0" smtClean="0">
                <a:solidFill>
                  <a:schemeClr val="tx1"/>
                </a:solidFill>
                <a:latin typeface="Agency FB" panose="020B0503020202020204" pitchFamily="34" charset="0"/>
              </a:rPr>
              <a:t>People  who have an HIV positive sexual partners with a high viral load </a:t>
            </a:r>
          </a:p>
          <a:p>
            <a:pPr marL="285750" indent="-285750" algn="ctr">
              <a:buFont typeface="Arial" panose="020B0604020202020204" pitchFamily="34" charset="0"/>
              <a:buChar char="•"/>
            </a:pPr>
            <a:r>
              <a:rPr lang="en-US" sz="2400" dirty="0" smtClean="0">
                <a:solidFill>
                  <a:schemeClr val="tx1"/>
                </a:solidFill>
                <a:latin typeface="Agency FB" panose="020B0503020202020204" pitchFamily="34" charset="0"/>
              </a:rPr>
              <a:t>People who inject drugs</a:t>
            </a:r>
          </a:p>
          <a:p>
            <a:pPr marL="285750" indent="-285750" algn="ctr">
              <a:buFont typeface="Arial" panose="020B0604020202020204" pitchFamily="34" charset="0"/>
              <a:buChar char="•"/>
            </a:pPr>
            <a:r>
              <a:rPr lang="en-US" sz="2400" dirty="0" smtClean="0">
                <a:solidFill>
                  <a:schemeClr val="tx1"/>
                </a:solidFill>
                <a:latin typeface="Agency FB" panose="020B0503020202020204" pitchFamily="34" charset="0"/>
              </a:rPr>
              <a:t>Heterosexual women</a:t>
            </a:r>
          </a:p>
          <a:p>
            <a:pPr marL="285750" indent="-285750" algn="ctr">
              <a:buFont typeface="Arial" panose="020B0604020202020204" pitchFamily="34" charset="0"/>
              <a:buChar char="•"/>
            </a:pPr>
            <a:r>
              <a:rPr lang="en-US" sz="2400" dirty="0" smtClean="0">
                <a:solidFill>
                  <a:schemeClr val="tx1"/>
                </a:solidFill>
                <a:latin typeface="Agency FB" panose="020B0503020202020204" pitchFamily="34" charset="0"/>
              </a:rPr>
              <a:t>Heterosexual men</a:t>
            </a:r>
          </a:p>
          <a:p>
            <a:pPr marL="285750" indent="-285750" algn="ctr">
              <a:buFont typeface="Arial" panose="020B0604020202020204" pitchFamily="34" charset="0"/>
              <a:buChar char="•"/>
            </a:pPr>
            <a:endParaRPr lang="en-US" sz="2400" dirty="0" smtClean="0">
              <a:solidFill>
                <a:schemeClr val="tx1"/>
              </a:solidFill>
              <a:latin typeface="Agency FB" panose="020B0503020202020204" pitchFamily="34" charset="0"/>
            </a:endParaRPr>
          </a:p>
        </p:txBody>
      </p:sp>
      <p:sp>
        <p:nvSpPr>
          <p:cNvPr id="6" name="Rectangle 5"/>
          <p:cNvSpPr/>
          <p:nvPr/>
        </p:nvSpPr>
        <p:spPr>
          <a:xfrm>
            <a:off x="6244389" y="2150919"/>
            <a:ext cx="5341476" cy="365240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accent2"/>
                </a:solidFill>
                <a:latin typeface="Agency FB" panose="020B0503020202020204" pitchFamily="34" charset="0"/>
              </a:rPr>
              <a:t>PrEP</a:t>
            </a:r>
            <a:r>
              <a:rPr lang="en-US" sz="2800" b="1" dirty="0" smtClean="0">
                <a:solidFill>
                  <a:schemeClr val="accent2"/>
                </a:solidFill>
                <a:latin typeface="Agency FB" panose="020B0503020202020204" pitchFamily="34" charset="0"/>
              </a:rPr>
              <a:t> Candidates: </a:t>
            </a:r>
            <a:r>
              <a:rPr lang="en-US" sz="2800" b="1" dirty="0" smtClean="0">
                <a:solidFill>
                  <a:schemeClr val="tx1"/>
                </a:solidFill>
                <a:latin typeface="Agency FB" panose="020B0503020202020204" pitchFamily="34" charset="0"/>
              </a:rPr>
              <a:t>DRUG HISTORY</a:t>
            </a:r>
          </a:p>
          <a:p>
            <a:pPr algn="ctr"/>
            <a:endParaRPr lang="en-US" sz="2800" b="1" dirty="0" smtClean="0">
              <a:solidFill>
                <a:schemeClr val="tx1"/>
              </a:solidFill>
              <a:latin typeface="Agency FB" panose="020B0503020202020204" pitchFamily="34" charset="0"/>
            </a:endParaRPr>
          </a:p>
          <a:p>
            <a:pPr algn="ctr"/>
            <a:r>
              <a:rPr lang="en-US" sz="2400" dirty="0" smtClean="0">
                <a:solidFill>
                  <a:schemeClr val="tx1"/>
                </a:solidFill>
                <a:latin typeface="Agency FB" panose="020B0503020202020204" pitchFamily="34" charset="0"/>
              </a:rPr>
              <a:t>Have you ever used injection drugs?</a:t>
            </a:r>
          </a:p>
          <a:p>
            <a:pPr algn="ctr"/>
            <a:r>
              <a:rPr lang="en-US" sz="2400" dirty="0" smtClean="0">
                <a:solidFill>
                  <a:schemeClr val="tx1"/>
                </a:solidFill>
                <a:latin typeface="Agency FB" panose="020B0503020202020204" pitchFamily="34" charset="0"/>
              </a:rPr>
              <a:t>Do you use </a:t>
            </a:r>
            <a:r>
              <a:rPr lang="en-US" sz="2400" dirty="0" err="1" smtClean="0">
                <a:solidFill>
                  <a:schemeClr val="tx1"/>
                </a:solidFill>
                <a:latin typeface="Agency FB" panose="020B0503020202020204" pitchFamily="34" charset="0"/>
              </a:rPr>
              <a:t>methamphentamine</a:t>
            </a:r>
            <a:r>
              <a:rPr lang="en-US" sz="2400" dirty="0" smtClean="0">
                <a:solidFill>
                  <a:schemeClr val="tx1"/>
                </a:solidFill>
                <a:latin typeface="Agency FB" panose="020B0503020202020204" pitchFamily="34" charset="0"/>
              </a:rPr>
              <a:t> or any other drugs?</a:t>
            </a:r>
          </a:p>
          <a:p>
            <a:pPr algn="ctr"/>
            <a:r>
              <a:rPr lang="en-US" sz="2400" dirty="0" smtClean="0">
                <a:solidFill>
                  <a:schemeClr val="tx1"/>
                </a:solidFill>
                <a:latin typeface="Agency FB" panose="020B0503020202020204" pitchFamily="34" charset="0"/>
              </a:rPr>
              <a:t>Do you share injection equipment?</a:t>
            </a:r>
            <a:endParaRPr lang="en-US" sz="2800" dirty="0" smtClean="0">
              <a:solidFill>
                <a:schemeClr val="tx1"/>
              </a:solidFill>
              <a:latin typeface="Agency FB" panose="020B0503020202020204" pitchFamily="34" charset="0"/>
            </a:endParaRPr>
          </a:p>
          <a:p>
            <a:pPr algn="ctr"/>
            <a:endParaRPr lang="en-US" sz="2400" dirty="0" smtClean="0">
              <a:solidFill>
                <a:schemeClr val="tx1"/>
              </a:solidFill>
              <a:latin typeface="Agency FB" panose="020B0503020202020204" pitchFamily="34" charset="0"/>
            </a:endParaRPr>
          </a:p>
        </p:txBody>
      </p:sp>
    </p:spTree>
    <p:extLst>
      <p:ext uri="{BB962C8B-B14F-4D97-AF65-F5344CB8AC3E}">
        <p14:creationId xmlns:p14="http://schemas.microsoft.com/office/powerpoint/2010/main" val="378579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2" y="365125"/>
            <a:ext cx="10858501" cy="1325563"/>
          </a:xfrm>
        </p:spPr>
        <p:txBody>
          <a:bodyPr>
            <a:normAutofit/>
          </a:bodyPr>
          <a:lstStyle/>
          <a:p>
            <a:pPr algn="ctr"/>
            <a:r>
              <a:rPr lang="en-US" sz="6000" b="1" dirty="0" smtClean="0">
                <a:latin typeface="Agency FB" panose="020B0503020202020204" pitchFamily="34" charset="0"/>
              </a:rPr>
              <a:t>Management of </a:t>
            </a:r>
            <a:r>
              <a:rPr lang="en-US" sz="6000" b="1" dirty="0" err="1" smtClean="0">
                <a:latin typeface="Agency FB" panose="020B0503020202020204" pitchFamily="34" charset="0"/>
              </a:rPr>
              <a:t>PrEP</a:t>
            </a:r>
            <a:endParaRPr lang="en-US" sz="6000" b="1" dirty="0">
              <a:latin typeface="Agency FB" panose="020B0503020202020204" pitchFamily="34" charset="0"/>
            </a:endParaRPr>
          </a:p>
        </p:txBody>
      </p:sp>
      <p:sp>
        <p:nvSpPr>
          <p:cNvPr id="3" name="Rectangle 2"/>
          <p:cNvSpPr/>
          <p:nvPr/>
        </p:nvSpPr>
        <p:spPr>
          <a:xfrm>
            <a:off x="0" y="6120245"/>
            <a:ext cx="12192000" cy="73775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accent2"/>
                </a:solidFill>
                <a:latin typeface="Agency FB" panose="020B0503020202020204" pitchFamily="34" charset="0"/>
              </a:rPr>
              <a:t>GET PREP GO CAMPAIGN IS DESIGNED TO SENSITIZE, EMPOWER AND REFER YOUTHS FOR SERVICES OF PRE EXPOSURE PROPHYLAXIS AND HIV WITH A GOOD LINKING WITH SEXUAL REPRODUCTIVE HEALTH. </a:t>
            </a:r>
            <a:endParaRPr lang="en-US" dirty="0">
              <a:solidFill>
                <a:schemeClr val="accent2"/>
              </a:solidFill>
              <a:latin typeface="Agency FB" panose="020B0503020202020204" pitchFamily="34" charset="0"/>
            </a:endParaRPr>
          </a:p>
        </p:txBody>
      </p:sp>
      <p:sp>
        <p:nvSpPr>
          <p:cNvPr id="5" name="Rectangle 4"/>
          <p:cNvSpPr/>
          <p:nvPr/>
        </p:nvSpPr>
        <p:spPr>
          <a:xfrm>
            <a:off x="727363" y="2150919"/>
            <a:ext cx="3086101" cy="365240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solidFill>
                <a:latin typeface="Agency FB" panose="020B0503020202020204" pitchFamily="34" charset="0"/>
              </a:rPr>
              <a:t>ELIGIBILITY CRITERIA FOR PREP</a:t>
            </a:r>
          </a:p>
        </p:txBody>
      </p:sp>
      <p:sp>
        <p:nvSpPr>
          <p:cNvPr id="6" name="Rectangle 5"/>
          <p:cNvSpPr/>
          <p:nvPr/>
        </p:nvSpPr>
        <p:spPr>
          <a:xfrm>
            <a:off x="4229101" y="2150919"/>
            <a:ext cx="7356764" cy="365240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smtClean="0">
                <a:solidFill>
                  <a:schemeClr val="tx1"/>
                </a:solidFill>
                <a:latin typeface="Agency FB" panose="020B0503020202020204" pitchFamily="34" charset="0"/>
              </a:rPr>
              <a:t>A candidate should have a documented negative HIV result within 7 days before prescribed for </a:t>
            </a:r>
            <a:r>
              <a:rPr lang="en-US" sz="2400" dirty="0" err="1" smtClean="0">
                <a:solidFill>
                  <a:schemeClr val="tx1"/>
                </a:solidFill>
                <a:latin typeface="Agency FB" panose="020B0503020202020204" pitchFamily="34" charset="0"/>
              </a:rPr>
              <a:t>PrEP</a:t>
            </a:r>
            <a:endParaRPr lang="en-US" sz="2400" dirty="0" smtClean="0">
              <a:solidFill>
                <a:schemeClr val="tx1"/>
              </a:solidFill>
              <a:latin typeface="Agency FB" panose="020B0503020202020204" pitchFamily="34" charset="0"/>
            </a:endParaRPr>
          </a:p>
          <a:p>
            <a:pPr algn="just"/>
            <a:endParaRPr lang="en-US" sz="2400" dirty="0" smtClean="0">
              <a:solidFill>
                <a:schemeClr val="tx1"/>
              </a:solidFill>
              <a:latin typeface="Agency FB" panose="020B0503020202020204" pitchFamily="34" charset="0"/>
            </a:endParaRPr>
          </a:p>
          <a:p>
            <a:pPr lvl="0" algn="just">
              <a:lnSpc>
                <a:spcPct val="107000"/>
              </a:lnSpc>
              <a:spcAft>
                <a:spcPts val="0"/>
              </a:spcAft>
            </a:pPr>
            <a:r>
              <a:rPr lang="en-US" sz="2400" dirty="0" smtClean="0">
                <a:solidFill>
                  <a:schemeClr val="tx1"/>
                </a:solidFill>
                <a:latin typeface="Agency FB" panose="020B0503020202020204" pitchFamily="34" charset="0"/>
              </a:rPr>
              <a:t>A candidate should have zero or no symptoms of acute HIV infection which are:</a:t>
            </a:r>
          </a:p>
          <a:p>
            <a:pPr marL="342900" lvl="0" indent="-342900" algn="just">
              <a:lnSpc>
                <a:spcPct val="107000"/>
              </a:lnSpc>
              <a:spcAft>
                <a:spcPts val="0"/>
              </a:spcAft>
              <a:buFont typeface="Arial" panose="020B0604020202020204" pitchFamily="34" charset="0"/>
              <a:buChar char="•"/>
            </a:pPr>
            <a:r>
              <a:rPr lang="en-US" sz="2400" dirty="0" smtClean="0">
                <a:solidFill>
                  <a:schemeClr val="tx1"/>
                </a:solidFill>
                <a:latin typeface="Agency FB" panose="020B0503020202020204" pitchFamily="34" charset="0"/>
                <a:cs typeface="Times New Roman" panose="02020603050405020304" pitchFamily="18" charset="0"/>
              </a:rPr>
              <a:t> a</a:t>
            </a:r>
            <a:r>
              <a:rPr lang="en-US" sz="2400" dirty="0" smtClean="0">
                <a:solidFill>
                  <a:schemeClr val="tx1"/>
                </a:solidFill>
                <a:effectLst/>
                <a:latin typeface="Agency FB" panose="020B0503020202020204" pitchFamily="34" charset="0"/>
                <a:ea typeface="Calibri" panose="020F0502020204030204" pitchFamily="34" charset="0"/>
                <a:cs typeface="Times New Roman" panose="02020603050405020304" pitchFamily="18" charset="0"/>
              </a:rPr>
              <a:t> tired feeling, Swollen lymph nodes (also called lymph glands), Swollen tonsils (also called tonsillitis), a sore throat, </a:t>
            </a:r>
            <a:r>
              <a:rPr lang="en-US" sz="2400" dirty="0">
                <a:solidFill>
                  <a:schemeClr val="tx1"/>
                </a:solidFill>
                <a:latin typeface="Agency FB" panose="020B0503020202020204" pitchFamily="34" charset="0"/>
                <a:ea typeface="Calibri" panose="020F0502020204030204" pitchFamily="34" charset="0"/>
                <a:cs typeface="Times New Roman" panose="02020603050405020304" pitchFamily="18" charset="0"/>
              </a:rPr>
              <a:t>j</a:t>
            </a:r>
            <a:r>
              <a:rPr lang="en-US" sz="2400" dirty="0" smtClean="0">
                <a:solidFill>
                  <a:schemeClr val="tx1"/>
                </a:solidFill>
                <a:effectLst/>
                <a:latin typeface="Agency FB" panose="020B0503020202020204" pitchFamily="34" charset="0"/>
                <a:ea typeface="Calibri" panose="020F0502020204030204" pitchFamily="34" charset="0"/>
                <a:cs typeface="Times New Roman" panose="02020603050405020304" pitchFamily="18" charset="0"/>
              </a:rPr>
              <a:t>oint and muscle aches, diarrhea, a rash and a fever</a:t>
            </a:r>
          </a:p>
          <a:p>
            <a:pPr algn="just"/>
            <a:endParaRPr lang="en-US" sz="2800" b="1" dirty="0" smtClean="0">
              <a:solidFill>
                <a:schemeClr val="accent2"/>
              </a:solidFill>
              <a:latin typeface="Agency FB" panose="020B0503020202020204" pitchFamily="34" charset="0"/>
            </a:endParaRPr>
          </a:p>
        </p:txBody>
      </p:sp>
    </p:spTree>
    <p:extLst>
      <p:ext uri="{BB962C8B-B14F-4D97-AF65-F5344CB8AC3E}">
        <p14:creationId xmlns:p14="http://schemas.microsoft.com/office/powerpoint/2010/main" val="1715891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1772</Words>
  <Application>Microsoft Office PowerPoint</Application>
  <PresentationFormat>Widescreen</PresentationFormat>
  <Paragraphs>200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Agency FB</vt:lpstr>
      <vt:lpstr>Algerian</vt:lpstr>
      <vt:lpstr>Arial</vt:lpstr>
      <vt:lpstr>Calibri</vt:lpstr>
      <vt:lpstr>Calibri Light</vt:lpstr>
      <vt:lpstr>Times New Roman</vt:lpstr>
      <vt:lpstr>Office Theme</vt:lpstr>
      <vt:lpstr>Pre Exposure Prophylaxis Campaign  </vt:lpstr>
      <vt:lpstr>HIV EPIDEMIC GOALS 2025</vt:lpstr>
      <vt:lpstr>DEFINITION OF TERMS</vt:lpstr>
      <vt:lpstr>WHAT IS PREP?</vt:lpstr>
      <vt:lpstr>FDA APPROVED THERAPIES IN PREP</vt:lpstr>
      <vt:lpstr>Side effects and toxicity of Truvada</vt:lpstr>
      <vt:lpstr>Who is a candidate for PrEP? </vt:lpstr>
      <vt:lpstr>Who is a candidate for PrEP? </vt:lpstr>
      <vt:lpstr>Management of PrEP</vt:lpstr>
      <vt:lpstr>Tenofovir based PrEP visit schedule</vt:lpstr>
      <vt:lpstr>Tenofovir based PrEP visit schedule</vt:lpstr>
      <vt:lpstr>Truvada vs Cabotegravir</vt:lpstr>
      <vt:lpstr>Discounting PrEP</vt:lpstr>
      <vt:lpstr>What if:</vt:lpstr>
      <vt:lpstr>What if:</vt:lpstr>
      <vt:lpstr>What is PEP???</vt:lpstr>
      <vt:lpstr>Barriers of PrEP</vt:lpstr>
      <vt:lpstr>The PrEP regimens as approved in National Guidelines</vt:lpstr>
      <vt:lpstr>The long-acting injectable Cabotegravir News</vt:lpstr>
      <vt:lpstr>REFERENCE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Exposure Prophylaxis Campaign GET PREP GO</dc:title>
  <dc:creator>dee</dc:creator>
  <cp:lastModifiedBy>dee</cp:lastModifiedBy>
  <cp:revision>32</cp:revision>
  <dcterms:created xsi:type="dcterms:W3CDTF">2023-01-24T20:25:56Z</dcterms:created>
  <dcterms:modified xsi:type="dcterms:W3CDTF">2023-03-14T13:55:17Z</dcterms:modified>
</cp:coreProperties>
</file>