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89" r:id="rId5"/>
    <p:sldId id="257" r:id="rId6"/>
    <p:sldId id="285" r:id="rId7"/>
    <p:sldId id="286" r:id="rId8"/>
    <p:sldId id="259" r:id="rId9"/>
    <p:sldId id="280" r:id="rId10"/>
    <p:sldId id="281" r:id="rId11"/>
    <p:sldId id="287" r:id="rId12"/>
    <p:sldId id="282" r:id="rId13"/>
    <p:sldId id="262" r:id="rId14"/>
    <p:sldId id="283" r:id="rId15"/>
    <p:sldId id="263" r:id="rId16"/>
    <p:sldId id="264" r:id="rId17"/>
    <p:sldId id="266" r:id="rId18"/>
    <p:sldId id="267" r:id="rId19"/>
    <p:sldId id="269" r:id="rId20"/>
    <p:sldId id="279" r:id="rId21"/>
    <p:sldId id="258" r:id="rId22"/>
    <p:sldId id="273" r:id="rId23"/>
    <p:sldId id="284"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D213DC-DD68-4946-AAEE-8DF4732D2A94}">
          <p14:sldIdLst>
            <p14:sldId id="289"/>
            <p14:sldId id="257"/>
            <p14:sldId id="285"/>
            <p14:sldId id="286"/>
            <p14:sldId id="259"/>
            <p14:sldId id="280"/>
            <p14:sldId id="281"/>
            <p14:sldId id="287"/>
            <p14:sldId id="282"/>
            <p14:sldId id="262"/>
            <p14:sldId id="283"/>
            <p14:sldId id="263"/>
            <p14:sldId id="264"/>
            <p14:sldId id="266"/>
            <p14:sldId id="267"/>
            <p14:sldId id="269"/>
            <p14:sldId id="279"/>
            <p14:sldId id="258"/>
            <p14:sldId id="273"/>
            <p14:sldId id="284"/>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5CA1"/>
    <a:srgbClr val="CA4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163" autoAdjust="0"/>
  </p:normalViewPr>
  <p:slideViewPr>
    <p:cSldViewPr>
      <p:cViewPr varScale="1">
        <p:scale>
          <a:sx n="62" d="100"/>
          <a:sy n="62" d="100"/>
        </p:scale>
        <p:origin x="30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07DBC-55F9-4C7D-9D10-A6152ABE123C}" type="datetimeFigureOut">
              <a:rPr lang="en-CA" smtClean="0"/>
              <a:t>16/01/2019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D7B2E-9691-4C1C-AB2B-F10C66D0AD17}" type="slidenum">
              <a:rPr lang="en-CA" smtClean="0"/>
              <a:t>‹#›</a:t>
            </a:fld>
            <a:endParaRPr lang="en-CA"/>
          </a:p>
        </p:txBody>
      </p:sp>
    </p:spTree>
    <p:extLst>
      <p:ext uri="{BB962C8B-B14F-4D97-AF65-F5344CB8AC3E}">
        <p14:creationId xmlns:p14="http://schemas.microsoft.com/office/powerpoint/2010/main" val="134568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drug can enter the body by being ingested,</a:t>
            </a:r>
            <a:r>
              <a:rPr lang="en-US" baseline="0" dirty="0" smtClean="0"/>
              <a:t> smoked, injected, inhaled or absorbed (e.g. under the tongue or through on the skin)</a:t>
            </a:r>
          </a:p>
          <a:p>
            <a:endParaRPr lang="en-US" baseline="0" dirty="0" smtClean="0"/>
          </a:p>
        </p:txBody>
      </p:sp>
      <p:sp>
        <p:nvSpPr>
          <p:cNvPr id="4" name="Slide Number Placeholder 3"/>
          <p:cNvSpPr>
            <a:spLocks noGrp="1"/>
          </p:cNvSpPr>
          <p:nvPr>
            <p:ph type="sldNum" sz="quarter" idx="10"/>
          </p:nvPr>
        </p:nvSpPr>
        <p:spPr/>
        <p:txBody>
          <a:bodyPr/>
          <a:lstStyle/>
          <a:p>
            <a:fld id="{3B4D7B2E-9691-4C1C-AB2B-F10C66D0AD17}" type="slidenum">
              <a:rPr lang="en-CA" smtClean="0"/>
              <a:t>2</a:t>
            </a:fld>
            <a:endParaRPr lang="en-CA"/>
          </a:p>
        </p:txBody>
      </p:sp>
    </p:spTree>
    <p:extLst>
      <p:ext uri="{BB962C8B-B14F-4D97-AF65-F5344CB8AC3E}">
        <p14:creationId xmlns:p14="http://schemas.microsoft.com/office/powerpoint/2010/main" val="2124829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pitchFamily="34" charset="0"/>
              <a:buNone/>
            </a:pPr>
            <a:r>
              <a:rPr lang="en-US" dirty="0" smtClean="0"/>
              <a:t>Binge drinking</a:t>
            </a:r>
            <a:r>
              <a:rPr lang="en-US" baseline="0" dirty="0" smtClean="0"/>
              <a:t> is defined as</a:t>
            </a:r>
            <a:endParaRPr lang="en-US" dirty="0" smtClean="0"/>
          </a:p>
          <a:p>
            <a:pPr lvl="1"/>
            <a:r>
              <a:rPr lang="en-CA" dirty="0" smtClean="0"/>
              <a:t>5 or more standard drinks on one occasion for males</a:t>
            </a:r>
            <a:endParaRPr lang="en-US" dirty="0" smtClean="0"/>
          </a:p>
          <a:p>
            <a:pPr lvl="1"/>
            <a:r>
              <a:rPr lang="en-CA" dirty="0" smtClean="0"/>
              <a:t>4 or more standard drinks on one occasion for females</a:t>
            </a:r>
            <a:endParaRPr lang="en-CA" sz="1200" b="1"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endParaRPr lang="en-CA" sz="1100" kern="1200" dirty="0" smtClean="0">
              <a:solidFill>
                <a:schemeClr val="tx1"/>
              </a:solidFill>
              <a:effectLst/>
              <a:latin typeface="+mn-lt"/>
              <a:ea typeface="+mn-ea"/>
              <a:cs typeface="+mn-cs"/>
            </a:endParaRPr>
          </a:p>
          <a:p>
            <a:r>
              <a:rPr lang="en-CA" sz="1200" b="0" kern="1200" dirty="0" smtClean="0">
                <a:solidFill>
                  <a:schemeClr val="tx1"/>
                </a:solidFill>
                <a:effectLst/>
                <a:latin typeface="+mn-lt"/>
                <a:ea typeface="+mn-ea"/>
                <a:cs typeface="+mn-cs"/>
              </a:rPr>
              <a:t>Alcohol Poisoning can be fatal.</a:t>
            </a:r>
            <a:r>
              <a:rPr lang="en-CA" sz="1200" b="0" kern="1200" baseline="0" dirty="0" smtClean="0">
                <a:solidFill>
                  <a:schemeClr val="tx1"/>
                </a:solidFill>
                <a:effectLst/>
                <a:latin typeface="+mn-lt"/>
                <a:ea typeface="+mn-ea"/>
                <a:cs typeface="+mn-cs"/>
              </a:rPr>
              <a:t>  Alcohol decreases breathing and heart rate.  If they slow down too much this can result in death.  Alcohol poisoning can also lead to loss of consciousness and vomiting as the body tried to get rid of the excess alcohol.  Choking on vomit (while “passed out”) can result in death.</a:t>
            </a:r>
            <a:endParaRPr lang="en-CA" sz="1100" b="0" kern="1200" dirty="0" smtClean="0">
              <a:solidFill>
                <a:schemeClr val="tx1"/>
              </a:solidFill>
              <a:effectLst/>
              <a:latin typeface="+mn-lt"/>
              <a:ea typeface="+mn-ea"/>
              <a:cs typeface="+mn-cs"/>
            </a:endParaRP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Alcohol poisoning is a medical emergency</a:t>
            </a:r>
            <a:r>
              <a:rPr lang="en-CA" sz="1200" kern="1200" baseline="0" dirty="0" smtClean="0">
                <a:solidFill>
                  <a:schemeClr val="tx1"/>
                </a:solidFill>
                <a:effectLst/>
                <a:latin typeface="+mn-lt"/>
                <a:ea typeface="+mn-ea"/>
                <a:cs typeface="+mn-cs"/>
              </a:rPr>
              <a:t>.  </a:t>
            </a:r>
            <a:endParaRPr lang="en-CA" sz="1100" kern="1200" dirty="0" smtClean="0">
              <a:solidFill>
                <a:schemeClr val="tx1"/>
              </a:solidFill>
              <a:effectLst/>
              <a:latin typeface="+mn-lt"/>
              <a:ea typeface="+mn-ea"/>
              <a:cs typeface="+mn-cs"/>
            </a:endParaRPr>
          </a:p>
          <a:p>
            <a:endParaRPr lang="en-CA" sz="1200" kern="1200" dirty="0" smtClean="0">
              <a:solidFill>
                <a:schemeClr val="tx1"/>
              </a:solidFill>
              <a:effectLst/>
              <a:latin typeface="+mn-lt"/>
              <a:ea typeface="+mn-ea"/>
              <a:cs typeface="+mn-cs"/>
            </a:endParaRPr>
          </a:p>
          <a:p>
            <a:pPr lvl="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3B4D7B2E-9691-4C1C-AB2B-F10C66D0AD17}" type="slidenum">
              <a:rPr lang="en-CA" smtClean="0"/>
              <a:t>12</a:t>
            </a:fld>
            <a:endParaRPr lang="en-CA"/>
          </a:p>
        </p:txBody>
      </p:sp>
    </p:spTree>
    <p:extLst>
      <p:ext uri="{BB962C8B-B14F-4D97-AF65-F5344CB8AC3E}">
        <p14:creationId xmlns:p14="http://schemas.microsoft.com/office/powerpoint/2010/main" val="647043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If someone loses consciousness after drinking and/or using drugs</a:t>
            </a:r>
            <a:r>
              <a:rPr lang="en-US" baseline="0" dirty="0" smtClean="0"/>
              <a:t> there are some very important steps you should take to help keep the person safe. </a:t>
            </a:r>
          </a:p>
          <a:p>
            <a:pPr lvl="0"/>
            <a:r>
              <a:rPr lang="en-US" baseline="0" dirty="0" smtClean="0"/>
              <a:t>Check for a pulse and make sure the person is breathing.</a:t>
            </a:r>
          </a:p>
          <a:p>
            <a:pPr lvl="0"/>
            <a:r>
              <a:rPr lang="en-US" baseline="0" dirty="0" smtClean="0"/>
              <a:t>Position the person using </a:t>
            </a:r>
            <a:r>
              <a:rPr lang="en-US" dirty="0" smtClean="0"/>
              <a:t>the</a:t>
            </a:r>
            <a:r>
              <a:rPr lang="en-US" baseline="0" dirty="0" smtClean="0"/>
              <a:t> Bacchus maneuver shown in the diagram here. </a:t>
            </a:r>
          </a:p>
          <a:p>
            <a:pPr lvl="0"/>
            <a:endParaRPr lang="en-US" baseline="0" dirty="0" smtClean="0"/>
          </a:p>
          <a:p>
            <a:pPr lvl="0"/>
            <a:r>
              <a:rPr lang="en-US" b="1" baseline="0" dirty="0" smtClean="0"/>
              <a:t>Option</a:t>
            </a:r>
            <a:r>
              <a:rPr lang="en-US" baseline="0" dirty="0" smtClean="0"/>
              <a:t>: have students practice this skill on each other.</a:t>
            </a:r>
          </a:p>
          <a:p>
            <a:pPr lvl="0"/>
            <a:endParaRPr lang="en-US" baseline="0" dirty="0" smtClean="0"/>
          </a:p>
          <a:p>
            <a:pPr lvl="0"/>
            <a:r>
              <a:rPr lang="en-US" baseline="0" dirty="0" smtClean="0"/>
              <a:t>Stay with the person and call 9-1-1. If you don’t have a phone with you and you are alone, leave to call 9-1-1 but return immediately. </a:t>
            </a:r>
          </a:p>
          <a:p>
            <a:pPr lvl="0"/>
            <a:r>
              <a:rPr lang="en-US" baseline="0" dirty="0" smtClean="0"/>
              <a:t>Notify the person’s parents or guardians or another responsible adult as soon as possible. </a:t>
            </a:r>
          </a:p>
          <a:p>
            <a:pPr lvl="0"/>
            <a:endParaRPr lang="en-US" baseline="0" dirty="0" smtClean="0"/>
          </a:p>
          <a:p>
            <a:pPr lvl="0"/>
            <a:r>
              <a:rPr lang="en-US" baseline="0" dirty="0" smtClean="0"/>
              <a:t>Make sure you </a:t>
            </a:r>
            <a:r>
              <a:rPr lang="en-US" u="sng" baseline="0" dirty="0" smtClean="0"/>
              <a:t>DO NOT</a:t>
            </a:r>
            <a:r>
              <a:rPr lang="en-US" u="none" baseline="0" dirty="0" smtClean="0"/>
              <a:t> </a:t>
            </a:r>
            <a:r>
              <a:rPr lang="en-US" baseline="0" dirty="0" smtClean="0"/>
              <a:t>leave the person alone. Even if the person is conscious, but is impaired, they must not be left alone as the risk is high for injuries. </a:t>
            </a:r>
          </a:p>
          <a:p>
            <a:pPr lvl="0"/>
            <a:r>
              <a:rPr lang="en-US" baseline="0" dirty="0" smtClean="0"/>
              <a:t>To prevent choking, </a:t>
            </a:r>
            <a:r>
              <a:rPr lang="en-US" u="sng" baseline="0" dirty="0" smtClean="0"/>
              <a:t>DO NOT</a:t>
            </a:r>
            <a:r>
              <a:rPr lang="en-US" baseline="0" dirty="0" smtClean="0"/>
              <a:t> give the person anything by mouth (no coffee, food, </a:t>
            </a:r>
            <a:r>
              <a:rPr lang="en-US" baseline="0" dirty="0" err="1" smtClean="0"/>
              <a:t>etc</a:t>
            </a:r>
            <a:r>
              <a:rPr lang="en-US" baseline="0" dirty="0" smtClean="0"/>
              <a:t>).</a:t>
            </a:r>
          </a:p>
          <a:p>
            <a:pPr lvl="0"/>
            <a:r>
              <a:rPr lang="en-US" u="sng" baseline="0" dirty="0" smtClean="0"/>
              <a:t>DO NOT </a:t>
            </a:r>
            <a:r>
              <a:rPr lang="en-US" u="none" baseline="0" dirty="0" smtClean="0"/>
              <a:t> simply let the person sleep it off. They could be dead in the morning. </a:t>
            </a:r>
            <a:endParaRPr lang="en-US" u="sng" baseline="0" dirty="0" smtClean="0"/>
          </a:p>
          <a:p>
            <a:pPr lvl="0"/>
            <a:endParaRPr lang="en-US" baseline="0" dirty="0" smtClean="0"/>
          </a:p>
          <a:p>
            <a:r>
              <a:rPr lang="en-CA" dirty="0" smtClean="0"/>
              <a:t> </a:t>
            </a:r>
            <a:endParaRPr lang="en-US" dirty="0" smtClean="0"/>
          </a:p>
        </p:txBody>
      </p:sp>
      <p:sp>
        <p:nvSpPr>
          <p:cNvPr id="4" name="Slide Number Placeholder 3"/>
          <p:cNvSpPr>
            <a:spLocks noGrp="1"/>
          </p:cNvSpPr>
          <p:nvPr>
            <p:ph type="sldNum" sz="quarter" idx="10"/>
          </p:nvPr>
        </p:nvSpPr>
        <p:spPr/>
        <p:txBody>
          <a:bodyPr/>
          <a:lstStyle/>
          <a:p>
            <a:fld id="{3B4D7B2E-9691-4C1C-AB2B-F10C66D0AD17}" type="slidenum">
              <a:rPr lang="en-CA" smtClean="0"/>
              <a:t>13</a:t>
            </a:fld>
            <a:endParaRPr lang="en-CA"/>
          </a:p>
        </p:txBody>
      </p:sp>
    </p:spTree>
    <p:extLst>
      <p:ext uri="{BB962C8B-B14F-4D97-AF65-F5344CB8AC3E}">
        <p14:creationId xmlns:p14="http://schemas.microsoft.com/office/powerpoint/2010/main" val="1256799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THC = </a:t>
            </a:r>
            <a:r>
              <a:rPr lang="en-CA" dirty="0" err="1" smtClean="0"/>
              <a:t>tetrahydrocannabinol</a:t>
            </a:r>
            <a:r>
              <a:rPr lang="en-CA" dirty="0" smtClean="0"/>
              <a:t>.  It is a mind altering ingredient in the plant.</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Cannabis can be consumed in many</a:t>
            </a:r>
            <a:r>
              <a:rPr lang="en-CA" baseline="0" dirty="0" smtClean="0"/>
              <a:t> different forms including a pipe, joint, bong, in food, etc.  It can also be smoked in a blunt which is a cigar that has been emptied of tobacco and refilled with a combination of tobacco and marijuana.  This methods combines the dangerous chemicals of cannabis with nicotine and other harmful chemicals.</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Recreational cannabis became legalized in Canada on October 17, 2018.  You must be 19 years of age and older to buy, use, possess and grow cannabis.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Stress that less than one quarter (19%) of students in grades 7-12 report using marijuana in the last year.  This means that about 80% of students do not use cannabis. (OSDUHS, </a:t>
            </a:r>
            <a:r>
              <a:rPr lang="en-CA" smtClean="0"/>
              <a:t>2017)</a:t>
            </a:r>
            <a:endParaRPr lang="en-US" dirty="0" smtClean="0"/>
          </a:p>
          <a:p>
            <a:endParaRPr lang="en-CA" dirty="0"/>
          </a:p>
        </p:txBody>
      </p:sp>
      <p:sp>
        <p:nvSpPr>
          <p:cNvPr id="4" name="Slide Number Placeholder 3"/>
          <p:cNvSpPr>
            <a:spLocks noGrp="1"/>
          </p:cNvSpPr>
          <p:nvPr>
            <p:ph type="sldNum" sz="quarter" idx="10"/>
          </p:nvPr>
        </p:nvSpPr>
        <p:spPr/>
        <p:txBody>
          <a:bodyPr/>
          <a:lstStyle/>
          <a:p>
            <a:fld id="{3B4D7B2E-9691-4C1C-AB2B-F10C66D0AD17}" type="slidenum">
              <a:rPr lang="en-CA" smtClean="0"/>
              <a:t>14</a:t>
            </a:fld>
            <a:endParaRPr lang="en-CA"/>
          </a:p>
        </p:txBody>
      </p:sp>
    </p:spTree>
    <p:extLst>
      <p:ext uri="{BB962C8B-B14F-4D97-AF65-F5344CB8AC3E}">
        <p14:creationId xmlns:p14="http://schemas.microsoft.com/office/powerpoint/2010/main" val="2363164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pitchFamily="34" charset="0"/>
              <a:buNone/>
            </a:pPr>
            <a:r>
              <a:rPr lang="en-CA" dirty="0" smtClean="0"/>
              <a:t>Cannabis</a:t>
            </a:r>
            <a:r>
              <a:rPr lang="en-CA" baseline="0" dirty="0" smtClean="0"/>
              <a:t> increases heart rate which can lead to increased risk of heart attacks.</a:t>
            </a:r>
          </a:p>
          <a:p>
            <a:pPr lvl="0">
              <a:buFont typeface="Arial" pitchFamily="34" charset="0"/>
              <a:buNone/>
            </a:pPr>
            <a:endParaRPr lang="en-CA" baseline="0" dirty="0" smtClean="0"/>
          </a:p>
          <a:p>
            <a:pPr lvl="0">
              <a:buFont typeface="Arial" pitchFamily="34" charset="0"/>
              <a:buNone/>
            </a:pPr>
            <a:r>
              <a:rPr lang="en-CA" baseline="0" dirty="0" smtClean="0"/>
              <a:t>Cannabis smoke contains carcinogens (cancer causing agents)</a:t>
            </a:r>
          </a:p>
          <a:p>
            <a:pPr lvl="0">
              <a:buFont typeface="Arial" pitchFamily="34" charset="0"/>
              <a:buNone/>
            </a:pPr>
            <a:endParaRPr lang="en-CA" baseline="0" dirty="0" smtClean="0"/>
          </a:p>
          <a:p>
            <a:pPr lvl="0">
              <a:buFont typeface="Arial" pitchFamily="34" charset="0"/>
              <a:buNone/>
            </a:pPr>
            <a:r>
              <a:rPr lang="en-CA" baseline="0" dirty="0" smtClean="0"/>
              <a:t>Can negatively affect daily life or exacerbate existing problems.  For example, decreased concentration can impact academic performance.  It is dangerous to drive or operate heavy machinery after using cannabis.</a:t>
            </a:r>
          </a:p>
          <a:p>
            <a:pPr lvl="0">
              <a:buFont typeface="Arial" pitchFamily="34" charset="0"/>
              <a:buNone/>
            </a:pPr>
            <a:endParaRPr lang="en-CA" dirty="0" smtClean="0"/>
          </a:p>
          <a:p>
            <a:pPr lvl="0">
              <a:buFont typeface="Arial" pitchFamily="34" charset="0"/>
              <a:buNone/>
            </a:pPr>
            <a:r>
              <a:rPr lang="en-CA" dirty="0" smtClean="0"/>
              <a:t>Contrary to popular belief, marijuana is addictive.  </a:t>
            </a:r>
            <a:r>
              <a:rPr lang="en-US" dirty="0" smtClean="0"/>
              <a:t>Research suggests</a:t>
            </a:r>
            <a:r>
              <a:rPr lang="en-US" baseline="0" dirty="0" smtClean="0"/>
              <a:t> that those who start using at a younger age are at increased risk for addiction.</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B4D7B2E-9691-4C1C-AB2B-F10C66D0AD17}" type="slidenum">
              <a:rPr lang="en-CA" smtClean="0"/>
              <a:t>15</a:t>
            </a:fld>
            <a:endParaRPr lang="en-CA"/>
          </a:p>
        </p:txBody>
      </p:sp>
    </p:spTree>
    <p:extLst>
      <p:ext uri="{BB962C8B-B14F-4D97-AF65-F5344CB8AC3E}">
        <p14:creationId xmlns:p14="http://schemas.microsoft.com/office/powerpoint/2010/main" val="1122382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pitchFamily="34" charset="0"/>
              <a:buNone/>
            </a:pPr>
            <a:r>
              <a:rPr lang="en-CA" dirty="0" smtClean="0"/>
              <a:t>The non-medical use of prescription drugs is taking other people’s prescription medication to get high</a:t>
            </a:r>
            <a:endParaRPr lang="en-US" dirty="0" smtClean="0"/>
          </a:p>
          <a:p>
            <a:pPr lvl="0">
              <a:buFont typeface="Arial" pitchFamily="34" charset="0"/>
              <a:buNone/>
            </a:pPr>
            <a:endParaRPr lang="en-CA"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CA" dirty="0" smtClean="0"/>
              <a:t>Taking prescription drugs that are not prescribed to you can be just as dangerous as using illegal/illicit drugs.  Drugs,</a:t>
            </a:r>
            <a:r>
              <a:rPr lang="en-CA" baseline="0" dirty="0" smtClean="0"/>
              <a:t> including prescription drugs, have unwanted and potentially dangerous side effects (</a:t>
            </a:r>
            <a:r>
              <a:rPr lang="en-CA" baseline="0" dirty="0" err="1" smtClean="0"/>
              <a:t>eg</a:t>
            </a:r>
            <a:r>
              <a:rPr lang="en-CA" baseline="0" dirty="0" smtClean="0"/>
              <a:t>. Decreased breathing). </a:t>
            </a:r>
            <a:r>
              <a:rPr lang="en-CA" sz="1200" kern="1200" dirty="0" smtClean="0">
                <a:solidFill>
                  <a:schemeClr val="tx1"/>
                </a:solidFill>
                <a:effectLst/>
                <a:latin typeface="+mn-lt"/>
                <a:ea typeface="+mn-ea"/>
                <a:cs typeface="+mn-cs"/>
              </a:rPr>
              <a:t>Prescription pain killers (</a:t>
            </a:r>
            <a:r>
              <a:rPr lang="en-CA" sz="1200" kern="1200" dirty="0" err="1" smtClean="0">
                <a:solidFill>
                  <a:schemeClr val="tx1"/>
                </a:solidFill>
                <a:effectLst/>
                <a:latin typeface="+mn-lt"/>
                <a:ea typeface="+mn-ea"/>
                <a:cs typeface="+mn-cs"/>
              </a:rPr>
              <a:t>eg</a:t>
            </a:r>
            <a:r>
              <a:rPr lang="en-CA" sz="1200" kern="1200" dirty="0" smtClean="0">
                <a:solidFill>
                  <a:schemeClr val="tx1"/>
                </a:solidFill>
                <a:effectLst/>
                <a:latin typeface="+mn-lt"/>
                <a:ea typeface="+mn-ea"/>
                <a:cs typeface="+mn-cs"/>
              </a:rPr>
              <a:t>. Fentanyl, </a:t>
            </a:r>
            <a:r>
              <a:rPr lang="en-CA" sz="1200" kern="1200" dirty="0" err="1" smtClean="0">
                <a:solidFill>
                  <a:schemeClr val="tx1"/>
                </a:solidFill>
                <a:effectLst/>
                <a:latin typeface="+mn-lt"/>
                <a:ea typeface="+mn-ea"/>
                <a:cs typeface="+mn-cs"/>
              </a:rPr>
              <a:t>percocet</a:t>
            </a:r>
            <a:r>
              <a:rPr lang="en-CA" sz="1200" kern="1200" dirty="0" smtClean="0">
                <a:solidFill>
                  <a:schemeClr val="tx1"/>
                </a:solidFill>
                <a:effectLst/>
                <a:latin typeface="+mn-lt"/>
                <a:ea typeface="+mn-ea"/>
                <a:cs typeface="+mn-cs"/>
              </a:rPr>
              <a:t>, </a:t>
            </a:r>
            <a:r>
              <a:rPr lang="en-CA" sz="1200" kern="1200" dirty="0" err="1" smtClean="0">
                <a:solidFill>
                  <a:schemeClr val="tx1"/>
                </a:solidFill>
                <a:effectLst/>
                <a:latin typeface="+mn-lt"/>
                <a:ea typeface="+mn-ea"/>
                <a:cs typeface="+mn-cs"/>
              </a:rPr>
              <a:t>oxycontin</a:t>
            </a:r>
            <a:r>
              <a:rPr lang="en-CA" sz="1200" kern="1200" dirty="0" smtClean="0">
                <a:solidFill>
                  <a:schemeClr val="tx1"/>
                </a:solidFill>
                <a:effectLst/>
                <a:latin typeface="+mn-lt"/>
                <a:ea typeface="+mn-ea"/>
                <a:cs typeface="+mn-cs"/>
              </a:rPr>
              <a:t>, Tylenol #3,)</a:t>
            </a:r>
            <a:r>
              <a:rPr lang="en-CA" sz="1200" kern="1200" baseline="0" dirty="0" smtClean="0">
                <a:solidFill>
                  <a:schemeClr val="tx1"/>
                </a:solidFill>
                <a:effectLst/>
                <a:latin typeface="+mn-lt"/>
                <a:ea typeface="+mn-ea"/>
                <a:cs typeface="+mn-cs"/>
              </a:rPr>
              <a:t> are highly addictive.</a:t>
            </a:r>
            <a:r>
              <a:rPr lang="en-CA" sz="1200" kern="1200" dirty="0" smtClean="0">
                <a:solidFill>
                  <a:schemeClr val="tx1"/>
                </a:solidFill>
                <a:effectLst/>
                <a:latin typeface="+mn-lt"/>
                <a:ea typeface="+mn-ea"/>
                <a:cs typeface="+mn-cs"/>
              </a:rPr>
              <a:t> </a:t>
            </a:r>
            <a:endParaRPr lang="en-CA" dirty="0" smtClean="0"/>
          </a:p>
          <a:p>
            <a:pPr lvl="0">
              <a:buFont typeface="Arial" pitchFamily="34" charset="0"/>
              <a:buNone/>
            </a:pPr>
            <a:endParaRPr lang="en-US" dirty="0" smtClean="0"/>
          </a:p>
          <a:p>
            <a:endParaRPr lang="en-CA" sz="1200" b="1" u="none" strike="noStrike" kern="1200" dirty="0" smtClean="0">
              <a:solidFill>
                <a:schemeClr val="tx1"/>
              </a:solidFill>
              <a:effectLst/>
              <a:latin typeface="+mn-lt"/>
              <a:ea typeface="+mn-ea"/>
              <a:cs typeface="+mn-cs"/>
            </a:endParaRPr>
          </a:p>
          <a:p>
            <a:r>
              <a:rPr lang="en-CA" dirty="0" smtClean="0"/>
              <a:t>It is illegal to take prescription</a:t>
            </a:r>
            <a:r>
              <a:rPr lang="en-CA" baseline="0" dirty="0" smtClean="0"/>
              <a:t> medication that is not prescribed to you. </a:t>
            </a:r>
            <a:r>
              <a:rPr lang="en-CA" sz="1200" b="1" u="none" strike="noStrike" kern="1200" dirty="0" smtClean="0">
                <a:solidFill>
                  <a:schemeClr val="tx1"/>
                </a:solidFill>
                <a:effectLst/>
                <a:latin typeface="+mn-lt"/>
                <a:ea typeface="+mn-ea"/>
                <a:cs typeface="+mn-cs"/>
              </a:rPr>
              <a:t> </a:t>
            </a:r>
          </a:p>
          <a:p>
            <a:endParaRPr lang="en-CA"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4D7B2E-9691-4C1C-AB2B-F10C66D0AD17}" type="slidenum">
              <a:rPr lang="en-CA" smtClean="0"/>
              <a:t>16</a:t>
            </a:fld>
            <a:endParaRPr lang="en-CA"/>
          </a:p>
        </p:txBody>
      </p:sp>
    </p:spTree>
    <p:extLst>
      <p:ext uri="{BB962C8B-B14F-4D97-AF65-F5344CB8AC3E}">
        <p14:creationId xmlns:p14="http://schemas.microsoft.com/office/powerpoint/2010/main" val="1087121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pitchFamily="34" charset="0"/>
              <a:buNone/>
            </a:pPr>
            <a:r>
              <a:rPr lang="en-CA" dirty="0" smtClean="0"/>
              <a:t>Other examples might include:</a:t>
            </a:r>
            <a:endParaRPr lang="en-US" dirty="0" smtClean="0"/>
          </a:p>
          <a:p>
            <a:pPr lvl="1"/>
            <a:r>
              <a:rPr lang="en-CA" dirty="0" smtClean="0"/>
              <a:t>Financial problems</a:t>
            </a:r>
            <a:endParaRPr lang="en-US" dirty="0" smtClean="0"/>
          </a:p>
          <a:p>
            <a:pPr lvl="1"/>
            <a:r>
              <a:rPr lang="en-CA" dirty="0" smtClean="0"/>
              <a:t>Inability to make good decisions</a:t>
            </a:r>
            <a:endParaRPr lang="en-US" dirty="0" smtClean="0"/>
          </a:p>
          <a:p>
            <a:pPr lvl="1"/>
            <a:r>
              <a:rPr lang="en-CA" dirty="0" smtClean="0"/>
              <a:t>Injury, death, or legal charges as a result of accidents or violence while impaired</a:t>
            </a:r>
            <a:endParaRPr lang="en-US" dirty="0" smtClean="0"/>
          </a:p>
          <a:p>
            <a:pPr lvl="1"/>
            <a:r>
              <a:rPr lang="en-CA" dirty="0" smtClean="0"/>
              <a:t>Fetal Alcohol Spectrum Disorder (FASD) in children as a result of alcohol abuse by the mother during pregnancy</a:t>
            </a:r>
            <a:endParaRPr lang="en-US" dirty="0" smtClean="0"/>
          </a:p>
          <a:p>
            <a:endParaRPr lang="en-CA" sz="1200" b="1" kern="1200" dirty="0" smtClean="0">
              <a:solidFill>
                <a:schemeClr val="tx1"/>
              </a:solidFill>
              <a:effectLst/>
              <a:latin typeface="+mn-lt"/>
              <a:ea typeface="+mn-ea"/>
              <a:cs typeface="+mn-cs"/>
            </a:endParaRPr>
          </a:p>
          <a:p>
            <a:r>
              <a:rPr lang="en-CA" sz="1200" b="1" kern="1200" dirty="0" smtClean="0">
                <a:solidFill>
                  <a:schemeClr val="tx1"/>
                </a:solidFill>
                <a:effectLst/>
                <a:latin typeface="+mn-lt"/>
                <a:ea typeface="+mn-ea"/>
                <a:cs typeface="+mn-cs"/>
              </a:rPr>
              <a:t>Decreased Athletic Performance</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Extra Weight</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Hangovers</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Decreased Motor Skills (eye, hand, brain coordination)</a:t>
            </a:r>
            <a:endParaRPr lang="en-CA" sz="11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endParaRPr lang="en-CA" sz="1100" kern="1200" dirty="0" smtClean="0">
              <a:solidFill>
                <a:schemeClr val="tx1"/>
              </a:solidFill>
              <a:effectLst/>
              <a:latin typeface="+mn-lt"/>
              <a:ea typeface="+mn-ea"/>
              <a:cs typeface="+mn-cs"/>
            </a:endParaRPr>
          </a:p>
          <a:p>
            <a:r>
              <a:rPr lang="en-CA" sz="1200" b="1" kern="1200" dirty="0" smtClean="0">
                <a:solidFill>
                  <a:schemeClr val="tx1"/>
                </a:solidFill>
                <a:effectLst/>
                <a:latin typeface="+mn-lt"/>
                <a:ea typeface="+mn-ea"/>
                <a:cs typeface="+mn-cs"/>
              </a:rPr>
              <a:t>More Fights</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Decreased Judgement</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Decreased Sensitivity</a:t>
            </a:r>
            <a:endParaRPr lang="en-CA" sz="11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endParaRPr lang="en-CA" sz="1100" kern="1200" dirty="0" smtClean="0">
              <a:solidFill>
                <a:schemeClr val="tx1"/>
              </a:solidFill>
              <a:effectLst/>
              <a:latin typeface="+mn-lt"/>
              <a:ea typeface="+mn-ea"/>
              <a:cs typeface="+mn-cs"/>
            </a:endParaRPr>
          </a:p>
          <a:p>
            <a:r>
              <a:rPr lang="en-CA" sz="1200" b="1" kern="1200" dirty="0" smtClean="0">
                <a:solidFill>
                  <a:schemeClr val="tx1"/>
                </a:solidFill>
                <a:effectLst/>
                <a:latin typeface="+mn-lt"/>
                <a:ea typeface="+mn-ea"/>
                <a:cs typeface="+mn-cs"/>
              </a:rPr>
              <a:t>Sexual Assault</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Won’t take “no”</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Won’t hear “no”</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Passed out</a:t>
            </a:r>
            <a:endParaRPr lang="en-CA" sz="11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endParaRPr lang="en-CA" sz="1100" kern="1200" dirty="0" smtClean="0">
              <a:solidFill>
                <a:schemeClr val="tx1"/>
              </a:solidFill>
              <a:effectLst/>
              <a:latin typeface="+mn-lt"/>
              <a:ea typeface="+mn-ea"/>
              <a:cs typeface="+mn-cs"/>
            </a:endParaRPr>
          </a:p>
          <a:p>
            <a:r>
              <a:rPr lang="en-CA" sz="1200" b="1" kern="1200" dirty="0" smtClean="0">
                <a:solidFill>
                  <a:schemeClr val="tx1"/>
                </a:solidFill>
                <a:effectLst/>
                <a:latin typeface="+mn-lt"/>
                <a:ea typeface="+mn-ea"/>
                <a:cs typeface="+mn-cs"/>
              </a:rPr>
              <a:t>More Injuries</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Railroad</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Pools</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Falls</a:t>
            </a:r>
            <a:endParaRPr lang="en-CA" sz="11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endParaRPr lang="en-CA" sz="1100" kern="1200" dirty="0" smtClean="0">
              <a:solidFill>
                <a:schemeClr val="tx1"/>
              </a:solidFill>
              <a:effectLst/>
              <a:latin typeface="+mn-lt"/>
              <a:ea typeface="+mn-ea"/>
              <a:cs typeface="+mn-cs"/>
            </a:endParaRPr>
          </a:p>
          <a:p>
            <a:r>
              <a:rPr lang="en-CA" sz="1200" b="1" kern="1200" dirty="0" smtClean="0">
                <a:solidFill>
                  <a:schemeClr val="tx1"/>
                </a:solidFill>
                <a:effectLst/>
                <a:latin typeface="+mn-lt"/>
                <a:ea typeface="+mn-ea"/>
                <a:cs typeface="+mn-cs"/>
              </a:rPr>
              <a:t>Vehicle Crashes</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Motor Vehicle (i.e. bicycle, car, boat, ATV)</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15% of all students (Gr 7-12) report being a passenger with driver who has been drinking (OSDUHS, 2015).</a:t>
            </a:r>
          </a:p>
          <a:p>
            <a:pPr lvl="0"/>
            <a:r>
              <a:rPr lang="en-CA" sz="1200" kern="1200" dirty="0" smtClean="0">
                <a:solidFill>
                  <a:schemeClr val="tx1"/>
                </a:solidFill>
                <a:effectLst/>
                <a:latin typeface="+mn-lt"/>
                <a:ea typeface="+mn-ea"/>
                <a:cs typeface="+mn-cs"/>
              </a:rPr>
              <a:t>12% of students reported being a passenger</a:t>
            </a:r>
            <a:r>
              <a:rPr lang="en-CA" sz="1200" kern="1200" baseline="0" dirty="0" smtClean="0">
                <a:solidFill>
                  <a:schemeClr val="tx1"/>
                </a:solidFill>
                <a:effectLst/>
                <a:latin typeface="+mn-lt"/>
                <a:ea typeface="+mn-ea"/>
                <a:cs typeface="+mn-cs"/>
              </a:rPr>
              <a:t> with a driver who had been using drugs (OSDUHS, 2015)</a:t>
            </a:r>
            <a:endParaRPr lang="en-CA" sz="11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Impairment, speed and driver error are the main reasons for vehicle crashes.</a:t>
            </a:r>
            <a:endParaRPr lang="en-CA" sz="11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r>
              <a:rPr lang="en-CA" sz="1200" b="1" kern="1200" dirty="0" smtClean="0">
                <a:solidFill>
                  <a:schemeClr val="tx1"/>
                </a:solidFill>
                <a:effectLst/>
                <a:latin typeface="+mn-lt"/>
                <a:ea typeface="+mn-ea"/>
                <a:cs typeface="+mn-cs"/>
              </a:rPr>
              <a:t> </a:t>
            </a:r>
            <a:endParaRPr lang="en-CA" sz="11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3B4D7B2E-9691-4C1C-AB2B-F10C66D0AD17}" type="slidenum">
              <a:rPr lang="en-CA" smtClean="0"/>
              <a:t>17</a:t>
            </a:fld>
            <a:endParaRPr lang="en-CA"/>
          </a:p>
        </p:txBody>
      </p:sp>
    </p:spTree>
    <p:extLst>
      <p:ext uri="{BB962C8B-B14F-4D97-AF65-F5344CB8AC3E}">
        <p14:creationId xmlns:p14="http://schemas.microsoft.com/office/powerpoint/2010/main" val="689926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a:t>
            </a:r>
            <a:r>
              <a:rPr lang="en-CA" baseline="0" dirty="0" smtClean="0"/>
              <a:t> we know that drugs cause many negative effects, why do some people use them? Young people may try or use drugs because they think it will make them appear mature, feel more confident, fit in or be cool. They might also try drugs because they are curious, they want to rebel, or they think it will be fun. </a:t>
            </a:r>
          </a:p>
          <a:p>
            <a:r>
              <a:rPr lang="en-CA" baseline="0" dirty="0" smtClean="0"/>
              <a:t>Young people face many challenges and sometimes they turn to drugs thinking they will help them cope. For example, they may think that drugs will help them cope with concerns about their appearance and body image, or to cope with stress and mental health issues. Unfortunately, instead of helping, drugs often make these problems much worse .</a:t>
            </a:r>
            <a:endParaRPr lang="en-CA" dirty="0"/>
          </a:p>
        </p:txBody>
      </p:sp>
      <p:sp>
        <p:nvSpPr>
          <p:cNvPr id="4" name="Slide Number Placeholder 3"/>
          <p:cNvSpPr>
            <a:spLocks noGrp="1"/>
          </p:cNvSpPr>
          <p:nvPr>
            <p:ph type="sldNum" sz="quarter" idx="10"/>
          </p:nvPr>
        </p:nvSpPr>
        <p:spPr/>
        <p:txBody>
          <a:bodyPr/>
          <a:lstStyle/>
          <a:p>
            <a:fld id="{3B4D7B2E-9691-4C1C-AB2B-F10C66D0AD17}" type="slidenum">
              <a:rPr lang="en-CA" smtClean="0"/>
              <a:t>18</a:t>
            </a:fld>
            <a:endParaRPr lang="en-CA"/>
          </a:p>
        </p:txBody>
      </p:sp>
    </p:spTree>
    <p:extLst>
      <p:ext uri="{BB962C8B-B14F-4D97-AF65-F5344CB8AC3E}">
        <p14:creationId xmlns:p14="http://schemas.microsoft.com/office/powerpoint/2010/main" val="3249377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pitchFamily="34" charset="0"/>
              <a:buNone/>
            </a:pPr>
            <a:r>
              <a:rPr lang="en-CA" dirty="0" smtClean="0"/>
              <a:t>Suggest to students that they can look for these warning signs in a friend they may be concerned has mental health issues</a:t>
            </a:r>
          </a:p>
          <a:p>
            <a:pPr marL="171450" indent="-171450">
              <a:buFont typeface="Arial" panose="020B0604020202020204" pitchFamily="34" charset="0"/>
              <a:buChar char="•"/>
            </a:pPr>
            <a:r>
              <a:rPr lang="en-US" dirty="0" smtClean="0"/>
              <a:t>Frequently sad, depressed, anxious, or rebellious</a:t>
            </a:r>
          </a:p>
          <a:p>
            <a:pPr marL="171450" indent="-171450">
              <a:buFont typeface="Arial" panose="020B0604020202020204" pitchFamily="34" charset="0"/>
              <a:buChar char="•"/>
            </a:pPr>
            <a:r>
              <a:rPr lang="en-US" dirty="0" smtClean="0"/>
              <a:t>Difficulty paying attention</a:t>
            </a:r>
          </a:p>
          <a:p>
            <a:pPr marL="171450" indent="-171450">
              <a:buFont typeface="Arial" panose="020B0604020202020204" pitchFamily="34" charset="0"/>
              <a:buChar char="•"/>
            </a:pPr>
            <a:r>
              <a:rPr lang="en-US" dirty="0" smtClean="0"/>
              <a:t>Problems with eating, sleeping, or getting along at school</a:t>
            </a:r>
          </a:p>
          <a:p>
            <a:pPr marL="171450" indent="-171450">
              <a:buFont typeface="Arial" panose="020B0604020202020204" pitchFamily="34" charset="0"/>
              <a:buChar char="•"/>
            </a:pPr>
            <a:r>
              <a:rPr lang="en-US" dirty="0" smtClean="0"/>
              <a:t>Being addicted to substances</a:t>
            </a:r>
            <a:endParaRPr lang="en-CA" dirty="0" smtClean="0"/>
          </a:p>
          <a:p>
            <a:pPr marL="0" lvl="0" indent="0">
              <a:buFont typeface="Arial" pitchFamily="34" charset="0"/>
              <a:buNone/>
            </a:pPr>
            <a:endParaRPr lang="en-US" dirty="0" smtClean="0"/>
          </a:p>
          <a:p>
            <a:pPr lvl="0">
              <a:buFont typeface="Arial" pitchFamily="34" charset="0"/>
              <a:buNone/>
            </a:pPr>
            <a:r>
              <a:rPr lang="en-CA" dirty="0" smtClean="0"/>
              <a:t>Ask students for examples of mental illnesses that are sometimes connected with problem substance use.  	</a:t>
            </a:r>
          </a:p>
          <a:p>
            <a:pPr lvl="0">
              <a:buFont typeface="Arial" pitchFamily="34" charset="0"/>
              <a:buNone/>
            </a:pPr>
            <a:endParaRPr lang="en-CA" baseline="0" dirty="0" smtClean="0"/>
          </a:p>
          <a:p>
            <a:pPr lvl="0">
              <a:buFont typeface="Arial" pitchFamily="34" charset="0"/>
              <a:buNone/>
            </a:pPr>
            <a:r>
              <a:rPr lang="en-CA" dirty="0" smtClean="0"/>
              <a:t>Examples are:</a:t>
            </a:r>
            <a:endParaRPr lang="en-US" dirty="0" smtClean="0"/>
          </a:p>
          <a:p>
            <a:pPr lvl="1"/>
            <a:r>
              <a:rPr lang="en-CA" dirty="0" smtClean="0"/>
              <a:t>	Depression</a:t>
            </a:r>
            <a:endParaRPr lang="en-US" dirty="0" smtClean="0"/>
          </a:p>
          <a:p>
            <a:pPr lvl="1"/>
            <a:r>
              <a:rPr lang="en-CA" dirty="0" smtClean="0"/>
              <a:t>	Eating disorders</a:t>
            </a:r>
            <a:endParaRPr lang="en-US" dirty="0" smtClean="0"/>
          </a:p>
          <a:p>
            <a:pPr lvl="1"/>
            <a:r>
              <a:rPr lang="en-CA" dirty="0" smtClean="0"/>
              <a:t>	Anxiety disorders</a:t>
            </a:r>
            <a:endParaRPr lang="en-US" dirty="0" smtClean="0"/>
          </a:p>
          <a:p>
            <a:pPr lvl="1"/>
            <a:r>
              <a:rPr lang="en-CA" dirty="0" smtClean="0"/>
              <a:t>	Bipolar disorder</a:t>
            </a:r>
            <a:endParaRPr lang="en-US" dirty="0" smtClean="0"/>
          </a:p>
          <a:p>
            <a:pPr lvl="1"/>
            <a:r>
              <a:rPr lang="en-CA" dirty="0" smtClean="0"/>
              <a:t>	Schizophrenia</a:t>
            </a:r>
            <a:endParaRPr lang="en-US" dirty="0" smtClean="0"/>
          </a:p>
          <a:p>
            <a:endParaRPr lang="en-US" dirty="0" smtClean="0"/>
          </a:p>
          <a:p>
            <a:endParaRPr lang="en-CA" dirty="0" smtClean="0"/>
          </a:p>
        </p:txBody>
      </p:sp>
      <p:sp>
        <p:nvSpPr>
          <p:cNvPr id="4" name="Slide Number Placeholder 3"/>
          <p:cNvSpPr>
            <a:spLocks noGrp="1"/>
          </p:cNvSpPr>
          <p:nvPr>
            <p:ph type="sldNum" sz="quarter" idx="10"/>
          </p:nvPr>
        </p:nvSpPr>
        <p:spPr/>
        <p:txBody>
          <a:bodyPr/>
          <a:lstStyle/>
          <a:p>
            <a:fld id="{3B4D7B2E-9691-4C1C-AB2B-F10C66D0AD17}" type="slidenum">
              <a:rPr lang="en-CA" smtClean="0"/>
              <a:t>19</a:t>
            </a:fld>
            <a:endParaRPr lang="en-CA"/>
          </a:p>
        </p:txBody>
      </p:sp>
    </p:spTree>
    <p:extLst>
      <p:ext uri="{BB962C8B-B14F-4D97-AF65-F5344CB8AC3E}">
        <p14:creationId xmlns:p14="http://schemas.microsoft.com/office/powerpoint/2010/main" val="549862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a:t>
            </a:r>
            <a:r>
              <a:rPr lang="en-CA" baseline="0" dirty="0" smtClean="0"/>
              <a:t> are some things that can help you to stay drug-free. </a:t>
            </a:r>
          </a:p>
          <a:p>
            <a:endParaRPr lang="en-CA" baseline="0" dirty="0" smtClean="0"/>
          </a:p>
          <a:p>
            <a:r>
              <a:rPr lang="en-CA" baseline="0" dirty="0" smtClean="0"/>
              <a:t>Having a </a:t>
            </a:r>
            <a:r>
              <a:rPr lang="en-CA" u="sng" baseline="0" dirty="0" smtClean="0"/>
              <a:t>good friend </a:t>
            </a:r>
            <a:r>
              <a:rPr lang="en-CA" baseline="0" dirty="0" smtClean="0"/>
              <a:t>can make you less likely to use drugs. </a:t>
            </a:r>
            <a:r>
              <a:rPr lang="en-CA" b="1" baseline="0" dirty="0" smtClean="0"/>
              <a:t>What does it mean to be a good friend?</a:t>
            </a:r>
            <a:r>
              <a:rPr lang="en-CA" baseline="0" dirty="0" smtClean="0"/>
              <a:t> (someone who accepts you/your decisions, looks out for you; does not pressure you to do something you don’t want to do; positive peer influence; can recommend people and places to go to for help when dealing with problems and difficult choices) </a:t>
            </a:r>
          </a:p>
          <a:p>
            <a:r>
              <a:rPr lang="en-CA" baseline="0" dirty="0" smtClean="0"/>
              <a:t>It can also help to have interests – especially those that you share with your friends – that you can do instead of using drugs or alcohol. </a:t>
            </a:r>
            <a:r>
              <a:rPr lang="en-CA" b="1" baseline="0" dirty="0" smtClean="0"/>
              <a:t>What do you think some of those could be?</a:t>
            </a:r>
            <a:r>
              <a:rPr lang="en-CA" baseline="0" dirty="0" smtClean="0"/>
              <a:t> (sports, starting a band, being in the school play/talent show, video games, </a:t>
            </a:r>
            <a:r>
              <a:rPr lang="en-CA" baseline="0" dirty="0" err="1" smtClean="0"/>
              <a:t>etc</a:t>
            </a:r>
            <a:r>
              <a:rPr lang="en-CA" baseline="0" dirty="0" smtClean="0"/>
              <a:t>)</a:t>
            </a:r>
          </a:p>
          <a:p>
            <a:endParaRPr lang="en-CA" baseline="0" dirty="0" smtClean="0"/>
          </a:p>
          <a:p>
            <a:r>
              <a:rPr lang="en-CA" baseline="0" dirty="0" smtClean="0"/>
              <a:t>Knowing how to say “no” is important to helping you stay drug-free. It can be very difficult to say “no” to friends or peers without offending them or feeling singled out. That’s why it helps to have some strategies to deal with those situations. If a friend offers you beer or a cigarette, </a:t>
            </a:r>
            <a:r>
              <a:rPr lang="en-CA" b="1" baseline="0" dirty="0" smtClean="0"/>
              <a:t>how can you refuse it? </a:t>
            </a:r>
            <a:r>
              <a:rPr lang="en-CA" b="0" baseline="0" dirty="0" smtClean="0"/>
              <a:t>Some strategies include: avoid the group, walk away, give a reason or excuse (e.g. training for track and field), suggest an alternative (e.g. going to the movies), say “Can you imagine if my parents found out? No way – I want to live until at least tomorrow”, say “respect my decision – I respect yours”, say “Look I’d rather not”, say “I’ll catch up with you tomorrow – I’ve got other things I’d like to do”.</a:t>
            </a:r>
          </a:p>
          <a:p>
            <a:endParaRPr lang="en-CA" b="0" baseline="0" dirty="0" smtClean="0"/>
          </a:p>
          <a:p>
            <a:r>
              <a:rPr lang="en-CA" b="0" baseline="0" dirty="0" smtClean="0"/>
              <a:t>You can also create a </a:t>
            </a:r>
            <a:r>
              <a:rPr lang="en-CA" b="0" u="sng" baseline="0" dirty="0" smtClean="0"/>
              <a:t>Safety agreement</a:t>
            </a:r>
            <a:r>
              <a:rPr lang="en-CA" b="0" u="none" baseline="0" dirty="0" smtClean="0"/>
              <a:t> with your parents or guardians and plan to have them pick you up if you don’t have a safe ride home without asking questions about what happened or waiting to ask questions until the next day. The rules about this agreement would be decided together. </a:t>
            </a:r>
          </a:p>
          <a:p>
            <a:endParaRPr lang="en-CA" b="0" u="none" baseline="0" dirty="0" smtClean="0"/>
          </a:p>
          <a:p>
            <a:r>
              <a:rPr lang="en-CA" b="0" u="none" baseline="0" dirty="0" smtClean="0"/>
              <a:t>Another arrangement you could make with your parents/guardians is choosing a Code Word or symbol that you can text to them if you need to ask them for help. You would simply text the Code Word to your parents and they would call you back and make up an excuse for you to leave the situation and arrange a safe ride home. </a:t>
            </a:r>
          </a:p>
          <a:p>
            <a:endParaRPr lang="en-CA" b="0" u="none" baseline="0" dirty="0" smtClean="0"/>
          </a:p>
          <a:p>
            <a:r>
              <a:rPr lang="en-CA" b="0" u="none" baseline="0" dirty="0" smtClean="0"/>
              <a:t>It is also important to know where to go for help. For example, you might go to a trusted adult, like a parent, teacher, doctor, or coach, to ask them for help or advice. You might also consult one of the community resources that are available. [list on next slide]</a:t>
            </a:r>
          </a:p>
        </p:txBody>
      </p:sp>
      <p:sp>
        <p:nvSpPr>
          <p:cNvPr id="4" name="Slide Number Placeholder 3"/>
          <p:cNvSpPr>
            <a:spLocks noGrp="1"/>
          </p:cNvSpPr>
          <p:nvPr>
            <p:ph type="sldNum" sz="quarter" idx="10"/>
          </p:nvPr>
        </p:nvSpPr>
        <p:spPr/>
        <p:txBody>
          <a:bodyPr/>
          <a:lstStyle/>
          <a:p>
            <a:fld id="{3B4D7B2E-9691-4C1C-AB2B-F10C66D0AD17}" type="slidenum">
              <a:rPr lang="en-CA" smtClean="0"/>
              <a:t>20</a:t>
            </a:fld>
            <a:endParaRPr lang="en-CA"/>
          </a:p>
        </p:txBody>
      </p:sp>
    </p:spTree>
    <p:extLst>
      <p:ext uri="{BB962C8B-B14F-4D97-AF65-F5344CB8AC3E}">
        <p14:creationId xmlns:p14="http://schemas.microsoft.com/office/powerpoint/2010/main" val="2801760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Mental Health Helpline provides information about mental health services in Ontario.  </a:t>
            </a:r>
          </a:p>
          <a:p>
            <a:r>
              <a:rPr lang="en-US" dirty="0" smtClean="0"/>
              <a:t>At www.mentalhealthhelpline.ca</a:t>
            </a:r>
            <a:r>
              <a:rPr lang="en-US" baseline="0" dirty="0" smtClean="0"/>
              <a:t> individuals can ask for help via email or live chat.</a:t>
            </a:r>
          </a:p>
          <a:p>
            <a:endParaRPr lang="en-US" b="0" baseline="0" dirty="0" smtClean="0"/>
          </a:p>
          <a:p>
            <a:r>
              <a:rPr lang="en-US" b="0" baseline="0" dirty="0" smtClean="0"/>
              <a:t>Community Addictions Services of Niagara (CASON) www.cason.ca; </a:t>
            </a:r>
            <a:r>
              <a:rPr lang="en-US" sz="1200" b="0" kern="1200" dirty="0" smtClean="0">
                <a:solidFill>
                  <a:schemeClr val="tx1"/>
                </a:solidFill>
                <a:effectLst/>
                <a:latin typeface="+mn-lt"/>
                <a:ea typeface="+mn-ea"/>
                <a:cs typeface="+mn-cs"/>
              </a:rPr>
              <a:t>(905) 684-1183</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Pathstone</a:t>
            </a:r>
            <a:r>
              <a:rPr lang="en-US" dirty="0" smtClean="0"/>
              <a:t> Crisis Services (1-800-263-4944)</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Al-Anon/</a:t>
            </a:r>
            <a:r>
              <a:rPr lang="en-US" sz="1200" b="0" kern="1200" dirty="0" err="1" smtClean="0">
                <a:solidFill>
                  <a:schemeClr val="tx1"/>
                </a:solidFill>
                <a:effectLst/>
                <a:latin typeface="+mn-lt"/>
                <a:ea typeface="+mn-ea"/>
                <a:cs typeface="+mn-cs"/>
              </a:rPr>
              <a:t>Alateen</a:t>
            </a:r>
            <a:r>
              <a:rPr lang="en-US" sz="1200" b="0" kern="1200" dirty="0" smtClean="0">
                <a:solidFill>
                  <a:schemeClr val="tx1"/>
                </a:solidFill>
                <a:effectLst/>
                <a:latin typeface="+mn-lt"/>
                <a:ea typeface="+mn-ea"/>
                <a:cs typeface="+mn-cs"/>
              </a:rPr>
              <a:t> (if you are bothered by someone else’s drinking) </a:t>
            </a:r>
            <a:r>
              <a:rPr lang="en-US" dirty="0" smtClean="0">
                <a:effectLst/>
              </a:rPr>
              <a:t>905-328-1677 or</a:t>
            </a:r>
            <a:r>
              <a:rPr lang="en-US" baseline="0" dirty="0" smtClean="0">
                <a:effectLst/>
              </a:rPr>
              <a:t> </a:t>
            </a:r>
            <a:r>
              <a:rPr lang="en-US" dirty="0" smtClean="0">
                <a:effectLst/>
              </a:rPr>
              <a:t>1-888-425-2666</a:t>
            </a:r>
            <a:endParaRPr lang="en-US" b="0" dirty="0"/>
          </a:p>
        </p:txBody>
      </p:sp>
      <p:sp>
        <p:nvSpPr>
          <p:cNvPr id="4" name="Slide Number Placeholder 3"/>
          <p:cNvSpPr>
            <a:spLocks noGrp="1"/>
          </p:cNvSpPr>
          <p:nvPr>
            <p:ph type="sldNum" sz="quarter" idx="10"/>
          </p:nvPr>
        </p:nvSpPr>
        <p:spPr/>
        <p:txBody>
          <a:bodyPr/>
          <a:lstStyle/>
          <a:p>
            <a:fld id="{3B4D7B2E-9691-4C1C-AB2B-F10C66D0AD17}" type="slidenum">
              <a:rPr lang="en-CA" smtClean="0"/>
              <a:t>21</a:t>
            </a:fld>
            <a:endParaRPr lang="en-CA"/>
          </a:p>
        </p:txBody>
      </p:sp>
    </p:spTree>
    <p:extLst>
      <p:ext uri="{BB962C8B-B14F-4D97-AF65-F5344CB8AC3E}">
        <p14:creationId xmlns:p14="http://schemas.microsoft.com/office/powerpoint/2010/main" val="250145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*Government</a:t>
            </a:r>
            <a:r>
              <a:rPr lang="en-CA" baseline="0" dirty="0" smtClean="0"/>
              <a:t> of Canada has now legalized recreational cannabis</a:t>
            </a:r>
          </a:p>
          <a:p>
            <a:endParaRPr lang="en-CA" baseline="0" dirty="0" smtClean="0"/>
          </a:p>
          <a:p>
            <a:r>
              <a:rPr lang="en-CA" baseline="0" dirty="0" smtClean="0"/>
              <a:t>Note that prescription drugs can be classified as either </a:t>
            </a:r>
            <a:r>
              <a:rPr lang="en-CA" b="0" baseline="0" dirty="0" smtClean="0"/>
              <a:t>legal or illegal</a:t>
            </a:r>
            <a:r>
              <a:rPr lang="en-CA" baseline="0" dirty="0" smtClean="0"/>
              <a:t>.  This depends on whether or not the drug was prescribed to you by a doctor.</a:t>
            </a:r>
          </a:p>
          <a:p>
            <a:endParaRPr lang="en-CA" baseline="0" dirty="0" smtClean="0"/>
          </a:p>
          <a:p>
            <a:r>
              <a:rPr lang="en-CA" baseline="0" dirty="0" smtClean="0"/>
              <a:t>Remember </a:t>
            </a:r>
            <a:r>
              <a:rPr lang="en-CA" b="1" i="1" u="none" baseline="0" dirty="0" smtClean="0"/>
              <a:t>all drugs </a:t>
            </a:r>
            <a:r>
              <a:rPr lang="en-CA" baseline="0" dirty="0" smtClean="0"/>
              <a:t>(legal or not) can produce negative health outcomes.  </a:t>
            </a:r>
            <a:endParaRPr lang="en-CA" dirty="0"/>
          </a:p>
        </p:txBody>
      </p:sp>
      <p:sp>
        <p:nvSpPr>
          <p:cNvPr id="4" name="Slide Number Placeholder 3"/>
          <p:cNvSpPr>
            <a:spLocks noGrp="1"/>
          </p:cNvSpPr>
          <p:nvPr>
            <p:ph type="sldNum" sz="quarter" idx="10"/>
          </p:nvPr>
        </p:nvSpPr>
        <p:spPr/>
        <p:txBody>
          <a:bodyPr/>
          <a:lstStyle/>
          <a:p>
            <a:fld id="{3B4D7B2E-9691-4C1C-AB2B-F10C66D0AD17}" type="slidenum">
              <a:rPr lang="en-CA" smtClean="0"/>
              <a:t>3</a:t>
            </a:fld>
            <a:endParaRPr lang="en-CA"/>
          </a:p>
        </p:txBody>
      </p:sp>
    </p:spTree>
    <p:extLst>
      <p:ext uri="{BB962C8B-B14F-4D97-AF65-F5344CB8AC3E}">
        <p14:creationId xmlns:p14="http://schemas.microsoft.com/office/powerpoint/2010/main" val="2485512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other drugs, intoxicating substances can effect a number of different organs including the brain, heart, kidneys and liver.  The effects of the drugs can range but may include dizziness, hallucination, nausea, loss of judgment, rapid heartrate, etc.</a:t>
            </a:r>
            <a:endParaRPr lang="en-US" dirty="0" smtClean="0"/>
          </a:p>
          <a:p>
            <a:endParaRPr lang="en-US" dirty="0" smtClean="0"/>
          </a:p>
          <a:p>
            <a:endParaRPr lang="en-CA" dirty="0"/>
          </a:p>
        </p:txBody>
      </p:sp>
      <p:sp>
        <p:nvSpPr>
          <p:cNvPr id="4" name="Slide Number Placeholder 3"/>
          <p:cNvSpPr>
            <a:spLocks noGrp="1"/>
          </p:cNvSpPr>
          <p:nvPr>
            <p:ph type="sldNum" sz="quarter" idx="10"/>
          </p:nvPr>
        </p:nvSpPr>
        <p:spPr/>
        <p:txBody>
          <a:bodyPr/>
          <a:lstStyle/>
          <a:p>
            <a:fld id="{3B4D7B2E-9691-4C1C-AB2B-F10C66D0AD17}" type="slidenum">
              <a:rPr lang="en-CA" smtClean="0"/>
              <a:t>4</a:t>
            </a:fld>
            <a:endParaRPr lang="en-CA"/>
          </a:p>
        </p:txBody>
      </p:sp>
    </p:spTree>
    <p:extLst>
      <p:ext uri="{BB962C8B-B14F-4D97-AF65-F5344CB8AC3E}">
        <p14:creationId xmlns:p14="http://schemas.microsoft.com/office/powerpoint/2010/main" val="915254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Drug use can vary</a:t>
            </a:r>
            <a:r>
              <a:rPr lang="en-US" baseline="0" dirty="0" smtClean="0"/>
              <a:t> widely. </a:t>
            </a:r>
            <a:r>
              <a:rPr lang="en-US" dirty="0" smtClean="0"/>
              <a:t>Many</a:t>
            </a:r>
            <a:r>
              <a:rPr lang="en-US" baseline="0" dirty="0" smtClean="0"/>
              <a:t> people never try drugs, while some experiment with drugs and others use them regularly or even become addicted.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drugs have negative effects – some of those effects are felt after trying a drug even once, while others occur as people use the drugs repeatedly. You never know how a drug is going to react with your body and so experimenting with any type of drug can be dangerous.</a:t>
            </a:r>
            <a:endParaRPr lang="en-US" dirty="0" smtClean="0"/>
          </a:p>
          <a:p>
            <a:endParaRPr lang="en-US" baseline="0" dirty="0" smtClean="0"/>
          </a:p>
          <a:p>
            <a:r>
              <a:rPr lang="en-US" baseline="0" dirty="0" smtClean="0"/>
              <a:t>Some young people start off in the experimental stage and wind up using drugs regularly, which leads to dependency and addiction. Once a person develops an addiction to a drug, he or she feels controlled by the drug and needs the drug to function. Addiction is characterized by the 4 C’s: </a:t>
            </a:r>
            <a:r>
              <a:rPr lang="en-US" u="sng" baseline="0" dirty="0" smtClean="0"/>
              <a:t>C</a:t>
            </a:r>
            <a:r>
              <a:rPr lang="en-US" baseline="0" dirty="0" smtClean="0"/>
              <a:t>raving the drug; loss of </a:t>
            </a:r>
            <a:r>
              <a:rPr lang="en-US" u="sng" baseline="0" dirty="0" smtClean="0"/>
              <a:t>C</a:t>
            </a:r>
            <a:r>
              <a:rPr lang="en-US" baseline="0" dirty="0" smtClean="0"/>
              <a:t>ontrol of the amount of frequency of use; a </a:t>
            </a:r>
            <a:r>
              <a:rPr lang="en-US" u="sng" baseline="0" dirty="0" smtClean="0"/>
              <a:t>C</a:t>
            </a:r>
            <a:r>
              <a:rPr lang="en-US" baseline="0" dirty="0" smtClean="0"/>
              <a:t>ompulsion to use the drug; and continuing to use the drug despite the </a:t>
            </a:r>
            <a:r>
              <a:rPr lang="en-US" u="sng" baseline="0" dirty="0" smtClean="0"/>
              <a:t>C</a:t>
            </a:r>
            <a:r>
              <a:rPr lang="en-US" baseline="0" dirty="0" smtClean="0"/>
              <a:t>onsequences.</a:t>
            </a:r>
          </a:p>
          <a:p>
            <a:endParaRPr lang="en-US" baseline="0" dirty="0" smtClean="0"/>
          </a:p>
        </p:txBody>
      </p:sp>
      <p:sp>
        <p:nvSpPr>
          <p:cNvPr id="4" name="Slide Number Placeholder 3"/>
          <p:cNvSpPr>
            <a:spLocks noGrp="1"/>
          </p:cNvSpPr>
          <p:nvPr>
            <p:ph type="sldNum" sz="quarter" idx="10"/>
          </p:nvPr>
        </p:nvSpPr>
        <p:spPr/>
        <p:txBody>
          <a:bodyPr/>
          <a:lstStyle/>
          <a:p>
            <a:fld id="{3B4D7B2E-9691-4C1C-AB2B-F10C66D0AD17}" type="slidenum">
              <a:rPr lang="en-CA" smtClean="0"/>
              <a:t>5</a:t>
            </a:fld>
            <a:endParaRPr lang="en-CA"/>
          </a:p>
        </p:txBody>
      </p:sp>
    </p:spTree>
    <p:extLst>
      <p:ext uri="{BB962C8B-B14F-4D97-AF65-F5344CB8AC3E}">
        <p14:creationId xmlns:p14="http://schemas.microsoft.com/office/powerpoint/2010/main" val="1151510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15000"/>
              </a:lnSpc>
              <a:spcBef>
                <a:spcPts val="0"/>
              </a:spcBef>
              <a:spcAft>
                <a:spcPts val="0"/>
              </a:spcAft>
              <a:buFont typeface="Symbol"/>
              <a:buNone/>
            </a:pPr>
            <a:endParaRPr lang="en-US" sz="1200" dirty="0" smtClean="0">
              <a:effectLst/>
              <a:latin typeface="Gill Sans MT"/>
              <a:ea typeface="Calibri"/>
              <a:cs typeface="Calibri"/>
            </a:endParaRPr>
          </a:p>
          <a:p>
            <a:pPr marL="342900" marR="0" lvl="0" indent="-342900">
              <a:lnSpc>
                <a:spcPct val="115000"/>
              </a:lnSpc>
              <a:spcBef>
                <a:spcPts val="0"/>
              </a:spcBef>
              <a:spcAft>
                <a:spcPts val="0"/>
              </a:spcAft>
              <a:buFont typeface="Symbol"/>
              <a:buChar char=""/>
            </a:pPr>
            <a:r>
              <a:rPr lang="en-US" sz="1200" dirty="0" smtClean="0">
                <a:effectLst/>
                <a:latin typeface="Gill Sans MT"/>
                <a:ea typeface="Calibri"/>
                <a:cs typeface="Calibri"/>
              </a:rPr>
              <a:t>Tobacco can be smoked in the form of cigarettes, cigars, cigarillos, hookah (consists of a glass base that is partially filled with water)  </a:t>
            </a:r>
            <a:endParaRPr lang="en-CA" sz="1200" dirty="0" smtClean="0">
              <a:effectLst/>
              <a:latin typeface="Arial"/>
              <a:ea typeface="Calibri"/>
            </a:endParaRPr>
          </a:p>
          <a:p>
            <a:pPr marL="342900" marR="0" lvl="0" indent="-342900">
              <a:lnSpc>
                <a:spcPct val="115000"/>
              </a:lnSpc>
              <a:spcBef>
                <a:spcPts val="0"/>
              </a:spcBef>
              <a:spcAft>
                <a:spcPts val="0"/>
              </a:spcAft>
              <a:buFont typeface="Symbol"/>
              <a:buChar char=""/>
            </a:pPr>
            <a:r>
              <a:rPr lang="en-US" sz="1200" dirty="0" smtClean="0">
                <a:effectLst/>
                <a:latin typeface="Gill Sans MT"/>
                <a:ea typeface="Calibri"/>
                <a:cs typeface="Calibri"/>
              </a:rPr>
              <a:t>Tobacco also comes in smokeless tobacco products which are typically broken down into two categories: chewing tobacco and snuff/</a:t>
            </a:r>
            <a:r>
              <a:rPr lang="en-US" sz="1200" dirty="0" err="1" smtClean="0">
                <a:effectLst/>
                <a:latin typeface="Gill Sans MT"/>
                <a:ea typeface="Calibri"/>
                <a:cs typeface="Calibri"/>
              </a:rPr>
              <a:t>snus</a:t>
            </a:r>
            <a:r>
              <a:rPr lang="en-US" sz="1200" dirty="0" smtClean="0">
                <a:effectLst/>
                <a:latin typeface="Gill Sans MT"/>
                <a:ea typeface="Calibri"/>
                <a:cs typeface="Calibri"/>
              </a:rPr>
              <a:t> (pronounced “</a:t>
            </a:r>
            <a:r>
              <a:rPr lang="en-US" sz="1200" dirty="0" err="1" smtClean="0">
                <a:effectLst/>
                <a:latin typeface="Gill Sans MT"/>
                <a:ea typeface="Calibri"/>
                <a:cs typeface="Calibri"/>
              </a:rPr>
              <a:t>snoose</a:t>
            </a:r>
            <a:r>
              <a:rPr lang="en-US" sz="1200" dirty="0" smtClean="0">
                <a:effectLst/>
                <a:latin typeface="Gill Sans MT"/>
                <a:ea typeface="Calibri"/>
                <a:cs typeface="Calibri"/>
              </a:rPr>
              <a:t>”)</a:t>
            </a:r>
            <a:endParaRPr lang="en-CA" sz="1200" dirty="0" smtClean="0">
              <a:effectLst/>
              <a:latin typeface="Arial"/>
              <a:ea typeface="Calibri"/>
            </a:endParaRPr>
          </a:p>
          <a:p>
            <a:pPr marL="742950" marR="0" lvl="1" indent="-285750">
              <a:lnSpc>
                <a:spcPct val="115000"/>
              </a:lnSpc>
              <a:spcBef>
                <a:spcPts val="0"/>
              </a:spcBef>
              <a:spcAft>
                <a:spcPts val="0"/>
              </a:spcAft>
              <a:buFont typeface="Calibri"/>
              <a:buChar char="•"/>
            </a:pPr>
            <a:r>
              <a:rPr lang="en-US" sz="1200" dirty="0" smtClean="0">
                <a:effectLst/>
                <a:latin typeface="Gill Sans MT"/>
                <a:ea typeface="Calibri"/>
                <a:cs typeface="Calibri"/>
              </a:rPr>
              <a:t>Chewing tobacco is shredded, twisted, or bricked loose leaf tobacco.  It is places in the mouth, between the cheek and lower lip.  It is occasionally chewed.  The resulting tobacco juices/saliva is typically spit out.</a:t>
            </a:r>
            <a:endParaRPr lang="en-CA" sz="1200" dirty="0" smtClean="0">
              <a:effectLst/>
              <a:latin typeface="Arial"/>
              <a:ea typeface="Calibri"/>
              <a:cs typeface="Calibri"/>
            </a:endParaRPr>
          </a:p>
          <a:p>
            <a:pPr marL="742950" marR="0" lvl="1" indent="-285750">
              <a:lnSpc>
                <a:spcPct val="115000"/>
              </a:lnSpc>
              <a:spcBef>
                <a:spcPts val="0"/>
              </a:spcBef>
              <a:spcAft>
                <a:spcPts val="0"/>
              </a:spcAft>
              <a:buFont typeface="Calibri"/>
              <a:buChar char="•"/>
            </a:pPr>
            <a:r>
              <a:rPr lang="en-US" sz="1200" dirty="0" smtClean="0">
                <a:effectLst/>
                <a:latin typeface="Gill Sans MT"/>
                <a:ea typeface="Calibri"/>
                <a:cs typeface="Calibri"/>
              </a:rPr>
              <a:t>Snuff/</a:t>
            </a:r>
            <a:r>
              <a:rPr lang="en-US" sz="1200" dirty="0" err="1" smtClean="0">
                <a:effectLst/>
                <a:latin typeface="Gill Sans MT"/>
                <a:ea typeface="Calibri"/>
                <a:cs typeface="Calibri"/>
              </a:rPr>
              <a:t>snus</a:t>
            </a:r>
            <a:r>
              <a:rPr lang="en-US" sz="1200" dirty="0" smtClean="0">
                <a:effectLst/>
                <a:latin typeface="Gill Sans MT"/>
                <a:ea typeface="Calibri"/>
                <a:cs typeface="Calibri"/>
              </a:rPr>
              <a:t> is fine-grain tobacco.  Snuff can also be places between the gum and cheek or lower lip, while </a:t>
            </a:r>
            <a:r>
              <a:rPr lang="en-US" sz="1200" dirty="0" err="1" smtClean="0">
                <a:effectLst/>
                <a:latin typeface="Gill Sans MT"/>
                <a:ea typeface="Calibri"/>
                <a:cs typeface="Calibri"/>
              </a:rPr>
              <a:t>snus</a:t>
            </a:r>
            <a:r>
              <a:rPr lang="en-US" sz="1200" dirty="0" smtClean="0">
                <a:effectLst/>
                <a:latin typeface="Gill Sans MT"/>
                <a:ea typeface="Calibri"/>
                <a:cs typeface="Calibri"/>
              </a:rPr>
              <a:t> to typically placed between the gum and upper lip.  Snuff/</a:t>
            </a:r>
            <a:r>
              <a:rPr lang="en-US" sz="1200" dirty="0" err="1" smtClean="0">
                <a:effectLst/>
                <a:latin typeface="Gill Sans MT"/>
                <a:ea typeface="Calibri"/>
                <a:cs typeface="Calibri"/>
              </a:rPr>
              <a:t>snus</a:t>
            </a:r>
            <a:r>
              <a:rPr lang="en-US" sz="1200" dirty="0" smtClean="0">
                <a:effectLst/>
                <a:latin typeface="Gill Sans MT"/>
                <a:ea typeface="Calibri"/>
                <a:cs typeface="Calibri"/>
              </a:rPr>
              <a:t> does not need to be spit out.</a:t>
            </a:r>
            <a:endParaRPr lang="en-CA" sz="1200" dirty="0" smtClean="0">
              <a:effectLst/>
              <a:latin typeface="Arial"/>
              <a:ea typeface="Calibri"/>
              <a:cs typeface="Calibri"/>
            </a:endParaRPr>
          </a:p>
          <a:p>
            <a:pPr marL="342900" marR="0" lvl="0" indent="-342900">
              <a:lnSpc>
                <a:spcPct val="115000"/>
              </a:lnSpc>
              <a:spcBef>
                <a:spcPts val="0"/>
              </a:spcBef>
              <a:spcAft>
                <a:spcPts val="0"/>
              </a:spcAft>
              <a:buFont typeface="Symbol"/>
              <a:buChar char=""/>
            </a:pPr>
            <a:r>
              <a:rPr lang="en-US" sz="1200" dirty="0" smtClean="0">
                <a:effectLst/>
                <a:latin typeface="Gill Sans MT"/>
                <a:ea typeface="Calibri"/>
                <a:cs typeface="Calibri"/>
              </a:rPr>
              <a:t>Nicotine is the drug in tobacco that is addictive</a:t>
            </a:r>
            <a:endParaRPr lang="en-CA" sz="1200" dirty="0" smtClean="0">
              <a:effectLst/>
              <a:latin typeface="Arial"/>
              <a:ea typeface="Calibri"/>
            </a:endParaRPr>
          </a:p>
          <a:p>
            <a:pPr marL="342900" marR="0" lvl="0" indent="-342900">
              <a:lnSpc>
                <a:spcPct val="115000"/>
              </a:lnSpc>
              <a:spcBef>
                <a:spcPts val="0"/>
              </a:spcBef>
              <a:spcAft>
                <a:spcPts val="1000"/>
              </a:spcAft>
              <a:buFont typeface="Symbol"/>
              <a:buChar char=""/>
            </a:pPr>
            <a:r>
              <a:rPr lang="en-US" sz="1200" dirty="0" smtClean="0">
                <a:effectLst/>
                <a:latin typeface="Gill Sans MT"/>
                <a:ea typeface="Calibri"/>
                <a:cs typeface="Calibri"/>
              </a:rPr>
              <a:t>Legal age to purchase tobacco products is 19 years of age and older</a:t>
            </a:r>
            <a:endParaRPr lang="en-CA" sz="1200" dirty="0" smtClean="0">
              <a:effectLst/>
              <a:latin typeface="Arial"/>
              <a:ea typeface="Calibri"/>
            </a:endParaRPr>
          </a:p>
          <a:p>
            <a:endParaRPr lang="en-CA" dirty="0"/>
          </a:p>
        </p:txBody>
      </p:sp>
      <p:sp>
        <p:nvSpPr>
          <p:cNvPr id="4" name="Slide Number Placeholder 3"/>
          <p:cNvSpPr>
            <a:spLocks noGrp="1"/>
          </p:cNvSpPr>
          <p:nvPr>
            <p:ph type="sldNum" sz="quarter" idx="10"/>
          </p:nvPr>
        </p:nvSpPr>
        <p:spPr/>
        <p:txBody>
          <a:bodyPr/>
          <a:lstStyle/>
          <a:p>
            <a:fld id="{3B4D7B2E-9691-4C1C-AB2B-F10C66D0AD17}" type="slidenum">
              <a:rPr lang="en-CA" smtClean="0"/>
              <a:t>6</a:t>
            </a:fld>
            <a:endParaRPr lang="en-CA"/>
          </a:p>
        </p:txBody>
      </p:sp>
    </p:spTree>
    <p:extLst>
      <p:ext uri="{BB962C8B-B14F-4D97-AF65-F5344CB8AC3E}">
        <p14:creationId xmlns:p14="http://schemas.microsoft.com/office/powerpoint/2010/main" val="1704998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15000"/>
              </a:lnSpc>
              <a:spcBef>
                <a:spcPts val="0"/>
              </a:spcBef>
              <a:spcAft>
                <a:spcPts val="0"/>
              </a:spcAft>
              <a:buFont typeface="Symbol"/>
              <a:buNone/>
            </a:pPr>
            <a:r>
              <a:rPr lang="en-CA" sz="1200" dirty="0" smtClean="0">
                <a:effectLst/>
                <a:latin typeface="Gill Sans MT"/>
                <a:ea typeface="Calibri"/>
              </a:rPr>
              <a:t>Using</a:t>
            </a:r>
            <a:r>
              <a:rPr lang="en-CA" sz="1200" baseline="0" dirty="0" smtClean="0">
                <a:effectLst/>
                <a:latin typeface="Gill Sans MT"/>
                <a:ea typeface="Calibri"/>
              </a:rPr>
              <a:t> tobacco has many negative consequences that will affect your life including: </a:t>
            </a:r>
            <a:endParaRPr lang="en-CA" sz="1200" dirty="0" smtClean="0">
              <a:effectLst/>
              <a:latin typeface="Arial"/>
              <a:ea typeface="Calibri"/>
            </a:endParaRPr>
          </a:p>
          <a:p>
            <a:pPr marL="742950" marR="0" lvl="1" indent="-285750">
              <a:lnSpc>
                <a:spcPct val="115000"/>
              </a:lnSpc>
              <a:spcBef>
                <a:spcPts val="0"/>
              </a:spcBef>
              <a:spcAft>
                <a:spcPts val="0"/>
              </a:spcAft>
              <a:buFont typeface="Calibri"/>
              <a:buChar char="•"/>
            </a:pPr>
            <a:r>
              <a:rPr lang="en-US" sz="1200" dirty="0" smtClean="0">
                <a:effectLst/>
                <a:latin typeface="Gill Sans MT"/>
                <a:ea typeface="Calibri"/>
                <a:cs typeface="Calibri"/>
              </a:rPr>
              <a:t>Yellow teeth</a:t>
            </a:r>
            <a:endParaRPr lang="en-CA" sz="1200" dirty="0" smtClean="0">
              <a:effectLst/>
              <a:latin typeface="Arial"/>
              <a:ea typeface="Calibri"/>
              <a:cs typeface="Calibri"/>
            </a:endParaRPr>
          </a:p>
          <a:p>
            <a:pPr marL="742950" marR="0" lvl="1" indent="-285750">
              <a:lnSpc>
                <a:spcPct val="115000"/>
              </a:lnSpc>
              <a:spcBef>
                <a:spcPts val="0"/>
              </a:spcBef>
              <a:spcAft>
                <a:spcPts val="0"/>
              </a:spcAft>
              <a:buFont typeface="Calibri"/>
              <a:buChar char="•"/>
            </a:pPr>
            <a:r>
              <a:rPr lang="en-US" sz="1200" dirty="0" smtClean="0">
                <a:effectLst/>
                <a:latin typeface="Gill Sans MT"/>
                <a:ea typeface="Calibri"/>
                <a:cs typeface="Calibri"/>
              </a:rPr>
              <a:t>Bad breath</a:t>
            </a:r>
            <a:endParaRPr lang="en-CA" sz="1200" dirty="0" smtClean="0">
              <a:effectLst/>
              <a:latin typeface="Arial"/>
              <a:ea typeface="Calibri"/>
              <a:cs typeface="Calibri"/>
            </a:endParaRPr>
          </a:p>
          <a:p>
            <a:pPr marL="742950" marR="0" lvl="1" indent="-285750">
              <a:lnSpc>
                <a:spcPct val="115000"/>
              </a:lnSpc>
              <a:spcBef>
                <a:spcPts val="0"/>
              </a:spcBef>
              <a:spcAft>
                <a:spcPts val="0"/>
              </a:spcAft>
              <a:buFont typeface="Calibri"/>
              <a:buChar char="•"/>
            </a:pPr>
            <a:r>
              <a:rPr lang="en-US" sz="1200" dirty="0" smtClean="0">
                <a:effectLst/>
                <a:latin typeface="Gill Sans MT"/>
                <a:ea typeface="Calibri"/>
                <a:cs typeface="Calibri"/>
              </a:rPr>
              <a:t>Cough</a:t>
            </a:r>
            <a:endParaRPr lang="en-CA" sz="1200" dirty="0" smtClean="0">
              <a:effectLst/>
              <a:latin typeface="Arial"/>
              <a:ea typeface="Calibri"/>
              <a:cs typeface="Calibri"/>
            </a:endParaRPr>
          </a:p>
          <a:p>
            <a:pPr marL="742950" marR="0" lvl="1" indent="-285750">
              <a:lnSpc>
                <a:spcPct val="115000"/>
              </a:lnSpc>
              <a:spcBef>
                <a:spcPts val="0"/>
              </a:spcBef>
              <a:spcAft>
                <a:spcPts val="0"/>
              </a:spcAft>
              <a:buFont typeface="Calibri"/>
              <a:buChar char="•"/>
            </a:pPr>
            <a:r>
              <a:rPr lang="en-US" sz="1200" dirty="0" smtClean="0">
                <a:effectLst/>
                <a:latin typeface="Gill Sans MT"/>
                <a:ea typeface="Calibri"/>
                <a:cs typeface="Calibri"/>
              </a:rPr>
              <a:t>Decreases exercise tolerance because of the decreased oxygen to the body (one cannot do sports as easily)</a:t>
            </a:r>
          </a:p>
          <a:p>
            <a:pPr marL="457200" marR="0" lvl="1" indent="0">
              <a:lnSpc>
                <a:spcPct val="115000"/>
              </a:lnSpc>
              <a:spcBef>
                <a:spcPts val="0"/>
              </a:spcBef>
              <a:spcAft>
                <a:spcPts val="0"/>
              </a:spcAft>
              <a:buFont typeface="Calibri"/>
              <a:buNone/>
            </a:pPr>
            <a:r>
              <a:rPr lang="en-CA" sz="1200" dirty="0" smtClean="0">
                <a:effectLst/>
                <a:latin typeface="Gill Sans MT"/>
                <a:ea typeface="Calibri"/>
                <a:cs typeface="Calibri"/>
              </a:rPr>
              <a:t>Among</a:t>
            </a:r>
            <a:r>
              <a:rPr lang="en-CA" sz="1200" baseline="0" dirty="0" smtClean="0">
                <a:effectLst/>
                <a:latin typeface="Gill Sans MT"/>
                <a:ea typeface="Calibri"/>
                <a:cs typeface="Calibri"/>
              </a:rPr>
              <a:t> the negative consequences are some very serious health effects such as</a:t>
            </a:r>
            <a:endParaRPr lang="en-CA" sz="1200" dirty="0" smtClean="0">
              <a:effectLst/>
              <a:latin typeface="Arial"/>
              <a:ea typeface="Calibri"/>
              <a:cs typeface="Calibri"/>
            </a:endParaRPr>
          </a:p>
          <a:p>
            <a:pPr marL="742950" marR="0" lvl="1" indent="-285750">
              <a:lnSpc>
                <a:spcPct val="115000"/>
              </a:lnSpc>
              <a:spcBef>
                <a:spcPts val="0"/>
              </a:spcBef>
              <a:spcAft>
                <a:spcPts val="0"/>
              </a:spcAft>
              <a:buFont typeface="Calibri"/>
              <a:buChar char="•"/>
            </a:pPr>
            <a:r>
              <a:rPr lang="en-US" sz="1200" dirty="0" smtClean="0">
                <a:effectLst/>
                <a:latin typeface="Gill Sans MT"/>
                <a:ea typeface="Calibri"/>
                <a:cs typeface="Calibri"/>
              </a:rPr>
              <a:t>Lung damage</a:t>
            </a:r>
            <a:endParaRPr lang="en-CA" sz="1200" dirty="0" smtClean="0">
              <a:effectLst/>
              <a:latin typeface="Arial"/>
              <a:ea typeface="Calibri"/>
              <a:cs typeface="Calibri"/>
            </a:endParaRPr>
          </a:p>
          <a:p>
            <a:pPr marL="742950" marR="0" lvl="1" indent="-285750">
              <a:lnSpc>
                <a:spcPct val="115000"/>
              </a:lnSpc>
              <a:spcBef>
                <a:spcPts val="0"/>
              </a:spcBef>
              <a:spcAft>
                <a:spcPts val="1000"/>
              </a:spcAft>
              <a:buFont typeface="Calibri"/>
              <a:buChar char="•"/>
            </a:pPr>
            <a:r>
              <a:rPr lang="en-US" sz="1200" dirty="0" smtClean="0">
                <a:effectLst/>
                <a:latin typeface="Gill Sans MT"/>
                <a:ea typeface="Calibri"/>
                <a:cs typeface="Calibri"/>
              </a:rPr>
              <a:t>Increased risk of heart attack, stroke, and addiction</a:t>
            </a:r>
            <a:endParaRPr lang="en-CA" sz="1200" dirty="0" smtClean="0">
              <a:effectLst/>
              <a:latin typeface="Arial"/>
              <a:ea typeface="Calibri"/>
              <a:cs typeface="Calibri"/>
            </a:endParaRPr>
          </a:p>
          <a:p>
            <a:endParaRPr lang="en-CA" dirty="0" smtClean="0"/>
          </a:p>
          <a:p>
            <a:r>
              <a:rPr lang="en-CA" dirty="0" smtClean="0"/>
              <a:t>Other things to consider</a:t>
            </a:r>
            <a:r>
              <a:rPr lang="en-CA" baseline="0" dirty="0" smtClean="0"/>
              <a:t> are that your friends may not want to be around you if you use tobacco and it is a habit that costs a lot of money. </a:t>
            </a:r>
            <a:endParaRPr lang="en-CA" dirty="0"/>
          </a:p>
        </p:txBody>
      </p:sp>
      <p:sp>
        <p:nvSpPr>
          <p:cNvPr id="4" name="Slide Number Placeholder 3"/>
          <p:cNvSpPr>
            <a:spLocks noGrp="1"/>
          </p:cNvSpPr>
          <p:nvPr>
            <p:ph type="sldNum" sz="quarter" idx="10"/>
          </p:nvPr>
        </p:nvSpPr>
        <p:spPr/>
        <p:txBody>
          <a:bodyPr/>
          <a:lstStyle/>
          <a:p>
            <a:fld id="{3B4D7B2E-9691-4C1C-AB2B-F10C66D0AD17}" type="slidenum">
              <a:rPr lang="en-CA" smtClean="0"/>
              <a:t>7</a:t>
            </a:fld>
            <a:endParaRPr lang="en-CA"/>
          </a:p>
        </p:txBody>
      </p:sp>
    </p:spTree>
    <p:extLst>
      <p:ext uri="{BB962C8B-B14F-4D97-AF65-F5344CB8AC3E}">
        <p14:creationId xmlns:p14="http://schemas.microsoft.com/office/powerpoint/2010/main" val="3786713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CA" sz="1200" kern="1200" dirty="0" smtClean="0">
                <a:solidFill>
                  <a:schemeClr val="tx1"/>
                </a:solidFill>
                <a:effectLst/>
                <a:latin typeface="+mn-lt"/>
                <a:ea typeface="+mn-ea"/>
                <a:cs typeface="+mn-cs"/>
              </a:rPr>
              <a:t>Electronic cigarettes – commonly</a:t>
            </a:r>
            <a:r>
              <a:rPr lang="en-CA" sz="1200" kern="1200" baseline="0" dirty="0" smtClean="0">
                <a:solidFill>
                  <a:schemeClr val="tx1"/>
                </a:solidFill>
                <a:effectLst/>
                <a:latin typeface="+mn-lt"/>
                <a:ea typeface="+mn-ea"/>
                <a:cs typeface="+mn-cs"/>
              </a:rPr>
              <a:t> </a:t>
            </a:r>
            <a:r>
              <a:rPr lang="en-CA" sz="1200" kern="1200" baseline="0" dirty="0" err="1" smtClean="0">
                <a:solidFill>
                  <a:schemeClr val="tx1"/>
                </a:solidFill>
                <a:effectLst/>
                <a:latin typeface="+mn-lt"/>
                <a:ea typeface="+mn-ea"/>
                <a:cs typeface="+mn-cs"/>
              </a:rPr>
              <a:t>reffered</a:t>
            </a:r>
            <a:r>
              <a:rPr lang="en-CA" sz="1200" kern="1200" baseline="0" dirty="0" smtClean="0">
                <a:solidFill>
                  <a:schemeClr val="tx1"/>
                </a:solidFill>
                <a:effectLst/>
                <a:latin typeface="+mn-lt"/>
                <a:ea typeface="+mn-ea"/>
                <a:cs typeface="+mn-cs"/>
              </a:rPr>
              <a:t> to as </a:t>
            </a:r>
            <a:r>
              <a:rPr lang="en-CA" sz="1200" kern="1200" dirty="0" smtClean="0">
                <a:solidFill>
                  <a:schemeClr val="tx1"/>
                </a:solidFill>
                <a:effectLst/>
                <a:latin typeface="+mn-lt"/>
                <a:ea typeface="+mn-ea"/>
                <a:cs typeface="+mn-cs"/>
              </a:rPr>
              <a:t>e-cigarettes</a:t>
            </a:r>
            <a:r>
              <a:rPr lang="en-CA" sz="1200" kern="1200" baseline="0" dirty="0" smtClean="0">
                <a:solidFill>
                  <a:schemeClr val="tx1"/>
                </a:solidFill>
                <a:effectLst/>
                <a:latin typeface="+mn-lt"/>
                <a:ea typeface="+mn-ea"/>
                <a:cs typeface="+mn-cs"/>
              </a:rPr>
              <a:t> or</a:t>
            </a:r>
            <a:r>
              <a:rPr lang="en-CA" sz="1200" kern="1200" dirty="0" smtClean="0">
                <a:solidFill>
                  <a:schemeClr val="tx1"/>
                </a:solidFill>
                <a:effectLst/>
                <a:latin typeface="+mn-lt"/>
                <a:ea typeface="+mn-ea"/>
                <a:cs typeface="+mn-cs"/>
              </a:rPr>
              <a:t> “vapes”</a:t>
            </a:r>
          </a:p>
          <a:p>
            <a:pPr marL="171450" lvl="0" indent="-171450">
              <a:buFont typeface="Arial" panose="020B0604020202020204" pitchFamily="34" charset="0"/>
              <a:buChar char="•"/>
            </a:pPr>
            <a:r>
              <a:rPr lang="en-CA" sz="1200" kern="1200" dirty="0" smtClean="0">
                <a:solidFill>
                  <a:schemeClr val="tx1"/>
                </a:solidFill>
                <a:effectLst/>
                <a:latin typeface="+mn-lt"/>
                <a:ea typeface="+mn-ea"/>
                <a:cs typeface="+mn-cs"/>
              </a:rPr>
              <a:t>use a battery, heating element and liquid containing cartridge (e-liquid or e-juice) to create an aerosol or vapour.  </a:t>
            </a:r>
          </a:p>
          <a:p>
            <a:pPr marL="171450" lvl="0" indent="-171450">
              <a:buFont typeface="Arial" panose="020B0604020202020204" pitchFamily="34" charset="0"/>
              <a:buChar char="•"/>
            </a:pPr>
            <a:r>
              <a:rPr lang="en-CA" sz="1200" kern="1200" dirty="0" smtClean="0">
                <a:solidFill>
                  <a:schemeClr val="tx1"/>
                </a:solidFill>
                <a:effectLst/>
                <a:latin typeface="+mn-lt"/>
                <a:ea typeface="+mn-ea"/>
                <a:cs typeface="+mn-cs"/>
              </a:rPr>
              <a:t>The cartridges come in different flavours which may be appealing to young people. </a:t>
            </a:r>
          </a:p>
          <a:p>
            <a:pPr marL="171450" lvl="0" indent="-171450">
              <a:buFont typeface="Arial" panose="020B0604020202020204" pitchFamily="34" charset="0"/>
              <a:buChar char="•"/>
            </a:pPr>
            <a:r>
              <a:rPr lang="en-CA" sz="1200" kern="1200" dirty="0" smtClean="0">
                <a:solidFill>
                  <a:schemeClr val="tx1"/>
                </a:solidFill>
                <a:effectLst/>
                <a:latin typeface="+mn-lt"/>
                <a:ea typeface="+mn-ea"/>
                <a:cs typeface="+mn-cs"/>
              </a:rPr>
              <a:t>In Canada, e-cigarettes without nicotine are considered legal; however, Health Canada warns that they have not been fully checked for safety or quality.   In fact, some cartridges that have been labeled as nicotine-free actually contain nicotine.  Different cartridges may contain different amounts of nicotine.  E-cigarettes containing nicotine are readily available in Canada and online.  </a:t>
            </a:r>
          </a:p>
          <a:p>
            <a:pPr marL="171450" lvl="0" indent="-171450">
              <a:buFont typeface="Arial" panose="020B0604020202020204" pitchFamily="34" charset="0"/>
              <a:buChar char="•"/>
            </a:pPr>
            <a:r>
              <a:rPr lang="en-CA" sz="1200" kern="1200" dirty="0" smtClean="0">
                <a:solidFill>
                  <a:schemeClr val="tx1"/>
                </a:solidFill>
                <a:effectLst/>
                <a:latin typeface="+mn-lt"/>
                <a:ea typeface="+mn-ea"/>
                <a:cs typeface="+mn-cs"/>
              </a:rPr>
              <a:t>Electronic cigarettes may be perceived as being less harmful then cigarettes, but there are still risks.  Many cartridges contain nicotine and the aerosol contains other chemicals that may be harmful.  </a:t>
            </a:r>
          </a:p>
          <a:p>
            <a:pPr marL="171450" lvl="0" indent="-171450">
              <a:buFont typeface="Arial" panose="020B0604020202020204" pitchFamily="34" charset="0"/>
              <a:buChar char="•"/>
            </a:pPr>
            <a:r>
              <a:rPr lang="en-CA" sz="1200" kern="1200" dirty="0" smtClean="0">
                <a:solidFill>
                  <a:schemeClr val="tx1"/>
                </a:solidFill>
                <a:effectLst/>
                <a:latin typeface="+mn-lt"/>
                <a:ea typeface="+mn-ea"/>
                <a:cs typeface="+mn-cs"/>
              </a:rPr>
              <a:t>Injuries have been reported from exploding batteries in electronic cigarettes.</a:t>
            </a:r>
          </a:p>
          <a:p>
            <a:endParaRPr lang="en-CA" dirty="0"/>
          </a:p>
        </p:txBody>
      </p:sp>
      <p:sp>
        <p:nvSpPr>
          <p:cNvPr id="4" name="Slide Number Placeholder 3"/>
          <p:cNvSpPr>
            <a:spLocks noGrp="1"/>
          </p:cNvSpPr>
          <p:nvPr>
            <p:ph type="sldNum" sz="quarter" idx="10"/>
          </p:nvPr>
        </p:nvSpPr>
        <p:spPr/>
        <p:txBody>
          <a:bodyPr/>
          <a:lstStyle/>
          <a:p>
            <a:fld id="{3B4D7B2E-9691-4C1C-AB2B-F10C66D0AD17}" type="slidenum">
              <a:rPr lang="en-CA" smtClean="0"/>
              <a:t>8</a:t>
            </a:fld>
            <a:endParaRPr lang="en-CA"/>
          </a:p>
        </p:txBody>
      </p:sp>
    </p:spTree>
    <p:extLst>
      <p:ext uri="{BB962C8B-B14F-4D97-AF65-F5344CB8AC3E}">
        <p14:creationId xmlns:p14="http://schemas.microsoft.com/office/powerpoint/2010/main" val="32608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Increases risk taking behaviours and</a:t>
            </a:r>
            <a:r>
              <a:rPr lang="en-CA" baseline="0" dirty="0" smtClean="0"/>
              <a:t> poor decision making </a:t>
            </a:r>
            <a:r>
              <a:rPr lang="en-CA" dirty="0" smtClean="0"/>
              <a:t>(i.e. risky sexual activity, dangerous activities that may cause injury)</a:t>
            </a:r>
          </a:p>
          <a:p>
            <a:endParaRPr lang="en-CA" dirty="0" smtClean="0"/>
          </a:p>
          <a:p>
            <a:r>
              <a:rPr lang="en-CA" dirty="0" smtClean="0"/>
              <a:t>Decreased coordination, blurred</a:t>
            </a:r>
            <a:r>
              <a:rPr lang="en-CA" baseline="0" dirty="0" smtClean="0"/>
              <a:t> vision and decreased reaction time increases risk of injury.  These affects of alcohol are also what make it dangerous to drive after drinking.</a:t>
            </a:r>
          </a:p>
          <a:p>
            <a:endParaRPr lang="en-CA" baseline="0" dirty="0" smtClean="0"/>
          </a:p>
          <a:p>
            <a:r>
              <a:rPr lang="en-CA" baseline="0" dirty="0" smtClean="0"/>
              <a:t>Binge drinking may result in a “hangover” the follow day.  Symptoms include shakiness, nausea, headache, etc.</a:t>
            </a:r>
          </a:p>
          <a:p>
            <a:endParaRPr lang="en-CA" baseline="0" dirty="0" smtClean="0"/>
          </a:p>
          <a:p>
            <a:r>
              <a:rPr lang="en-CA" baseline="0" dirty="0" smtClean="0"/>
              <a:t>Alcohol use during pregnancy may result in fetal alcohol spectrum disorder (FASD) in the infant.  This causes physical, cognitive, emotional and behavioural developmental disabilities in the baby.</a:t>
            </a:r>
          </a:p>
          <a:p>
            <a:endParaRPr lang="en-CA" baseline="0" dirty="0" smtClean="0"/>
          </a:p>
          <a:p>
            <a:r>
              <a:rPr lang="en-CA" baseline="0" dirty="0" smtClean="0"/>
              <a:t>Alcohol is addictive for some individuals.</a:t>
            </a:r>
          </a:p>
          <a:p>
            <a:endParaRPr lang="en-CA" baseline="0" dirty="0" smtClean="0"/>
          </a:p>
          <a:p>
            <a:r>
              <a:rPr lang="en-CA" baseline="0" dirty="0" smtClean="0"/>
              <a:t>Long term consequences may included damage to organs such as brain, liver, pancreas and stomach.  The risk of cancer is also increased.</a:t>
            </a:r>
            <a:endParaRPr lang="en-US" dirty="0" smtClean="0"/>
          </a:p>
          <a:p>
            <a:r>
              <a:rPr lang="en-CA" dirty="0" smtClean="0"/>
              <a:t>  </a:t>
            </a:r>
            <a:endParaRPr lang="en-US" dirty="0" smtClean="0"/>
          </a:p>
          <a:p>
            <a:pPr lvl="0"/>
            <a:r>
              <a:rPr lang="en-CA" dirty="0" smtClean="0"/>
              <a:t>Binge drinking can lead to alcohol poisoning (discussed on next slide)</a:t>
            </a:r>
            <a:endParaRPr lang="en-US" dirty="0" smtClean="0"/>
          </a:p>
        </p:txBody>
      </p:sp>
      <p:sp>
        <p:nvSpPr>
          <p:cNvPr id="4" name="Slide Number Placeholder 3"/>
          <p:cNvSpPr>
            <a:spLocks noGrp="1"/>
          </p:cNvSpPr>
          <p:nvPr>
            <p:ph type="sldNum" sz="quarter" idx="10"/>
          </p:nvPr>
        </p:nvSpPr>
        <p:spPr/>
        <p:txBody>
          <a:bodyPr/>
          <a:lstStyle/>
          <a:p>
            <a:fld id="{3B4D7B2E-9691-4C1C-AB2B-F10C66D0AD17}" type="slidenum">
              <a:rPr lang="en-CA" smtClean="0"/>
              <a:t>10</a:t>
            </a:fld>
            <a:endParaRPr lang="en-CA"/>
          </a:p>
        </p:txBody>
      </p:sp>
    </p:spTree>
    <p:extLst>
      <p:ext uri="{BB962C8B-B14F-4D97-AF65-F5344CB8AC3E}">
        <p14:creationId xmlns:p14="http://schemas.microsoft.com/office/powerpoint/2010/main" val="1926561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Alcohol content varies so “one drink” is a different size depending on the type of alcohol being consumed. The higher</a:t>
            </a:r>
            <a:r>
              <a:rPr lang="en-CA" baseline="0" dirty="0" smtClean="0"/>
              <a:t> the alcohol content (indicated by the percentage), the smaller the volume of one serving. </a:t>
            </a:r>
            <a:endParaRPr lang="en-CA" dirty="0" smtClean="0"/>
          </a:p>
          <a:p>
            <a:endParaRPr lang="en-CA" dirty="0"/>
          </a:p>
        </p:txBody>
      </p:sp>
      <p:sp>
        <p:nvSpPr>
          <p:cNvPr id="4" name="Slide Number Placeholder 3"/>
          <p:cNvSpPr>
            <a:spLocks noGrp="1"/>
          </p:cNvSpPr>
          <p:nvPr>
            <p:ph type="sldNum" sz="quarter" idx="10"/>
          </p:nvPr>
        </p:nvSpPr>
        <p:spPr/>
        <p:txBody>
          <a:bodyPr/>
          <a:lstStyle/>
          <a:p>
            <a:fld id="{3B4D7B2E-9691-4C1C-AB2B-F10C66D0AD17}" type="slidenum">
              <a:rPr lang="en-CA" smtClean="0"/>
              <a:t>11</a:t>
            </a:fld>
            <a:endParaRPr lang="en-CA"/>
          </a:p>
        </p:txBody>
      </p:sp>
    </p:spTree>
    <p:extLst>
      <p:ext uri="{BB962C8B-B14F-4D97-AF65-F5344CB8AC3E}">
        <p14:creationId xmlns:p14="http://schemas.microsoft.com/office/powerpoint/2010/main" val="129303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5562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935163"/>
            <a:ext cx="8229600" cy="347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2BC11-3607-470D-BA18-BEB46717AD88}" type="datetimeFigureOut">
              <a:rPr lang="en-US" smtClean="0"/>
              <a:t>2019-01-16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962400" y="6356350"/>
            <a:ext cx="457200" cy="365125"/>
          </a:xfrm>
          <a:prstGeom prst="rect">
            <a:avLst/>
          </a:prstGeom>
        </p:spPr>
        <p:txBody>
          <a:bodyPr/>
          <a:lstStyle/>
          <a:p>
            <a:fld id="{E50E9712-9639-4E1F-B3B6-7D6E0AA13532}" type="slidenum">
              <a:rPr lang="en-US" smtClean="0"/>
              <a:t>‹#›</a:t>
            </a:fld>
            <a:endParaRPr lang="en-US"/>
          </a:p>
        </p:txBody>
      </p:sp>
    </p:spTree>
    <p:extLst>
      <p:ext uri="{BB962C8B-B14F-4D97-AF65-F5344CB8AC3E}">
        <p14:creationId xmlns:p14="http://schemas.microsoft.com/office/powerpoint/2010/main" val="264297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57800" y="1066801"/>
            <a:ext cx="2057400" cy="4876800"/>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066801"/>
            <a:ext cx="46482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2BC11-3607-470D-BA18-BEB46717AD88}" type="datetimeFigureOut">
              <a:rPr lang="en-US" smtClean="0"/>
              <a:t>2019-01-16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962400" y="6356350"/>
            <a:ext cx="457200" cy="365125"/>
          </a:xfrm>
          <a:prstGeom prst="rect">
            <a:avLst/>
          </a:prstGeom>
        </p:spPr>
        <p:txBody>
          <a:bodyPr/>
          <a:lstStyle/>
          <a:p>
            <a:fld id="{E50E9712-9639-4E1F-B3B6-7D6E0AA13532}" type="slidenum">
              <a:rPr lang="en-US" smtClean="0"/>
              <a:t>‹#›</a:t>
            </a:fld>
            <a:endParaRPr lang="en-US"/>
          </a:p>
        </p:txBody>
      </p:sp>
    </p:spTree>
    <p:extLst>
      <p:ext uri="{BB962C8B-B14F-4D97-AF65-F5344CB8AC3E}">
        <p14:creationId xmlns:p14="http://schemas.microsoft.com/office/powerpoint/2010/main" val="35476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935163"/>
            <a:ext cx="8229600" cy="3475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2BC11-3607-470D-BA18-BEB46717AD88}" type="datetimeFigureOut">
              <a:rPr lang="en-US" smtClean="0"/>
              <a:t>2019-01-16</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4"/>
          <p:cNvSpPr>
            <a:spLocks noGrp="1"/>
          </p:cNvSpPr>
          <p:nvPr>
            <p:ph type="sldNum" sz="quarter" idx="12"/>
          </p:nvPr>
        </p:nvSpPr>
        <p:spPr>
          <a:xfrm>
            <a:off x="3962400" y="6356350"/>
            <a:ext cx="533400" cy="365125"/>
          </a:xfrm>
          <a:prstGeom prst="rect">
            <a:avLst/>
          </a:prstGeom>
        </p:spPr>
        <p:txBody>
          <a:bodyPr/>
          <a:lstStyle/>
          <a:p>
            <a:fld id="{E50E9712-9639-4E1F-B3B6-7D6E0AA13532}" type="slidenum">
              <a:rPr lang="en-US" smtClean="0"/>
              <a:t>‹#›</a:t>
            </a:fld>
            <a:endParaRPr lang="en-US"/>
          </a:p>
        </p:txBody>
      </p:sp>
    </p:spTree>
    <p:extLst>
      <p:ext uri="{BB962C8B-B14F-4D97-AF65-F5344CB8AC3E}">
        <p14:creationId xmlns:p14="http://schemas.microsoft.com/office/powerpoint/2010/main" val="397468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00"/>
            <a:ext cx="803751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57200" y="2690813"/>
            <a:ext cx="80375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2BC11-3607-470D-BA18-BEB46717AD88}" type="datetimeFigureOut">
              <a:rPr lang="en-US" smtClean="0"/>
              <a:t>2019-01-16</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4"/>
          <p:cNvSpPr>
            <a:spLocks noGrp="1"/>
          </p:cNvSpPr>
          <p:nvPr>
            <p:ph type="sldNum" sz="quarter" idx="12"/>
          </p:nvPr>
        </p:nvSpPr>
        <p:spPr>
          <a:xfrm>
            <a:off x="3962400" y="6356350"/>
            <a:ext cx="533400" cy="365125"/>
          </a:xfrm>
          <a:prstGeom prst="rect">
            <a:avLst/>
          </a:prstGeom>
        </p:spPr>
        <p:txBody>
          <a:bodyPr/>
          <a:lstStyle/>
          <a:p>
            <a:fld id="{E50E9712-9639-4E1F-B3B6-7D6E0AA13532}" type="slidenum">
              <a:rPr lang="en-US" smtClean="0"/>
              <a:t>‹#›</a:t>
            </a:fld>
            <a:endParaRPr lang="en-US"/>
          </a:p>
        </p:txBody>
      </p:sp>
    </p:spTree>
    <p:extLst>
      <p:ext uri="{BB962C8B-B14F-4D97-AF65-F5344CB8AC3E}">
        <p14:creationId xmlns:p14="http://schemas.microsoft.com/office/powerpoint/2010/main" val="154364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1"/>
            <a:ext cx="40386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2BC11-3607-470D-BA18-BEB46717AD88}" type="datetimeFigureOut">
              <a:rPr lang="en-US" smtClean="0"/>
              <a:t>2019-01-16</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4"/>
          <p:cNvSpPr>
            <a:spLocks noGrp="1"/>
          </p:cNvSpPr>
          <p:nvPr>
            <p:ph type="sldNum" sz="quarter" idx="12"/>
          </p:nvPr>
        </p:nvSpPr>
        <p:spPr>
          <a:xfrm>
            <a:off x="3962400" y="6356350"/>
            <a:ext cx="533400" cy="365125"/>
          </a:xfrm>
          <a:prstGeom prst="rect">
            <a:avLst/>
          </a:prstGeom>
        </p:spPr>
        <p:txBody>
          <a:bodyPr/>
          <a:lstStyle/>
          <a:p>
            <a:fld id="{E50E9712-9639-4E1F-B3B6-7D6E0AA13532}" type="slidenum">
              <a:rPr lang="en-US" smtClean="0"/>
              <a:t>‹#›</a:t>
            </a:fld>
            <a:endParaRPr lang="en-US"/>
          </a:p>
        </p:txBody>
      </p:sp>
    </p:spTree>
    <p:extLst>
      <p:ext uri="{BB962C8B-B14F-4D97-AF65-F5344CB8AC3E}">
        <p14:creationId xmlns:p14="http://schemas.microsoft.com/office/powerpoint/2010/main" val="278773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lstStyle>
            <a:lvl1pPr algn="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159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159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2BC11-3607-470D-BA18-BEB46717AD88}" type="datetimeFigureOut">
              <a:rPr lang="en-US" smtClean="0"/>
              <a:t>2019-01-16</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4"/>
          <p:cNvSpPr>
            <a:spLocks noGrp="1"/>
          </p:cNvSpPr>
          <p:nvPr>
            <p:ph type="sldNum" sz="quarter" idx="12"/>
          </p:nvPr>
        </p:nvSpPr>
        <p:spPr>
          <a:xfrm>
            <a:off x="3962400" y="6356350"/>
            <a:ext cx="533400" cy="365125"/>
          </a:xfrm>
          <a:prstGeom prst="rect">
            <a:avLst/>
          </a:prstGeom>
        </p:spPr>
        <p:txBody>
          <a:bodyPr/>
          <a:lstStyle/>
          <a:p>
            <a:fld id="{E50E9712-9639-4E1F-B3B6-7D6E0AA13532}" type="slidenum">
              <a:rPr lang="en-US" smtClean="0"/>
              <a:t>‹#›</a:t>
            </a:fld>
            <a:endParaRPr lang="en-US"/>
          </a:p>
        </p:txBody>
      </p:sp>
    </p:spTree>
    <p:extLst>
      <p:ext uri="{BB962C8B-B14F-4D97-AF65-F5344CB8AC3E}">
        <p14:creationId xmlns:p14="http://schemas.microsoft.com/office/powerpoint/2010/main" val="153714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lvl1pPr algn="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A2BC11-3607-470D-BA18-BEB46717AD88}" type="datetimeFigureOut">
              <a:rPr lang="en-US" smtClean="0"/>
              <a:t>2019-01-16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3962400" y="6356350"/>
            <a:ext cx="533400" cy="365125"/>
          </a:xfrm>
          <a:prstGeom prst="rect">
            <a:avLst/>
          </a:prstGeom>
        </p:spPr>
        <p:txBody>
          <a:bodyPr/>
          <a:lstStyle/>
          <a:p>
            <a:fld id="{E50E9712-9639-4E1F-B3B6-7D6E0AA13532}" type="slidenum">
              <a:rPr lang="en-US" smtClean="0"/>
              <a:t>‹#›</a:t>
            </a:fld>
            <a:endParaRPr lang="en-US"/>
          </a:p>
        </p:txBody>
      </p:sp>
    </p:spTree>
    <p:extLst>
      <p:ext uri="{BB962C8B-B14F-4D97-AF65-F5344CB8AC3E}">
        <p14:creationId xmlns:p14="http://schemas.microsoft.com/office/powerpoint/2010/main" val="236388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2BC11-3607-470D-BA18-BEB46717AD88}" type="datetimeFigureOut">
              <a:rPr lang="en-US" smtClean="0"/>
              <a:t>2019-01-16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3962400" y="6356350"/>
            <a:ext cx="457200" cy="365125"/>
          </a:xfrm>
          <a:prstGeom prst="rect">
            <a:avLst/>
          </a:prstGeom>
        </p:spPr>
        <p:txBody>
          <a:bodyPr/>
          <a:lstStyle/>
          <a:p>
            <a:fld id="{E50E9712-9639-4E1F-B3B6-7D6E0AA13532}" type="slidenum">
              <a:rPr lang="en-US" smtClean="0"/>
              <a:t>‹#›</a:t>
            </a:fld>
            <a:endParaRPr lang="en-US"/>
          </a:p>
        </p:txBody>
      </p:sp>
    </p:spTree>
    <p:extLst>
      <p:ext uri="{BB962C8B-B14F-4D97-AF65-F5344CB8AC3E}">
        <p14:creationId xmlns:p14="http://schemas.microsoft.com/office/powerpoint/2010/main" val="147841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101458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1"/>
            <a:ext cx="5111750" cy="447524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00251"/>
            <a:ext cx="3008313" cy="33337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2BC11-3607-470D-BA18-BEB46717AD88}" type="datetimeFigureOut">
              <a:rPr lang="en-US" smtClean="0"/>
              <a:t>2019-01-16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3962400" y="6356350"/>
            <a:ext cx="457200" cy="365125"/>
          </a:xfrm>
          <a:prstGeom prst="rect">
            <a:avLst/>
          </a:prstGeom>
        </p:spPr>
        <p:txBody>
          <a:bodyPr/>
          <a:lstStyle/>
          <a:p>
            <a:fld id="{E50E9712-9639-4E1F-B3B6-7D6E0AA13532}" type="slidenum">
              <a:rPr lang="en-US" smtClean="0"/>
              <a:t>‹#›</a:t>
            </a:fld>
            <a:endParaRPr lang="en-US"/>
          </a:p>
        </p:txBody>
      </p:sp>
    </p:spTree>
    <p:extLst>
      <p:ext uri="{BB962C8B-B14F-4D97-AF65-F5344CB8AC3E}">
        <p14:creationId xmlns:p14="http://schemas.microsoft.com/office/powerpoint/2010/main" val="206910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457200" y="990599"/>
            <a:ext cx="83820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2BC11-3607-470D-BA18-BEB46717AD88}" type="datetimeFigureOut">
              <a:rPr lang="en-US" smtClean="0"/>
              <a:t>2019-01-16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3962400" y="6356350"/>
            <a:ext cx="457200" cy="365125"/>
          </a:xfrm>
          <a:prstGeom prst="rect">
            <a:avLst/>
          </a:prstGeom>
        </p:spPr>
        <p:txBody>
          <a:bodyPr/>
          <a:lstStyle/>
          <a:p>
            <a:fld id="{E50E9712-9639-4E1F-B3B6-7D6E0AA13532}" type="slidenum">
              <a:rPr lang="en-US" smtClean="0"/>
              <a:t>‹#›</a:t>
            </a:fld>
            <a:endParaRPr lang="en-US" dirty="0"/>
          </a:p>
        </p:txBody>
      </p:sp>
    </p:spTree>
    <p:extLst>
      <p:ext uri="{BB962C8B-B14F-4D97-AF65-F5344CB8AC3E}">
        <p14:creationId xmlns:p14="http://schemas.microsoft.com/office/powerpoint/2010/main" val="358480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5163312"/>
            <a:ext cx="9144000" cy="1694688"/>
          </a:xfrm>
          <a:prstGeom prst="rect">
            <a:avLst/>
          </a:prstGeom>
        </p:spPr>
      </p:pic>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35163"/>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1066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2BC11-3607-470D-BA18-BEB46717AD88}" type="datetimeFigureOut">
              <a:rPr lang="en-US" smtClean="0"/>
              <a:t>2019-01-16</a:t>
            </a:fld>
            <a:endParaRPr lang="en-US"/>
          </a:p>
        </p:txBody>
      </p:sp>
      <p:sp>
        <p:nvSpPr>
          <p:cNvPr id="5" name="Footer Placeholder 4"/>
          <p:cNvSpPr>
            <a:spLocks noGrp="1"/>
          </p:cNvSpPr>
          <p:nvPr>
            <p:ph type="ftr" sz="quarter" idx="3"/>
          </p:nvPr>
        </p:nvSpPr>
        <p:spPr>
          <a:xfrm>
            <a:off x="1600200" y="6356350"/>
            <a:ext cx="2286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lide Number Placeholder 4"/>
          <p:cNvSpPr>
            <a:spLocks noGrp="1"/>
          </p:cNvSpPr>
          <p:nvPr>
            <p:ph type="sldNum" sz="quarter" idx="4"/>
          </p:nvPr>
        </p:nvSpPr>
        <p:spPr>
          <a:xfrm>
            <a:off x="3962400" y="6356350"/>
            <a:ext cx="533400" cy="365125"/>
          </a:xfrm>
          <a:prstGeom prst="rect">
            <a:avLst/>
          </a:prstGeom>
        </p:spPr>
        <p:txBody>
          <a:bodyPr/>
          <a:lstStyle/>
          <a:p>
            <a:fld id="{E50E9712-9639-4E1F-B3B6-7D6E0AA13532}" type="slidenum">
              <a:rPr lang="en-US" smtClean="0"/>
              <a:t>‹#›</a:t>
            </a:fld>
            <a:endParaRPr lang="en-US"/>
          </a:p>
        </p:txBody>
      </p:sp>
    </p:spTree>
    <p:extLst>
      <p:ext uri="{BB962C8B-B14F-4D97-AF65-F5344CB8AC3E}">
        <p14:creationId xmlns:p14="http://schemas.microsoft.com/office/powerpoint/2010/main" val="236032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cid:image001.png@01D29D94.0989012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mentalhealthhelpline.c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3315072"/>
          </a:xfrm>
        </p:spPr>
        <p:txBody>
          <a:bodyPr>
            <a:noAutofit/>
          </a:bodyPr>
          <a:lstStyle/>
          <a:p>
            <a:pPr algn="ctr"/>
            <a:r>
              <a:rPr lang="en-US" sz="8800" b="1" dirty="0" smtClean="0">
                <a:ln w="17780" cmpd="sng">
                  <a:noFill/>
                  <a:prstDash val="solid"/>
                  <a:miter lim="800000"/>
                </a:ln>
                <a:solidFill>
                  <a:srgbClr val="00496C"/>
                </a:solidFill>
                <a:effectLst>
                  <a:outerShdw blurRad="55000" dist="50800" dir="5400000" algn="tl">
                    <a:srgbClr val="000000">
                      <a:alpha val="33000"/>
                    </a:srgbClr>
                  </a:outerShdw>
                </a:effectLst>
                <a:latin typeface="Rockwell Extra Bold" pitchFamily="18" charset="0"/>
              </a:rPr>
              <a:t>Be Drug Free</a:t>
            </a:r>
            <a:endParaRPr lang="en-CA" sz="8800" dirty="0"/>
          </a:p>
        </p:txBody>
      </p:sp>
      <p:sp>
        <p:nvSpPr>
          <p:cNvPr id="7" name="Rectangle 6"/>
          <p:cNvSpPr/>
          <p:nvPr/>
        </p:nvSpPr>
        <p:spPr>
          <a:xfrm>
            <a:off x="3458828" y="4159276"/>
            <a:ext cx="2371163" cy="769441"/>
          </a:xfrm>
          <a:prstGeom prst="rect">
            <a:avLst/>
          </a:prstGeom>
        </p:spPr>
        <p:txBody>
          <a:bodyPr wrap="none">
            <a:spAutoFit/>
          </a:bodyPr>
          <a:lstStyle/>
          <a:p>
            <a:pPr marL="609600" indent="-609600" algn="ctr" fontAlgn="auto">
              <a:spcAft>
                <a:spcPts val="0"/>
              </a:spcAft>
              <a:buFontTx/>
              <a:buNone/>
              <a:defRPr/>
            </a:pPr>
            <a:r>
              <a:rPr lang="en-US" sz="4400" b="1" dirty="0" smtClean="0">
                <a:solidFill>
                  <a:srgbClr val="00496C"/>
                </a:solidFill>
                <a:latin typeface="+mj-lt"/>
              </a:rPr>
              <a:t>Grade 6</a:t>
            </a:r>
            <a:endParaRPr lang="en-US" sz="4400" b="1" dirty="0">
              <a:solidFill>
                <a:srgbClr val="00496C"/>
              </a:solidFill>
              <a:latin typeface="+mj-lt"/>
            </a:endParaRPr>
          </a:p>
        </p:txBody>
      </p:sp>
    </p:spTree>
    <p:extLst>
      <p:ext uri="{BB962C8B-B14F-4D97-AF65-F5344CB8AC3E}">
        <p14:creationId xmlns:p14="http://schemas.microsoft.com/office/powerpoint/2010/main" val="176690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Alcohol Does to the </a:t>
            </a:r>
            <a:r>
              <a:rPr lang="en-US" b="1" dirty="0" smtClean="0"/>
              <a:t>Body</a:t>
            </a:r>
            <a:endParaRPr lang="en-CA" b="1" dirty="0"/>
          </a:p>
        </p:txBody>
      </p:sp>
      <p:sp>
        <p:nvSpPr>
          <p:cNvPr id="3" name="Content Placeholder 2"/>
          <p:cNvSpPr>
            <a:spLocks noGrp="1"/>
          </p:cNvSpPr>
          <p:nvPr>
            <p:ph idx="1"/>
          </p:nvPr>
        </p:nvSpPr>
        <p:spPr/>
        <p:txBody>
          <a:bodyPr>
            <a:normAutofit/>
          </a:bodyPr>
          <a:lstStyle/>
          <a:p>
            <a:r>
              <a:rPr lang="en-US" dirty="0"/>
              <a:t>Enters the blood stream and </a:t>
            </a:r>
            <a:r>
              <a:rPr lang="en-US" dirty="0" smtClean="0"/>
              <a:t>affects </a:t>
            </a:r>
            <a:r>
              <a:rPr lang="en-US" dirty="0"/>
              <a:t>brain </a:t>
            </a:r>
            <a:r>
              <a:rPr lang="en-US" dirty="0" smtClean="0"/>
              <a:t>function</a:t>
            </a:r>
            <a:endParaRPr lang="en-US" dirty="0"/>
          </a:p>
          <a:p>
            <a:r>
              <a:rPr lang="en-US" dirty="0" smtClean="0"/>
              <a:t>Blurred vision</a:t>
            </a:r>
            <a:endParaRPr lang="en-US" dirty="0"/>
          </a:p>
          <a:p>
            <a:r>
              <a:rPr lang="en-US" dirty="0" smtClean="0"/>
              <a:t>Cannot </a:t>
            </a:r>
            <a:r>
              <a:rPr lang="en-US" dirty="0"/>
              <a:t>react as quickly</a:t>
            </a:r>
          </a:p>
          <a:p>
            <a:r>
              <a:rPr lang="en-US" dirty="0" smtClean="0"/>
              <a:t>Increased </a:t>
            </a:r>
            <a:r>
              <a:rPr lang="en-US" dirty="0"/>
              <a:t>risk taking </a:t>
            </a:r>
          </a:p>
          <a:p>
            <a:r>
              <a:rPr lang="en-US" dirty="0" smtClean="0"/>
              <a:t>Slurred </a:t>
            </a:r>
            <a:r>
              <a:rPr lang="en-US" dirty="0"/>
              <a:t>speech</a:t>
            </a:r>
          </a:p>
          <a:p>
            <a:endParaRPr lang="en-US" dirty="0"/>
          </a:p>
          <a:p>
            <a:endParaRPr lang="en-CA" dirty="0"/>
          </a:p>
        </p:txBody>
      </p:sp>
      <p:pic>
        <p:nvPicPr>
          <p:cNvPr id="4" name="Picture 2" descr="shutterstock_594903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48064" y="2780928"/>
            <a:ext cx="2914650" cy="3109912"/>
          </a:xfrm>
          <a:prstGeom prst="rect">
            <a:avLst/>
          </a:prstGeom>
          <a:noFill/>
          <a:ln w="9525">
            <a:noFill/>
            <a:miter lim="800000"/>
            <a:headEnd/>
            <a:tailEnd/>
          </a:ln>
        </p:spPr>
      </p:pic>
    </p:spTree>
    <p:extLst>
      <p:ext uri="{BB962C8B-B14F-4D97-AF65-F5344CB8AC3E}">
        <p14:creationId xmlns:p14="http://schemas.microsoft.com/office/powerpoint/2010/main" val="357499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Alcohol: What is “one drink”?</a:t>
            </a:r>
            <a:endParaRPr lang="en-CA" b="1" dirty="0"/>
          </a:p>
        </p:txBody>
      </p:sp>
      <p:pic>
        <p:nvPicPr>
          <p:cNvPr id="7" name="Picture 6" descr="cid:image001.png@01D29D94.0989012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83568" y="1700808"/>
            <a:ext cx="7056784" cy="4104456"/>
          </a:xfrm>
          <a:prstGeom prst="rect">
            <a:avLst/>
          </a:prstGeom>
          <a:noFill/>
          <a:ln>
            <a:noFill/>
          </a:ln>
        </p:spPr>
      </p:pic>
    </p:spTree>
    <p:extLst>
      <p:ext uri="{BB962C8B-B14F-4D97-AF65-F5344CB8AC3E}">
        <p14:creationId xmlns:p14="http://schemas.microsoft.com/office/powerpoint/2010/main" val="100300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ALCOHOL POISONING</a:t>
            </a:r>
          </a:p>
        </p:txBody>
      </p:sp>
      <p:sp>
        <p:nvSpPr>
          <p:cNvPr id="3" name="Content Placeholder 2"/>
          <p:cNvSpPr>
            <a:spLocks noGrp="1"/>
          </p:cNvSpPr>
          <p:nvPr>
            <p:ph idx="1"/>
          </p:nvPr>
        </p:nvSpPr>
        <p:spPr>
          <a:xfrm>
            <a:off x="457200" y="1935163"/>
            <a:ext cx="5050904" cy="4734197"/>
          </a:xfrm>
        </p:spPr>
        <p:txBody>
          <a:bodyPr>
            <a:normAutofit fontScale="92500" lnSpcReduction="20000"/>
          </a:bodyPr>
          <a:lstStyle/>
          <a:p>
            <a:r>
              <a:rPr lang="en-US" dirty="0"/>
              <a:t>Cold/Clammy, pale or </a:t>
            </a:r>
            <a:r>
              <a:rPr lang="en-US" dirty="0" smtClean="0"/>
              <a:t/>
            </a:r>
            <a:br>
              <a:rPr lang="en-US" dirty="0" smtClean="0"/>
            </a:br>
            <a:r>
              <a:rPr lang="en-US" dirty="0" smtClean="0"/>
              <a:t>bluish </a:t>
            </a:r>
            <a:r>
              <a:rPr lang="en-US" dirty="0"/>
              <a:t>skin</a:t>
            </a:r>
          </a:p>
          <a:p>
            <a:r>
              <a:rPr lang="en-US" dirty="0"/>
              <a:t>Slow breathing</a:t>
            </a:r>
          </a:p>
          <a:p>
            <a:r>
              <a:rPr lang="en-US" dirty="0"/>
              <a:t>Could vomit</a:t>
            </a:r>
          </a:p>
          <a:p>
            <a:r>
              <a:rPr lang="en-US" dirty="0"/>
              <a:t>Confusion </a:t>
            </a:r>
          </a:p>
          <a:p>
            <a:r>
              <a:rPr lang="en-US" dirty="0"/>
              <a:t>Shakiness</a:t>
            </a:r>
          </a:p>
          <a:p>
            <a:r>
              <a:rPr lang="en-US" dirty="0"/>
              <a:t>Slow and weak </a:t>
            </a:r>
            <a:r>
              <a:rPr lang="en-US" dirty="0" smtClean="0"/>
              <a:t/>
            </a:r>
            <a:br>
              <a:rPr lang="en-US" dirty="0" smtClean="0"/>
            </a:br>
            <a:r>
              <a:rPr lang="en-US" dirty="0" smtClean="0"/>
              <a:t>pulse</a:t>
            </a:r>
            <a:endParaRPr lang="en-US" dirty="0"/>
          </a:p>
          <a:p>
            <a:r>
              <a:rPr lang="en-US" dirty="0"/>
              <a:t>Unconsciousness </a:t>
            </a:r>
            <a:r>
              <a:rPr lang="en-US" dirty="0" smtClean="0"/>
              <a:t/>
            </a:r>
            <a:br>
              <a:rPr lang="en-US" dirty="0" smtClean="0"/>
            </a:br>
            <a:r>
              <a:rPr lang="en-US" dirty="0" smtClean="0"/>
              <a:t>(</a:t>
            </a:r>
            <a:r>
              <a:rPr lang="en-US" dirty="0"/>
              <a:t>passed out)</a:t>
            </a:r>
          </a:p>
          <a:p>
            <a:endParaRPr lang="en-US" dirty="0"/>
          </a:p>
          <a:p>
            <a:endParaRPr lang="en-CA" dirty="0"/>
          </a:p>
        </p:txBody>
      </p:sp>
      <p:pic>
        <p:nvPicPr>
          <p:cNvPr id="6146" name="Picture 2" descr="Ambula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920" y="2492896"/>
            <a:ext cx="4597774" cy="306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99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140506" y="228600"/>
            <a:ext cx="4851094" cy="6248400"/>
          </a:xfrm>
        </p:spPr>
        <p:txBody>
          <a:bodyPr>
            <a:noAutofit/>
          </a:bodyPr>
          <a:lstStyle/>
          <a:p>
            <a:pPr>
              <a:buNone/>
            </a:pPr>
            <a:r>
              <a:rPr lang="en-CA" sz="1800" b="1" dirty="0" smtClean="0"/>
              <a:t>If someone passes out, try to wake them.</a:t>
            </a:r>
          </a:p>
          <a:p>
            <a:pPr>
              <a:buNone/>
            </a:pPr>
            <a:r>
              <a:rPr lang="en-CA" sz="1800" b="1" dirty="0" smtClean="0"/>
              <a:t>If they don’t respond:</a:t>
            </a:r>
          </a:p>
          <a:p>
            <a:pPr>
              <a:buNone/>
            </a:pPr>
            <a:endParaRPr lang="en-US" sz="1000" dirty="0" smtClean="0"/>
          </a:p>
          <a:p>
            <a:pPr>
              <a:spcBef>
                <a:spcPts val="1200"/>
              </a:spcBef>
            </a:pPr>
            <a:r>
              <a:rPr lang="en-CA" sz="2100" dirty="0" smtClean="0"/>
              <a:t>Check for a pulse</a:t>
            </a:r>
          </a:p>
          <a:p>
            <a:pPr lvl="0">
              <a:spcBef>
                <a:spcPts val="1200"/>
              </a:spcBef>
            </a:pPr>
            <a:r>
              <a:rPr lang="en-CA" sz="2100" dirty="0" smtClean="0"/>
              <a:t>Make sure the person is breathing</a:t>
            </a:r>
          </a:p>
          <a:p>
            <a:pPr lvl="0">
              <a:spcBef>
                <a:spcPts val="1200"/>
              </a:spcBef>
            </a:pPr>
            <a:r>
              <a:rPr lang="en-CA" sz="2100" dirty="0" smtClean="0"/>
              <a:t>Use the </a:t>
            </a:r>
            <a:r>
              <a:rPr lang="en-CA" sz="2100" dirty="0" smtClean="0">
                <a:solidFill>
                  <a:schemeClr val="tx2"/>
                </a:solidFill>
                <a:latin typeface="Arial Black" panose="020B0A04020102020204" pitchFamily="34" charset="0"/>
              </a:rPr>
              <a:t>BACCHUS MANEUVER</a:t>
            </a:r>
            <a:endParaRPr lang="en-US" sz="2100" dirty="0" smtClean="0">
              <a:solidFill>
                <a:schemeClr val="tx2"/>
              </a:solidFill>
              <a:latin typeface="Arial Black" panose="020B0A04020102020204" pitchFamily="34" charset="0"/>
            </a:endParaRPr>
          </a:p>
          <a:p>
            <a:pPr lvl="0">
              <a:spcBef>
                <a:spcPts val="1200"/>
              </a:spcBef>
            </a:pPr>
            <a:r>
              <a:rPr lang="en-CA" sz="2100" dirty="0" smtClean="0"/>
              <a:t>Stay with the person </a:t>
            </a:r>
          </a:p>
          <a:p>
            <a:pPr lvl="0">
              <a:spcBef>
                <a:spcPts val="1200"/>
              </a:spcBef>
            </a:pPr>
            <a:r>
              <a:rPr lang="en-CA" sz="2100" b="1" dirty="0" smtClean="0"/>
              <a:t>Call 911</a:t>
            </a:r>
            <a:endParaRPr lang="en-CA" sz="2100" dirty="0" smtClean="0"/>
          </a:p>
          <a:p>
            <a:pPr lvl="0">
              <a:spcBef>
                <a:spcPts val="1200"/>
              </a:spcBef>
            </a:pPr>
            <a:r>
              <a:rPr lang="en-CA" sz="2100" dirty="0" smtClean="0"/>
              <a:t>Notify parents or guardians</a:t>
            </a:r>
          </a:p>
          <a:p>
            <a:pPr lvl="0">
              <a:spcBef>
                <a:spcPts val="1200"/>
              </a:spcBef>
            </a:pPr>
            <a:r>
              <a:rPr lang="en-CA" sz="2100" b="1" dirty="0" smtClean="0"/>
              <a:t>DO NOT </a:t>
            </a:r>
            <a:r>
              <a:rPr lang="en-CA" sz="2100" dirty="0" smtClean="0"/>
              <a:t>leave the person alone</a:t>
            </a:r>
          </a:p>
          <a:p>
            <a:pPr lvl="0">
              <a:spcBef>
                <a:spcPts val="1200"/>
              </a:spcBef>
            </a:pPr>
            <a:r>
              <a:rPr lang="en-CA" sz="2100" b="1" dirty="0" smtClean="0"/>
              <a:t>DO NOT </a:t>
            </a:r>
            <a:r>
              <a:rPr lang="en-CA" sz="2100" dirty="0" smtClean="0"/>
              <a:t>give the person anything by mouth</a:t>
            </a:r>
          </a:p>
          <a:p>
            <a:pPr lvl="0">
              <a:spcBef>
                <a:spcPts val="1200"/>
              </a:spcBef>
            </a:pPr>
            <a:r>
              <a:rPr lang="en-CA" sz="2100" b="1" dirty="0" smtClean="0"/>
              <a:t>DO NOT </a:t>
            </a:r>
            <a:r>
              <a:rPr lang="en-CA" sz="2100" dirty="0" smtClean="0"/>
              <a:t>let the person sleep it off</a:t>
            </a:r>
            <a:endParaRPr lang="en-US" sz="2100" dirty="0" smtClean="0"/>
          </a:p>
          <a:p>
            <a:pPr>
              <a:buNone/>
            </a:pPr>
            <a:endParaRPr lang="en-US" sz="1600" dirty="0"/>
          </a:p>
        </p:txBody>
      </p:sp>
      <p:pic>
        <p:nvPicPr>
          <p:cNvPr id="5" name="Picture 2" descr="BACCHUS MANEUVER&#10;&#10;1. Raise the person's arm closest to you above their head.&#10;2. Gently roll them toward you using their shoulder. Guard their head as you roll them.&#10;3. Tuck their nearest hand under the cheek and drop the top knee forward to stabilize.&#10;&#10;Stay with the pesron and monitor closely.&#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8600"/>
            <a:ext cx="3759506"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499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fontScale="90000"/>
          </a:bodyPr>
          <a:lstStyle/>
          <a:p>
            <a:r>
              <a:rPr lang="en-CA" b="1" dirty="0" smtClean="0"/>
              <a:t>Cannabis (Marijuana &amp; Hashish)</a:t>
            </a:r>
            <a:endParaRPr lang="en-CA" b="1" dirty="0"/>
          </a:p>
        </p:txBody>
      </p:sp>
      <p:sp>
        <p:nvSpPr>
          <p:cNvPr id="3" name="Content Placeholder 2"/>
          <p:cNvSpPr>
            <a:spLocks noGrp="1"/>
          </p:cNvSpPr>
          <p:nvPr>
            <p:ph idx="1"/>
          </p:nvPr>
        </p:nvSpPr>
        <p:spPr>
          <a:xfrm>
            <a:off x="3563888" y="1556792"/>
            <a:ext cx="4968552" cy="4608511"/>
          </a:xfrm>
        </p:spPr>
        <p:txBody>
          <a:bodyPr>
            <a:normAutofit lnSpcReduction="10000"/>
          </a:bodyPr>
          <a:lstStyle/>
          <a:p>
            <a:r>
              <a:rPr lang="en-US" dirty="0" smtClean="0"/>
              <a:t>Comes </a:t>
            </a:r>
            <a:r>
              <a:rPr lang="en-US" dirty="0"/>
              <a:t>from cannabis sativa plant </a:t>
            </a:r>
            <a:r>
              <a:rPr lang="en-US" dirty="0" smtClean="0"/>
              <a:t>and contains </a:t>
            </a:r>
            <a:r>
              <a:rPr lang="en-US" dirty="0"/>
              <a:t>the chemical THC</a:t>
            </a:r>
          </a:p>
          <a:p>
            <a:r>
              <a:rPr lang="en-US" dirty="0" smtClean="0"/>
              <a:t>Street </a:t>
            </a:r>
            <a:r>
              <a:rPr lang="en-US" dirty="0"/>
              <a:t>Names : pot, weed, </a:t>
            </a:r>
            <a:r>
              <a:rPr lang="en-US" dirty="0" smtClean="0"/>
              <a:t>reefer, joint</a:t>
            </a:r>
            <a:r>
              <a:rPr lang="en-US" dirty="0"/>
              <a:t>, grass, Mary </a:t>
            </a:r>
            <a:r>
              <a:rPr lang="en-US" dirty="0" smtClean="0"/>
              <a:t>Jane, weed oil, honey oil, hash</a:t>
            </a:r>
            <a:endParaRPr lang="en-US" dirty="0"/>
          </a:p>
          <a:p>
            <a:r>
              <a:rPr lang="en-US" dirty="0" smtClean="0"/>
              <a:t>Can </a:t>
            </a:r>
            <a:r>
              <a:rPr lang="en-US" dirty="0"/>
              <a:t>be “laced” with other substances</a:t>
            </a:r>
            <a:endParaRPr lang="en-CA" dirty="0"/>
          </a:p>
        </p:txBody>
      </p:sp>
      <p:pic>
        <p:nvPicPr>
          <p:cNvPr id="2050" name="Picture 2" descr="Serious police offier pointing finger.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62" r="27107" b="14794"/>
          <a:stretch/>
        </p:blipFill>
        <p:spPr bwMode="auto">
          <a:xfrm>
            <a:off x="971600" y="1556792"/>
            <a:ext cx="1904400"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04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Cannabis </a:t>
            </a:r>
            <a:r>
              <a:rPr lang="en-US" b="1" dirty="0"/>
              <a:t>… </a:t>
            </a:r>
            <a:br>
              <a:rPr lang="en-US" b="1" dirty="0"/>
            </a:br>
            <a:r>
              <a:rPr lang="en-US" i="1" dirty="0"/>
              <a:t>What does it do to your Body</a:t>
            </a:r>
            <a:r>
              <a:rPr lang="en-US" i="1" dirty="0" smtClean="0"/>
              <a:t>?</a:t>
            </a:r>
            <a:endParaRPr lang="en-CA" i="1" dirty="0"/>
          </a:p>
        </p:txBody>
      </p:sp>
      <p:sp>
        <p:nvSpPr>
          <p:cNvPr id="3" name="Content Placeholder 2"/>
          <p:cNvSpPr>
            <a:spLocks noGrp="1"/>
          </p:cNvSpPr>
          <p:nvPr>
            <p:ph idx="1"/>
          </p:nvPr>
        </p:nvSpPr>
        <p:spPr>
          <a:xfrm>
            <a:off x="395536" y="2132856"/>
            <a:ext cx="8229600" cy="3475037"/>
          </a:xfrm>
        </p:spPr>
        <p:txBody>
          <a:bodyPr>
            <a:normAutofit fontScale="92500" lnSpcReduction="20000"/>
          </a:bodyPr>
          <a:lstStyle/>
          <a:p>
            <a:r>
              <a:rPr lang="en-US" dirty="0" smtClean="0"/>
              <a:t>Increased </a:t>
            </a:r>
            <a:r>
              <a:rPr lang="en-US" dirty="0"/>
              <a:t>appetite (munchies)</a:t>
            </a:r>
          </a:p>
          <a:p>
            <a:r>
              <a:rPr lang="en-US" dirty="0" smtClean="0"/>
              <a:t>Loss </a:t>
            </a:r>
            <a:r>
              <a:rPr lang="en-US" dirty="0"/>
              <a:t>of coordination</a:t>
            </a:r>
          </a:p>
          <a:p>
            <a:r>
              <a:rPr lang="en-US" dirty="0" smtClean="0"/>
              <a:t>Decreased </a:t>
            </a:r>
            <a:r>
              <a:rPr lang="en-US" dirty="0"/>
              <a:t>concentration </a:t>
            </a:r>
          </a:p>
          <a:p>
            <a:r>
              <a:rPr lang="en-US" dirty="0" smtClean="0"/>
              <a:t>Hallucinations</a:t>
            </a:r>
            <a:endParaRPr lang="en-US" dirty="0"/>
          </a:p>
          <a:p>
            <a:r>
              <a:rPr lang="en-US" dirty="0" smtClean="0"/>
              <a:t>Memory </a:t>
            </a:r>
            <a:r>
              <a:rPr lang="en-US" dirty="0"/>
              <a:t>loss</a:t>
            </a:r>
          </a:p>
          <a:p>
            <a:r>
              <a:rPr lang="en-US" dirty="0" smtClean="0"/>
              <a:t>Lung </a:t>
            </a:r>
            <a:r>
              <a:rPr lang="en-US" dirty="0"/>
              <a:t>disease</a:t>
            </a:r>
          </a:p>
          <a:p>
            <a:r>
              <a:rPr lang="en-US" dirty="0" smtClean="0"/>
              <a:t>Addiction</a:t>
            </a:r>
            <a:endParaRPr lang="en-US" dirty="0"/>
          </a:p>
          <a:p>
            <a:endParaRPr lang="en-US" dirty="0"/>
          </a:p>
          <a:p>
            <a:endParaRPr lang="en-CA" dirty="0"/>
          </a:p>
        </p:txBody>
      </p:sp>
      <p:pic>
        <p:nvPicPr>
          <p:cNvPr id="9218" name="Picture 2" descr="Marijuana leaf"/>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5394" y="1496846"/>
            <a:ext cx="4358606" cy="435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04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Non-medical Use of </a:t>
            </a:r>
            <a:r>
              <a:rPr lang="en-US" b="1" dirty="0" smtClean="0"/>
              <a:t/>
            </a:r>
            <a:br>
              <a:rPr lang="en-US" b="1" dirty="0" smtClean="0"/>
            </a:br>
            <a:r>
              <a:rPr lang="en-US" b="1" dirty="0" smtClean="0"/>
              <a:t>Prescription Drugs</a:t>
            </a:r>
            <a:endParaRPr lang="en-CA" b="1" dirty="0"/>
          </a:p>
        </p:txBody>
      </p:sp>
      <p:sp>
        <p:nvSpPr>
          <p:cNvPr id="3" name="Content Placeholder 2"/>
          <p:cNvSpPr>
            <a:spLocks noGrp="1"/>
          </p:cNvSpPr>
          <p:nvPr>
            <p:ph idx="1"/>
          </p:nvPr>
        </p:nvSpPr>
        <p:spPr>
          <a:xfrm>
            <a:off x="3203848" y="1921634"/>
            <a:ext cx="3240360" cy="4472864"/>
          </a:xfrm>
        </p:spPr>
        <p:txBody>
          <a:bodyPr>
            <a:normAutofit fontScale="85000" lnSpcReduction="10000"/>
          </a:bodyPr>
          <a:lstStyle/>
          <a:p>
            <a:r>
              <a:rPr lang="en-US" dirty="0" smtClean="0"/>
              <a:t>Never </a:t>
            </a:r>
            <a:r>
              <a:rPr lang="en-US" dirty="0"/>
              <a:t>take somebody </a:t>
            </a:r>
            <a:r>
              <a:rPr lang="en-US" dirty="0" smtClean="0"/>
              <a:t>else’s prescription medications</a:t>
            </a:r>
            <a:endParaRPr lang="en-US" dirty="0"/>
          </a:p>
          <a:p>
            <a:r>
              <a:rPr lang="en-US" dirty="0" smtClean="0"/>
              <a:t>Taking </a:t>
            </a:r>
            <a:r>
              <a:rPr lang="en-US" dirty="0"/>
              <a:t>prescription drugs without </a:t>
            </a:r>
            <a:r>
              <a:rPr lang="en-US" dirty="0" smtClean="0"/>
              <a:t>a doctor’s </a:t>
            </a:r>
            <a:r>
              <a:rPr lang="en-US" dirty="0"/>
              <a:t>supervision can be just as </a:t>
            </a:r>
            <a:r>
              <a:rPr lang="en-US" dirty="0" smtClean="0"/>
              <a:t>dangerous </a:t>
            </a:r>
            <a:r>
              <a:rPr lang="en-US" dirty="0"/>
              <a:t>as using illegal </a:t>
            </a:r>
            <a:r>
              <a:rPr lang="en-US" dirty="0" smtClean="0"/>
              <a:t>drugs</a:t>
            </a:r>
          </a:p>
        </p:txBody>
      </p:sp>
      <p:sp>
        <p:nvSpPr>
          <p:cNvPr id="5" name="Title 1"/>
          <p:cNvSpPr txBox="1">
            <a:spLocks/>
          </p:cNvSpPr>
          <p:nvPr/>
        </p:nvSpPr>
        <p:spPr>
          <a:xfrm>
            <a:off x="6561391" y="1537385"/>
            <a:ext cx="2392802"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r>
              <a:rPr lang="en-CA" sz="2700" b="1" dirty="0"/>
              <a:t>Examples</a:t>
            </a:r>
          </a:p>
        </p:txBody>
      </p:sp>
      <p:grpSp>
        <p:nvGrpSpPr>
          <p:cNvPr id="6" name="Group 5"/>
          <p:cNvGrpSpPr/>
          <p:nvPr/>
        </p:nvGrpSpPr>
        <p:grpSpPr>
          <a:xfrm>
            <a:off x="6561392" y="2452751"/>
            <a:ext cx="2392801" cy="595471"/>
            <a:chOff x="594683" y="435"/>
            <a:chExt cx="1187876" cy="595471"/>
          </a:xfrm>
        </p:grpSpPr>
        <p:sp>
          <p:nvSpPr>
            <p:cNvPr id="7" name="Rectangle 6"/>
            <p:cNvSpPr/>
            <p:nvPr/>
          </p:nvSpPr>
          <p:spPr>
            <a:xfrm>
              <a:off x="594683" y="435"/>
              <a:ext cx="1187876" cy="595471"/>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Rectangle 7"/>
            <p:cNvSpPr/>
            <p:nvPr/>
          </p:nvSpPr>
          <p:spPr>
            <a:xfrm>
              <a:off x="594683" y="435"/>
              <a:ext cx="1187876" cy="5954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100" dirty="0" smtClean="0"/>
                <a:t>Pain Killers</a:t>
              </a:r>
              <a:endParaRPr lang="en-CA" sz="2100" dirty="0"/>
            </a:p>
          </p:txBody>
        </p:sp>
      </p:grpSp>
      <p:grpSp>
        <p:nvGrpSpPr>
          <p:cNvPr id="9" name="Group 8"/>
          <p:cNvGrpSpPr/>
          <p:nvPr/>
        </p:nvGrpSpPr>
        <p:grpSpPr>
          <a:xfrm>
            <a:off x="6588224" y="3174162"/>
            <a:ext cx="2392801" cy="595471"/>
            <a:chOff x="558191" y="638909"/>
            <a:chExt cx="1187876" cy="595471"/>
          </a:xfrm>
        </p:grpSpPr>
        <p:sp>
          <p:nvSpPr>
            <p:cNvPr id="10" name="Rectangle 9"/>
            <p:cNvSpPr/>
            <p:nvPr/>
          </p:nvSpPr>
          <p:spPr>
            <a:xfrm>
              <a:off x="558191" y="638909"/>
              <a:ext cx="1187876" cy="595471"/>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Rectangle 10"/>
            <p:cNvSpPr/>
            <p:nvPr/>
          </p:nvSpPr>
          <p:spPr>
            <a:xfrm>
              <a:off x="558191" y="638909"/>
              <a:ext cx="1187876" cy="5954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100" dirty="0" smtClean="0"/>
                <a:t>ADHD Medications</a:t>
              </a:r>
              <a:endParaRPr lang="en-CA" sz="2100" dirty="0"/>
            </a:p>
          </p:txBody>
        </p:sp>
      </p:grpSp>
      <p:grpSp>
        <p:nvGrpSpPr>
          <p:cNvPr id="12" name="Group 11"/>
          <p:cNvGrpSpPr/>
          <p:nvPr/>
        </p:nvGrpSpPr>
        <p:grpSpPr>
          <a:xfrm>
            <a:off x="6588224" y="3913649"/>
            <a:ext cx="2392801" cy="595471"/>
            <a:chOff x="594683" y="1389869"/>
            <a:chExt cx="1187876" cy="595471"/>
          </a:xfrm>
        </p:grpSpPr>
        <p:sp>
          <p:nvSpPr>
            <p:cNvPr id="13" name="Rectangle 12"/>
            <p:cNvSpPr/>
            <p:nvPr/>
          </p:nvSpPr>
          <p:spPr>
            <a:xfrm>
              <a:off x="594683" y="1389869"/>
              <a:ext cx="1187876" cy="595471"/>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Rectangle 13"/>
            <p:cNvSpPr/>
            <p:nvPr/>
          </p:nvSpPr>
          <p:spPr>
            <a:xfrm>
              <a:off x="594683" y="1389869"/>
              <a:ext cx="1187876" cy="5954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100" dirty="0" smtClean="0"/>
                <a:t>Sleeping Pills</a:t>
              </a:r>
              <a:endParaRPr lang="en-CA" sz="2100" dirty="0"/>
            </a:p>
          </p:txBody>
        </p:sp>
      </p:grpSp>
      <p:pic>
        <p:nvPicPr>
          <p:cNvPr id="10242" name="Picture 2" descr="Prescription bottle and RX script on pa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060848"/>
            <a:ext cx="2640049"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04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750"/>
                                        <p:tgtEl>
                                          <p:spTgt spid="9"/>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13792"/>
            <a:ext cx="8507288" cy="1143000"/>
          </a:xfrm>
        </p:spPr>
        <p:txBody>
          <a:bodyPr>
            <a:normAutofit fontScale="90000"/>
          </a:bodyPr>
          <a:lstStyle/>
          <a:p>
            <a:r>
              <a:rPr lang="en-CA" b="1" dirty="0"/>
              <a:t>Consequences of </a:t>
            </a:r>
            <a:r>
              <a:rPr lang="en-CA" b="1" dirty="0" smtClean="0"/>
              <a:t>Drugs and Alcohol</a:t>
            </a:r>
            <a:endParaRPr lang="en-CA" b="1" dirty="0"/>
          </a:p>
        </p:txBody>
      </p:sp>
      <p:sp>
        <p:nvSpPr>
          <p:cNvPr id="3" name="Content Placeholder 2"/>
          <p:cNvSpPr>
            <a:spLocks noGrp="1"/>
          </p:cNvSpPr>
          <p:nvPr>
            <p:ph idx="1"/>
          </p:nvPr>
        </p:nvSpPr>
        <p:spPr>
          <a:xfrm>
            <a:off x="5065712" y="1700808"/>
            <a:ext cx="3826768" cy="4464496"/>
          </a:xfrm>
        </p:spPr>
        <p:txBody>
          <a:bodyPr>
            <a:normAutofit fontScale="85000" lnSpcReduction="10000"/>
          </a:bodyPr>
          <a:lstStyle/>
          <a:p>
            <a:r>
              <a:rPr lang="en-US" dirty="0"/>
              <a:t>Decreased athletic </a:t>
            </a:r>
            <a:br>
              <a:rPr lang="en-US" dirty="0"/>
            </a:br>
            <a:r>
              <a:rPr lang="en-US" dirty="0"/>
              <a:t>performance</a:t>
            </a:r>
          </a:p>
          <a:p>
            <a:r>
              <a:rPr lang="en-US" dirty="0"/>
              <a:t>Poor grades</a:t>
            </a:r>
          </a:p>
          <a:p>
            <a:r>
              <a:rPr lang="en-US" dirty="0"/>
              <a:t>More fights and more </a:t>
            </a:r>
            <a:br>
              <a:rPr lang="en-US" dirty="0"/>
            </a:br>
            <a:r>
              <a:rPr lang="en-US" dirty="0"/>
              <a:t>injuries</a:t>
            </a:r>
          </a:p>
          <a:p>
            <a:r>
              <a:rPr lang="en-US" dirty="0"/>
              <a:t>Sexual assault/dating </a:t>
            </a:r>
            <a:br>
              <a:rPr lang="en-US" dirty="0"/>
            </a:br>
            <a:r>
              <a:rPr lang="en-US" dirty="0"/>
              <a:t>violence</a:t>
            </a:r>
          </a:p>
          <a:p>
            <a:r>
              <a:rPr lang="en-US" dirty="0"/>
              <a:t>Vehicle c</a:t>
            </a:r>
            <a:r>
              <a:rPr lang="en-US" dirty="0" smtClean="0"/>
              <a:t>rashes</a:t>
            </a:r>
            <a:endParaRPr lang="en-US" dirty="0"/>
          </a:p>
          <a:p>
            <a:r>
              <a:rPr lang="en-US" dirty="0"/>
              <a:t>Decrease decision making </a:t>
            </a:r>
            <a:r>
              <a:rPr lang="en-US" dirty="0" smtClean="0"/>
              <a:t>ability</a:t>
            </a:r>
            <a:endParaRPr lang="en-US" dirty="0"/>
          </a:p>
          <a:p>
            <a:endParaRPr lang="en-US" dirty="0"/>
          </a:p>
          <a:p>
            <a:endParaRPr lang="en-CA" dirty="0"/>
          </a:p>
        </p:txBody>
      </p:sp>
      <p:pic>
        <p:nvPicPr>
          <p:cNvPr id="7170" name="Picture 2" descr="Car that has been in an accid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7" y="2132856"/>
            <a:ext cx="442397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2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Reasons why </a:t>
            </a:r>
            <a:r>
              <a:rPr lang="en-US" b="1" dirty="0" smtClean="0"/>
              <a:t>some </a:t>
            </a:r>
            <a:r>
              <a:rPr lang="en-US" b="1" dirty="0"/>
              <a:t>young people use drugs…</a:t>
            </a:r>
            <a:br>
              <a:rPr lang="en-US" b="1" dirty="0"/>
            </a:br>
            <a:endParaRPr lang="en-CA" b="1" dirty="0"/>
          </a:p>
        </p:txBody>
      </p:sp>
      <p:sp>
        <p:nvSpPr>
          <p:cNvPr id="3" name="Content Placeholder 2"/>
          <p:cNvSpPr>
            <a:spLocks noGrp="1"/>
          </p:cNvSpPr>
          <p:nvPr>
            <p:ph idx="1"/>
          </p:nvPr>
        </p:nvSpPr>
        <p:spPr>
          <a:xfrm>
            <a:off x="457200" y="1700808"/>
            <a:ext cx="5266928" cy="4824536"/>
          </a:xfrm>
        </p:spPr>
        <p:txBody>
          <a:bodyPr>
            <a:normAutofit fontScale="85000" lnSpcReduction="20000"/>
          </a:bodyPr>
          <a:lstStyle/>
          <a:p>
            <a:r>
              <a:rPr lang="en-US" dirty="0"/>
              <a:t>symbol of being </a:t>
            </a:r>
            <a:r>
              <a:rPr lang="en-US" dirty="0" smtClean="0"/>
              <a:t/>
            </a:r>
            <a:br>
              <a:rPr lang="en-US" dirty="0" smtClean="0"/>
            </a:br>
            <a:r>
              <a:rPr lang="en-US" dirty="0" smtClean="0"/>
              <a:t>‘</a:t>
            </a:r>
            <a:r>
              <a:rPr lang="en-US" dirty="0"/>
              <a:t>mature</a:t>
            </a:r>
            <a:r>
              <a:rPr lang="en-US" dirty="0" smtClean="0"/>
              <a:t>’</a:t>
            </a:r>
            <a:endParaRPr lang="en-US" dirty="0"/>
          </a:p>
          <a:p>
            <a:r>
              <a:rPr lang="en-US" dirty="0"/>
              <a:t>to have fun </a:t>
            </a:r>
          </a:p>
          <a:p>
            <a:r>
              <a:rPr lang="en-US" dirty="0"/>
              <a:t>to rebel authority</a:t>
            </a:r>
          </a:p>
          <a:p>
            <a:r>
              <a:rPr lang="en-US" dirty="0" smtClean="0"/>
              <a:t>to increase </a:t>
            </a:r>
            <a:r>
              <a:rPr lang="en-US" dirty="0"/>
              <a:t>confidence</a:t>
            </a:r>
          </a:p>
          <a:p>
            <a:r>
              <a:rPr lang="en-US" dirty="0"/>
              <a:t>to cope with concerns </a:t>
            </a:r>
            <a:r>
              <a:rPr lang="en-US" dirty="0" smtClean="0"/>
              <a:t/>
            </a:r>
            <a:br>
              <a:rPr lang="en-US" dirty="0" smtClean="0"/>
            </a:br>
            <a:r>
              <a:rPr lang="en-US" dirty="0" smtClean="0"/>
              <a:t>about </a:t>
            </a:r>
            <a:r>
              <a:rPr lang="en-US" dirty="0"/>
              <a:t>body image</a:t>
            </a:r>
          </a:p>
          <a:p>
            <a:r>
              <a:rPr lang="en-US" dirty="0"/>
              <a:t>to be “cool” and “fit in” </a:t>
            </a:r>
            <a:r>
              <a:rPr lang="en-US" dirty="0" smtClean="0"/>
              <a:t/>
            </a:r>
            <a:br>
              <a:rPr lang="en-US" dirty="0" smtClean="0"/>
            </a:br>
            <a:r>
              <a:rPr lang="en-US" dirty="0" smtClean="0"/>
              <a:t>with </a:t>
            </a:r>
            <a:r>
              <a:rPr lang="en-US" dirty="0"/>
              <a:t>friends</a:t>
            </a:r>
          </a:p>
          <a:p>
            <a:r>
              <a:rPr lang="en-US" dirty="0"/>
              <a:t>t</a:t>
            </a:r>
            <a:r>
              <a:rPr lang="en-US" dirty="0" smtClean="0"/>
              <a:t>o cope </a:t>
            </a:r>
            <a:r>
              <a:rPr lang="en-US" dirty="0"/>
              <a:t>with mental health issues/problems and </a:t>
            </a:r>
            <a:r>
              <a:rPr lang="en-US" dirty="0" smtClean="0"/>
              <a:t>stress</a:t>
            </a:r>
          </a:p>
          <a:p>
            <a:r>
              <a:rPr lang="en-US"/>
              <a:t>c</a:t>
            </a:r>
            <a:r>
              <a:rPr lang="en-US" smtClean="0"/>
              <a:t>uriosity</a:t>
            </a:r>
            <a:endParaRPr lang="en-US" dirty="0"/>
          </a:p>
        </p:txBody>
      </p:sp>
      <p:pic>
        <p:nvPicPr>
          <p:cNvPr id="2050" name="Picture 2" descr="Confused cartoon brain&#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1599" y="1700808"/>
            <a:ext cx="4220881"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99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Mental Health and Substance </a:t>
            </a:r>
            <a:r>
              <a:rPr lang="en-US" b="1" dirty="0" smtClean="0"/>
              <a:t>Abuse</a:t>
            </a:r>
            <a:endParaRPr lang="en-CA" b="1" dirty="0"/>
          </a:p>
        </p:txBody>
      </p:sp>
      <p:sp>
        <p:nvSpPr>
          <p:cNvPr id="3" name="Content Placeholder 2"/>
          <p:cNvSpPr>
            <a:spLocks noGrp="1"/>
          </p:cNvSpPr>
          <p:nvPr>
            <p:ph idx="1"/>
          </p:nvPr>
        </p:nvSpPr>
        <p:spPr>
          <a:xfrm>
            <a:off x="457200" y="1935163"/>
            <a:ext cx="4258816" cy="4374157"/>
          </a:xfrm>
        </p:spPr>
        <p:txBody>
          <a:bodyPr>
            <a:normAutofit fontScale="85000" lnSpcReduction="10000"/>
          </a:bodyPr>
          <a:lstStyle/>
          <a:p>
            <a:r>
              <a:rPr lang="en-US" dirty="0" smtClean="0"/>
              <a:t>Problematic </a:t>
            </a:r>
            <a:r>
              <a:rPr lang="en-US" dirty="0"/>
              <a:t>substance use and mental </a:t>
            </a:r>
            <a:r>
              <a:rPr lang="en-US" dirty="0" smtClean="0"/>
              <a:t>illness </a:t>
            </a:r>
            <a:r>
              <a:rPr lang="en-US" dirty="0"/>
              <a:t>can be closely </a:t>
            </a:r>
            <a:r>
              <a:rPr lang="en-US" dirty="0" smtClean="0"/>
              <a:t>connected</a:t>
            </a:r>
          </a:p>
          <a:p>
            <a:r>
              <a:rPr lang="en-US" dirty="0" smtClean="0"/>
              <a:t>Mental </a:t>
            </a:r>
            <a:r>
              <a:rPr lang="en-US" dirty="0"/>
              <a:t>illness may contribute </a:t>
            </a:r>
            <a:r>
              <a:rPr lang="en-US" dirty="0" smtClean="0"/>
              <a:t>to problematic </a:t>
            </a:r>
            <a:r>
              <a:rPr lang="en-US" dirty="0"/>
              <a:t>substance </a:t>
            </a:r>
            <a:r>
              <a:rPr lang="en-US" dirty="0" smtClean="0"/>
              <a:t>use</a:t>
            </a:r>
          </a:p>
          <a:p>
            <a:pPr marL="0" indent="0" algn="ctr">
              <a:buNone/>
            </a:pPr>
            <a:r>
              <a:rPr lang="en-US" dirty="0" smtClean="0"/>
              <a:t>OR</a:t>
            </a:r>
            <a:endParaRPr lang="en-US" dirty="0"/>
          </a:p>
          <a:p>
            <a:r>
              <a:rPr lang="en-US" dirty="0" smtClean="0"/>
              <a:t>Long-term </a:t>
            </a:r>
            <a:r>
              <a:rPr lang="en-US" dirty="0"/>
              <a:t>drug use can lead to the </a:t>
            </a:r>
            <a:r>
              <a:rPr lang="en-US" dirty="0" smtClean="0"/>
              <a:t>development </a:t>
            </a:r>
            <a:r>
              <a:rPr lang="en-US" dirty="0"/>
              <a:t>of mental </a:t>
            </a:r>
            <a:r>
              <a:rPr lang="en-US" dirty="0" smtClean="0"/>
              <a:t>illnesses  </a:t>
            </a:r>
            <a:endParaRPr lang="en-CA" dirty="0"/>
          </a:p>
        </p:txBody>
      </p:sp>
      <p:pic>
        <p:nvPicPr>
          <p:cNvPr id="13314" name="Picture 2" descr="Mother supporting young daughter who has her face covere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673"/>
          <a:stretch/>
        </p:blipFill>
        <p:spPr bwMode="auto">
          <a:xfrm>
            <a:off x="4877279" y="2348880"/>
            <a:ext cx="3655161" cy="273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04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1143000"/>
          </a:xfrm>
        </p:spPr>
        <p:txBody>
          <a:bodyPr/>
          <a:lstStyle/>
          <a:p>
            <a:pPr algn="ctr"/>
            <a:r>
              <a:rPr lang="en-US" b="1" dirty="0" smtClean="0"/>
              <a:t>Definition of a Drug</a:t>
            </a:r>
            <a:endParaRPr lang="en-CA" b="1" dirty="0"/>
          </a:p>
        </p:txBody>
      </p:sp>
      <p:sp>
        <p:nvSpPr>
          <p:cNvPr id="3" name="Content Placeholder 2"/>
          <p:cNvSpPr>
            <a:spLocks noGrp="1"/>
          </p:cNvSpPr>
          <p:nvPr>
            <p:ph idx="1"/>
          </p:nvPr>
        </p:nvSpPr>
        <p:spPr>
          <a:xfrm>
            <a:off x="0" y="1935163"/>
            <a:ext cx="9144000" cy="3475037"/>
          </a:xfrm>
        </p:spPr>
        <p:txBody>
          <a:bodyPr>
            <a:normAutofit/>
          </a:bodyPr>
          <a:lstStyle/>
          <a:p>
            <a:pPr marL="0" indent="0" algn="ctr">
              <a:buNone/>
            </a:pPr>
            <a:r>
              <a:rPr lang="en-US" sz="4000" dirty="0"/>
              <a:t>“A drug is a </a:t>
            </a:r>
            <a:r>
              <a:rPr lang="en-US" sz="4000" dirty="0" smtClean="0"/>
              <a:t>substance, </a:t>
            </a:r>
            <a:endParaRPr lang="en-US" sz="4000" dirty="0"/>
          </a:p>
          <a:p>
            <a:pPr marL="0" indent="0" algn="ctr">
              <a:buNone/>
            </a:pPr>
            <a:r>
              <a:rPr lang="en-US" sz="4000" dirty="0"/>
              <a:t> other than </a:t>
            </a:r>
            <a:r>
              <a:rPr lang="en-US" sz="4000" dirty="0" smtClean="0"/>
              <a:t>food, </a:t>
            </a:r>
            <a:r>
              <a:rPr lang="en-US" sz="4000" dirty="0"/>
              <a:t>which</a:t>
            </a:r>
          </a:p>
          <a:p>
            <a:pPr marL="0" indent="0" algn="ctr">
              <a:buNone/>
            </a:pPr>
            <a:r>
              <a:rPr lang="en-US" sz="4000" dirty="0"/>
              <a:t>changes the way a person </a:t>
            </a:r>
          </a:p>
          <a:p>
            <a:pPr marL="0" indent="0" algn="ctr">
              <a:buNone/>
            </a:pPr>
            <a:r>
              <a:rPr lang="en-US" sz="4000" dirty="0"/>
              <a:t>thinks, feels and acts</a:t>
            </a:r>
            <a:r>
              <a:rPr lang="en-US" sz="4000" dirty="0" smtClean="0"/>
              <a:t>.”</a:t>
            </a:r>
            <a:endParaRPr lang="en-CA" sz="4000" dirty="0"/>
          </a:p>
        </p:txBody>
      </p:sp>
    </p:spTree>
    <p:extLst>
      <p:ext uri="{BB962C8B-B14F-4D97-AF65-F5344CB8AC3E}">
        <p14:creationId xmlns:p14="http://schemas.microsoft.com/office/powerpoint/2010/main" val="334388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Staying Safe</a:t>
            </a:r>
            <a:endParaRPr lang="en-CA" b="1" dirty="0"/>
          </a:p>
        </p:txBody>
      </p:sp>
      <p:sp>
        <p:nvSpPr>
          <p:cNvPr id="3" name="Content Placeholder 2"/>
          <p:cNvSpPr>
            <a:spLocks noGrp="1"/>
          </p:cNvSpPr>
          <p:nvPr>
            <p:ph idx="1"/>
          </p:nvPr>
        </p:nvSpPr>
        <p:spPr/>
        <p:txBody>
          <a:bodyPr/>
          <a:lstStyle/>
          <a:p>
            <a:r>
              <a:rPr lang="en-CA" dirty="0" smtClean="0"/>
              <a:t>Good friends </a:t>
            </a:r>
          </a:p>
          <a:p>
            <a:r>
              <a:rPr lang="en-CA" dirty="0" smtClean="0"/>
              <a:t>Refusal skills (knowing how to say “No”)</a:t>
            </a:r>
          </a:p>
          <a:p>
            <a:r>
              <a:rPr lang="en-CA" dirty="0" smtClean="0"/>
              <a:t>Safety agreement</a:t>
            </a:r>
          </a:p>
          <a:p>
            <a:r>
              <a:rPr lang="en-CA" dirty="0" smtClean="0"/>
              <a:t>Texting a Code Word</a:t>
            </a:r>
          </a:p>
          <a:p>
            <a:r>
              <a:rPr lang="en-CA" dirty="0" smtClean="0"/>
              <a:t>Knowing where to go for help</a:t>
            </a:r>
          </a:p>
        </p:txBody>
      </p:sp>
    </p:spTree>
    <p:extLst>
      <p:ext uri="{BB962C8B-B14F-4D97-AF65-F5344CB8AC3E}">
        <p14:creationId xmlns:p14="http://schemas.microsoft.com/office/powerpoint/2010/main" val="2012145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a:bodyPr>
          <a:lstStyle/>
          <a:p>
            <a:r>
              <a:rPr lang="en-CA" b="1" dirty="0"/>
              <a:t>If you need help</a:t>
            </a:r>
            <a:r>
              <a:rPr lang="en-CA" b="1" dirty="0" smtClean="0"/>
              <a:t>:</a:t>
            </a:r>
            <a:endParaRPr lang="en-CA" b="1" dirty="0"/>
          </a:p>
        </p:txBody>
      </p:sp>
      <p:sp>
        <p:nvSpPr>
          <p:cNvPr id="3" name="Content Placeholder 2"/>
          <p:cNvSpPr>
            <a:spLocks noGrp="1"/>
          </p:cNvSpPr>
          <p:nvPr>
            <p:ph idx="1"/>
          </p:nvPr>
        </p:nvSpPr>
        <p:spPr>
          <a:xfrm>
            <a:off x="3131840" y="1462472"/>
            <a:ext cx="6012160" cy="5517232"/>
          </a:xfrm>
        </p:spPr>
        <p:txBody>
          <a:bodyPr>
            <a:normAutofit fontScale="92500" lnSpcReduction="20000"/>
          </a:bodyPr>
          <a:lstStyle/>
          <a:p>
            <a:r>
              <a:rPr lang="en-US" dirty="0" smtClean="0"/>
              <a:t>Kids </a:t>
            </a:r>
            <a:r>
              <a:rPr lang="en-US" dirty="0"/>
              <a:t>Help Phone </a:t>
            </a:r>
            <a:r>
              <a:rPr lang="en-US" dirty="0" smtClean="0"/>
              <a:t/>
            </a:r>
            <a:br>
              <a:rPr lang="en-US" dirty="0" smtClean="0"/>
            </a:br>
            <a:r>
              <a:rPr lang="en-US" dirty="0" smtClean="0"/>
              <a:t>(</a:t>
            </a:r>
            <a:r>
              <a:rPr lang="en-US" dirty="0"/>
              <a:t>1-800-668-6868)</a:t>
            </a:r>
          </a:p>
          <a:p>
            <a:r>
              <a:rPr lang="en-US" dirty="0" smtClean="0">
                <a:hlinkClick r:id="rId3"/>
              </a:rPr>
              <a:t>Mental </a:t>
            </a:r>
            <a:r>
              <a:rPr lang="en-US" dirty="0">
                <a:hlinkClick r:id="rId3"/>
              </a:rPr>
              <a:t>Health </a:t>
            </a:r>
            <a:r>
              <a:rPr lang="en-US" dirty="0" smtClean="0">
                <a:hlinkClick r:id="rId3"/>
              </a:rPr>
              <a:t>Helpline</a:t>
            </a:r>
            <a:r>
              <a:rPr lang="en-US" dirty="0" smtClean="0"/>
              <a:t/>
            </a:r>
            <a:br>
              <a:rPr lang="en-US" dirty="0" smtClean="0"/>
            </a:br>
            <a:r>
              <a:rPr lang="en-US" dirty="0" smtClean="0"/>
              <a:t>(</a:t>
            </a:r>
            <a:r>
              <a:rPr lang="en-US" dirty="0"/>
              <a:t>1-866-531-2600</a:t>
            </a:r>
            <a:r>
              <a:rPr lang="en-US" dirty="0" smtClean="0"/>
              <a:t>) or www.mentalhealthhelpline.ca</a:t>
            </a:r>
          </a:p>
          <a:p>
            <a:r>
              <a:rPr lang="en-US" dirty="0" smtClean="0"/>
              <a:t>Community Addictions Services of Niagara (CASON) (905-684-1183)</a:t>
            </a:r>
          </a:p>
          <a:p>
            <a:r>
              <a:rPr lang="en-US" dirty="0" smtClean="0"/>
              <a:t>Parents/Trusted Adult</a:t>
            </a:r>
            <a:endParaRPr lang="en-US" dirty="0"/>
          </a:p>
          <a:p>
            <a:r>
              <a:rPr lang="en-US" dirty="0" smtClean="0"/>
              <a:t>Teacher/Principal/VP</a:t>
            </a:r>
            <a:endParaRPr lang="en-US" dirty="0"/>
          </a:p>
          <a:p>
            <a:r>
              <a:rPr lang="en-US" dirty="0" smtClean="0"/>
              <a:t>Child </a:t>
            </a:r>
            <a:r>
              <a:rPr lang="en-US" dirty="0"/>
              <a:t>and </a:t>
            </a:r>
            <a:r>
              <a:rPr lang="en-US" dirty="0" smtClean="0"/>
              <a:t>Youth </a:t>
            </a:r>
            <a:r>
              <a:rPr lang="en-US" dirty="0"/>
              <a:t>Worker</a:t>
            </a:r>
          </a:p>
          <a:p>
            <a:r>
              <a:rPr lang="en-US" dirty="0" smtClean="0"/>
              <a:t>Public </a:t>
            </a:r>
            <a:r>
              <a:rPr lang="en-US" dirty="0"/>
              <a:t>Health Nurse</a:t>
            </a:r>
          </a:p>
          <a:p>
            <a:r>
              <a:rPr lang="en-US" dirty="0" smtClean="0"/>
              <a:t>Doctor</a:t>
            </a:r>
            <a:endParaRPr lang="en-CA" dirty="0"/>
          </a:p>
        </p:txBody>
      </p:sp>
      <p:pic>
        <p:nvPicPr>
          <p:cNvPr id="16386" name="Picture 2" descr="Doctor supporting young gir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2276872"/>
            <a:ext cx="2184243" cy="327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04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741830614"/>
              </p:ext>
            </p:extLst>
          </p:nvPr>
        </p:nvGraphicFramePr>
        <p:xfrm>
          <a:off x="467544" y="692696"/>
          <a:ext cx="8229600" cy="4789617"/>
        </p:xfrm>
        <a:graphic>
          <a:graphicData uri="http://schemas.openxmlformats.org/drawingml/2006/table">
            <a:tbl>
              <a:tblPr firstRow="1" bandRow="1">
                <a:tableStyleId>{F5AB1C69-6EDB-4FF4-983F-18BD219EF322}</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83377">
                <a:tc>
                  <a:txBody>
                    <a:bodyPr/>
                    <a:lstStyle/>
                    <a:p>
                      <a:pPr algn="ctr"/>
                      <a:r>
                        <a:rPr lang="en-CA" sz="2800" dirty="0" smtClean="0"/>
                        <a:t>Legal Drugs</a:t>
                      </a:r>
                      <a:endParaRPr lang="en-CA" sz="2800" dirty="0"/>
                    </a:p>
                  </a:txBody>
                  <a:tcPr/>
                </a:tc>
                <a:tc>
                  <a:txBody>
                    <a:bodyPr/>
                    <a:lstStyle/>
                    <a:p>
                      <a:pPr algn="ctr"/>
                      <a:r>
                        <a:rPr lang="en-CA" sz="2800" dirty="0" smtClean="0"/>
                        <a:t>Illicit/Illegal</a:t>
                      </a:r>
                      <a:r>
                        <a:rPr lang="en-CA" sz="2800" baseline="0" dirty="0" smtClean="0"/>
                        <a:t> Drugs</a:t>
                      </a:r>
                      <a:endParaRPr lang="en-CA" sz="2800" dirty="0"/>
                    </a:p>
                  </a:txBody>
                  <a:tcPr/>
                </a:tc>
                <a:extLst>
                  <a:ext uri="{0D108BD9-81ED-4DB2-BD59-A6C34878D82A}">
                    <a16:rowId xmlns:a16="http://schemas.microsoft.com/office/drawing/2014/main" val="10000"/>
                  </a:ext>
                </a:extLst>
              </a:tr>
              <a:tr h="3809111">
                <a:tc>
                  <a:txBody>
                    <a:bodyPr/>
                    <a:lstStyle/>
                    <a:p>
                      <a:pPr marL="285750" indent="-285750">
                        <a:buFont typeface="Arial" panose="020B0604020202020204" pitchFamily="34" charset="0"/>
                        <a:buChar char="•"/>
                      </a:pPr>
                      <a:r>
                        <a:rPr lang="en-CA" dirty="0" smtClean="0"/>
                        <a:t>Alcohol</a:t>
                      </a:r>
                      <a:r>
                        <a:rPr lang="en-CA" baseline="0" dirty="0" smtClean="0"/>
                        <a:t> (19 years of age and older)</a:t>
                      </a:r>
                    </a:p>
                    <a:p>
                      <a:pPr marL="0" indent="0">
                        <a:buFont typeface="Arial" panose="020B0604020202020204" pitchFamily="34" charset="0"/>
                        <a:buNone/>
                      </a:pPr>
                      <a:endParaRPr lang="en-CA" dirty="0"/>
                    </a:p>
                    <a:p>
                      <a:pPr marL="285750" indent="-285750">
                        <a:buFont typeface="Arial" panose="020B0604020202020204" pitchFamily="34" charset="0"/>
                        <a:buChar char="•"/>
                      </a:pPr>
                      <a:r>
                        <a:rPr lang="en-CA" dirty="0" smtClean="0"/>
                        <a:t>Tobacco (19</a:t>
                      </a:r>
                      <a:r>
                        <a:rPr lang="en-CA" baseline="0" dirty="0" smtClean="0"/>
                        <a:t> years of age and older)</a:t>
                      </a:r>
                    </a:p>
                    <a:p>
                      <a:pPr marL="285750" indent="-285750">
                        <a:buFont typeface="Arial" panose="020B0604020202020204" pitchFamily="34" charset="0"/>
                        <a:buChar char="•"/>
                      </a:pPr>
                      <a:endParaRPr lang="en-CA" baseline="0" dirty="0" smtClean="0"/>
                    </a:p>
                    <a:p>
                      <a:pPr marL="285750" indent="-285750">
                        <a:buFont typeface="Arial" panose="020B0604020202020204" pitchFamily="34" charset="0"/>
                        <a:buChar char="•"/>
                      </a:pPr>
                      <a:r>
                        <a:rPr lang="en-CA" baseline="0" dirty="0" smtClean="0"/>
                        <a:t>Cannabis/Marijuana (19 years of age and older)</a:t>
                      </a:r>
                    </a:p>
                    <a:p>
                      <a:pPr marL="0" indent="0">
                        <a:buFont typeface="Arial" panose="020B0604020202020204" pitchFamily="34" charset="0"/>
                        <a:buNone/>
                      </a:pPr>
                      <a:endParaRPr lang="en-CA" baseline="0" dirty="0" smtClean="0"/>
                    </a:p>
                    <a:p>
                      <a:pPr marL="285750" indent="-285750">
                        <a:buFont typeface="Arial" panose="020B0604020202020204" pitchFamily="34" charset="0"/>
                        <a:buChar char="•"/>
                      </a:pPr>
                      <a:r>
                        <a:rPr lang="en-CA" dirty="0" smtClean="0"/>
                        <a:t>Prescription</a:t>
                      </a:r>
                      <a:r>
                        <a:rPr lang="en-CA" baseline="0" dirty="0" smtClean="0"/>
                        <a:t> Drugs (when prescribed to you)</a:t>
                      </a:r>
                    </a:p>
                    <a:p>
                      <a:pPr marL="0" indent="0">
                        <a:buFont typeface="Arial" panose="020B0604020202020204" pitchFamily="34" charset="0"/>
                        <a:buNone/>
                      </a:pPr>
                      <a:endParaRPr lang="en-CA" dirty="0"/>
                    </a:p>
                    <a:p>
                      <a:pPr marL="285750" indent="-285750">
                        <a:buFont typeface="Arial" panose="020B0604020202020204" pitchFamily="34" charset="0"/>
                        <a:buChar char="•"/>
                      </a:pPr>
                      <a:r>
                        <a:rPr lang="en-CA" dirty="0" smtClean="0"/>
                        <a:t>Over</a:t>
                      </a:r>
                      <a:r>
                        <a:rPr lang="en-CA" baseline="0" dirty="0" smtClean="0"/>
                        <a:t> the counter medication such as Tylenol or Advil (talk to a parent or trusted adult before using to ensure product is right for you and that you are using it safely)</a:t>
                      </a:r>
                      <a:endParaRPr lang="en-CA" dirty="0"/>
                    </a:p>
                  </a:txBody>
                  <a:tcPr/>
                </a:tc>
                <a:tc>
                  <a:txBody>
                    <a:bodyPr/>
                    <a:lstStyle/>
                    <a:p>
                      <a:pPr marL="0" indent="0">
                        <a:buFont typeface="Arial" panose="020B0604020202020204" pitchFamily="34" charset="0"/>
                        <a:buNone/>
                      </a:pPr>
                      <a:endParaRPr lang="en-CA" dirty="0"/>
                    </a:p>
                    <a:p>
                      <a:pPr marL="285750" indent="-285750">
                        <a:buFont typeface="Arial" panose="020B0604020202020204" pitchFamily="34" charset="0"/>
                        <a:buChar char="•"/>
                      </a:pPr>
                      <a:r>
                        <a:rPr lang="en-CA" dirty="0" smtClean="0"/>
                        <a:t>Cocaine</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Prescription</a:t>
                      </a:r>
                      <a:r>
                        <a:rPr lang="en-CA" baseline="0" dirty="0" smtClean="0"/>
                        <a:t> Drugs (that were not prescribed to you)</a:t>
                      </a:r>
                      <a:endParaRPr lang="en-CA" dirty="0" smtClean="0"/>
                    </a:p>
                    <a:p>
                      <a:pPr marL="0" indent="0">
                        <a:buFont typeface="Arial" panose="020B0604020202020204" pitchFamily="34" charset="0"/>
                        <a:buNone/>
                      </a:pPr>
                      <a:endParaRPr lang="en-CA" dirty="0"/>
                    </a:p>
                    <a:p>
                      <a:pPr marL="285750" indent="-285750">
                        <a:buFont typeface="Arial" panose="020B0604020202020204" pitchFamily="34" charset="0"/>
                        <a:buChar char="•"/>
                      </a:pPr>
                      <a:r>
                        <a:rPr lang="en-CA" dirty="0" smtClean="0"/>
                        <a:t>Ecstasy/MDMA</a:t>
                      </a:r>
                    </a:p>
                    <a:p>
                      <a:pPr marL="0" indent="0">
                        <a:buFont typeface="Arial" panose="020B0604020202020204" pitchFamily="34" charset="0"/>
                        <a:buNone/>
                      </a:pPr>
                      <a:endParaRPr lang="en-CA" dirty="0"/>
                    </a:p>
                    <a:p>
                      <a:pPr marL="285750" indent="-285750">
                        <a:buFont typeface="Arial" panose="020B0604020202020204" pitchFamily="34" charset="0"/>
                        <a:buChar char="•"/>
                      </a:pPr>
                      <a:r>
                        <a:rPr lang="en-CA" dirty="0" smtClean="0"/>
                        <a:t>Crystal methamphetamine</a:t>
                      </a:r>
                    </a:p>
                    <a:p>
                      <a:pPr marL="0" indent="0">
                        <a:buFont typeface="Arial" panose="020B0604020202020204" pitchFamily="34" charset="0"/>
                        <a:buNone/>
                      </a:pPr>
                      <a:endParaRPr lang="en-CA" dirty="0"/>
                    </a:p>
                    <a:p>
                      <a:pPr marL="285750" indent="-285750">
                        <a:buFont typeface="Arial" panose="020B0604020202020204" pitchFamily="34" charset="0"/>
                        <a:buChar char="•"/>
                      </a:pPr>
                      <a:r>
                        <a:rPr lang="en-CA" dirty="0" smtClean="0"/>
                        <a:t>Heroin</a:t>
                      </a:r>
                      <a:endParaRPr lang="en-CA"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998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Intoxicating Substances</a:t>
            </a:r>
            <a:endParaRPr lang="en-CA" b="1" dirty="0"/>
          </a:p>
        </p:txBody>
      </p:sp>
      <p:sp>
        <p:nvSpPr>
          <p:cNvPr id="3" name="Content Placeholder 2"/>
          <p:cNvSpPr>
            <a:spLocks noGrp="1"/>
          </p:cNvSpPr>
          <p:nvPr>
            <p:ph idx="1"/>
          </p:nvPr>
        </p:nvSpPr>
        <p:spPr/>
        <p:txBody>
          <a:bodyPr/>
          <a:lstStyle/>
          <a:p>
            <a:r>
              <a:rPr lang="en-CA" dirty="0" smtClean="0"/>
              <a:t>Some everyday products, when used incorrectly, can act like a drug.  They can have negative effects on an individual’s health</a:t>
            </a:r>
          </a:p>
          <a:p>
            <a:r>
              <a:rPr lang="en-CA" dirty="0" smtClean="0"/>
              <a:t>Often ingested or inhaled</a:t>
            </a:r>
          </a:p>
          <a:p>
            <a:r>
              <a:rPr lang="en-CA" dirty="0" smtClean="0"/>
              <a:t>Examples:  gasoline, glue, mouthwash, hairspray</a:t>
            </a:r>
            <a:endParaRPr lang="en-CA" dirty="0"/>
          </a:p>
        </p:txBody>
      </p:sp>
    </p:spTree>
    <p:extLst>
      <p:ext uri="{BB962C8B-B14F-4D97-AF65-F5344CB8AC3E}">
        <p14:creationId xmlns:p14="http://schemas.microsoft.com/office/powerpoint/2010/main" val="167018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smtClean="0"/>
              <a:t>Addiction</a:t>
            </a:r>
            <a:endParaRPr lang="en-CA" b="1" dirty="0"/>
          </a:p>
        </p:txBody>
      </p:sp>
      <p:sp>
        <p:nvSpPr>
          <p:cNvPr id="5" name="Content Placeholder 4"/>
          <p:cNvSpPr>
            <a:spLocks noGrp="1"/>
          </p:cNvSpPr>
          <p:nvPr>
            <p:ph idx="1"/>
          </p:nvPr>
        </p:nvSpPr>
        <p:spPr>
          <a:xfrm>
            <a:off x="457200" y="1935163"/>
            <a:ext cx="8229600" cy="3942109"/>
          </a:xfrm>
        </p:spPr>
        <p:txBody>
          <a:bodyPr>
            <a:normAutofit/>
          </a:bodyPr>
          <a:lstStyle/>
          <a:p>
            <a:r>
              <a:rPr lang="en-CA" dirty="0" smtClean="0"/>
              <a:t>A term used to describe a behaviour that is out of control in some way.  </a:t>
            </a:r>
          </a:p>
          <a:p>
            <a:r>
              <a:rPr lang="en-CA" dirty="0" smtClean="0"/>
              <a:t>It includes the 4</a:t>
            </a:r>
            <a:r>
              <a:rPr lang="en-CA" b="1" dirty="0" smtClean="0">
                <a:solidFill>
                  <a:srgbClr val="FF0000"/>
                </a:solidFill>
              </a:rPr>
              <a:t>C</a:t>
            </a:r>
            <a:r>
              <a:rPr lang="en-CA" dirty="0" smtClean="0"/>
              <a:t>s</a:t>
            </a:r>
          </a:p>
          <a:p>
            <a:pPr lvl="2"/>
            <a:r>
              <a:rPr lang="en-CA" sz="2800" b="1" dirty="0" smtClean="0">
                <a:solidFill>
                  <a:srgbClr val="FF0000"/>
                </a:solidFill>
              </a:rPr>
              <a:t>C</a:t>
            </a:r>
            <a:r>
              <a:rPr lang="en-CA" sz="2800" dirty="0" smtClean="0"/>
              <a:t>raving</a:t>
            </a:r>
          </a:p>
          <a:p>
            <a:pPr lvl="2"/>
            <a:r>
              <a:rPr lang="en-CA" sz="2800" dirty="0" smtClean="0"/>
              <a:t>Loss of </a:t>
            </a:r>
            <a:r>
              <a:rPr lang="en-CA" sz="2800" b="1" dirty="0" smtClean="0">
                <a:solidFill>
                  <a:srgbClr val="FF0000"/>
                </a:solidFill>
              </a:rPr>
              <a:t>c</a:t>
            </a:r>
            <a:r>
              <a:rPr lang="en-CA" sz="2800" dirty="0" smtClean="0"/>
              <a:t>ontrol of amount or frequency of use</a:t>
            </a:r>
          </a:p>
          <a:p>
            <a:pPr lvl="2"/>
            <a:r>
              <a:rPr lang="en-CA" sz="2800" b="1" dirty="0" smtClean="0">
                <a:solidFill>
                  <a:srgbClr val="FF0000"/>
                </a:solidFill>
              </a:rPr>
              <a:t>C</a:t>
            </a:r>
            <a:r>
              <a:rPr lang="en-CA" sz="2800" dirty="0" smtClean="0"/>
              <a:t>ompulsion to use</a:t>
            </a:r>
          </a:p>
          <a:p>
            <a:pPr lvl="2"/>
            <a:r>
              <a:rPr lang="en-CA" sz="2800" dirty="0" smtClean="0"/>
              <a:t>Use despite </a:t>
            </a:r>
            <a:r>
              <a:rPr lang="en-CA" sz="2800" b="1" dirty="0" smtClean="0">
                <a:solidFill>
                  <a:srgbClr val="FF0000"/>
                </a:solidFill>
              </a:rPr>
              <a:t>c</a:t>
            </a:r>
            <a:r>
              <a:rPr lang="en-CA" sz="2800" dirty="0" smtClean="0"/>
              <a:t>onsequences </a:t>
            </a:r>
          </a:p>
          <a:p>
            <a:pPr marL="0" indent="0">
              <a:buNone/>
            </a:pPr>
            <a:endParaRPr lang="en-CA" dirty="0"/>
          </a:p>
        </p:txBody>
      </p:sp>
    </p:spTree>
    <p:extLst>
      <p:ext uri="{BB962C8B-B14F-4D97-AF65-F5344CB8AC3E}">
        <p14:creationId xmlns:p14="http://schemas.microsoft.com/office/powerpoint/2010/main" val="357499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Tobacco</a:t>
            </a:r>
            <a:endParaRPr lang="en-CA" b="1" dirty="0"/>
          </a:p>
        </p:txBody>
      </p:sp>
      <p:sp>
        <p:nvSpPr>
          <p:cNvPr id="3" name="Content Placeholder 2"/>
          <p:cNvSpPr>
            <a:spLocks noGrp="1"/>
          </p:cNvSpPr>
          <p:nvPr>
            <p:ph idx="1"/>
          </p:nvPr>
        </p:nvSpPr>
        <p:spPr/>
        <p:txBody>
          <a:bodyPr/>
          <a:lstStyle/>
          <a:p>
            <a:r>
              <a:rPr lang="en-CA" dirty="0" smtClean="0"/>
              <a:t>Most often smoked (cigarettes, cigars)</a:t>
            </a:r>
          </a:p>
          <a:p>
            <a:r>
              <a:rPr lang="en-CA" dirty="0" smtClean="0"/>
              <a:t>There are smokeless products</a:t>
            </a:r>
          </a:p>
          <a:p>
            <a:r>
              <a:rPr lang="en-CA" dirty="0" smtClean="0"/>
              <a:t>Contains </a:t>
            </a:r>
            <a:r>
              <a:rPr lang="en-CA" u="sng" dirty="0" smtClean="0"/>
              <a:t>Nicotine</a:t>
            </a:r>
            <a:endParaRPr lang="en-CA" dirty="0" smtClean="0"/>
          </a:p>
          <a:p>
            <a:r>
              <a:rPr lang="en-CA" dirty="0" smtClean="0"/>
              <a:t>Must be 19 years or older</a:t>
            </a:r>
            <a:endParaRPr lang="en-CA" dirty="0"/>
          </a:p>
        </p:txBody>
      </p:sp>
      <p:pic>
        <p:nvPicPr>
          <p:cNvPr id="5" name="Picture 2" descr="Cigarette&#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43" r="12187"/>
          <a:stretch/>
        </p:blipFill>
        <p:spPr bwMode="auto">
          <a:xfrm>
            <a:off x="5551996" y="2996952"/>
            <a:ext cx="2781436" cy="2665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08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Effects of tobacco use</a:t>
            </a:r>
            <a:endParaRPr lang="en-CA" b="1" dirty="0"/>
          </a:p>
        </p:txBody>
      </p:sp>
      <p:sp>
        <p:nvSpPr>
          <p:cNvPr id="3" name="Content Placeholder 2"/>
          <p:cNvSpPr>
            <a:spLocks noGrp="1"/>
          </p:cNvSpPr>
          <p:nvPr>
            <p:ph idx="1"/>
          </p:nvPr>
        </p:nvSpPr>
        <p:spPr/>
        <p:txBody>
          <a:bodyPr>
            <a:normAutofit fontScale="92500" lnSpcReduction="20000"/>
          </a:bodyPr>
          <a:lstStyle/>
          <a:p>
            <a:r>
              <a:rPr lang="en-CA" dirty="0" smtClean="0"/>
              <a:t>Yellow teeth</a:t>
            </a:r>
          </a:p>
          <a:p>
            <a:r>
              <a:rPr lang="en-CA" dirty="0" smtClean="0"/>
              <a:t>Bad breath</a:t>
            </a:r>
          </a:p>
          <a:p>
            <a:r>
              <a:rPr lang="en-CA" dirty="0" smtClean="0"/>
              <a:t>Cough</a:t>
            </a:r>
          </a:p>
          <a:p>
            <a:r>
              <a:rPr lang="en-CA" dirty="0" smtClean="0"/>
              <a:t>Decreased exercise tolerance</a:t>
            </a:r>
          </a:p>
          <a:p>
            <a:r>
              <a:rPr lang="en-CA" b="1" dirty="0" smtClean="0"/>
              <a:t>Lung damage</a:t>
            </a:r>
          </a:p>
          <a:p>
            <a:r>
              <a:rPr lang="en-CA" b="1" dirty="0" smtClean="0"/>
              <a:t>Increased risk of heart attack and stroke</a:t>
            </a:r>
          </a:p>
          <a:p>
            <a:r>
              <a:rPr lang="en-CA" b="1" dirty="0" smtClean="0"/>
              <a:t>Addiction</a:t>
            </a:r>
          </a:p>
          <a:p>
            <a:endParaRPr lang="en-CA" dirty="0"/>
          </a:p>
        </p:txBody>
      </p:sp>
    </p:spTree>
    <p:extLst>
      <p:ext uri="{BB962C8B-B14F-4D97-AF65-F5344CB8AC3E}">
        <p14:creationId xmlns:p14="http://schemas.microsoft.com/office/powerpoint/2010/main" val="304411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Electronic Cigarettes/</a:t>
            </a:r>
            <a:r>
              <a:rPr lang="en-CA" b="1" dirty="0" err="1" smtClean="0"/>
              <a:t>Vapes</a:t>
            </a:r>
            <a:endParaRPr lang="en-CA" b="1" dirty="0"/>
          </a:p>
        </p:txBody>
      </p:sp>
      <p:sp>
        <p:nvSpPr>
          <p:cNvPr id="3" name="Content Placeholder 2"/>
          <p:cNvSpPr>
            <a:spLocks noGrp="1"/>
          </p:cNvSpPr>
          <p:nvPr>
            <p:ph idx="1"/>
          </p:nvPr>
        </p:nvSpPr>
        <p:spPr>
          <a:xfrm>
            <a:off x="457200" y="1935163"/>
            <a:ext cx="6275040" cy="4590181"/>
          </a:xfrm>
        </p:spPr>
        <p:txBody>
          <a:bodyPr/>
          <a:lstStyle/>
          <a:p>
            <a:r>
              <a:rPr lang="en-CA" dirty="0" smtClean="0"/>
              <a:t>Battery operated (some have exploded)</a:t>
            </a:r>
          </a:p>
          <a:p>
            <a:r>
              <a:rPr lang="en-CA" dirty="0" smtClean="0"/>
              <a:t>Some cartridges of may contain nicotine (addictive)</a:t>
            </a:r>
          </a:p>
          <a:p>
            <a:r>
              <a:rPr lang="en-CA" dirty="0" smtClean="0"/>
              <a:t>The aerosol contains other chemicals that may be harmful</a:t>
            </a:r>
          </a:p>
        </p:txBody>
      </p:sp>
      <p:pic>
        <p:nvPicPr>
          <p:cNvPr id="1026" name="Picture 2" descr="Electronic Cigarettes/Vape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4581" b="11255"/>
          <a:stretch/>
        </p:blipFill>
        <p:spPr bwMode="auto">
          <a:xfrm>
            <a:off x="6444208" y="1628800"/>
            <a:ext cx="2312103"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59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Alcohol</a:t>
            </a:r>
            <a:endParaRPr lang="en-CA" b="1" dirty="0"/>
          </a:p>
        </p:txBody>
      </p:sp>
      <p:sp>
        <p:nvSpPr>
          <p:cNvPr id="3" name="Content Placeholder 2"/>
          <p:cNvSpPr>
            <a:spLocks noGrp="1"/>
          </p:cNvSpPr>
          <p:nvPr>
            <p:ph idx="1"/>
          </p:nvPr>
        </p:nvSpPr>
        <p:spPr>
          <a:xfrm>
            <a:off x="4788024" y="1988840"/>
            <a:ext cx="3970784" cy="3475037"/>
          </a:xfrm>
        </p:spPr>
        <p:txBody>
          <a:bodyPr/>
          <a:lstStyle/>
          <a:p>
            <a:pPr marL="0" indent="0">
              <a:buNone/>
            </a:pPr>
            <a:r>
              <a:rPr lang="en-CA" dirty="0" smtClean="0"/>
              <a:t>A depressant that slows down the brain and central nervous system, heart rate, and breathing rate. </a:t>
            </a:r>
            <a:endParaRPr lang="en-CA" dirty="0"/>
          </a:p>
        </p:txBody>
      </p:sp>
      <p:pic>
        <p:nvPicPr>
          <p:cNvPr id="2051" name="Picture 3" descr="Hand refusing a glass of alcohol&#1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163" b="21583"/>
          <a:stretch/>
        </p:blipFill>
        <p:spPr bwMode="auto">
          <a:xfrm>
            <a:off x="467544" y="1988840"/>
            <a:ext cx="4028220" cy="258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732001"/>
      </p:ext>
    </p:extLst>
  </p:cSld>
  <p:clrMapOvr>
    <a:masterClrMapping/>
  </p:clrMapOvr>
</p:sld>
</file>

<file path=ppt/theme/theme1.xml><?xml version="1.0" encoding="utf-8"?>
<a:theme xmlns:a="http://schemas.openxmlformats.org/drawingml/2006/main" name="NR PPT Template 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icture" ma:contentTypeID="0x01010200C9C4752C6E199F4CA334843A9D035943" ma:contentTypeVersion="1" ma:contentTypeDescription="Upload an image or a photograph." ma:contentTypeScope="" ma:versionID="b0c04bb2ec4f0bd40fa4b51006af53de">
  <xsd:schema xmlns:xsd="http://www.w3.org/2001/XMLSchema" xmlns:xs="http://www.w3.org/2001/XMLSchema" xmlns:p="http://schemas.microsoft.com/office/2006/metadata/properties" xmlns:ns1="http://schemas.microsoft.com/sharepoint/v3" targetNamespace="http://schemas.microsoft.com/office/2006/metadata/properties" ma:root="true" ma:fieldsID="ee410143398e0358474883b2b3148b8f" ns1:_="">
    <xsd:import namespace="http://schemas.microsoft.com/sharepoint/v3"/>
    <xsd:element name="properties">
      <xsd:complexType>
        <xsd:sequence>
          <xsd:element name="documentManagement">
            <xsd:complexType>
              <xsd:all>
                <xsd:element ref="ns1:ImageWidth" minOccurs="0"/>
                <xsd:element ref="ns1:ImageHeight" minOccurs="0"/>
                <xsd:element ref="ns1:ImageCreate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1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mageCreateDate xmlns="http://schemas.microsoft.com/sharepoint/v3" xsi:nil="true"/>
  </documentManagement>
</p:properties>
</file>

<file path=customXml/itemProps1.xml><?xml version="1.0" encoding="utf-8"?>
<ds:datastoreItem xmlns:ds="http://schemas.openxmlformats.org/officeDocument/2006/customXml" ds:itemID="{ED2A301C-DF01-40F4-9BDB-8188FD0C7F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70CADD-3600-4F79-93BB-0F4AA1D0E0E6}">
  <ds:schemaRefs>
    <ds:schemaRef ds:uri="http://schemas.microsoft.com/sharepoint/v3/contenttype/forms"/>
  </ds:schemaRefs>
</ds:datastoreItem>
</file>

<file path=customXml/itemProps3.xml><?xml version="1.0" encoding="utf-8"?>
<ds:datastoreItem xmlns:ds="http://schemas.openxmlformats.org/officeDocument/2006/customXml" ds:itemID="{DCF16A12-FF5E-4C69-BABA-9A13577EA03D}">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NR PPT Template D</Template>
  <TotalTime>1564</TotalTime>
  <Words>2790</Words>
  <Application>Microsoft Office PowerPoint</Application>
  <PresentationFormat>On-screen Show (4:3)</PresentationFormat>
  <Paragraphs>316</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Gill Sans MT</vt:lpstr>
      <vt:lpstr>Rockwell Extra Bold</vt:lpstr>
      <vt:lpstr>Symbol</vt:lpstr>
      <vt:lpstr>NR PPT Template D</vt:lpstr>
      <vt:lpstr>Be Drug Free</vt:lpstr>
      <vt:lpstr>Definition of a Drug</vt:lpstr>
      <vt:lpstr>PowerPoint Presentation</vt:lpstr>
      <vt:lpstr>Intoxicating Substances</vt:lpstr>
      <vt:lpstr>Addiction</vt:lpstr>
      <vt:lpstr>Tobacco</vt:lpstr>
      <vt:lpstr>Effects of tobacco use</vt:lpstr>
      <vt:lpstr>Electronic Cigarettes/Vapes</vt:lpstr>
      <vt:lpstr>Alcohol</vt:lpstr>
      <vt:lpstr>What Alcohol Does to the Body</vt:lpstr>
      <vt:lpstr>Alcohol: What is “one drink”?</vt:lpstr>
      <vt:lpstr>ALCOHOL POISONING</vt:lpstr>
      <vt:lpstr>PowerPoint Presentation</vt:lpstr>
      <vt:lpstr>Cannabis (Marijuana &amp; Hashish)</vt:lpstr>
      <vt:lpstr>Cannabis …  What does it do to your Body?</vt:lpstr>
      <vt:lpstr>Non-medical Use of  Prescription Drugs</vt:lpstr>
      <vt:lpstr>Consequences of Drugs and Alcohol</vt:lpstr>
      <vt:lpstr>Reasons why some young people use drugs… </vt:lpstr>
      <vt:lpstr>Mental Health and Substance Abuse</vt:lpstr>
      <vt:lpstr>Staying Safe</vt:lpstr>
      <vt:lpstr>If you need help:</vt:lpstr>
    </vt:vector>
  </TitlesOfParts>
  <Company>Niagara Region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Drug Free PowerPoint Presentation</dc:title>
  <dc:creator>Melissa.Haist@niagararegion.ca</dc:creator>
  <cp:keywords/>
  <cp:lastModifiedBy>Kevin Jaschinski</cp:lastModifiedBy>
  <cp:revision>163</cp:revision>
  <dcterms:created xsi:type="dcterms:W3CDTF">2016-03-11T21:15:45Z</dcterms:created>
  <dcterms:modified xsi:type="dcterms:W3CDTF">2019-01-16T18:22:54Z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0x01010200C9C4752C6E199F4CA334843A9D035943</vt:lpwstr>
  </property>
</Properties>
</file>