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78" r:id="rId2"/>
    <p:sldMasterId id="2147483708" r:id="rId3"/>
  </p:sldMasterIdLst>
  <p:notesMasterIdLst>
    <p:notesMasterId r:id="rId28"/>
  </p:notesMasterIdLst>
  <p:sldIdLst>
    <p:sldId id="256" r:id="rId4"/>
    <p:sldId id="354" r:id="rId5"/>
    <p:sldId id="513" r:id="rId6"/>
    <p:sldId id="518" r:id="rId7"/>
    <p:sldId id="387" r:id="rId8"/>
    <p:sldId id="442" r:id="rId9"/>
    <p:sldId id="406" r:id="rId10"/>
    <p:sldId id="441" r:id="rId11"/>
    <p:sldId id="516" r:id="rId12"/>
    <p:sldId id="517" r:id="rId13"/>
    <p:sldId id="353" r:id="rId14"/>
    <p:sldId id="501" r:id="rId15"/>
    <p:sldId id="499" r:id="rId16"/>
    <p:sldId id="500" r:id="rId17"/>
    <p:sldId id="502" r:id="rId18"/>
    <p:sldId id="503" r:id="rId19"/>
    <p:sldId id="504" r:id="rId20"/>
    <p:sldId id="505" r:id="rId21"/>
    <p:sldId id="506" r:id="rId22"/>
    <p:sldId id="507" r:id="rId23"/>
    <p:sldId id="508" r:id="rId24"/>
    <p:sldId id="510" r:id="rId25"/>
    <p:sldId id="515" r:id="rId26"/>
    <p:sldId id="49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390" autoAdjust="0"/>
  </p:normalViewPr>
  <p:slideViewPr>
    <p:cSldViewPr snapToGrid="0">
      <p:cViewPr varScale="1">
        <p:scale>
          <a:sx n="94" d="100"/>
          <a:sy n="94" d="100"/>
        </p:scale>
        <p:origin x="213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85658-C2FD-4E9C-AC2F-5A0ED610E79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A58462C-89DF-44C8-B4D4-2C8F5D603B08}">
      <dgm:prSet custT="1"/>
      <dgm:spPr/>
      <dgm:t>
        <a:bodyPr/>
        <a:lstStyle/>
        <a:p>
          <a:r>
            <a:rPr lang="en-GB" sz="1700" b="0" dirty="0"/>
            <a:t>Among the 1.9 billion Women of Reproductive Age group (15-49 years) worldwide in 2019, 1.1 billion have a need for family planning; of these, 842 million are using contraceptive methods, and 270 million have an unmet need for contraception.</a:t>
          </a:r>
          <a:endParaRPr lang="en-US" sz="1700" b="0" dirty="0"/>
        </a:p>
      </dgm:t>
    </dgm:pt>
    <dgm:pt modelId="{92181632-6B98-4C56-AE47-42FB0849C81A}" type="parTrans" cxnId="{13DE8222-83A7-4DE5-9BB5-D2E61DA55060}">
      <dgm:prSet/>
      <dgm:spPr/>
      <dgm:t>
        <a:bodyPr/>
        <a:lstStyle/>
        <a:p>
          <a:endParaRPr lang="en-US" sz="1800"/>
        </a:p>
      </dgm:t>
    </dgm:pt>
    <dgm:pt modelId="{B51EC53E-1695-4250-BE8C-AF34187AAEA3}" type="sibTrans" cxnId="{13DE8222-83A7-4DE5-9BB5-D2E61DA55060}">
      <dgm:prSet/>
      <dgm:spPr/>
      <dgm:t>
        <a:bodyPr/>
        <a:lstStyle/>
        <a:p>
          <a:endParaRPr lang="en-US" sz="1800"/>
        </a:p>
      </dgm:t>
    </dgm:pt>
    <dgm:pt modelId="{E7EF8731-8F28-4A05-A0DE-087A752E287A}">
      <dgm:prSet custT="1"/>
      <dgm:spPr/>
      <dgm:t>
        <a:bodyPr/>
        <a:lstStyle/>
        <a:p>
          <a:r>
            <a:rPr lang="en-GB" sz="1700" b="0" i="0" dirty="0"/>
            <a:t>Use of contraception prevents pregnancy-related health risks for women, especially for adolescent girls</a:t>
          </a:r>
          <a:r>
            <a:rPr lang="en-GB" sz="1700" b="0" dirty="0"/>
            <a:t>.</a:t>
          </a:r>
          <a:endParaRPr lang="en-US" sz="1700" b="0" dirty="0"/>
        </a:p>
      </dgm:t>
    </dgm:pt>
    <dgm:pt modelId="{F1585300-0535-4902-9CE5-F31DC05E339E}" type="parTrans" cxnId="{940352EF-DA59-4186-AD3B-08ABAD29AD29}">
      <dgm:prSet/>
      <dgm:spPr/>
      <dgm:t>
        <a:bodyPr/>
        <a:lstStyle/>
        <a:p>
          <a:endParaRPr lang="en-US" sz="1800"/>
        </a:p>
      </dgm:t>
    </dgm:pt>
    <dgm:pt modelId="{C0D6832C-ED16-4829-B05A-0C18B843D43D}" type="sibTrans" cxnId="{940352EF-DA59-4186-AD3B-08ABAD29AD29}">
      <dgm:prSet/>
      <dgm:spPr/>
      <dgm:t>
        <a:bodyPr/>
        <a:lstStyle/>
        <a:p>
          <a:endParaRPr lang="en-US" sz="1800"/>
        </a:p>
      </dgm:t>
    </dgm:pt>
    <dgm:pt modelId="{02C83DAB-25F3-40F4-BF24-B4A4067D9ED1}">
      <dgm:prSet custT="1"/>
      <dgm:spPr/>
      <dgm:t>
        <a:bodyPr/>
        <a:lstStyle/>
        <a:p>
          <a:r>
            <a:rPr lang="en-GB" sz="1700" b="0" i="0" dirty="0"/>
            <a:t>Only one contraceptive method, condoms, can prevent both a pregnancy and the transmission of sexually transmitted infections, including HIV.</a:t>
          </a:r>
          <a:endParaRPr lang="en-US" sz="1700" b="0" dirty="0"/>
        </a:p>
      </dgm:t>
    </dgm:pt>
    <dgm:pt modelId="{FC8EAD4B-5DEE-4726-A41D-3D8AB1B00453}" type="parTrans" cxnId="{87840EC3-3D45-451F-B6C7-20B1EA7C9715}">
      <dgm:prSet/>
      <dgm:spPr/>
      <dgm:t>
        <a:bodyPr/>
        <a:lstStyle/>
        <a:p>
          <a:endParaRPr lang="en-US" sz="1800"/>
        </a:p>
      </dgm:t>
    </dgm:pt>
    <dgm:pt modelId="{520A31F2-1885-440B-B3A1-83391ABB92E6}" type="sibTrans" cxnId="{87840EC3-3D45-451F-B6C7-20B1EA7C9715}">
      <dgm:prSet/>
      <dgm:spPr/>
      <dgm:t>
        <a:bodyPr/>
        <a:lstStyle/>
        <a:p>
          <a:endParaRPr lang="en-US" sz="1800"/>
        </a:p>
      </dgm:t>
    </dgm:pt>
    <dgm:pt modelId="{18625A87-742B-4298-885E-19DAB28B0EB8}">
      <dgm:prSet custT="1"/>
      <dgm:spPr/>
      <dgm:t>
        <a:bodyPr/>
        <a:lstStyle/>
        <a:p>
          <a:r>
            <a:rPr lang="en-GB" sz="1700" b="0" i="0" dirty="0"/>
            <a:t>Use of contraception advances the human right of people to determine the number and spacing of their children.</a:t>
          </a:r>
          <a:endParaRPr lang="en-US" sz="1700" b="0" dirty="0"/>
        </a:p>
      </dgm:t>
    </dgm:pt>
    <dgm:pt modelId="{6477851C-F7CA-48F9-A51D-1941F6D89612}" type="parTrans" cxnId="{67EDD64D-DBC1-4436-92CD-E8B8CEEDD341}">
      <dgm:prSet/>
      <dgm:spPr/>
      <dgm:t>
        <a:bodyPr/>
        <a:lstStyle/>
        <a:p>
          <a:endParaRPr lang="en-US" sz="1800"/>
        </a:p>
      </dgm:t>
    </dgm:pt>
    <dgm:pt modelId="{E4283FE3-18DA-450A-B747-CA1960E3D68D}" type="sibTrans" cxnId="{67EDD64D-DBC1-4436-92CD-E8B8CEEDD341}">
      <dgm:prSet/>
      <dgm:spPr/>
      <dgm:t>
        <a:bodyPr/>
        <a:lstStyle/>
        <a:p>
          <a:endParaRPr lang="en-US" sz="1800"/>
        </a:p>
      </dgm:t>
    </dgm:pt>
    <dgm:pt modelId="{AE08B634-F119-46EA-B557-E134CEBA18F9}">
      <dgm:prSet custT="1"/>
      <dgm:spPr/>
      <dgm:t>
        <a:bodyPr/>
        <a:lstStyle/>
        <a:p>
          <a:r>
            <a:rPr lang="en-GB" sz="1700" b="0" dirty="0"/>
            <a:t>Contraception </a:t>
          </a:r>
          <a:r>
            <a:rPr lang="en-GB" sz="1700" b="0" i="0" dirty="0"/>
            <a:t>offers a range of potential non-health benefits that encompass expanded education opportunities and empowerment for women, and sustainable population growth and economic development for countries.</a:t>
          </a:r>
          <a:endParaRPr lang="en-US" sz="1700" b="0" dirty="0"/>
        </a:p>
      </dgm:t>
    </dgm:pt>
    <dgm:pt modelId="{1F638263-15C6-4BE6-A875-800181C6215C}" type="parTrans" cxnId="{1CC17F02-6FC5-4E06-A050-FD54FAE39CB8}">
      <dgm:prSet/>
      <dgm:spPr/>
      <dgm:t>
        <a:bodyPr/>
        <a:lstStyle/>
        <a:p>
          <a:endParaRPr lang="en-US" sz="1800"/>
        </a:p>
      </dgm:t>
    </dgm:pt>
    <dgm:pt modelId="{1C8DAB37-6006-4B6C-AE1C-BC6C570DEE41}" type="sibTrans" cxnId="{1CC17F02-6FC5-4E06-A050-FD54FAE39CB8}">
      <dgm:prSet/>
      <dgm:spPr/>
      <dgm:t>
        <a:bodyPr/>
        <a:lstStyle/>
        <a:p>
          <a:endParaRPr lang="en-US" sz="1800"/>
        </a:p>
      </dgm:t>
    </dgm:pt>
    <dgm:pt modelId="{027A2A99-8228-406B-AF4C-896DBD6783D9}">
      <dgm:prSet custT="1"/>
      <dgm:spPr/>
      <dgm:t>
        <a:bodyPr/>
        <a:lstStyle/>
        <a:p>
          <a:r>
            <a:rPr lang="en-GB" sz="1700" b="0" dirty="0"/>
            <a:t>The proportion of the need for family planning satisfied by modern methods, Sustainable Development Goals (SDG) indicator 3.7.1, was 75.7% globally in 2019, yet less than half of the need for family planning was met in Middle and Western Africa.</a:t>
          </a:r>
          <a:endParaRPr lang="en-US" sz="1700" b="0" dirty="0"/>
        </a:p>
      </dgm:t>
    </dgm:pt>
    <dgm:pt modelId="{6808783F-B397-43D5-9AE1-A25B1B725A29}" type="parTrans" cxnId="{955ADCA6-CAA9-4EAA-825C-FC0A299C56E6}">
      <dgm:prSet/>
      <dgm:spPr/>
      <dgm:t>
        <a:bodyPr/>
        <a:lstStyle/>
        <a:p>
          <a:endParaRPr lang="en-GB"/>
        </a:p>
      </dgm:t>
    </dgm:pt>
    <dgm:pt modelId="{BCE49C9C-BB9F-48EA-9E77-F7BB44456D49}" type="sibTrans" cxnId="{955ADCA6-CAA9-4EAA-825C-FC0A299C56E6}">
      <dgm:prSet/>
      <dgm:spPr/>
      <dgm:t>
        <a:bodyPr/>
        <a:lstStyle/>
        <a:p>
          <a:endParaRPr lang="en-GB"/>
        </a:p>
      </dgm:t>
    </dgm:pt>
    <dgm:pt modelId="{E01A5A81-CE3B-42B8-A2D7-376A2E535DC1}" type="pres">
      <dgm:prSet presAssocID="{9D885658-C2FD-4E9C-AC2F-5A0ED610E799}" presName="diagram" presStyleCnt="0">
        <dgm:presLayoutVars>
          <dgm:dir/>
          <dgm:resizeHandles val="exact"/>
        </dgm:presLayoutVars>
      </dgm:prSet>
      <dgm:spPr/>
    </dgm:pt>
    <dgm:pt modelId="{BBDB8CF5-484A-4287-9B8C-3688E1C80174}" type="pres">
      <dgm:prSet presAssocID="{3A58462C-89DF-44C8-B4D4-2C8F5D603B08}" presName="node" presStyleLbl="node1" presStyleIdx="0" presStyleCnt="6" custScaleX="103102" custScaleY="146224" custLinFactNeighborX="4475">
        <dgm:presLayoutVars>
          <dgm:bulletEnabled val="1"/>
        </dgm:presLayoutVars>
      </dgm:prSet>
      <dgm:spPr/>
    </dgm:pt>
    <dgm:pt modelId="{B128886A-FF82-41CE-ADB9-62F08ACA7D76}" type="pres">
      <dgm:prSet presAssocID="{B51EC53E-1695-4250-BE8C-AF34187AAEA3}" presName="sibTrans" presStyleCnt="0"/>
      <dgm:spPr/>
    </dgm:pt>
    <dgm:pt modelId="{4C118DC7-5F7F-4050-956E-B1BF24C27CF0}" type="pres">
      <dgm:prSet presAssocID="{027A2A99-8228-406B-AF4C-896DBD6783D9}" presName="node" presStyleLbl="node1" presStyleIdx="1" presStyleCnt="6" custScaleX="103102" custScaleY="146224">
        <dgm:presLayoutVars>
          <dgm:bulletEnabled val="1"/>
        </dgm:presLayoutVars>
      </dgm:prSet>
      <dgm:spPr/>
    </dgm:pt>
    <dgm:pt modelId="{AEF3F8DD-DC07-4460-A15C-1C3570CD32AF}" type="pres">
      <dgm:prSet presAssocID="{BCE49C9C-BB9F-48EA-9E77-F7BB44456D49}" presName="sibTrans" presStyleCnt="0"/>
      <dgm:spPr/>
    </dgm:pt>
    <dgm:pt modelId="{5137149F-EDDE-4D4F-AAF8-E78A28AF4E05}" type="pres">
      <dgm:prSet presAssocID="{E7EF8731-8F28-4A05-A0DE-087A752E287A}" presName="node" presStyleLbl="node1" presStyleIdx="2" presStyleCnt="6" custScaleX="100671" custScaleY="141859" custLinFactNeighborX="-1975">
        <dgm:presLayoutVars>
          <dgm:bulletEnabled val="1"/>
        </dgm:presLayoutVars>
      </dgm:prSet>
      <dgm:spPr/>
    </dgm:pt>
    <dgm:pt modelId="{F247443B-D5FD-48C9-BA01-69A937B937CE}" type="pres">
      <dgm:prSet presAssocID="{C0D6832C-ED16-4829-B05A-0C18B843D43D}" presName="sibTrans" presStyleCnt="0"/>
      <dgm:spPr/>
    </dgm:pt>
    <dgm:pt modelId="{A63ECF9E-EBFA-440A-8205-FCA919D37BE8}" type="pres">
      <dgm:prSet presAssocID="{02C83DAB-25F3-40F4-BF24-B4A4067D9ED1}" presName="node" presStyleLbl="node1" presStyleIdx="3" presStyleCnt="6" custScaleX="100671" custScaleY="151752" custLinFactNeighborX="5938">
        <dgm:presLayoutVars>
          <dgm:bulletEnabled val="1"/>
        </dgm:presLayoutVars>
      </dgm:prSet>
      <dgm:spPr/>
    </dgm:pt>
    <dgm:pt modelId="{2E3D731C-8EEC-4FBE-84A1-A51A92BACCCF}" type="pres">
      <dgm:prSet presAssocID="{520A31F2-1885-440B-B3A1-83391ABB92E6}" presName="sibTrans" presStyleCnt="0"/>
      <dgm:spPr/>
    </dgm:pt>
    <dgm:pt modelId="{B8027F38-F240-4C90-8311-2B7FD8580696}" type="pres">
      <dgm:prSet presAssocID="{18625A87-742B-4298-885E-19DAB28B0EB8}" presName="node" presStyleLbl="node1" presStyleIdx="4" presStyleCnt="6" custScaleX="101763" custScaleY="147289" custLinFactNeighborX="1185">
        <dgm:presLayoutVars>
          <dgm:bulletEnabled val="1"/>
        </dgm:presLayoutVars>
      </dgm:prSet>
      <dgm:spPr/>
    </dgm:pt>
    <dgm:pt modelId="{82A544D3-25D7-403E-B5BF-F8DEBD83FD71}" type="pres">
      <dgm:prSet presAssocID="{E4283FE3-18DA-450A-B747-CA1960E3D68D}" presName="sibTrans" presStyleCnt="0"/>
      <dgm:spPr/>
    </dgm:pt>
    <dgm:pt modelId="{549F9321-7884-4E09-ADCE-1FBF20134571}" type="pres">
      <dgm:prSet presAssocID="{AE08B634-F119-46EA-B557-E134CEBA18F9}" presName="node" presStyleLbl="node1" presStyleIdx="5" presStyleCnt="6" custScaleX="103102" custScaleY="151752">
        <dgm:presLayoutVars>
          <dgm:bulletEnabled val="1"/>
        </dgm:presLayoutVars>
      </dgm:prSet>
      <dgm:spPr/>
    </dgm:pt>
  </dgm:ptLst>
  <dgm:cxnLst>
    <dgm:cxn modelId="{1CC17F02-6FC5-4E06-A050-FD54FAE39CB8}" srcId="{9D885658-C2FD-4E9C-AC2F-5A0ED610E799}" destId="{AE08B634-F119-46EA-B557-E134CEBA18F9}" srcOrd="5" destOrd="0" parTransId="{1F638263-15C6-4BE6-A875-800181C6215C}" sibTransId="{1C8DAB37-6006-4B6C-AE1C-BC6C570DEE41}"/>
    <dgm:cxn modelId="{F8D3F01E-923E-45E8-AEA6-83D8A4632D23}" type="presOf" srcId="{AE08B634-F119-46EA-B557-E134CEBA18F9}" destId="{549F9321-7884-4E09-ADCE-1FBF20134571}" srcOrd="0" destOrd="0" presId="urn:microsoft.com/office/officeart/2005/8/layout/default"/>
    <dgm:cxn modelId="{13DE8222-83A7-4DE5-9BB5-D2E61DA55060}" srcId="{9D885658-C2FD-4E9C-AC2F-5A0ED610E799}" destId="{3A58462C-89DF-44C8-B4D4-2C8F5D603B08}" srcOrd="0" destOrd="0" parTransId="{92181632-6B98-4C56-AE47-42FB0849C81A}" sibTransId="{B51EC53E-1695-4250-BE8C-AF34187AAEA3}"/>
    <dgm:cxn modelId="{FE807535-F02A-482A-B431-7CC51BE59E8E}" type="presOf" srcId="{02C83DAB-25F3-40F4-BF24-B4A4067D9ED1}" destId="{A63ECF9E-EBFA-440A-8205-FCA919D37BE8}" srcOrd="0" destOrd="0" presId="urn:microsoft.com/office/officeart/2005/8/layout/default"/>
    <dgm:cxn modelId="{4E3E1562-CDD4-41B7-9DF0-A0CA57D15152}" type="presOf" srcId="{3A58462C-89DF-44C8-B4D4-2C8F5D603B08}" destId="{BBDB8CF5-484A-4287-9B8C-3688E1C80174}" srcOrd="0" destOrd="0" presId="urn:microsoft.com/office/officeart/2005/8/layout/default"/>
    <dgm:cxn modelId="{67EDD64D-DBC1-4436-92CD-E8B8CEEDD341}" srcId="{9D885658-C2FD-4E9C-AC2F-5A0ED610E799}" destId="{18625A87-742B-4298-885E-19DAB28B0EB8}" srcOrd="4" destOrd="0" parTransId="{6477851C-F7CA-48F9-A51D-1941F6D89612}" sibTransId="{E4283FE3-18DA-450A-B747-CA1960E3D68D}"/>
    <dgm:cxn modelId="{110BAD56-E51C-412E-862E-5AF92B5F3738}" type="presOf" srcId="{E7EF8731-8F28-4A05-A0DE-087A752E287A}" destId="{5137149F-EDDE-4D4F-AAF8-E78A28AF4E05}" srcOrd="0" destOrd="0" presId="urn:microsoft.com/office/officeart/2005/8/layout/default"/>
    <dgm:cxn modelId="{E59ABD84-99CD-4B76-9B03-412082764AE4}" type="presOf" srcId="{9D885658-C2FD-4E9C-AC2F-5A0ED610E799}" destId="{E01A5A81-CE3B-42B8-A2D7-376A2E535DC1}" srcOrd="0" destOrd="0" presId="urn:microsoft.com/office/officeart/2005/8/layout/default"/>
    <dgm:cxn modelId="{955ADCA6-CAA9-4EAA-825C-FC0A299C56E6}" srcId="{9D885658-C2FD-4E9C-AC2F-5A0ED610E799}" destId="{027A2A99-8228-406B-AF4C-896DBD6783D9}" srcOrd="1" destOrd="0" parTransId="{6808783F-B397-43D5-9AE1-A25B1B725A29}" sibTransId="{BCE49C9C-BB9F-48EA-9E77-F7BB44456D49}"/>
    <dgm:cxn modelId="{87840EC3-3D45-451F-B6C7-20B1EA7C9715}" srcId="{9D885658-C2FD-4E9C-AC2F-5A0ED610E799}" destId="{02C83DAB-25F3-40F4-BF24-B4A4067D9ED1}" srcOrd="3" destOrd="0" parTransId="{FC8EAD4B-5DEE-4726-A41D-3D8AB1B00453}" sibTransId="{520A31F2-1885-440B-B3A1-83391ABB92E6}"/>
    <dgm:cxn modelId="{4DF032C9-BC34-44D8-A0D8-CC0AAF3F55A9}" type="presOf" srcId="{18625A87-742B-4298-885E-19DAB28B0EB8}" destId="{B8027F38-F240-4C90-8311-2B7FD8580696}" srcOrd="0" destOrd="0" presId="urn:microsoft.com/office/officeart/2005/8/layout/default"/>
    <dgm:cxn modelId="{A44F4EE3-7A2C-4B4D-95BE-4274D59D74E2}" type="presOf" srcId="{027A2A99-8228-406B-AF4C-896DBD6783D9}" destId="{4C118DC7-5F7F-4050-956E-B1BF24C27CF0}" srcOrd="0" destOrd="0" presId="urn:microsoft.com/office/officeart/2005/8/layout/default"/>
    <dgm:cxn modelId="{940352EF-DA59-4186-AD3B-08ABAD29AD29}" srcId="{9D885658-C2FD-4E9C-AC2F-5A0ED610E799}" destId="{E7EF8731-8F28-4A05-A0DE-087A752E287A}" srcOrd="2" destOrd="0" parTransId="{F1585300-0535-4902-9CE5-F31DC05E339E}" sibTransId="{C0D6832C-ED16-4829-B05A-0C18B843D43D}"/>
    <dgm:cxn modelId="{3B69C9CC-2547-4446-A9B3-CFD2211F9938}" type="presParOf" srcId="{E01A5A81-CE3B-42B8-A2D7-376A2E535DC1}" destId="{BBDB8CF5-484A-4287-9B8C-3688E1C80174}" srcOrd="0" destOrd="0" presId="urn:microsoft.com/office/officeart/2005/8/layout/default"/>
    <dgm:cxn modelId="{45526093-4989-4865-9187-3111417BB01A}" type="presParOf" srcId="{E01A5A81-CE3B-42B8-A2D7-376A2E535DC1}" destId="{B128886A-FF82-41CE-ADB9-62F08ACA7D76}" srcOrd="1" destOrd="0" presId="urn:microsoft.com/office/officeart/2005/8/layout/default"/>
    <dgm:cxn modelId="{8C00E869-D55D-400E-87F9-DC28886B2BE0}" type="presParOf" srcId="{E01A5A81-CE3B-42B8-A2D7-376A2E535DC1}" destId="{4C118DC7-5F7F-4050-956E-B1BF24C27CF0}" srcOrd="2" destOrd="0" presId="urn:microsoft.com/office/officeart/2005/8/layout/default"/>
    <dgm:cxn modelId="{F73FFC77-700D-41F7-9A87-1EF9AAD9F2F5}" type="presParOf" srcId="{E01A5A81-CE3B-42B8-A2D7-376A2E535DC1}" destId="{AEF3F8DD-DC07-4460-A15C-1C3570CD32AF}" srcOrd="3" destOrd="0" presId="urn:microsoft.com/office/officeart/2005/8/layout/default"/>
    <dgm:cxn modelId="{5A5F21DF-2E98-478E-B300-277773C82E7E}" type="presParOf" srcId="{E01A5A81-CE3B-42B8-A2D7-376A2E535DC1}" destId="{5137149F-EDDE-4D4F-AAF8-E78A28AF4E05}" srcOrd="4" destOrd="0" presId="urn:microsoft.com/office/officeart/2005/8/layout/default"/>
    <dgm:cxn modelId="{B7CC86FE-4773-4DB2-9159-EDA26EF8893A}" type="presParOf" srcId="{E01A5A81-CE3B-42B8-A2D7-376A2E535DC1}" destId="{F247443B-D5FD-48C9-BA01-69A937B937CE}" srcOrd="5" destOrd="0" presId="urn:microsoft.com/office/officeart/2005/8/layout/default"/>
    <dgm:cxn modelId="{E298B81C-90A5-4154-A6A0-2DD385008CBA}" type="presParOf" srcId="{E01A5A81-CE3B-42B8-A2D7-376A2E535DC1}" destId="{A63ECF9E-EBFA-440A-8205-FCA919D37BE8}" srcOrd="6" destOrd="0" presId="urn:microsoft.com/office/officeart/2005/8/layout/default"/>
    <dgm:cxn modelId="{F2F12A78-F737-41B6-AB84-88672749900E}" type="presParOf" srcId="{E01A5A81-CE3B-42B8-A2D7-376A2E535DC1}" destId="{2E3D731C-8EEC-4FBE-84A1-A51A92BACCCF}" srcOrd="7" destOrd="0" presId="urn:microsoft.com/office/officeart/2005/8/layout/default"/>
    <dgm:cxn modelId="{8E53E469-B2B6-425E-BFE1-92D18F0C08C6}" type="presParOf" srcId="{E01A5A81-CE3B-42B8-A2D7-376A2E535DC1}" destId="{B8027F38-F240-4C90-8311-2B7FD8580696}" srcOrd="8" destOrd="0" presId="urn:microsoft.com/office/officeart/2005/8/layout/default"/>
    <dgm:cxn modelId="{CA267C15-82DA-4107-A5E8-1EB38CBFFF1A}" type="presParOf" srcId="{E01A5A81-CE3B-42B8-A2D7-376A2E535DC1}" destId="{82A544D3-25D7-403E-B5BF-F8DEBD83FD71}" srcOrd="9" destOrd="0" presId="urn:microsoft.com/office/officeart/2005/8/layout/default"/>
    <dgm:cxn modelId="{94BD9347-B02D-49F1-931D-08B0660E6916}" type="presParOf" srcId="{E01A5A81-CE3B-42B8-A2D7-376A2E535DC1}" destId="{549F9321-7884-4E09-ADCE-1FBF20134571}"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085CA2-1068-474D-BB13-56358B945C7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ED7CEE2F-F2B1-4929-9662-2BA32C98B438}">
      <dgm:prSet/>
      <dgm:spPr/>
      <dgm:t>
        <a:bodyPr/>
        <a:lstStyle/>
        <a:p>
          <a:r>
            <a:rPr lang="en-GB"/>
            <a:t>Prevents maternal morbidity and mortality</a:t>
          </a:r>
          <a:endParaRPr lang="en-US"/>
        </a:p>
      </dgm:t>
    </dgm:pt>
    <dgm:pt modelId="{C3E20EFC-167E-4524-B114-4AB9240E46D3}" type="parTrans" cxnId="{15F7C0BD-84A3-471B-9307-EBFD7C6ACB90}">
      <dgm:prSet/>
      <dgm:spPr/>
      <dgm:t>
        <a:bodyPr/>
        <a:lstStyle/>
        <a:p>
          <a:endParaRPr lang="en-US"/>
        </a:p>
      </dgm:t>
    </dgm:pt>
    <dgm:pt modelId="{4B32CB30-E394-45C1-A13D-EA665DC47B36}" type="sibTrans" cxnId="{15F7C0BD-84A3-471B-9307-EBFD7C6ACB90}">
      <dgm:prSet/>
      <dgm:spPr/>
      <dgm:t>
        <a:bodyPr/>
        <a:lstStyle/>
        <a:p>
          <a:endParaRPr lang="en-US"/>
        </a:p>
      </dgm:t>
    </dgm:pt>
    <dgm:pt modelId="{2B3F3868-BBC2-4C72-9880-95D07145504B}">
      <dgm:prSet/>
      <dgm:spPr/>
      <dgm:t>
        <a:bodyPr/>
        <a:lstStyle/>
        <a:p>
          <a:r>
            <a:rPr lang="en-GB"/>
            <a:t>Reduces unsafe abortion from unintended pregnancies</a:t>
          </a:r>
          <a:endParaRPr lang="en-US"/>
        </a:p>
      </dgm:t>
    </dgm:pt>
    <dgm:pt modelId="{3481A46C-B467-4447-B62C-740AFC9D4B71}" type="parTrans" cxnId="{BE752214-2FB0-422F-92BE-AA13F5F9457C}">
      <dgm:prSet/>
      <dgm:spPr/>
      <dgm:t>
        <a:bodyPr/>
        <a:lstStyle/>
        <a:p>
          <a:endParaRPr lang="en-US"/>
        </a:p>
      </dgm:t>
    </dgm:pt>
    <dgm:pt modelId="{FA9F79AA-A2B2-4836-B681-A02D70ED6361}" type="sibTrans" cxnId="{BE752214-2FB0-422F-92BE-AA13F5F9457C}">
      <dgm:prSet/>
      <dgm:spPr/>
      <dgm:t>
        <a:bodyPr/>
        <a:lstStyle/>
        <a:p>
          <a:endParaRPr lang="en-US"/>
        </a:p>
      </dgm:t>
    </dgm:pt>
    <dgm:pt modelId="{AA8A8CC0-0DAB-4694-9B2F-33C55B53610C}">
      <dgm:prSet/>
      <dgm:spPr/>
      <dgm:t>
        <a:bodyPr/>
        <a:lstStyle/>
        <a:p>
          <a:r>
            <a:rPr lang="en-GB" dirty="0"/>
            <a:t>Reduces </a:t>
          </a:r>
          <a:r>
            <a:rPr lang="en-GB" dirty="0" err="1"/>
            <a:t>newborn</a:t>
          </a:r>
          <a:r>
            <a:rPr lang="en-GB" dirty="0"/>
            <a:t> and infant mortality</a:t>
          </a:r>
          <a:endParaRPr lang="en-US" dirty="0"/>
        </a:p>
      </dgm:t>
    </dgm:pt>
    <dgm:pt modelId="{6C55D8B4-4665-4E5F-8193-7EEF72C85BAB}" type="parTrans" cxnId="{3D607089-98FF-4689-B2DF-EADB6065E456}">
      <dgm:prSet/>
      <dgm:spPr/>
      <dgm:t>
        <a:bodyPr/>
        <a:lstStyle/>
        <a:p>
          <a:endParaRPr lang="en-US"/>
        </a:p>
      </dgm:t>
    </dgm:pt>
    <dgm:pt modelId="{EFA414E2-E572-4162-BDDF-1DBCA9065114}" type="sibTrans" cxnId="{3D607089-98FF-4689-B2DF-EADB6065E456}">
      <dgm:prSet/>
      <dgm:spPr/>
      <dgm:t>
        <a:bodyPr/>
        <a:lstStyle/>
        <a:p>
          <a:endParaRPr lang="en-US"/>
        </a:p>
      </dgm:t>
    </dgm:pt>
    <dgm:pt modelId="{731B9D12-9033-4913-9A10-EC9B477D0B63}">
      <dgm:prSet/>
      <dgm:spPr/>
      <dgm:t>
        <a:bodyPr/>
        <a:lstStyle/>
        <a:p>
          <a:r>
            <a:rPr lang="en-GB"/>
            <a:t>Helps to prevent HIV/AIDS</a:t>
          </a:r>
          <a:endParaRPr lang="en-US"/>
        </a:p>
      </dgm:t>
    </dgm:pt>
    <dgm:pt modelId="{E29E37FD-0FEC-4B1F-9277-19066D577E9F}" type="parTrans" cxnId="{124941D4-BCA6-4333-B511-601934D5DDD6}">
      <dgm:prSet/>
      <dgm:spPr/>
      <dgm:t>
        <a:bodyPr/>
        <a:lstStyle/>
        <a:p>
          <a:endParaRPr lang="en-US"/>
        </a:p>
      </dgm:t>
    </dgm:pt>
    <dgm:pt modelId="{27DC0F2D-0270-4008-B306-1193102827DC}" type="sibTrans" cxnId="{124941D4-BCA6-4333-B511-601934D5DDD6}">
      <dgm:prSet/>
      <dgm:spPr/>
      <dgm:t>
        <a:bodyPr/>
        <a:lstStyle/>
        <a:p>
          <a:endParaRPr lang="en-US"/>
        </a:p>
      </dgm:t>
    </dgm:pt>
    <dgm:pt modelId="{5E58EE25-3112-4195-AE31-7671D869B32E}">
      <dgm:prSet/>
      <dgm:spPr/>
      <dgm:t>
        <a:bodyPr/>
        <a:lstStyle/>
        <a:p>
          <a:r>
            <a:rPr lang="en-GB"/>
            <a:t>Empowers people and enhances education</a:t>
          </a:r>
          <a:endParaRPr lang="en-US"/>
        </a:p>
      </dgm:t>
    </dgm:pt>
    <dgm:pt modelId="{79760348-94D4-407F-8382-C5EE86BE9ABA}" type="parTrans" cxnId="{71B38E61-BF33-4573-A98E-1A9A322CAEAE}">
      <dgm:prSet/>
      <dgm:spPr/>
      <dgm:t>
        <a:bodyPr/>
        <a:lstStyle/>
        <a:p>
          <a:endParaRPr lang="en-US"/>
        </a:p>
      </dgm:t>
    </dgm:pt>
    <dgm:pt modelId="{65C1D81C-CA88-462D-9562-C487DB5E6016}" type="sibTrans" cxnId="{71B38E61-BF33-4573-A98E-1A9A322CAEAE}">
      <dgm:prSet/>
      <dgm:spPr/>
      <dgm:t>
        <a:bodyPr/>
        <a:lstStyle/>
        <a:p>
          <a:endParaRPr lang="en-US"/>
        </a:p>
      </dgm:t>
    </dgm:pt>
    <dgm:pt modelId="{12615D4E-D5FA-4316-AD16-562891CD32CB}">
      <dgm:prSet/>
      <dgm:spPr/>
      <dgm:t>
        <a:bodyPr/>
        <a:lstStyle/>
        <a:p>
          <a:r>
            <a:rPr lang="en-GB"/>
            <a:t>Reduces adolescent pregnancies</a:t>
          </a:r>
          <a:endParaRPr lang="en-US"/>
        </a:p>
      </dgm:t>
    </dgm:pt>
    <dgm:pt modelId="{47C8B6F8-49AA-460A-850F-8C59101F20FF}" type="parTrans" cxnId="{BFE9C114-82A2-4BEB-8FD5-386AF704BE90}">
      <dgm:prSet/>
      <dgm:spPr/>
      <dgm:t>
        <a:bodyPr/>
        <a:lstStyle/>
        <a:p>
          <a:endParaRPr lang="en-US"/>
        </a:p>
      </dgm:t>
    </dgm:pt>
    <dgm:pt modelId="{19025DF3-E098-4F17-94B5-10980D542A34}" type="sibTrans" cxnId="{BFE9C114-82A2-4BEB-8FD5-386AF704BE90}">
      <dgm:prSet/>
      <dgm:spPr/>
      <dgm:t>
        <a:bodyPr/>
        <a:lstStyle/>
        <a:p>
          <a:endParaRPr lang="en-US"/>
        </a:p>
      </dgm:t>
    </dgm:pt>
    <dgm:pt modelId="{73129FC8-5A02-49DE-86D1-CEC90B3FBE72}">
      <dgm:prSet/>
      <dgm:spPr/>
      <dgm:t>
        <a:bodyPr/>
        <a:lstStyle/>
        <a:p>
          <a:r>
            <a:rPr lang="en-GB"/>
            <a:t>Contributes to Economic Growth</a:t>
          </a:r>
          <a:endParaRPr lang="en-US"/>
        </a:p>
      </dgm:t>
    </dgm:pt>
    <dgm:pt modelId="{C7E7FE4F-FB5A-4AFC-84FE-844E496750AE}" type="parTrans" cxnId="{A8DE5AA8-1BA2-4299-B30A-272D08E1F1E7}">
      <dgm:prSet/>
      <dgm:spPr/>
      <dgm:t>
        <a:bodyPr/>
        <a:lstStyle/>
        <a:p>
          <a:endParaRPr lang="en-US"/>
        </a:p>
      </dgm:t>
    </dgm:pt>
    <dgm:pt modelId="{565BBE5B-0316-48FD-A3F9-38F2C15C92FE}" type="sibTrans" cxnId="{A8DE5AA8-1BA2-4299-B30A-272D08E1F1E7}">
      <dgm:prSet/>
      <dgm:spPr/>
      <dgm:t>
        <a:bodyPr/>
        <a:lstStyle/>
        <a:p>
          <a:endParaRPr lang="en-US"/>
        </a:p>
      </dgm:t>
    </dgm:pt>
    <dgm:pt modelId="{A3A57C1C-6894-4884-8FC7-F10D426CFB28}">
      <dgm:prSet/>
      <dgm:spPr/>
      <dgm:t>
        <a:bodyPr/>
        <a:lstStyle/>
        <a:p>
          <a:r>
            <a:rPr lang="en-GB"/>
            <a:t>Secures the well-being and autonomy of women</a:t>
          </a:r>
          <a:endParaRPr lang="en-US"/>
        </a:p>
      </dgm:t>
    </dgm:pt>
    <dgm:pt modelId="{EF559858-AC66-42C7-B441-A77B734D2A7E}" type="parTrans" cxnId="{62BF11BA-1763-4249-B089-82FA63B1DDBE}">
      <dgm:prSet/>
      <dgm:spPr/>
      <dgm:t>
        <a:bodyPr/>
        <a:lstStyle/>
        <a:p>
          <a:endParaRPr lang="en-US"/>
        </a:p>
      </dgm:t>
    </dgm:pt>
    <dgm:pt modelId="{B8936AAF-3AF8-4ABA-ADA5-C6AA29FC4BAE}" type="sibTrans" cxnId="{62BF11BA-1763-4249-B089-82FA63B1DDBE}">
      <dgm:prSet/>
      <dgm:spPr/>
      <dgm:t>
        <a:bodyPr/>
        <a:lstStyle/>
        <a:p>
          <a:endParaRPr lang="en-US"/>
        </a:p>
      </dgm:t>
    </dgm:pt>
    <dgm:pt modelId="{FE7C177D-29E8-42C2-B771-4353CB462150}" type="pres">
      <dgm:prSet presAssocID="{77085CA2-1068-474D-BB13-56358B945C7C}" presName="diagram" presStyleCnt="0">
        <dgm:presLayoutVars>
          <dgm:dir/>
          <dgm:resizeHandles val="exact"/>
        </dgm:presLayoutVars>
      </dgm:prSet>
      <dgm:spPr/>
    </dgm:pt>
    <dgm:pt modelId="{75D28ED4-272A-45B2-8541-74BA1C2B3064}" type="pres">
      <dgm:prSet presAssocID="{ED7CEE2F-F2B1-4929-9662-2BA32C98B438}" presName="node" presStyleLbl="node1" presStyleIdx="0" presStyleCnt="8">
        <dgm:presLayoutVars>
          <dgm:bulletEnabled val="1"/>
        </dgm:presLayoutVars>
      </dgm:prSet>
      <dgm:spPr/>
    </dgm:pt>
    <dgm:pt modelId="{4F58FC94-72F7-4552-91FD-F726F41EAC63}" type="pres">
      <dgm:prSet presAssocID="{4B32CB30-E394-45C1-A13D-EA665DC47B36}" presName="sibTrans" presStyleCnt="0"/>
      <dgm:spPr/>
    </dgm:pt>
    <dgm:pt modelId="{DB6E4993-53AC-4EDF-AAFC-113223013DC5}" type="pres">
      <dgm:prSet presAssocID="{2B3F3868-BBC2-4C72-9880-95D07145504B}" presName="node" presStyleLbl="node1" presStyleIdx="1" presStyleCnt="8">
        <dgm:presLayoutVars>
          <dgm:bulletEnabled val="1"/>
        </dgm:presLayoutVars>
      </dgm:prSet>
      <dgm:spPr/>
    </dgm:pt>
    <dgm:pt modelId="{49D2FB54-3A33-42FF-9E83-814DDAAF2748}" type="pres">
      <dgm:prSet presAssocID="{FA9F79AA-A2B2-4836-B681-A02D70ED6361}" presName="sibTrans" presStyleCnt="0"/>
      <dgm:spPr/>
    </dgm:pt>
    <dgm:pt modelId="{758D002F-5ED6-4945-AAF9-4B1D8CD69BF3}" type="pres">
      <dgm:prSet presAssocID="{AA8A8CC0-0DAB-4694-9B2F-33C55B53610C}" presName="node" presStyleLbl="node1" presStyleIdx="2" presStyleCnt="8">
        <dgm:presLayoutVars>
          <dgm:bulletEnabled val="1"/>
        </dgm:presLayoutVars>
      </dgm:prSet>
      <dgm:spPr/>
    </dgm:pt>
    <dgm:pt modelId="{D07E05CD-9ED7-433E-8875-EB5FD6C35F62}" type="pres">
      <dgm:prSet presAssocID="{EFA414E2-E572-4162-BDDF-1DBCA9065114}" presName="sibTrans" presStyleCnt="0"/>
      <dgm:spPr/>
    </dgm:pt>
    <dgm:pt modelId="{493F802F-EF79-423D-8EF2-253498430D55}" type="pres">
      <dgm:prSet presAssocID="{731B9D12-9033-4913-9A10-EC9B477D0B63}" presName="node" presStyleLbl="node1" presStyleIdx="3" presStyleCnt="8">
        <dgm:presLayoutVars>
          <dgm:bulletEnabled val="1"/>
        </dgm:presLayoutVars>
      </dgm:prSet>
      <dgm:spPr/>
    </dgm:pt>
    <dgm:pt modelId="{7A131598-B347-48EA-A615-933CD4ACA572}" type="pres">
      <dgm:prSet presAssocID="{27DC0F2D-0270-4008-B306-1193102827DC}" presName="sibTrans" presStyleCnt="0"/>
      <dgm:spPr/>
    </dgm:pt>
    <dgm:pt modelId="{A850CB1D-9C44-400C-8D90-B1FD21154ECC}" type="pres">
      <dgm:prSet presAssocID="{5E58EE25-3112-4195-AE31-7671D869B32E}" presName="node" presStyleLbl="node1" presStyleIdx="4" presStyleCnt="8">
        <dgm:presLayoutVars>
          <dgm:bulletEnabled val="1"/>
        </dgm:presLayoutVars>
      </dgm:prSet>
      <dgm:spPr/>
    </dgm:pt>
    <dgm:pt modelId="{978E0BFF-5540-49A2-B992-51B6134AA6A1}" type="pres">
      <dgm:prSet presAssocID="{65C1D81C-CA88-462D-9562-C487DB5E6016}" presName="sibTrans" presStyleCnt="0"/>
      <dgm:spPr/>
    </dgm:pt>
    <dgm:pt modelId="{BC5E3786-5138-4A8F-84A3-A608FE20A0F2}" type="pres">
      <dgm:prSet presAssocID="{12615D4E-D5FA-4316-AD16-562891CD32CB}" presName="node" presStyleLbl="node1" presStyleIdx="5" presStyleCnt="8">
        <dgm:presLayoutVars>
          <dgm:bulletEnabled val="1"/>
        </dgm:presLayoutVars>
      </dgm:prSet>
      <dgm:spPr/>
    </dgm:pt>
    <dgm:pt modelId="{CB2A33CE-E535-4A7C-8D5B-2B7FD3847063}" type="pres">
      <dgm:prSet presAssocID="{19025DF3-E098-4F17-94B5-10980D542A34}" presName="sibTrans" presStyleCnt="0"/>
      <dgm:spPr/>
    </dgm:pt>
    <dgm:pt modelId="{7CFEAEFA-EC65-4368-9E0B-67569316B81E}" type="pres">
      <dgm:prSet presAssocID="{73129FC8-5A02-49DE-86D1-CEC90B3FBE72}" presName="node" presStyleLbl="node1" presStyleIdx="6" presStyleCnt="8">
        <dgm:presLayoutVars>
          <dgm:bulletEnabled val="1"/>
        </dgm:presLayoutVars>
      </dgm:prSet>
      <dgm:spPr/>
    </dgm:pt>
    <dgm:pt modelId="{6843AEE7-EE47-44EE-981A-0E5B3373C637}" type="pres">
      <dgm:prSet presAssocID="{565BBE5B-0316-48FD-A3F9-38F2C15C92FE}" presName="sibTrans" presStyleCnt="0"/>
      <dgm:spPr/>
    </dgm:pt>
    <dgm:pt modelId="{0E46E39A-80F6-4038-8601-FF5C299A9919}" type="pres">
      <dgm:prSet presAssocID="{A3A57C1C-6894-4884-8FC7-F10D426CFB28}" presName="node" presStyleLbl="node1" presStyleIdx="7" presStyleCnt="8">
        <dgm:presLayoutVars>
          <dgm:bulletEnabled val="1"/>
        </dgm:presLayoutVars>
      </dgm:prSet>
      <dgm:spPr/>
    </dgm:pt>
  </dgm:ptLst>
  <dgm:cxnLst>
    <dgm:cxn modelId="{0AF36701-44CD-4A0A-A350-56E0DFD19156}" type="presOf" srcId="{5E58EE25-3112-4195-AE31-7671D869B32E}" destId="{A850CB1D-9C44-400C-8D90-B1FD21154ECC}" srcOrd="0" destOrd="0" presId="urn:microsoft.com/office/officeart/2005/8/layout/default"/>
    <dgm:cxn modelId="{88F72106-957D-42ED-A1CD-74199C95556C}" type="presOf" srcId="{AA8A8CC0-0DAB-4694-9B2F-33C55B53610C}" destId="{758D002F-5ED6-4945-AAF9-4B1D8CD69BF3}" srcOrd="0" destOrd="0" presId="urn:microsoft.com/office/officeart/2005/8/layout/default"/>
    <dgm:cxn modelId="{1F5C7306-62D6-46FC-A7A6-BDEE1A0A36E9}" type="presOf" srcId="{2B3F3868-BBC2-4C72-9880-95D07145504B}" destId="{DB6E4993-53AC-4EDF-AAFC-113223013DC5}" srcOrd="0" destOrd="0" presId="urn:microsoft.com/office/officeart/2005/8/layout/default"/>
    <dgm:cxn modelId="{AF9B7407-6B70-4BE0-90C7-63B7A44958C9}" type="presOf" srcId="{73129FC8-5A02-49DE-86D1-CEC90B3FBE72}" destId="{7CFEAEFA-EC65-4368-9E0B-67569316B81E}" srcOrd="0" destOrd="0" presId="urn:microsoft.com/office/officeart/2005/8/layout/default"/>
    <dgm:cxn modelId="{BE752214-2FB0-422F-92BE-AA13F5F9457C}" srcId="{77085CA2-1068-474D-BB13-56358B945C7C}" destId="{2B3F3868-BBC2-4C72-9880-95D07145504B}" srcOrd="1" destOrd="0" parTransId="{3481A46C-B467-4447-B62C-740AFC9D4B71}" sibTransId="{FA9F79AA-A2B2-4836-B681-A02D70ED6361}"/>
    <dgm:cxn modelId="{BFE9C114-82A2-4BEB-8FD5-386AF704BE90}" srcId="{77085CA2-1068-474D-BB13-56358B945C7C}" destId="{12615D4E-D5FA-4316-AD16-562891CD32CB}" srcOrd="5" destOrd="0" parTransId="{47C8B6F8-49AA-460A-850F-8C59101F20FF}" sibTransId="{19025DF3-E098-4F17-94B5-10980D542A34}"/>
    <dgm:cxn modelId="{2D08C32B-8C10-44C5-B563-3310FF822E2B}" type="presOf" srcId="{731B9D12-9033-4913-9A10-EC9B477D0B63}" destId="{493F802F-EF79-423D-8EF2-253498430D55}" srcOrd="0" destOrd="0" presId="urn:microsoft.com/office/officeart/2005/8/layout/default"/>
    <dgm:cxn modelId="{EBF0453B-CA99-4394-921B-72275ABB21E2}" type="presOf" srcId="{77085CA2-1068-474D-BB13-56358B945C7C}" destId="{FE7C177D-29E8-42C2-B771-4353CB462150}" srcOrd="0" destOrd="0" presId="urn:microsoft.com/office/officeart/2005/8/layout/default"/>
    <dgm:cxn modelId="{71B38E61-BF33-4573-A98E-1A9A322CAEAE}" srcId="{77085CA2-1068-474D-BB13-56358B945C7C}" destId="{5E58EE25-3112-4195-AE31-7671D869B32E}" srcOrd="4" destOrd="0" parTransId="{79760348-94D4-407F-8382-C5EE86BE9ABA}" sibTransId="{65C1D81C-CA88-462D-9562-C487DB5E6016}"/>
    <dgm:cxn modelId="{3D607089-98FF-4689-B2DF-EADB6065E456}" srcId="{77085CA2-1068-474D-BB13-56358B945C7C}" destId="{AA8A8CC0-0DAB-4694-9B2F-33C55B53610C}" srcOrd="2" destOrd="0" parTransId="{6C55D8B4-4665-4E5F-8193-7EEF72C85BAB}" sibTransId="{EFA414E2-E572-4162-BDDF-1DBCA9065114}"/>
    <dgm:cxn modelId="{CB18B98E-1FC2-406A-9450-F5912C0694FA}" type="presOf" srcId="{12615D4E-D5FA-4316-AD16-562891CD32CB}" destId="{BC5E3786-5138-4A8F-84A3-A608FE20A0F2}" srcOrd="0" destOrd="0" presId="urn:microsoft.com/office/officeart/2005/8/layout/default"/>
    <dgm:cxn modelId="{A8DE5AA8-1BA2-4299-B30A-272D08E1F1E7}" srcId="{77085CA2-1068-474D-BB13-56358B945C7C}" destId="{73129FC8-5A02-49DE-86D1-CEC90B3FBE72}" srcOrd="6" destOrd="0" parTransId="{C7E7FE4F-FB5A-4AFC-84FE-844E496750AE}" sibTransId="{565BBE5B-0316-48FD-A3F9-38F2C15C92FE}"/>
    <dgm:cxn modelId="{62BF11BA-1763-4249-B089-82FA63B1DDBE}" srcId="{77085CA2-1068-474D-BB13-56358B945C7C}" destId="{A3A57C1C-6894-4884-8FC7-F10D426CFB28}" srcOrd="7" destOrd="0" parTransId="{EF559858-AC66-42C7-B441-A77B734D2A7E}" sibTransId="{B8936AAF-3AF8-4ABA-ADA5-C6AA29FC4BAE}"/>
    <dgm:cxn modelId="{15F7C0BD-84A3-471B-9307-EBFD7C6ACB90}" srcId="{77085CA2-1068-474D-BB13-56358B945C7C}" destId="{ED7CEE2F-F2B1-4929-9662-2BA32C98B438}" srcOrd="0" destOrd="0" parTransId="{C3E20EFC-167E-4524-B114-4AB9240E46D3}" sibTransId="{4B32CB30-E394-45C1-A13D-EA665DC47B36}"/>
    <dgm:cxn modelId="{124941D4-BCA6-4333-B511-601934D5DDD6}" srcId="{77085CA2-1068-474D-BB13-56358B945C7C}" destId="{731B9D12-9033-4913-9A10-EC9B477D0B63}" srcOrd="3" destOrd="0" parTransId="{E29E37FD-0FEC-4B1F-9277-19066D577E9F}" sibTransId="{27DC0F2D-0270-4008-B306-1193102827DC}"/>
    <dgm:cxn modelId="{7DAF0EEA-2967-4D1E-AD69-8EE9C90BAA7F}" type="presOf" srcId="{ED7CEE2F-F2B1-4929-9662-2BA32C98B438}" destId="{75D28ED4-272A-45B2-8541-74BA1C2B3064}" srcOrd="0" destOrd="0" presId="urn:microsoft.com/office/officeart/2005/8/layout/default"/>
    <dgm:cxn modelId="{0C46F9F6-297F-443E-92EF-5501F194DE24}" type="presOf" srcId="{A3A57C1C-6894-4884-8FC7-F10D426CFB28}" destId="{0E46E39A-80F6-4038-8601-FF5C299A9919}" srcOrd="0" destOrd="0" presId="urn:microsoft.com/office/officeart/2005/8/layout/default"/>
    <dgm:cxn modelId="{09D0FA05-6623-4D84-ADC1-A61BCD6504D2}" type="presParOf" srcId="{FE7C177D-29E8-42C2-B771-4353CB462150}" destId="{75D28ED4-272A-45B2-8541-74BA1C2B3064}" srcOrd="0" destOrd="0" presId="urn:microsoft.com/office/officeart/2005/8/layout/default"/>
    <dgm:cxn modelId="{0B4E0571-5E93-430D-9B19-BE0DB98C40E6}" type="presParOf" srcId="{FE7C177D-29E8-42C2-B771-4353CB462150}" destId="{4F58FC94-72F7-4552-91FD-F726F41EAC63}" srcOrd="1" destOrd="0" presId="urn:microsoft.com/office/officeart/2005/8/layout/default"/>
    <dgm:cxn modelId="{E27A553C-0B8C-4A27-B3EB-25380743A3CD}" type="presParOf" srcId="{FE7C177D-29E8-42C2-B771-4353CB462150}" destId="{DB6E4993-53AC-4EDF-AAFC-113223013DC5}" srcOrd="2" destOrd="0" presId="urn:microsoft.com/office/officeart/2005/8/layout/default"/>
    <dgm:cxn modelId="{2ECDF8C0-A246-44CD-A2B8-32B1037B3D8A}" type="presParOf" srcId="{FE7C177D-29E8-42C2-B771-4353CB462150}" destId="{49D2FB54-3A33-42FF-9E83-814DDAAF2748}" srcOrd="3" destOrd="0" presId="urn:microsoft.com/office/officeart/2005/8/layout/default"/>
    <dgm:cxn modelId="{B2AC18C0-8DE3-40D3-AA6C-F8E44E9A2D6A}" type="presParOf" srcId="{FE7C177D-29E8-42C2-B771-4353CB462150}" destId="{758D002F-5ED6-4945-AAF9-4B1D8CD69BF3}" srcOrd="4" destOrd="0" presId="urn:microsoft.com/office/officeart/2005/8/layout/default"/>
    <dgm:cxn modelId="{1A16884A-CE98-4961-9F96-EF8B7BB42384}" type="presParOf" srcId="{FE7C177D-29E8-42C2-B771-4353CB462150}" destId="{D07E05CD-9ED7-433E-8875-EB5FD6C35F62}" srcOrd="5" destOrd="0" presId="urn:microsoft.com/office/officeart/2005/8/layout/default"/>
    <dgm:cxn modelId="{565791EE-DFE5-498E-8E5D-88DBC6440FAE}" type="presParOf" srcId="{FE7C177D-29E8-42C2-B771-4353CB462150}" destId="{493F802F-EF79-423D-8EF2-253498430D55}" srcOrd="6" destOrd="0" presId="urn:microsoft.com/office/officeart/2005/8/layout/default"/>
    <dgm:cxn modelId="{2FBC9E79-AF41-4B63-A525-273808822A7F}" type="presParOf" srcId="{FE7C177D-29E8-42C2-B771-4353CB462150}" destId="{7A131598-B347-48EA-A615-933CD4ACA572}" srcOrd="7" destOrd="0" presId="urn:microsoft.com/office/officeart/2005/8/layout/default"/>
    <dgm:cxn modelId="{7F4222F6-8FF7-4E0B-9CF6-C4DD61B60C8F}" type="presParOf" srcId="{FE7C177D-29E8-42C2-B771-4353CB462150}" destId="{A850CB1D-9C44-400C-8D90-B1FD21154ECC}" srcOrd="8" destOrd="0" presId="urn:microsoft.com/office/officeart/2005/8/layout/default"/>
    <dgm:cxn modelId="{EF854F6D-A58A-499D-A17D-6FBE8E454B1D}" type="presParOf" srcId="{FE7C177D-29E8-42C2-B771-4353CB462150}" destId="{978E0BFF-5540-49A2-B992-51B6134AA6A1}" srcOrd="9" destOrd="0" presId="urn:microsoft.com/office/officeart/2005/8/layout/default"/>
    <dgm:cxn modelId="{D3ED992A-993E-48A8-BDB4-42C62C5CAF6D}" type="presParOf" srcId="{FE7C177D-29E8-42C2-B771-4353CB462150}" destId="{BC5E3786-5138-4A8F-84A3-A608FE20A0F2}" srcOrd="10" destOrd="0" presId="urn:microsoft.com/office/officeart/2005/8/layout/default"/>
    <dgm:cxn modelId="{0BCB318B-8A0E-4F8E-B17E-A2368FE7385A}" type="presParOf" srcId="{FE7C177D-29E8-42C2-B771-4353CB462150}" destId="{CB2A33CE-E535-4A7C-8D5B-2B7FD3847063}" srcOrd="11" destOrd="0" presId="urn:microsoft.com/office/officeart/2005/8/layout/default"/>
    <dgm:cxn modelId="{0836A6B0-B096-41C2-B8A8-4324AB9ABAC6}" type="presParOf" srcId="{FE7C177D-29E8-42C2-B771-4353CB462150}" destId="{7CFEAEFA-EC65-4368-9E0B-67569316B81E}" srcOrd="12" destOrd="0" presId="urn:microsoft.com/office/officeart/2005/8/layout/default"/>
    <dgm:cxn modelId="{94F7BD30-7AD2-43C6-A48E-6360A2A7BA36}" type="presParOf" srcId="{FE7C177D-29E8-42C2-B771-4353CB462150}" destId="{6843AEE7-EE47-44EE-981A-0E5B3373C637}" srcOrd="13" destOrd="0" presId="urn:microsoft.com/office/officeart/2005/8/layout/default"/>
    <dgm:cxn modelId="{D1B34472-242E-4A5C-B48B-CBD08C5050E4}" type="presParOf" srcId="{FE7C177D-29E8-42C2-B771-4353CB462150}" destId="{0E46E39A-80F6-4038-8601-FF5C299A9919}"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40679A-047D-4239-9B87-D4B68DAF223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EE88E46E-11F2-4B13-BC19-B406CDAB4497}">
      <dgm:prSet/>
      <dgm:spPr/>
      <dgm:t>
        <a:bodyPr/>
        <a:lstStyle/>
        <a:p>
          <a:r>
            <a:rPr lang="en-GB" dirty="0"/>
            <a:t>There are different types of contraception. They can be short acting or long acting, reversible or permanent. </a:t>
          </a:r>
          <a:endParaRPr lang="en-US" dirty="0"/>
        </a:p>
      </dgm:t>
    </dgm:pt>
    <dgm:pt modelId="{1CEA8F2B-6A8C-405A-A38E-99A0EB252215}" type="parTrans" cxnId="{CFD86F11-70E6-4152-A99A-918F22A3F544}">
      <dgm:prSet/>
      <dgm:spPr/>
      <dgm:t>
        <a:bodyPr/>
        <a:lstStyle/>
        <a:p>
          <a:endParaRPr lang="en-US"/>
        </a:p>
      </dgm:t>
    </dgm:pt>
    <dgm:pt modelId="{C9A6AF4D-DEFD-4EC2-B2BE-EB653E29964C}" type="sibTrans" cxnId="{CFD86F11-70E6-4152-A99A-918F22A3F544}">
      <dgm:prSet/>
      <dgm:spPr/>
      <dgm:t>
        <a:bodyPr/>
        <a:lstStyle/>
        <a:p>
          <a:endParaRPr lang="en-US"/>
        </a:p>
      </dgm:t>
    </dgm:pt>
    <dgm:pt modelId="{FC7B7755-B0F5-4879-92EE-32CE82C17297}">
      <dgm:prSet/>
      <dgm:spPr/>
      <dgm:t>
        <a:bodyPr/>
        <a:lstStyle/>
        <a:p>
          <a:r>
            <a:rPr lang="en-GB" dirty="0"/>
            <a:t>Health care providers play an important role in helping people find and use a method that is both effective and acceptable. </a:t>
          </a:r>
          <a:endParaRPr lang="en-US" dirty="0"/>
        </a:p>
      </dgm:t>
    </dgm:pt>
    <dgm:pt modelId="{D8C6ED5B-D6DF-46CC-9157-5729D5E66416}" type="parTrans" cxnId="{B3E6A50C-4A6E-4168-91EA-F99698A614DC}">
      <dgm:prSet/>
      <dgm:spPr/>
      <dgm:t>
        <a:bodyPr/>
        <a:lstStyle/>
        <a:p>
          <a:endParaRPr lang="en-US"/>
        </a:p>
      </dgm:t>
    </dgm:pt>
    <dgm:pt modelId="{995AAA75-0641-4EA7-A18B-953BBF09754D}" type="sibTrans" cxnId="{B3E6A50C-4A6E-4168-91EA-F99698A614DC}">
      <dgm:prSet/>
      <dgm:spPr/>
      <dgm:t>
        <a:bodyPr/>
        <a:lstStyle/>
        <a:p>
          <a:endParaRPr lang="en-US"/>
        </a:p>
      </dgm:t>
    </dgm:pt>
    <dgm:pt modelId="{6F8058AF-5BCA-4CE8-8F7F-A63511F7C8CE}">
      <dgm:prSet/>
      <dgm:spPr/>
      <dgm:t>
        <a:bodyPr/>
        <a:lstStyle/>
        <a:p>
          <a:r>
            <a:rPr lang="en-GB" dirty="0"/>
            <a:t>The different methods of contraception have varying rates of effectiveness depending on correct usage. (See next few slides) </a:t>
          </a:r>
        </a:p>
      </dgm:t>
    </dgm:pt>
    <dgm:pt modelId="{3722BA71-BA84-4AD7-9012-2ADFF85F5FFB}" type="parTrans" cxnId="{3C06ED24-E882-4A24-8D74-E2DCD7CB51E7}">
      <dgm:prSet/>
      <dgm:spPr/>
      <dgm:t>
        <a:bodyPr/>
        <a:lstStyle/>
        <a:p>
          <a:endParaRPr lang="en-GB"/>
        </a:p>
      </dgm:t>
    </dgm:pt>
    <dgm:pt modelId="{28048107-5FE4-4910-A054-0DC432915304}" type="sibTrans" cxnId="{3C06ED24-E882-4A24-8D74-E2DCD7CB51E7}">
      <dgm:prSet/>
      <dgm:spPr/>
      <dgm:t>
        <a:bodyPr/>
        <a:lstStyle/>
        <a:p>
          <a:endParaRPr lang="en-GB"/>
        </a:p>
      </dgm:t>
    </dgm:pt>
    <dgm:pt modelId="{92E2B8D4-39CB-40E4-9CE6-428D5651EEC5}" type="pres">
      <dgm:prSet presAssocID="{8740679A-047D-4239-9B87-D4B68DAF2230}" presName="linear" presStyleCnt="0">
        <dgm:presLayoutVars>
          <dgm:animLvl val="lvl"/>
          <dgm:resizeHandles val="exact"/>
        </dgm:presLayoutVars>
      </dgm:prSet>
      <dgm:spPr/>
    </dgm:pt>
    <dgm:pt modelId="{AC772886-06B5-4B39-A3E9-7323B63BD2C3}" type="pres">
      <dgm:prSet presAssocID="{EE88E46E-11F2-4B13-BC19-B406CDAB4497}" presName="parentText" presStyleLbl="node1" presStyleIdx="0" presStyleCnt="3">
        <dgm:presLayoutVars>
          <dgm:chMax val="0"/>
          <dgm:bulletEnabled val="1"/>
        </dgm:presLayoutVars>
      </dgm:prSet>
      <dgm:spPr/>
    </dgm:pt>
    <dgm:pt modelId="{6075241C-2E54-4F4B-8524-E6077631F1C7}" type="pres">
      <dgm:prSet presAssocID="{C9A6AF4D-DEFD-4EC2-B2BE-EB653E29964C}" presName="spacer" presStyleCnt="0"/>
      <dgm:spPr/>
    </dgm:pt>
    <dgm:pt modelId="{2B436E55-AF97-4AA9-AA60-2137718E9618}" type="pres">
      <dgm:prSet presAssocID="{6F8058AF-5BCA-4CE8-8F7F-A63511F7C8CE}" presName="parentText" presStyleLbl="node1" presStyleIdx="1" presStyleCnt="3">
        <dgm:presLayoutVars>
          <dgm:chMax val="0"/>
          <dgm:bulletEnabled val="1"/>
        </dgm:presLayoutVars>
      </dgm:prSet>
      <dgm:spPr/>
    </dgm:pt>
    <dgm:pt modelId="{0B720046-6A1F-4879-898D-7E5A4CAF76B6}" type="pres">
      <dgm:prSet presAssocID="{28048107-5FE4-4910-A054-0DC432915304}" presName="spacer" presStyleCnt="0"/>
      <dgm:spPr/>
    </dgm:pt>
    <dgm:pt modelId="{CFD67275-E08B-4577-94AE-03F4B7C6BAAC}" type="pres">
      <dgm:prSet presAssocID="{FC7B7755-B0F5-4879-92EE-32CE82C17297}" presName="parentText" presStyleLbl="node1" presStyleIdx="2" presStyleCnt="3">
        <dgm:presLayoutVars>
          <dgm:chMax val="0"/>
          <dgm:bulletEnabled val="1"/>
        </dgm:presLayoutVars>
      </dgm:prSet>
      <dgm:spPr/>
    </dgm:pt>
  </dgm:ptLst>
  <dgm:cxnLst>
    <dgm:cxn modelId="{B3E6A50C-4A6E-4168-91EA-F99698A614DC}" srcId="{8740679A-047D-4239-9B87-D4B68DAF2230}" destId="{FC7B7755-B0F5-4879-92EE-32CE82C17297}" srcOrd="2" destOrd="0" parTransId="{D8C6ED5B-D6DF-46CC-9157-5729D5E66416}" sibTransId="{995AAA75-0641-4EA7-A18B-953BBF09754D}"/>
    <dgm:cxn modelId="{CFD86F11-70E6-4152-A99A-918F22A3F544}" srcId="{8740679A-047D-4239-9B87-D4B68DAF2230}" destId="{EE88E46E-11F2-4B13-BC19-B406CDAB4497}" srcOrd="0" destOrd="0" parTransId="{1CEA8F2B-6A8C-405A-A38E-99A0EB252215}" sibTransId="{C9A6AF4D-DEFD-4EC2-B2BE-EB653E29964C}"/>
    <dgm:cxn modelId="{8BADFF11-46A6-4A31-866D-7CFE78C3212A}" type="presOf" srcId="{8740679A-047D-4239-9B87-D4B68DAF2230}" destId="{92E2B8D4-39CB-40E4-9CE6-428D5651EEC5}" srcOrd="0" destOrd="0" presId="urn:microsoft.com/office/officeart/2005/8/layout/vList2"/>
    <dgm:cxn modelId="{3C06ED24-E882-4A24-8D74-E2DCD7CB51E7}" srcId="{8740679A-047D-4239-9B87-D4B68DAF2230}" destId="{6F8058AF-5BCA-4CE8-8F7F-A63511F7C8CE}" srcOrd="1" destOrd="0" parTransId="{3722BA71-BA84-4AD7-9012-2ADFF85F5FFB}" sibTransId="{28048107-5FE4-4910-A054-0DC432915304}"/>
    <dgm:cxn modelId="{B46464A9-3530-45D3-8FC8-845989DE9F5C}" type="presOf" srcId="{6F8058AF-5BCA-4CE8-8F7F-A63511F7C8CE}" destId="{2B436E55-AF97-4AA9-AA60-2137718E9618}" srcOrd="0" destOrd="0" presId="urn:microsoft.com/office/officeart/2005/8/layout/vList2"/>
    <dgm:cxn modelId="{9C771AC4-2209-4B4E-9B80-369778E75155}" type="presOf" srcId="{FC7B7755-B0F5-4879-92EE-32CE82C17297}" destId="{CFD67275-E08B-4577-94AE-03F4B7C6BAAC}" srcOrd="0" destOrd="0" presId="urn:microsoft.com/office/officeart/2005/8/layout/vList2"/>
    <dgm:cxn modelId="{C59026E0-4DE2-4CC8-9DCB-88B5663E9F04}" type="presOf" srcId="{EE88E46E-11F2-4B13-BC19-B406CDAB4497}" destId="{AC772886-06B5-4B39-A3E9-7323B63BD2C3}" srcOrd="0" destOrd="0" presId="urn:microsoft.com/office/officeart/2005/8/layout/vList2"/>
    <dgm:cxn modelId="{FCB6BCF5-CF6F-4B09-B9CE-7C9A7FA0FDF6}" type="presParOf" srcId="{92E2B8D4-39CB-40E4-9CE6-428D5651EEC5}" destId="{AC772886-06B5-4B39-A3E9-7323B63BD2C3}" srcOrd="0" destOrd="0" presId="urn:microsoft.com/office/officeart/2005/8/layout/vList2"/>
    <dgm:cxn modelId="{D360E0E6-C2E1-467C-A224-D4B9E59239CF}" type="presParOf" srcId="{92E2B8D4-39CB-40E4-9CE6-428D5651EEC5}" destId="{6075241C-2E54-4F4B-8524-E6077631F1C7}" srcOrd="1" destOrd="0" presId="urn:microsoft.com/office/officeart/2005/8/layout/vList2"/>
    <dgm:cxn modelId="{0A402B37-09D9-4A3A-8CE6-0FBB39478692}" type="presParOf" srcId="{92E2B8D4-39CB-40E4-9CE6-428D5651EEC5}" destId="{2B436E55-AF97-4AA9-AA60-2137718E9618}" srcOrd="2" destOrd="0" presId="urn:microsoft.com/office/officeart/2005/8/layout/vList2"/>
    <dgm:cxn modelId="{4F6F7FD7-6BF9-4719-96BA-6CF0DCDD806E}" type="presParOf" srcId="{92E2B8D4-39CB-40E4-9CE6-428D5651EEC5}" destId="{0B720046-6A1F-4879-898D-7E5A4CAF76B6}" srcOrd="3" destOrd="0" presId="urn:microsoft.com/office/officeart/2005/8/layout/vList2"/>
    <dgm:cxn modelId="{D6C5CD1C-9815-4EFD-B341-C638D9256C12}" type="presParOf" srcId="{92E2B8D4-39CB-40E4-9CE6-428D5651EEC5}" destId="{CFD67275-E08B-4577-94AE-03F4B7C6BAA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B8CF5-484A-4287-9B8C-3688E1C80174}">
      <dsp:nvSpPr>
        <dsp:cNvPr id="0" name=""/>
        <dsp:cNvSpPr/>
      </dsp:nvSpPr>
      <dsp:spPr>
        <a:xfrm>
          <a:off x="159509" y="161"/>
          <a:ext cx="2771993" cy="23588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kern="1200" dirty="0"/>
            <a:t>Among the 1.9 billion Women of Reproductive Age group (15-49 years) worldwide in 2019, 1.1 billion have a need for family planning; of these, 842 million are using contraceptive methods, and 270 million have an unmet need for contraception.</a:t>
          </a:r>
          <a:endParaRPr lang="en-US" sz="1700" b="0" kern="1200" dirty="0"/>
        </a:p>
      </dsp:txBody>
      <dsp:txXfrm>
        <a:off x="159509" y="161"/>
        <a:ext cx="2771993" cy="2358821"/>
      </dsp:txXfrm>
    </dsp:sp>
    <dsp:sp modelId="{4C118DC7-5F7F-4050-956E-B1BF24C27CF0}">
      <dsp:nvSpPr>
        <dsp:cNvPr id="0" name=""/>
        <dsp:cNvSpPr/>
      </dsp:nvSpPr>
      <dsp:spPr>
        <a:xfrm>
          <a:off x="3080048" y="161"/>
          <a:ext cx="2771993" cy="2358821"/>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kern="1200" dirty="0"/>
            <a:t>The proportion of the need for family planning satisfied by modern methods, Sustainable Development Goals (SDG) indicator 3.7.1, was 75.7% globally in 2019, yet less than half of the need for family planning was met in Middle and Western Africa.</a:t>
          </a:r>
          <a:endParaRPr lang="en-US" sz="1700" b="0" kern="1200" dirty="0"/>
        </a:p>
      </dsp:txBody>
      <dsp:txXfrm>
        <a:off x="3080048" y="161"/>
        <a:ext cx="2771993" cy="2358821"/>
      </dsp:txXfrm>
    </dsp:sp>
    <dsp:sp modelId="{5137149F-EDDE-4D4F-AAF8-E78A28AF4E05}">
      <dsp:nvSpPr>
        <dsp:cNvPr id="0" name=""/>
        <dsp:cNvSpPr/>
      </dsp:nvSpPr>
      <dsp:spPr>
        <a:xfrm>
          <a:off x="6067801" y="35368"/>
          <a:ext cx="2706634" cy="228840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dirty="0"/>
            <a:t>Use of contraception prevents pregnancy-related health risks for women, especially for adolescent girls</a:t>
          </a:r>
          <a:r>
            <a:rPr lang="en-GB" sz="1700" b="0" kern="1200" dirty="0"/>
            <a:t>.</a:t>
          </a:r>
          <a:endParaRPr lang="en-US" sz="1700" b="0" kern="1200" dirty="0"/>
        </a:p>
      </dsp:txBody>
      <dsp:txXfrm>
        <a:off x="6067801" y="35368"/>
        <a:ext cx="2706634" cy="2288407"/>
      </dsp:txXfrm>
    </dsp:sp>
    <dsp:sp modelId="{A63ECF9E-EBFA-440A-8205-FCA919D37BE8}">
      <dsp:nvSpPr>
        <dsp:cNvPr id="0" name=""/>
        <dsp:cNvSpPr/>
      </dsp:nvSpPr>
      <dsp:spPr>
        <a:xfrm>
          <a:off x="216843" y="2627842"/>
          <a:ext cx="2706634" cy="2447996"/>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dirty="0"/>
            <a:t>Only one contraceptive method, condoms, can prevent both a pregnancy and the transmission of sexually transmitted infections, including HIV.</a:t>
          </a:r>
          <a:endParaRPr lang="en-US" sz="1700" b="0" kern="1200" dirty="0"/>
        </a:p>
      </dsp:txBody>
      <dsp:txXfrm>
        <a:off x="216843" y="2627842"/>
        <a:ext cx="2706634" cy="2447996"/>
      </dsp:txXfrm>
    </dsp:sp>
    <dsp:sp modelId="{B8027F38-F240-4C90-8311-2B7FD8580696}">
      <dsp:nvSpPr>
        <dsp:cNvPr id="0" name=""/>
        <dsp:cNvSpPr/>
      </dsp:nvSpPr>
      <dsp:spPr>
        <a:xfrm>
          <a:off x="3064548" y="2663839"/>
          <a:ext cx="2735993" cy="2376001"/>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dirty="0"/>
            <a:t>Use of contraception advances the human right of people to determine the number and spacing of their children.</a:t>
          </a:r>
          <a:endParaRPr lang="en-US" sz="1700" b="0" kern="1200" dirty="0"/>
        </a:p>
      </dsp:txBody>
      <dsp:txXfrm>
        <a:off x="3064548" y="2663839"/>
        <a:ext cx="2735993" cy="2376001"/>
      </dsp:txXfrm>
    </dsp:sp>
    <dsp:sp modelId="{549F9321-7884-4E09-ADCE-1FBF20134571}">
      <dsp:nvSpPr>
        <dsp:cNvPr id="0" name=""/>
        <dsp:cNvSpPr/>
      </dsp:nvSpPr>
      <dsp:spPr>
        <a:xfrm>
          <a:off x="6037541" y="2627842"/>
          <a:ext cx="2771993" cy="244799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kern="1200" dirty="0"/>
            <a:t>Contraception </a:t>
          </a:r>
          <a:r>
            <a:rPr lang="en-GB" sz="1700" b="0" i="0" kern="1200" dirty="0"/>
            <a:t>offers a range of potential non-health benefits that encompass expanded education opportunities and empowerment for women, and sustainable population growth and economic development for countries.</a:t>
          </a:r>
          <a:endParaRPr lang="en-US" sz="1700" b="0" kern="1200" dirty="0"/>
        </a:p>
      </dsp:txBody>
      <dsp:txXfrm>
        <a:off x="6037541" y="2627842"/>
        <a:ext cx="2771993" cy="2447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28ED4-272A-45B2-8541-74BA1C2B3064}">
      <dsp:nvSpPr>
        <dsp:cNvPr id="0" name=""/>
        <dsp:cNvSpPr/>
      </dsp:nvSpPr>
      <dsp:spPr>
        <a:xfrm>
          <a:off x="647412" y="1797"/>
          <a:ext cx="2410202" cy="14461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Prevents maternal morbidity and mortality</a:t>
          </a:r>
          <a:endParaRPr lang="en-US" sz="2200" kern="1200"/>
        </a:p>
      </dsp:txBody>
      <dsp:txXfrm>
        <a:off x="647412" y="1797"/>
        <a:ext cx="2410202" cy="1446121"/>
      </dsp:txXfrm>
    </dsp:sp>
    <dsp:sp modelId="{DB6E4993-53AC-4EDF-AAFC-113223013DC5}">
      <dsp:nvSpPr>
        <dsp:cNvPr id="0" name=""/>
        <dsp:cNvSpPr/>
      </dsp:nvSpPr>
      <dsp:spPr>
        <a:xfrm>
          <a:off x="3298635" y="1797"/>
          <a:ext cx="2410202" cy="14461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Reduces unsafe abortion from unintended pregnancies</a:t>
          </a:r>
          <a:endParaRPr lang="en-US" sz="2200" kern="1200"/>
        </a:p>
      </dsp:txBody>
      <dsp:txXfrm>
        <a:off x="3298635" y="1797"/>
        <a:ext cx="2410202" cy="1446121"/>
      </dsp:txXfrm>
    </dsp:sp>
    <dsp:sp modelId="{758D002F-5ED6-4945-AAF9-4B1D8CD69BF3}">
      <dsp:nvSpPr>
        <dsp:cNvPr id="0" name=""/>
        <dsp:cNvSpPr/>
      </dsp:nvSpPr>
      <dsp:spPr>
        <a:xfrm>
          <a:off x="5949858" y="1797"/>
          <a:ext cx="2410202" cy="14461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Reduces </a:t>
          </a:r>
          <a:r>
            <a:rPr lang="en-GB" sz="2200" kern="1200" dirty="0" err="1"/>
            <a:t>newborn</a:t>
          </a:r>
          <a:r>
            <a:rPr lang="en-GB" sz="2200" kern="1200" dirty="0"/>
            <a:t> and infant mortality</a:t>
          </a:r>
          <a:endParaRPr lang="en-US" sz="2200" kern="1200" dirty="0"/>
        </a:p>
      </dsp:txBody>
      <dsp:txXfrm>
        <a:off x="5949858" y="1797"/>
        <a:ext cx="2410202" cy="1446121"/>
      </dsp:txXfrm>
    </dsp:sp>
    <dsp:sp modelId="{493F802F-EF79-423D-8EF2-253498430D55}">
      <dsp:nvSpPr>
        <dsp:cNvPr id="0" name=""/>
        <dsp:cNvSpPr/>
      </dsp:nvSpPr>
      <dsp:spPr>
        <a:xfrm>
          <a:off x="647412" y="1688939"/>
          <a:ext cx="2410202" cy="144612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Helps to prevent HIV/AIDS</a:t>
          </a:r>
          <a:endParaRPr lang="en-US" sz="2200" kern="1200"/>
        </a:p>
      </dsp:txBody>
      <dsp:txXfrm>
        <a:off x="647412" y="1688939"/>
        <a:ext cx="2410202" cy="1446121"/>
      </dsp:txXfrm>
    </dsp:sp>
    <dsp:sp modelId="{A850CB1D-9C44-400C-8D90-B1FD21154ECC}">
      <dsp:nvSpPr>
        <dsp:cNvPr id="0" name=""/>
        <dsp:cNvSpPr/>
      </dsp:nvSpPr>
      <dsp:spPr>
        <a:xfrm>
          <a:off x="3298635" y="1688939"/>
          <a:ext cx="2410202" cy="144612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Empowers people and enhances education</a:t>
          </a:r>
          <a:endParaRPr lang="en-US" sz="2200" kern="1200"/>
        </a:p>
      </dsp:txBody>
      <dsp:txXfrm>
        <a:off x="3298635" y="1688939"/>
        <a:ext cx="2410202" cy="1446121"/>
      </dsp:txXfrm>
    </dsp:sp>
    <dsp:sp modelId="{BC5E3786-5138-4A8F-84A3-A608FE20A0F2}">
      <dsp:nvSpPr>
        <dsp:cNvPr id="0" name=""/>
        <dsp:cNvSpPr/>
      </dsp:nvSpPr>
      <dsp:spPr>
        <a:xfrm>
          <a:off x="5949858" y="1688939"/>
          <a:ext cx="2410202" cy="14461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Reduces adolescent pregnancies</a:t>
          </a:r>
          <a:endParaRPr lang="en-US" sz="2200" kern="1200"/>
        </a:p>
      </dsp:txBody>
      <dsp:txXfrm>
        <a:off x="5949858" y="1688939"/>
        <a:ext cx="2410202" cy="1446121"/>
      </dsp:txXfrm>
    </dsp:sp>
    <dsp:sp modelId="{7CFEAEFA-EC65-4368-9E0B-67569316B81E}">
      <dsp:nvSpPr>
        <dsp:cNvPr id="0" name=""/>
        <dsp:cNvSpPr/>
      </dsp:nvSpPr>
      <dsp:spPr>
        <a:xfrm>
          <a:off x="1973023" y="3376081"/>
          <a:ext cx="2410202" cy="144612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Contributes to Economic Growth</a:t>
          </a:r>
          <a:endParaRPr lang="en-US" sz="2200" kern="1200"/>
        </a:p>
      </dsp:txBody>
      <dsp:txXfrm>
        <a:off x="1973023" y="3376081"/>
        <a:ext cx="2410202" cy="1446121"/>
      </dsp:txXfrm>
    </dsp:sp>
    <dsp:sp modelId="{0E46E39A-80F6-4038-8601-FF5C299A9919}">
      <dsp:nvSpPr>
        <dsp:cNvPr id="0" name=""/>
        <dsp:cNvSpPr/>
      </dsp:nvSpPr>
      <dsp:spPr>
        <a:xfrm>
          <a:off x="4624246" y="3376081"/>
          <a:ext cx="2410202" cy="14461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Secures the well-being and autonomy of women</a:t>
          </a:r>
          <a:endParaRPr lang="en-US" sz="2200" kern="1200"/>
        </a:p>
      </dsp:txBody>
      <dsp:txXfrm>
        <a:off x="4624246" y="3376081"/>
        <a:ext cx="2410202" cy="1446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72886-06B5-4B39-A3E9-7323B63BD2C3}">
      <dsp:nvSpPr>
        <dsp:cNvPr id="0" name=""/>
        <dsp:cNvSpPr/>
      </dsp:nvSpPr>
      <dsp:spPr>
        <a:xfrm>
          <a:off x="0" y="5895"/>
          <a:ext cx="7886700" cy="139851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There are different types of contraception. They can be short acting or long acting, reversible or permanent. </a:t>
          </a:r>
          <a:endParaRPr lang="en-US" sz="2500" kern="1200" dirty="0"/>
        </a:p>
      </dsp:txBody>
      <dsp:txXfrm>
        <a:off x="68270" y="74165"/>
        <a:ext cx="7750160" cy="1261975"/>
      </dsp:txXfrm>
    </dsp:sp>
    <dsp:sp modelId="{2B436E55-AF97-4AA9-AA60-2137718E9618}">
      <dsp:nvSpPr>
        <dsp:cNvPr id="0" name=""/>
        <dsp:cNvSpPr/>
      </dsp:nvSpPr>
      <dsp:spPr>
        <a:xfrm>
          <a:off x="0" y="1476411"/>
          <a:ext cx="7886700" cy="1398515"/>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The different methods of contraception have varying rates of effectiveness depending on correct usage. (See next few slides) </a:t>
          </a:r>
        </a:p>
      </dsp:txBody>
      <dsp:txXfrm>
        <a:off x="68270" y="1544681"/>
        <a:ext cx="7750160" cy="1261975"/>
      </dsp:txXfrm>
    </dsp:sp>
    <dsp:sp modelId="{CFD67275-E08B-4577-94AE-03F4B7C6BAAC}">
      <dsp:nvSpPr>
        <dsp:cNvPr id="0" name=""/>
        <dsp:cNvSpPr/>
      </dsp:nvSpPr>
      <dsp:spPr>
        <a:xfrm>
          <a:off x="0" y="2946926"/>
          <a:ext cx="7886700" cy="1398515"/>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t>Health care providers play an important role in helping people find and use a method that is both effective and acceptable. </a:t>
          </a:r>
          <a:endParaRPr lang="en-US" sz="2500" kern="1200" dirty="0"/>
        </a:p>
      </dsp:txBody>
      <dsp:txXfrm>
        <a:off x="68270" y="3015196"/>
        <a:ext cx="7750160" cy="12619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C4C50-5993-4C5A-AA1B-F76FC518386F}" type="datetimeFigureOut">
              <a:rPr lang="en-GB" smtClean="0"/>
              <a:t>20/06/2021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DA71A-6D43-44A1-BDBE-C45272E4DDFF}" type="slidenum">
              <a:rPr lang="en-GB" smtClean="0"/>
              <a:t>‹#›</a:t>
            </a:fld>
            <a:endParaRPr lang="en-GB"/>
          </a:p>
        </p:txBody>
      </p:sp>
    </p:spTree>
    <p:extLst>
      <p:ext uri="{BB962C8B-B14F-4D97-AF65-F5344CB8AC3E}">
        <p14:creationId xmlns:p14="http://schemas.microsoft.com/office/powerpoint/2010/main" val="2487153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7A987290-43C3-4265-8F32-418A308FBA22}" type="slidenum">
              <a:rPr lang="en-US" altLang="en-US"/>
              <a:pPr/>
              <a:t>2</a:t>
            </a:fld>
            <a:endParaRPr lang="en-US" altLang="en-US" dirty="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Worldwide, 922 million women of reproductive age (or their partners) are contraceptive users </a:t>
            </a: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Among the 1.9 billion women of reproductive age (15-49 years) living in the world in 2019, 1.1 billion have a need for family planning, that is, they are either current users of contraceptives—842 million use modern methods of contraception and 80 million use traditional methods—or have an unmet need for family planning—190 million women want to avoid pregnancy and do not use any contraceptive method.* The proportion of women who have their need for family planning satisfied by modern methods (Sustainable Development Goals indicator 3.7.1) is 76 per cent in 2019. **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 Women who want to avoid pregnancy and do not use any contraceptive method are considered to have an unmet need for family planning, which is defined as the number of women that want to stop or delay childbearing but are not using any method of contraception to prevent pregnancy, including also pregnant women whose pregnancies were unwanted or mistimed at the time of conception, and postpartum amenorrhoeic women who are not using family planning and whose last birth was unwanted or mistimed. </a:t>
            </a:r>
          </a:p>
          <a:p>
            <a:r>
              <a:rPr lang="en-GB" sz="1200" b="0" i="0" u="none" strike="noStrike" kern="1200" baseline="0" dirty="0">
                <a:solidFill>
                  <a:schemeClr val="tx1"/>
                </a:solidFill>
                <a:latin typeface="+mn-lt"/>
                <a:ea typeface="+mn-ea"/>
                <a:cs typeface="+mn-cs"/>
              </a:rPr>
              <a:t>** The indicator is defined as the number of women who are currently using, or whose sexual partner is currently using, at least one modern contraceptive method as a proportion of the number of women of reproductive age who are either using any method of contraception or having an unmet need for family planning.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12</a:t>
            </a:fld>
            <a:endParaRPr lang="en-GB"/>
          </a:p>
        </p:txBody>
      </p:sp>
    </p:spTree>
    <p:extLst>
      <p:ext uri="{BB962C8B-B14F-4D97-AF65-F5344CB8AC3E}">
        <p14:creationId xmlns:p14="http://schemas.microsoft.com/office/powerpoint/2010/main" val="35200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Female sterilisation and male condom are the two most common methods used worldwide </a:t>
            </a:r>
            <a:endParaRPr lang="en-GB" dirty="0"/>
          </a:p>
          <a:p>
            <a:r>
              <a:rPr lang="en-GB" sz="1200" b="0" i="0" u="none" strike="noStrike" kern="1200" baseline="0" dirty="0">
                <a:solidFill>
                  <a:schemeClr val="tx1"/>
                </a:solidFill>
                <a:latin typeface="+mn-lt"/>
                <a:ea typeface="+mn-ea"/>
                <a:cs typeface="+mn-cs"/>
              </a:rPr>
              <a:t>Female sterilisation is the most common contraceptive method used worldwide. In 2019, 23.7 per cent of women who are currently using contraception—that is 219 million women—rely on female sterilisation. Three other methods have more than 100 million users worldwide, male condom (189 million), IUD (159 million) and the pill (151 million). Overall, 45.2 per cent of contraceptive users rely on permanent or long-acting methods (female and male sterilisation, IUD, implant), 46.1 per cent on a short-acting method (such as male condom, the pill, injectable and other modern methods) and 8.7 per cent on traditional methods (withdrawal, rhythm methods and other traditional methods).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13</a:t>
            </a:fld>
            <a:endParaRPr lang="en-GB"/>
          </a:p>
        </p:txBody>
      </p:sp>
    </p:spTree>
    <p:extLst>
      <p:ext uri="{BB962C8B-B14F-4D97-AF65-F5344CB8AC3E}">
        <p14:creationId xmlns:p14="http://schemas.microsoft.com/office/powerpoint/2010/main" val="51603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Contraceptive methods most commonly used vary widely by region </a:t>
            </a:r>
            <a:endParaRPr lang="en-GB" dirty="0"/>
          </a:p>
          <a:p>
            <a:r>
              <a:rPr lang="en-GB" sz="1200" b="0" i="0" u="none" strike="noStrike" kern="1200" baseline="0" dirty="0">
                <a:solidFill>
                  <a:schemeClr val="tx1"/>
                </a:solidFill>
                <a:latin typeface="+mn-lt"/>
                <a:ea typeface="+mn-ea"/>
                <a:cs typeface="+mn-cs"/>
              </a:rPr>
              <a:t>In Eastern and South-Eastern Asia, IUD is the most common contraceptive method used (18.6 per cent of women rely on this method), followed closely by male condom (17.0 per cent). In Europe and Northern America, the pill and male condom are the most commonly used methods (17.8 and 14.6 per cent of women, respectively), while in Latin America and the Caribbean it is female sterilisation and the pill (16.0 and 14.9 per cent, respectively). In Oceania, the dominant method is the pill (16.9 per cent) and in Central and Southern Asia it is female sterilisation (21.8 per cent of women rely on this method). In Northern Africa and Western Asia, the two most common methods are the pill (10.5 per cent) and IUD (9.5 per cent). Sub-Saharan Africa is the only region in which injectables are the dominant method with a prevalence of 9.6 per cent among women of reproductive age.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14</a:t>
            </a:fld>
            <a:endParaRPr lang="en-GB"/>
          </a:p>
        </p:txBody>
      </p:sp>
    </p:spTree>
    <p:extLst>
      <p:ext uri="{BB962C8B-B14F-4D97-AF65-F5344CB8AC3E}">
        <p14:creationId xmlns:p14="http://schemas.microsoft.com/office/powerpoint/2010/main" val="156261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The prevalence of sterilisation, IUD and traditional methods has declined worldwide since 1994 </a:t>
            </a:r>
            <a:endParaRPr lang="en-GB" dirty="0"/>
          </a:p>
          <a:p>
            <a:r>
              <a:rPr lang="en-GB" sz="1200" b="0" i="0" u="none" strike="noStrike" kern="1200" baseline="0" dirty="0">
                <a:solidFill>
                  <a:schemeClr val="tx1"/>
                </a:solidFill>
                <a:latin typeface="+mn-lt"/>
                <a:ea typeface="+mn-ea"/>
                <a:cs typeface="+mn-cs"/>
              </a:rPr>
              <a:t>The prevalence of particular methods has changed slowly at the global and regional levels. The prevalence of female sterilisation worldwide has declined from 13.7 per cent in 1994 to 11.5 per cent in 2019. Central and Southern Asia is the only region where the prevalence of female sterilisation has increased from 17.0 per cent in 1994 to 21.8 per cent in 2019. The prevalence of male sterilisation worldwide has declined from 3.0 to 0.8 per cent during that same period. Globally, as well as in most regions, the prevalence of the pill, IUD, rhythm methods and withdrawal has remained relatively stable over the past 25 years. The prevalence of male condoms has more than doubled worldwide from 4.5 per cent in 1994 to 10.0 per cent in 2019, with the largest increase in Eastern and South-Eastern Asia from 5.0 to 17.0 per cent. As contraceptive use has taken off in sub-Saharan African countries, the prevalence of implants, injectables and male condoms has increased. In Latin America and the Caribbean, the continued increase in contraceptive prevalence is due to the rapid increase in the use of injectables, the pill and male condoms. The prevalence of rhythm methods and withdrawal has been declining since 1994 with the sharpest declines in Europe and Northern America.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15</a:t>
            </a:fld>
            <a:endParaRPr lang="en-GB"/>
          </a:p>
        </p:txBody>
      </p:sp>
    </p:spTree>
    <p:extLst>
      <p:ext uri="{BB962C8B-B14F-4D97-AF65-F5344CB8AC3E}">
        <p14:creationId xmlns:p14="http://schemas.microsoft.com/office/powerpoint/2010/main" val="309508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Numbers of users of all methods (apart from male sterilisation and rhythm) have increased </a:t>
            </a:r>
            <a:endParaRPr lang="en-GB" dirty="0"/>
          </a:p>
          <a:p>
            <a:r>
              <a:rPr lang="en-GB" sz="1200" b="0" i="0" u="none" strike="noStrike" kern="1200" baseline="0" dirty="0">
                <a:solidFill>
                  <a:schemeClr val="tx1"/>
                </a:solidFill>
                <a:latin typeface="+mn-lt"/>
                <a:ea typeface="+mn-ea"/>
                <a:cs typeface="+mn-cs"/>
              </a:rPr>
              <a:t>Even though the prevalence of some methods, such as female sterilisation and IUD, have decreased on a global level since 1994, the overall number of women using these methods has grown due to population growth. The number of women relying on female sterilisation has increased between 1994 and 2019 from 195 million to 219 million and the number of women relying on IUD has risen from 133 million to 159 million. Only two methods have seen declines in the number of users over the same period—male sterilisation from 43 million to 16 million users and rhythm methods from 36 million to 29 million. The largest increases have been recorded in the numbers of women relying on male condoms (from 64 million to 189 million) or on injectables (from 17 million to 74 million). It is important that population growth amongst women of reproductive age is taken into account in order to adequately plan for the provision of family planning services, including contraceptive methods.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16</a:t>
            </a:fld>
            <a:endParaRPr lang="en-GB"/>
          </a:p>
        </p:txBody>
      </p:sp>
    </p:spTree>
    <p:extLst>
      <p:ext uri="{BB962C8B-B14F-4D97-AF65-F5344CB8AC3E}">
        <p14:creationId xmlns:p14="http://schemas.microsoft.com/office/powerpoint/2010/main" val="3913002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In one fifth of countries, one contraceptive method accounts for half or more of all contraceptive use </a:t>
            </a: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In at least one out of every five countries or areas, a single method accounts for 50 per cent or more of all contraceptive use. In the 37 countries or areas where one method constitutes half or more of all use in 2019, the dominant methods include the pill (13 countries), IUD, injectable and male condom (6 countries each), female sterilisation (4 countries) and a traditional method (3 countries). In an additional 113 countries, the most common contraceptive method accounts for between 30 and 49 per cent of total use. Countries where contraceptive practice is heavily concentrated on one or two methods can be found in all regions and at all levels of overall contraceptive prevalence.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17</a:t>
            </a:fld>
            <a:endParaRPr lang="en-GB"/>
          </a:p>
        </p:txBody>
      </p:sp>
    </p:spTree>
    <p:extLst>
      <p:ext uri="{BB962C8B-B14F-4D97-AF65-F5344CB8AC3E}">
        <p14:creationId xmlns:p14="http://schemas.microsoft.com/office/powerpoint/2010/main" val="1996713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Female sterilisation and IUD are highly prevalent in only a handful of countries </a:t>
            </a:r>
            <a:endParaRPr lang="en-GB" dirty="0"/>
          </a:p>
          <a:p>
            <a:r>
              <a:rPr lang="en-GB" sz="1200" b="0" i="0" u="none" strike="noStrike" kern="1200" baseline="0" dirty="0">
                <a:solidFill>
                  <a:schemeClr val="tx1"/>
                </a:solidFill>
                <a:latin typeface="+mn-lt"/>
                <a:ea typeface="+mn-ea"/>
                <a:cs typeface="+mn-cs"/>
              </a:rPr>
              <a:t>Female sterilisation and IUD, while among the most common methods of contraception globally, are used by more than one fifth of women of reproductive age in only eight countries each. Female sterilisation has the highest prevalence in the Dominican Republic (30.6 per cent) and India (29.0 per cent). The highest prevalence of IUD is in the Democratic People’s Republic of Korea (46.9 per cent) and Uzbekistan (36.9 per cent). Injectables are used mainly in sub-Saharan Africa and South-Eastern Asia and the prevalence is over 20 per cent in Indonesia, Madagascar, Malawi, Namibia and South Africa. Implants are commonly used in only a handful of countries in sub-Saharan Africa, with the highest prevalence in Kenya (14.9 per cent).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18</a:t>
            </a:fld>
            <a:endParaRPr lang="en-GB"/>
          </a:p>
        </p:txBody>
      </p:sp>
    </p:spTree>
    <p:extLst>
      <p:ext uri="{BB962C8B-B14F-4D97-AF65-F5344CB8AC3E}">
        <p14:creationId xmlns:p14="http://schemas.microsoft.com/office/powerpoint/2010/main" val="87529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The contraceptive pill and male condom are commonly used methods in many countries </a:t>
            </a:r>
            <a:endParaRPr lang="en-GB" dirty="0"/>
          </a:p>
          <a:p>
            <a:r>
              <a:rPr lang="en-GB" sz="1200" b="0" i="0" u="none" strike="noStrike" kern="1200" baseline="0" dirty="0">
                <a:solidFill>
                  <a:schemeClr val="tx1"/>
                </a:solidFill>
                <a:latin typeface="+mn-lt"/>
                <a:ea typeface="+mn-ea"/>
                <a:cs typeface="+mn-cs"/>
              </a:rPr>
              <a:t>The pill is used by over 20 per cent of women of reproductive age in 27 countries worldwide, with the highest prevalence in European countries. Male condom use is most prevalent in Japan (34.9 per cent) and Hong Kong, Special Administrative Region of China (32.1 per cent) and the prevalence is more than 20 per cent in 22 countries. Rhythm methods and withdrawal are the two most commonly used traditional methods of contraception. The highest prevalence of withdrawal is in Albania (24.5 per cent) and of rhythm methods in Congo and Cameroon (9.5 and 9.1 per cent, respectively).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19</a:t>
            </a:fld>
            <a:endParaRPr lang="en-GB"/>
          </a:p>
        </p:txBody>
      </p:sp>
    </p:spTree>
    <p:extLst>
      <p:ext uri="{BB962C8B-B14F-4D97-AF65-F5344CB8AC3E}">
        <p14:creationId xmlns:p14="http://schemas.microsoft.com/office/powerpoint/2010/main" val="570348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Permanent and long-acting methods are more common in Asia and in Latin America and the Caribbean </a:t>
            </a:r>
            <a:endParaRPr lang="en-GB" dirty="0"/>
          </a:p>
          <a:p>
            <a:r>
              <a:rPr lang="en-GB" sz="1200" b="0" i="0" u="none" strike="noStrike" kern="1200" baseline="0" dirty="0">
                <a:solidFill>
                  <a:schemeClr val="tx1"/>
                </a:solidFill>
                <a:latin typeface="+mn-lt"/>
                <a:ea typeface="+mn-ea"/>
                <a:cs typeface="+mn-cs"/>
              </a:rPr>
              <a:t>Permanent and long-acting methods, such as female and male sterilisation, IUD and implant are more common in Asia and in Latin America and the Caribbean than in other regions. These methods account for more than 50 per cent of all contraceptive use in 20 countries. While the majority of countries in Europe and Northern America rely mainly on short-acting methods of contraception, it should be noted that permanent and long-acting methods are the most common method type used in the United States of America.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20</a:t>
            </a:fld>
            <a:endParaRPr lang="en-GB"/>
          </a:p>
        </p:txBody>
      </p:sp>
    </p:spTree>
    <p:extLst>
      <p:ext uri="{BB962C8B-B14F-4D97-AF65-F5344CB8AC3E}">
        <p14:creationId xmlns:p14="http://schemas.microsoft.com/office/powerpoint/2010/main" val="4132939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Short-acting contraceptive methods are more common in sub-Saharan Africa and Europe </a:t>
            </a:r>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Overall, short-acting methods, such as the pill, injectable and male condom, constitute more than half of all contraceptive methods used in 125 countries. These methods are most common in countries of sub-Saharan Africa and Europe. Traditional methods are less commonly used than modern methods in most countries, with the notable exceptions of Albania, Azerbaijan, Bosnia and Herzegovina, Democratic Republic of the Congo and Somalia, where traditional methods account for at least half of all contraceptive use.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21</a:t>
            </a:fld>
            <a:endParaRPr lang="en-GB"/>
          </a:p>
        </p:txBody>
      </p:sp>
    </p:spTree>
    <p:extLst>
      <p:ext uri="{BB962C8B-B14F-4D97-AF65-F5344CB8AC3E}">
        <p14:creationId xmlns:p14="http://schemas.microsoft.com/office/powerpoint/2010/main" val="1855047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923 million women of reproductive age want to avoid a pregnancy in Low- and Middle-Income Countries. 218 million of them have an unmet need for modern contraception.</a:t>
            </a:r>
          </a:p>
          <a:p>
            <a:r>
              <a:rPr lang="en-GB" dirty="0"/>
              <a:t>Source: Guttmacher Institute. Adding It Up - Investing in Sexual and Reproductive Health in Low- and Middle-Income Countries. Fact Sheet. Guttmacher Institute, 2020 Jul. </a:t>
            </a:r>
          </a:p>
          <a:p>
            <a:pPr marL="0" indent="0">
              <a:buFontTx/>
              <a:buNone/>
            </a:pP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Modern contraceptive prevalence among Married women of reproductive age (MWRA) increased worldwide between 2000 and 2019 by 2.1 percentage points from 55.0% (95% UI 53.7%–56.3%) to 57.1% (95% UI 54.6%–59.5%). Reasons for this slow increase include: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Reasons for unmet need for contraception</a:t>
            </a:r>
            <a:endParaRPr lang="en-GB"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 limited choice of methods</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limited access to services, particularly among young, poorer and unmarried people</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a fear or experience of side-effects</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cultural or religious opposition</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poor quality of available services</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users’ and providers’ bias against some methods</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gender-based barriers to accessing services</a:t>
            </a:r>
          </a:p>
          <a:p>
            <a:pPr marL="171450" indent="-171450">
              <a:buFont typeface="Arial" panose="020B0604020202020204" pitchFamily="34" charset="0"/>
              <a:buChar cha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Source: WHO. Family planning/contraception methods. World Health Organization; 2020.</a:t>
            </a:r>
          </a:p>
          <a:p>
            <a:endParaRPr lang="en-GB" dirty="0"/>
          </a:p>
          <a:p>
            <a:endParaRPr lang="en-GB" dirty="0"/>
          </a:p>
        </p:txBody>
      </p:sp>
      <p:sp>
        <p:nvSpPr>
          <p:cNvPr id="4" name="Slide Number Placeholder 3"/>
          <p:cNvSpPr>
            <a:spLocks noGrp="1"/>
          </p:cNvSpPr>
          <p:nvPr>
            <p:ph type="sldNum" sz="quarter" idx="5"/>
          </p:nvPr>
        </p:nvSpPr>
        <p:spPr/>
        <p:txBody>
          <a:bodyPr/>
          <a:lstStyle/>
          <a:p>
            <a:fld id="{936DA71A-6D43-44A1-BDBE-C45272E4DDFF}" type="slidenum">
              <a:rPr lang="en-GB" smtClean="0"/>
              <a:t>4</a:t>
            </a:fld>
            <a:endParaRPr lang="en-GB"/>
          </a:p>
        </p:txBody>
      </p:sp>
    </p:spTree>
    <p:extLst>
      <p:ext uri="{BB962C8B-B14F-4D97-AF65-F5344CB8AC3E}">
        <p14:creationId xmlns:p14="http://schemas.microsoft.com/office/powerpoint/2010/main" val="1758550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u="none" strike="noStrike" kern="1200" baseline="0" dirty="0">
                <a:solidFill>
                  <a:schemeClr val="tx1"/>
                </a:solidFill>
                <a:latin typeface="+mn-lt"/>
                <a:ea typeface="+mn-ea"/>
                <a:cs typeface="+mn-cs"/>
              </a:rPr>
              <a:t>Methods used by married women are different from those used by unmarried women </a:t>
            </a:r>
            <a:endParaRPr lang="en-GB" dirty="0"/>
          </a:p>
          <a:p>
            <a:r>
              <a:rPr lang="en-GB" sz="1200" b="0" i="0" u="none" strike="noStrike" kern="1200" baseline="0" dirty="0">
                <a:solidFill>
                  <a:schemeClr val="tx1"/>
                </a:solidFill>
                <a:latin typeface="+mn-lt"/>
                <a:ea typeface="+mn-ea"/>
                <a:cs typeface="+mn-cs"/>
              </a:rPr>
              <a:t>Among the 779 million contraceptive users among women of reproductive age (15-49 years) who are married,* permanent and long-acting methods constitute close to 50 per cent of contraceptive methods used (49.3 per cent), including female sterilisation (25.5 per cent) and IUD (19.4 per cent). Among the 143 million users who are unmarried women, only 22.8 per cent of users rely on permanent and long-acting methods (most users of these methods are formerly married women) and the most common methods used are male condom (33.1 per cent) and the pill (26.1 per cent).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 “Married” pertains to women who are married (defined in relation to the marriage laws or customs of a country) and to women in a union, which refers to women living with their partner in the same household (also referred to as cohabiting unions, consensual unions, unmarried unions, or “living together”). “Unmarried” pertains to women who are not married and not in a union and is a complement to “Married”. </a:t>
            </a:r>
          </a:p>
          <a:p>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mn-lt"/>
                <a:ea typeface="+mn-ea"/>
                <a:cs typeface="+mn-cs"/>
              </a:rPr>
              <a:t>Source: </a:t>
            </a:r>
            <a:r>
              <a:rPr lang="en-GB" dirty="0"/>
              <a:t>United Nations, Department of Economic and Social Affairs, Population Division. Contraceptive Use by Method 2019: Data Booklet (ST/ESA/SER.A/435). United Nations; 2019. </a:t>
            </a:r>
          </a:p>
          <a:p>
            <a:endParaRPr lang="en-GB"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36DA71A-6D43-44A1-BDBE-C45272E4DDFF}" type="slidenum">
              <a:rPr lang="en-GB" smtClean="0"/>
              <a:t>22</a:t>
            </a:fld>
            <a:endParaRPr lang="en-GB"/>
          </a:p>
        </p:txBody>
      </p:sp>
    </p:spTree>
    <p:extLst>
      <p:ext uri="{BB962C8B-B14F-4D97-AF65-F5344CB8AC3E}">
        <p14:creationId xmlns:p14="http://schemas.microsoft.com/office/powerpoint/2010/main" val="260349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5000"/>
              </a:lnSpc>
              <a:spcBef>
                <a:spcPct val="65000"/>
              </a:spcBef>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1994 International Conference on Population and Development (ICPD) in Cairo was a milestone in the history of population and development, as well as in the history of women's rights. At the conference the world agreed that population is not just about counting people, but about making sure that every person counts.</a:t>
            </a:r>
          </a:p>
          <a:p>
            <a:pPr marL="171450" indent="-171450" eaLnBrk="1" hangingPunct="1">
              <a:lnSpc>
                <a:spcPct val="95000"/>
              </a:lnSpc>
              <a:spcBef>
                <a:spcPct val="65000"/>
              </a:spcBef>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Providing family planning services allows women and couples to delay and space pregnancies and limit the size of their families to the number of children they desire and are able to care for. </a:t>
            </a:r>
          </a:p>
          <a:p>
            <a:pPr marL="171450" indent="-171450" eaLnBrk="1" hangingPunct="1">
              <a:lnSpc>
                <a:spcPct val="95000"/>
              </a:lnSpc>
              <a:spcBef>
                <a:spcPct val="65000"/>
              </a:spcBef>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When women and couples reduce the risks associated with pregnancies that occur too early or late in life, having too many pregnancies, and pregnancies spaced too closely, they reap the benefits of healthier outcomes for all members of the family.</a:t>
            </a:r>
          </a:p>
          <a:p>
            <a:pPr marL="171450" indent="-171450" eaLnBrk="1" hangingPunct="1">
              <a:lnSpc>
                <a:spcPct val="95000"/>
              </a:lnSpc>
              <a:spcBef>
                <a:spcPct val="65000"/>
              </a:spcBef>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Healthier families are a benefit to the larger community. Access to FP also helps ensure that the human right to reproductive health is protected and upheld.</a:t>
            </a:r>
          </a:p>
          <a:p>
            <a:pPr marL="171450" indent="-171450" eaLnBrk="1" hangingPunct="1">
              <a:lnSpc>
                <a:spcPct val="95000"/>
              </a:lnSpc>
              <a:spcBef>
                <a:spcPct val="65000"/>
              </a:spcBef>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FP services are most effective when clients are free to make informed contraceptive choices that take into account fertility intentions and desired family size.</a:t>
            </a:r>
          </a:p>
          <a:p>
            <a:endParaRPr lang="en-GB" dirty="0"/>
          </a:p>
        </p:txBody>
      </p:sp>
      <p:sp>
        <p:nvSpPr>
          <p:cNvPr id="4" name="Slide Number Placeholder 3"/>
          <p:cNvSpPr>
            <a:spLocks noGrp="1"/>
          </p:cNvSpPr>
          <p:nvPr>
            <p:ph type="sldNum" sz="quarter" idx="5"/>
          </p:nvPr>
        </p:nvSpPr>
        <p:spPr/>
        <p:txBody>
          <a:bodyPr/>
          <a:lstStyle/>
          <a:p>
            <a:fld id="{936DA71A-6D43-44A1-BDBE-C45272E4DDFF}" type="slidenum">
              <a:rPr lang="en-GB" smtClean="0"/>
              <a:t>23</a:t>
            </a:fld>
            <a:endParaRPr lang="en-GB"/>
          </a:p>
        </p:txBody>
      </p:sp>
    </p:spTree>
    <p:extLst>
      <p:ext uri="{BB962C8B-B14F-4D97-AF65-F5344CB8AC3E}">
        <p14:creationId xmlns:p14="http://schemas.microsoft.com/office/powerpoint/2010/main" val="73555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3FD06B8-206A-45D0-98DF-F5D6701C09BB}"/>
              </a:ext>
            </a:extLst>
          </p:cNvPr>
          <p:cNvSpPr>
            <a:spLocks noGrp="1" noRot="1" noChangeAspect="1" noTextEdit="1"/>
          </p:cNvSpPr>
          <p:nvPr>
            <p:ph type="sldImg"/>
          </p:nvPr>
        </p:nvSpPr>
        <p:spPr>
          <a:xfrm>
            <a:off x="788988" y="715963"/>
            <a:ext cx="3952875" cy="2963862"/>
          </a:xfrm>
          <a:ln/>
        </p:spPr>
      </p:sp>
      <p:sp>
        <p:nvSpPr>
          <p:cNvPr id="30723" name="Notes Placeholder 2">
            <a:extLst>
              <a:ext uri="{FF2B5EF4-FFF2-40B4-BE49-F238E27FC236}">
                <a16:creationId xmlns:a16="http://schemas.microsoft.com/office/drawing/2014/main" id="{E7452756-D7C6-4F28-B0CC-CF57B392C53A}"/>
              </a:ext>
            </a:extLst>
          </p:cNvPr>
          <p:cNvSpPr>
            <a:spLocks noGrp="1"/>
          </p:cNvSpPr>
          <p:nvPr>
            <p:ph type="body" idx="1"/>
          </p:nvPr>
        </p:nvSpPr>
        <p:spPr>
          <a:xfrm>
            <a:off x="701675" y="37925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p>
            <a:r>
              <a:rPr lang="en-US" altLang="en-US" dirty="0">
                <a:solidFill>
                  <a:srgbClr val="000000"/>
                </a:solidFill>
                <a:latin typeface="Times New Roman" panose="02020603050405020304" pitchFamily="18" charset="0"/>
                <a:ea typeface="ＭＳ Ｐゴシック" panose="020B0600070205080204" pitchFamily="34" charset="-128"/>
              </a:rPr>
              <a:t>Research shows that women in the categories listed in this slide are at greater risk for problems during pregnancy and delivery, </a:t>
            </a:r>
            <a:r>
              <a:rPr lang="en-GB" altLang="en-US" dirty="0">
                <a:solidFill>
                  <a:srgbClr val="000000"/>
                </a:solidFill>
                <a:latin typeface="Times New Roman" panose="02020603050405020304" pitchFamily="18" charset="0"/>
                <a:ea typeface="ＭＳ Ｐゴシック" panose="020B0600070205080204" pitchFamily="34" charset="-128"/>
              </a:rPr>
              <a:t>making access to family planning even more critical.</a:t>
            </a:r>
            <a:r>
              <a:rPr lang="en-US" altLang="en-US" dirty="0">
                <a:solidFill>
                  <a:srgbClr val="000000"/>
                </a:solidFill>
                <a:latin typeface="Times New Roman" panose="02020603050405020304" pitchFamily="18" charset="0"/>
                <a:ea typeface="ＭＳ Ｐゴシック" panose="020B0600070205080204" pitchFamily="34" charset="-128"/>
              </a:rPr>
              <a:t> </a:t>
            </a:r>
          </a:p>
          <a:p>
            <a:endParaRPr lang="en-US" altLang="en-US" dirty="0">
              <a:solidFill>
                <a:srgbClr val="000000"/>
              </a:solidFill>
              <a:latin typeface="Times New Roman" panose="02020603050405020304" pitchFamily="18" charset="0"/>
              <a:ea typeface="ＭＳ Ｐゴシック" panose="020B060007020508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 Training Resource Package for Family Planning - Benefits of Family Planning. </a:t>
            </a:r>
          </a:p>
          <a:p>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Prevents maternal morbidity and mortality</a:t>
            </a:r>
            <a:r>
              <a:rPr lang="en-GB" dirty="0"/>
              <a:t>: </a:t>
            </a:r>
            <a:r>
              <a:rPr lang="en-GB" sz="1200" b="0" i="0" u="none" strike="noStrike" kern="1200" baseline="0" dirty="0">
                <a:solidFill>
                  <a:schemeClr val="tx1"/>
                </a:solidFill>
                <a:latin typeface="+mn-lt"/>
                <a:ea typeface="+mn-ea"/>
                <a:cs typeface="+mn-cs"/>
              </a:rPr>
              <a:t>Family planning prevents maternal deaths by</a:t>
            </a:r>
          </a:p>
          <a:p>
            <a:pPr marL="171450" lvl="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Reducing the number of times a woman is exposed to the risks of pregnancy </a:t>
            </a:r>
          </a:p>
          <a:p>
            <a:pPr marL="171450" lvl="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Helping women avoid unintended and closely spaced pregnancies</a:t>
            </a:r>
          </a:p>
          <a:p>
            <a:pPr marL="171450" lvl="0" indent="-171450">
              <a:buFont typeface="Arial" panose="020B0604020202020204" pitchFamily="34" charset="0"/>
              <a:buChar char="•"/>
            </a:pPr>
            <a:r>
              <a:rPr lang="en-GB" sz="1200" b="0" i="0" u="none" strike="noStrike" kern="1200" baseline="0" dirty="0">
                <a:solidFill>
                  <a:schemeClr val="tx1"/>
                </a:solidFill>
                <a:latin typeface="+mn-lt"/>
                <a:ea typeface="+mn-ea"/>
                <a:cs typeface="+mn-cs"/>
              </a:rPr>
              <a:t>Helping women avoid more than 4 births, or births after 35 years of age </a:t>
            </a:r>
          </a:p>
          <a:p>
            <a:pPr marL="0" lvl="0" indent="0">
              <a:buFont typeface="Arial" panose="020B0604020202020204" pitchFamily="34" charset="0"/>
              <a:buNone/>
            </a:pPr>
            <a:endParaRPr lang="en-GB"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GB" sz="1200" b="0" i="0" u="none" strike="noStrike" kern="1200" baseline="0" dirty="0">
                <a:solidFill>
                  <a:schemeClr val="tx1"/>
                </a:solidFill>
                <a:latin typeface="+mn-lt"/>
                <a:ea typeface="+mn-ea"/>
                <a:cs typeface="+mn-cs"/>
              </a:rPr>
              <a:t>If all unmet need for modern contraception were satisfied in developing regions, there would be approximately a three-quarters decline in unintended pregnancies (from the current 89 million to 22 million per year), unplanned births (from 30 million to seven million per year) and induced abortions (from 48 million to 12 million per year). </a:t>
            </a:r>
          </a:p>
          <a:p>
            <a:pPr marL="0" indent="0">
              <a:buFontTx/>
              <a:buNone/>
            </a:pPr>
            <a:r>
              <a:rPr lang="en-GB" sz="1200" b="0" i="0" u="none" strike="noStrike" kern="1200" baseline="0" dirty="0">
                <a:solidFill>
                  <a:schemeClr val="tx1"/>
                </a:solidFill>
                <a:latin typeface="+mn-lt"/>
                <a:ea typeface="+mn-ea"/>
                <a:cs typeface="+mn-cs"/>
              </a:rPr>
              <a:t>Fully meeting the unmet need for modern contraception would result in an estimated 76,000 fewer maternal deaths each year. </a:t>
            </a:r>
          </a:p>
          <a:p>
            <a:pPr marL="0" indent="0">
              <a:buFontTx/>
              <a:buNone/>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Reduces unsafe abortion from unintended pregnancies</a:t>
            </a:r>
            <a:r>
              <a:rPr lang="en-GB" dirty="0"/>
              <a:t>: </a:t>
            </a:r>
            <a:r>
              <a:rPr lang="en-GB" sz="1200" b="0" i="0" u="none" strike="noStrike" kern="1200" baseline="0" dirty="0">
                <a:solidFill>
                  <a:schemeClr val="tx1"/>
                </a:solidFill>
                <a:latin typeface="+mn-lt"/>
                <a:ea typeface="+mn-ea"/>
                <a:cs typeface="+mn-cs"/>
              </a:rPr>
              <a:t>About 44% of all pregnancies worldwide are unintended, and some 56% of unintended pregnancies end in an induced abortion. Contraception can prevent unsafe abortions by reducing the number of unintended pregnancies.</a:t>
            </a:r>
          </a:p>
          <a:p>
            <a:pPr marL="0" indent="0">
              <a:buFont typeface="Arial" panose="020B0604020202020204" pitchFamily="34" charset="0"/>
              <a:buNone/>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Reduces </a:t>
            </a:r>
            <a:r>
              <a:rPr lang="en-GB" b="1" dirty="0" err="1"/>
              <a:t>newborn</a:t>
            </a:r>
            <a:r>
              <a:rPr lang="en-GB" b="1" dirty="0"/>
              <a:t> and infant mortality</a:t>
            </a:r>
            <a:r>
              <a:rPr lang="en-GB" dirty="0"/>
              <a:t>: </a:t>
            </a:r>
            <a:r>
              <a:rPr lang="en-GB" sz="1200" b="0" i="0" u="none" strike="noStrike" kern="1200" baseline="0" dirty="0">
                <a:solidFill>
                  <a:schemeClr val="tx1"/>
                </a:solidFill>
                <a:latin typeface="+mn-lt"/>
                <a:ea typeface="+mn-ea"/>
                <a:cs typeface="+mn-cs"/>
              </a:rPr>
              <a:t>Family planning and contraception can prevent closely spaced and ill-timed pregnancies and births, which contribute to some of the world’s highest infant mortality rates. Closely spaced births result in higher infant mortality: international survey data show that babies born less than two years after their next oldest brother or sister are twice as likely to die in the first year, as those born after an interval of three years. Infants of mothers who die as a result of giving birth also have a greater risk of death and poor health.</a:t>
            </a:r>
          </a:p>
          <a:p>
            <a:pPr marL="171450" indent="-171450">
              <a:buFont typeface="Arial" panose="020B0604020202020204" pitchFamily="34" charset="0"/>
              <a:buChar cha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Helps to prevent HIV/AIDS</a:t>
            </a:r>
            <a:r>
              <a:rPr lang="en-GB"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i="0" u="none" strike="noStrike" kern="1200" baseline="0" dirty="0">
                <a:solidFill>
                  <a:schemeClr val="tx1"/>
                </a:solidFill>
                <a:latin typeface="+mn-lt"/>
                <a:ea typeface="+mn-ea"/>
                <a:cs typeface="+mn-cs"/>
              </a:rPr>
              <a:t>Women living with HIV have higher unmet need for family planning and reproductive health services than the general population. If the needs of women with HIV for modern contraceptive methods and antiretroviral medication were both fully met, HIV transmission from mothers to </a:t>
            </a:r>
            <a:r>
              <a:rPr lang="en-GB" sz="1200" b="0" i="0" u="none" strike="noStrike" kern="1200" baseline="0" dirty="0" err="1">
                <a:solidFill>
                  <a:schemeClr val="tx1"/>
                </a:solidFill>
                <a:latin typeface="+mn-lt"/>
                <a:ea typeface="+mn-ea"/>
                <a:cs typeface="+mn-cs"/>
              </a:rPr>
              <a:t>newborns</a:t>
            </a:r>
            <a:r>
              <a:rPr lang="en-GB" sz="1200" b="0" i="0" u="none" strike="noStrike" kern="1200" baseline="0" dirty="0">
                <a:solidFill>
                  <a:schemeClr val="tx1"/>
                </a:solidFill>
                <a:latin typeface="+mn-lt"/>
                <a:ea typeface="+mn-ea"/>
                <a:cs typeface="+mn-cs"/>
              </a:rPr>
              <a:t> would be nearly eliminated—reduced by 93% annually. Male and female condoms provide dual protection against unintended pregnancies and against STIs including HIV.</a:t>
            </a:r>
          </a:p>
          <a:p>
            <a:pPr marL="171450" indent="-171450">
              <a:buFont typeface="Arial" panose="020B0604020202020204" pitchFamily="34" charset="0"/>
              <a:buChar char="•"/>
            </a:pPr>
            <a:endParaRPr lang="en-GB"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Empowers people and enhances education</a:t>
            </a:r>
            <a:r>
              <a:rPr lang="en-GB" dirty="0"/>
              <a:t>: </a:t>
            </a:r>
            <a:r>
              <a:rPr lang="en-GB" sz="1200" b="0" i="0" u="none" strike="noStrike" kern="1200" baseline="0" dirty="0">
                <a:solidFill>
                  <a:schemeClr val="tx1"/>
                </a:solidFill>
                <a:latin typeface="+mn-lt"/>
                <a:ea typeface="+mn-ea"/>
                <a:cs typeface="+mn-cs"/>
              </a:rPr>
              <a:t>Family planning and contraception enables people to make informed choices about their sexual and reproductive health, and creates an opportunity for women for enhanced education and participation in society, including paid employment. Early and unintended pregnancy can be both a cause and a consequence of dropping out of school. </a:t>
            </a:r>
          </a:p>
          <a:p>
            <a:pPr marL="0" indent="0">
              <a:buFont typeface="Arial" panose="020B0604020202020204" pitchFamily="34" charset="0"/>
              <a:buNone/>
            </a:pPr>
            <a:endParaRPr lang="en-GB"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GB" sz="1200" b="1" i="0" u="none" strike="noStrike" kern="1200" baseline="0" dirty="0">
                <a:solidFill>
                  <a:schemeClr val="tx1"/>
                </a:solidFill>
                <a:latin typeface="+mn-lt"/>
                <a:ea typeface="+mn-ea"/>
                <a:cs typeface="+mn-cs"/>
              </a:rPr>
              <a:t>Reduces adolescent pregnancies: </a:t>
            </a:r>
            <a:r>
              <a:rPr lang="en-GB" sz="1200" b="0" i="0" u="none" strike="noStrike" kern="1200" baseline="0" dirty="0">
                <a:solidFill>
                  <a:schemeClr val="tx1"/>
                </a:solidFill>
                <a:latin typeface="+mn-lt"/>
                <a:ea typeface="+mn-ea"/>
                <a:cs typeface="+mn-cs"/>
              </a:rPr>
              <a:t>Pregnant adolescents are more likely to have preterm and low birth-weight babies. Babies born to adolescents have higher rates of neonatal mortality. Many adolescent girls who become pregnant have to leave school. This has long-term implications for them as individuals, their families and communities. </a:t>
            </a:r>
          </a:p>
          <a:p>
            <a:pPr marL="0" indent="0">
              <a:buFont typeface="Arial" panose="020B0604020202020204" pitchFamily="34" charset="0"/>
              <a:buNone/>
            </a:pPr>
            <a:endParaRPr lang="en-GB"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GB" sz="1200" b="1" i="0" u="none" strike="noStrike" kern="1200" baseline="0" dirty="0">
                <a:solidFill>
                  <a:schemeClr val="tx1"/>
                </a:solidFill>
                <a:latin typeface="+mn-lt"/>
                <a:ea typeface="+mn-ea"/>
                <a:cs typeface="+mn-cs"/>
              </a:rPr>
              <a:t>Contributes to Economic Growth: </a:t>
            </a:r>
            <a:r>
              <a:rPr lang="en-GB" sz="1200" b="0" i="0" u="none" strike="noStrike" kern="1200" baseline="0" dirty="0">
                <a:solidFill>
                  <a:schemeClr val="tx1"/>
                </a:solidFill>
                <a:latin typeface="+mn-lt"/>
                <a:ea typeface="+mn-ea"/>
                <a:cs typeface="+mn-cs"/>
              </a:rPr>
              <a:t>Rapid fertility decline, which is linked to increased contraceptive use, lowers the ratio of dependents to income earners. This results in a higher proportion of wage earners and leads to national savings. With supportive socioeconomic policies and attention to equity, countries can then experience a “demographic dividend” of rapid economic growth. </a:t>
            </a:r>
            <a:r>
              <a:rPr lang="en-GB" sz="1200" b="1" i="0" u="none" strike="noStrike" kern="1200" baseline="0" dirty="0">
                <a:solidFill>
                  <a:schemeClr val="tx1"/>
                </a:solidFill>
                <a:latin typeface="+mn-lt"/>
                <a:ea typeface="+mn-ea"/>
                <a:cs typeface="+mn-cs"/>
              </a:rPr>
              <a:t> </a:t>
            </a:r>
          </a:p>
          <a:p>
            <a:pPr marL="0" indent="0">
              <a:buFont typeface="Arial" panose="020B0604020202020204" pitchFamily="34" charset="0"/>
              <a:buNone/>
            </a:pPr>
            <a:endParaRPr lang="en-GB" sz="1200" b="1"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Secures the well-being and autonomy of women</a:t>
            </a:r>
            <a:r>
              <a:rPr lang="en-GB" dirty="0"/>
              <a:t>: Promotion of family planning – and ensuring access to preferred contraceptive methods for women, girls and couples – is essential to securing the well-being and autonomy of women, while supporting the health and development of communities.</a:t>
            </a:r>
          </a:p>
          <a:p>
            <a:pPr marL="0" indent="0">
              <a:buFont typeface="Arial" panose="020B0604020202020204" pitchFamily="34" charset="0"/>
              <a:buNone/>
            </a:pPr>
            <a:endParaRPr lang="en-GB" sz="1200" b="1"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0" i="0" u="none" strike="noStrike" kern="1200" baseline="0" dirty="0">
                <a:solidFill>
                  <a:schemeClr val="tx1"/>
                </a:solidFill>
                <a:latin typeface="+mn-lt"/>
                <a:ea typeface="+mn-ea"/>
                <a:cs typeface="+mn-cs"/>
              </a:rPr>
              <a:t>Source: </a:t>
            </a:r>
            <a:r>
              <a:rPr lang="en-GB" sz="1200" kern="1200" dirty="0">
                <a:solidFill>
                  <a:schemeClr val="tx1"/>
                </a:solidFill>
                <a:effectLst/>
                <a:latin typeface="+mn-lt"/>
                <a:ea typeface="+mn-ea"/>
                <a:cs typeface="+mn-cs"/>
              </a:rPr>
              <a:t>WHO. Contraception: Evidence brief. World Health Organization; 2019.</a:t>
            </a:r>
            <a:endParaRPr lang="en-GB" sz="1200" b="0" i="0" u="none" strike="noStrike" kern="1200" baseline="0" dirty="0">
              <a:solidFill>
                <a:schemeClr val="tx1"/>
              </a:solidFill>
              <a:latin typeface="+mn-lt"/>
              <a:ea typeface="+mn-ea"/>
              <a:cs typeface="+mn-cs"/>
            </a:endParaRPr>
          </a:p>
          <a:p>
            <a:pPr marL="0" indent="0">
              <a:buFont typeface="Arial" panose="020B0604020202020204" pitchFamily="34" charset="0"/>
              <a:buNone/>
            </a:pPr>
            <a:r>
              <a:rPr lang="en-GB" sz="1200" b="0" i="0" u="none" strike="noStrike" kern="1200" baseline="0" dirty="0">
                <a:solidFill>
                  <a:schemeClr val="tx1"/>
                </a:solidFill>
                <a:latin typeface="+mn-lt"/>
                <a:ea typeface="+mn-ea"/>
                <a:cs typeface="+mn-cs"/>
              </a:rPr>
              <a:t> </a:t>
            </a:r>
          </a:p>
          <a:p>
            <a:pPr marL="0" indent="0">
              <a:buFont typeface="Arial" panose="020B0604020202020204" pitchFamily="34" charset="0"/>
              <a:buNone/>
            </a:pPr>
            <a:endParaRPr lang="en-GB" sz="1200" b="0" i="0" u="none" strike="noStrike" kern="1200" baseline="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936DA71A-6D43-44A1-BDBE-C45272E4DDFF}" type="slidenum">
              <a:rPr lang="en-GB" smtClean="0"/>
              <a:t>6</a:t>
            </a:fld>
            <a:endParaRPr lang="en-GB"/>
          </a:p>
        </p:txBody>
      </p:sp>
    </p:spTree>
    <p:extLst>
      <p:ext uri="{BB962C8B-B14F-4D97-AF65-F5344CB8AC3E}">
        <p14:creationId xmlns:p14="http://schemas.microsoft.com/office/powerpoint/2010/main" val="262601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6DA71A-6D43-44A1-BDBE-C45272E4DDFF}" type="slidenum">
              <a:rPr lang="en-GB" smtClean="0"/>
              <a:t>7</a:t>
            </a:fld>
            <a:endParaRPr lang="en-GB"/>
          </a:p>
        </p:txBody>
      </p:sp>
    </p:spTree>
    <p:extLst>
      <p:ext uri="{BB962C8B-B14F-4D97-AF65-F5344CB8AC3E}">
        <p14:creationId xmlns:p14="http://schemas.microsoft.com/office/powerpoint/2010/main" val="339680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fld id="{2CB006FD-2706-4980-916A-42089D4D9F53}" type="slidenum">
              <a:rPr lang="en-US" altLang="en-US"/>
              <a:pPr/>
              <a:t>8</a:t>
            </a:fld>
            <a:endParaRPr lang="en-US" altLang="en-US"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GB" sz="1200" b="1" i="0" kern="1200" dirty="0">
                <a:solidFill>
                  <a:schemeClr val="tx1"/>
                </a:solidFill>
                <a:effectLst/>
                <a:latin typeface="+mn-lt"/>
                <a:ea typeface="+mn-ea"/>
                <a:cs typeface="+mn-cs"/>
              </a:rPr>
              <a:t>Hormonal contraceptive methods</a:t>
            </a:r>
            <a:r>
              <a:rPr lang="en-GB" sz="1200" b="0" i="0" kern="1200" dirty="0">
                <a:solidFill>
                  <a:schemeClr val="tx1"/>
                </a:solidFill>
                <a:effectLst/>
                <a:latin typeface="+mn-lt"/>
                <a:ea typeface="+mn-ea"/>
                <a:cs typeface="+mn-cs"/>
              </a:rPr>
              <a:t> are usually oral pills or implants, patches or vaginal rings. They release small amounts of one or more hormones which prevent ovulation. </a:t>
            </a:r>
          </a:p>
          <a:p>
            <a:r>
              <a:rPr lang="en-GB" sz="1200" b="1" i="0" kern="1200" dirty="0">
                <a:solidFill>
                  <a:schemeClr val="tx1"/>
                </a:solidFill>
                <a:effectLst/>
                <a:latin typeface="+mn-lt"/>
                <a:ea typeface="+mn-ea"/>
                <a:cs typeface="+mn-cs"/>
              </a:rPr>
              <a:t>Intrauterine devices (IUDs)</a:t>
            </a:r>
            <a:r>
              <a:rPr lang="en-GB" sz="1200" b="0" i="0" kern="1200" dirty="0">
                <a:solidFill>
                  <a:schemeClr val="tx1"/>
                </a:solidFill>
                <a:effectLst/>
                <a:latin typeface="+mn-lt"/>
                <a:ea typeface="+mn-ea"/>
                <a:cs typeface="+mn-cs"/>
              </a:rPr>
              <a:t> are devices inserted into the uterus where they release either a copper component or a small amount of a hormone (Levonorgestrel) to prevent the sperm from reaching the egg.  </a:t>
            </a:r>
          </a:p>
          <a:p>
            <a:r>
              <a:rPr lang="en-GB" sz="1200" b="1" i="0" kern="1200" dirty="0">
                <a:solidFill>
                  <a:schemeClr val="tx1"/>
                </a:solidFill>
                <a:effectLst/>
                <a:latin typeface="+mn-lt"/>
                <a:ea typeface="+mn-ea"/>
                <a:cs typeface="+mn-cs"/>
              </a:rPr>
              <a:t>Emergency contraception</a:t>
            </a:r>
            <a:r>
              <a:rPr lang="en-GB" sz="1200" b="0" i="0" kern="1200" dirty="0">
                <a:solidFill>
                  <a:schemeClr val="tx1"/>
                </a:solidFill>
                <a:effectLst/>
                <a:latin typeface="+mn-lt"/>
                <a:ea typeface="+mn-ea"/>
                <a:cs typeface="+mn-cs"/>
              </a:rPr>
              <a:t> is used within a five-day window to prevent pregnancy after unprotected sex or if contraception has failed, either with a pill or with an IUD. </a:t>
            </a:r>
          </a:p>
          <a:p>
            <a:r>
              <a:rPr lang="en-GB" sz="1200" b="1" i="0" kern="1200" dirty="0">
                <a:solidFill>
                  <a:schemeClr val="tx1"/>
                </a:solidFill>
                <a:effectLst/>
                <a:latin typeface="+mn-lt"/>
                <a:ea typeface="+mn-ea"/>
                <a:cs typeface="+mn-cs"/>
              </a:rPr>
              <a:t>Condoms: </a:t>
            </a:r>
            <a:r>
              <a:rPr lang="en-GB" sz="1200" b="0" i="0" kern="1200" dirty="0">
                <a:solidFill>
                  <a:schemeClr val="tx1"/>
                </a:solidFill>
                <a:effectLst/>
                <a:latin typeface="+mn-lt"/>
                <a:ea typeface="+mn-ea"/>
                <a:cs typeface="+mn-cs"/>
              </a:rPr>
              <a:t>Both male and female condoms form a barrier that prevent sperm and egg from meeting. Male condoms sheath a penis. Female condoms fit loosely inside a vagina. </a:t>
            </a:r>
          </a:p>
          <a:p>
            <a:r>
              <a:rPr lang="en-GB" sz="1200" b="1" i="0" kern="1200" dirty="0">
                <a:solidFill>
                  <a:schemeClr val="tx1"/>
                </a:solidFill>
                <a:effectLst/>
                <a:latin typeface="+mn-lt"/>
                <a:ea typeface="+mn-ea"/>
                <a:cs typeface="+mn-cs"/>
              </a:rPr>
              <a:t>Sterilization</a:t>
            </a:r>
            <a:r>
              <a:rPr lang="en-GB" sz="1200" b="0" i="0" kern="1200" dirty="0">
                <a:solidFill>
                  <a:schemeClr val="tx1"/>
                </a:solidFill>
                <a:effectLst/>
                <a:latin typeface="+mn-lt"/>
                <a:ea typeface="+mn-ea"/>
                <a:cs typeface="+mn-cs"/>
              </a:rPr>
              <a:t> is considered a permanent method that blocks sperm in men and eggs in women. Voluntary and informed choice is essential. </a:t>
            </a:r>
          </a:p>
          <a:p>
            <a:r>
              <a:rPr lang="en-GB" sz="1200" b="1" i="0" kern="1200" dirty="0">
                <a:solidFill>
                  <a:schemeClr val="tx1"/>
                </a:solidFill>
                <a:effectLst/>
                <a:latin typeface="+mn-lt"/>
                <a:ea typeface="+mn-ea"/>
                <a:cs typeface="+mn-cs"/>
              </a:rPr>
              <a:t>Lactational amenorrhea method</a:t>
            </a:r>
            <a:r>
              <a:rPr lang="en-GB" sz="1200" b="0" i="0" kern="1200" dirty="0">
                <a:solidFill>
                  <a:schemeClr val="tx1"/>
                </a:solidFill>
                <a:effectLst/>
                <a:latin typeface="+mn-lt"/>
                <a:ea typeface="+mn-ea"/>
                <a:cs typeface="+mn-cs"/>
              </a:rPr>
              <a:t> is a temporary method of contraception for new mothers whose monthly bleeding has not returned. During this period, eggs are not released and so pregnancy cannot occur.</a:t>
            </a:r>
          </a:p>
          <a:p>
            <a:endParaRPr lang="en-GB" dirty="0"/>
          </a:p>
          <a:p>
            <a:r>
              <a:rPr lang="en-GB" sz="1200" dirty="0"/>
              <a:t>Source: WHO. Contraception. World Health Organization; 2021.</a:t>
            </a:r>
            <a:endParaRPr lang="en-GB" dirty="0"/>
          </a:p>
          <a:p>
            <a:pPr eaLnBrk="1" hangingPunct="1"/>
            <a:endParaRPr lang="en-US" altLang="en-US" dirty="0"/>
          </a:p>
        </p:txBody>
      </p:sp>
    </p:spTree>
    <p:extLst>
      <p:ext uri="{BB962C8B-B14F-4D97-AF65-F5344CB8AC3E}">
        <p14:creationId xmlns:p14="http://schemas.microsoft.com/office/powerpoint/2010/main" val="708409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Methods of contraception include oral contraceptive pills, implants, injectables, patches, vaginal rings, Intra uterine devices, condoms, male and female sterilization, lactational amenorrhea methods, withdrawal and fertility awareness based methods. These methods have different mechanisms of action and effectiveness in preventing unintended pregnancy. Effectiveness of methods is measured by the number of pregnancies per 100 women using the method per year. </a:t>
            </a:r>
          </a:p>
          <a:p>
            <a:r>
              <a:rPr lang="en-GB" sz="1200" b="0" i="0" kern="1200" dirty="0">
                <a:solidFill>
                  <a:schemeClr val="tx1"/>
                </a:solidFill>
                <a:effectLst/>
                <a:latin typeface="+mn-lt"/>
                <a:ea typeface="+mn-ea"/>
                <a:cs typeface="+mn-cs"/>
              </a:rPr>
              <a:t>Methods are classified by their effectiveness as commonly used into: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Very effective (0–0.9 pregnancies per 100 women);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Effective (1-9 pregnancies per 100 women);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Moderately effective (10-19 pregnancies per 100 women);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Less effective (20 or more pregnancies per 100 women).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Source: </a:t>
            </a:r>
            <a:r>
              <a:rPr lang="en-GB" sz="1200" kern="1200" dirty="0">
                <a:solidFill>
                  <a:schemeClr val="tx1"/>
                </a:solidFill>
                <a:effectLst/>
                <a:latin typeface="+mn-lt"/>
                <a:ea typeface="+mn-ea"/>
                <a:cs typeface="+mn-cs"/>
              </a:rPr>
              <a:t>WHO. Family planning/contraception methods. World Health Organization; 2020. </a:t>
            </a:r>
            <a:endParaRPr lang="en-GB" dirty="0"/>
          </a:p>
        </p:txBody>
      </p:sp>
      <p:sp>
        <p:nvSpPr>
          <p:cNvPr id="4" name="Slide Number Placeholder 3"/>
          <p:cNvSpPr>
            <a:spLocks noGrp="1"/>
          </p:cNvSpPr>
          <p:nvPr>
            <p:ph type="sldNum" sz="quarter" idx="5"/>
          </p:nvPr>
        </p:nvSpPr>
        <p:spPr/>
        <p:txBody>
          <a:bodyPr/>
          <a:lstStyle/>
          <a:p>
            <a:fld id="{936DA71A-6D43-44A1-BDBE-C45272E4DDFF}" type="slidenum">
              <a:rPr lang="en-GB" smtClean="0"/>
              <a:t>9</a:t>
            </a:fld>
            <a:endParaRPr lang="en-GB"/>
          </a:p>
        </p:txBody>
      </p:sp>
    </p:spTree>
    <p:extLst>
      <p:ext uri="{BB962C8B-B14F-4D97-AF65-F5344CB8AC3E}">
        <p14:creationId xmlns:p14="http://schemas.microsoft.com/office/powerpoint/2010/main" val="1757484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Methods of contraception include oral contraceptive pills, implants, injectables, patches, vaginal rings, Intra uterine devices, condoms, male and female sterilization, lactational amenorrhea methods, withdrawal and fertility awareness based methods. These methods have different mechanisms of action and effectiveness in preventing unintended pregnancy. Effectiveness of methods is measured by the number of pregnancies per 100 women using the method per year. </a:t>
            </a:r>
          </a:p>
          <a:p>
            <a:r>
              <a:rPr lang="en-GB" sz="1200" b="0" i="0" kern="1200" dirty="0">
                <a:solidFill>
                  <a:schemeClr val="tx1"/>
                </a:solidFill>
                <a:effectLst/>
                <a:latin typeface="+mn-lt"/>
                <a:ea typeface="+mn-ea"/>
                <a:cs typeface="+mn-cs"/>
              </a:rPr>
              <a:t>Methods are classified by their effectiveness as commonly used into: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Very effective (0–0.9 pregnancies per 100 women);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Effective (1-9 pregnancies per 100 women);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Moderately effective (10-19 pregnancies per 100 women); </a:t>
            </a:r>
          </a:p>
          <a:p>
            <a:pPr marL="171450" indent="-171450">
              <a:buFont typeface="Arial" panose="020B0604020202020204" pitchFamily="34" charset="0"/>
              <a:buChar char="•"/>
            </a:pPr>
            <a:r>
              <a:rPr lang="en-GB" sz="1200" b="0" i="0" kern="1200" dirty="0">
                <a:solidFill>
                  <a:schemeClr val="tx1"/>
                </a:solidFill>
                <a:effectLst/>
                <a:latin typeface="+mn-lt"/>
                <a:ea typeface="+mn-ea"/>
                <a:cs typeface="+mn-cs"/>
              </a:rPr>
              <a:t>Less effective (20 or more pregnancies per 100 women).</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Source: </a:t>
            </a:r>
            <a:r>
              <a:rPr lang="en-GB" sz="1200" kern="1200" dirty="0">
                <a:solidFill>
                  <a:schemeClr val="tx1"/>
                </a:solidFill>
                <a:effectLst/>
                <a:latin typeface="+mn-lt"/>
                <a:ea typeface="+mn-ea"/>
                <a:cs typeface="+mn-cs"/>
              </a:rPr>
              <a:t>WHO. Family planning/contraception methods. World Health Organization; 2020. </a:t>
            </a:r>
            <a:endParaRPr lang="en-GB" dirty="0"/>
          </a:p>
        </p:txBody>
      </p:sp>
      <p:sp>
        <p:nvSpPr>
          <p:cNvPr id="4" name="Slide Number Placeholder 3"/>
          <p:cNvSpPr>
            <a:spLocks noGrp="1"/>
          </p:cNvSpPr>
          <p:nvPr>
            <p:ph type="sldNum" sz="quarter" idx="5"/>
          </p:nvPr>
        </p:nvSpPr>
        <p:spPr/>
        <p:txBody>
          <a:bodyPr/>
          <a:lstStyle/>
          <a:p>
            <a:fld id="{936DA71A-6D43-44A1-BDBE-C45272E4DDFF}" type="slidenum">
              <a:rPr lang="en-GB" smtClean="0"/>
              <a:t>10</a:t>
            </a:fld>
            <a:endParaRPr lang="en-GB"/>
          </a:p>
        </p:txBody>
      </p:sp>
    </p:spTree>
    <p:extLst>
      <p:ext uri="{BB962C8B-B14F-4D97-AF65-F5344CB8AC3E}">
        <p14:creationId xmlns:p14="http://schemas.microsoft.com/office/powerpoint/2010/main" val="21727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cs typeface="Arial" charset="0"/>
              </a:defRPr>
            </a:lvl1pPr>
            <a:lvl2pPr marL="742950" indent="-285750">
              <a:defRPr sz="1200">
                <a:solidFill>
                  <a:schemeClr val="tx1"/>
                </a:solidFill>
                <a:latin typeface="Arial" charset="0"/>
                <a:cs typeface="Arial" charset="0"/>
              </a:defRPr>
            </a:lvl2pPr>
            <a:lvl3pPr marL="1143000" indent="-228600">
              <a:defRPr sz="1200">
                <a:solidFill>
                  <a:schemeClr val="tx1"/>
                </a:solidFill>
                <a:latin typeface="Arial" charset="0"/>
                <a:cs typeface="Arial" charset="0"/>
              </a:defRPr>
            </a:lvl3pPr>
            <a:lvl4pPr marL="1600200" indent="-228600">
              <a:defRPr sz="1200">
                <a:solidFill>
                  <a:schemeClr val="tx1"/>
                </a:solidFill>
                <a:latin typeface="Arial" charset="0"/>
                <a:cs typeface="Arial" charset="0"/>
              </a:defRPr>
            </a:lvl4pPr>
            <a:lvl5pPr marL="2057400" indent="-228600">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0257C82-8220-4FD3-BCDD-671A23CEC856}" type="slidenum">
              <a:rPr kumimoji="0" lang="en-US" alt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mn-lt"/>
                <a:ea typeface="+mn-ea"/>
                <a:cs typeface="+mn-cs"/>
              </a:rPr>
              <a:t>Methods of contraception have different mechanisms of action and effectiveness in preventing unintended pregnancy. Effectiveness of methods is measured by the number of pregnancies per 100 women using the method per year. </a:t>
            </a: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1676400"/>
            <a:ext cx="7772400" cy="1470025"/>
          </a:xfrm>
        </p:spPr>
        <p:txBody>
          <a:bodyPr/>
          <a:lstStyle>
            <a:lvl1pPr algn="ctr">
              <a:defRPr sz="4400"/>
            </a:lvl1pPr>
          </a:lstStyle>
          <a:p>
            <a:r>
              <a:rPr lang="en-US"/>
              <a:t>Click to edit Master title style</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698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66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5DCF69-0B86-4CA2-9B77-5ACBBF3C6675}" type="datetime1">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2763919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AB732-5817-416B-BBFA-40BF9C77BB17}" type="datetime1">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3738445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83959-FC47-4A80-9116-4A7356CA394D}" type="datetime1">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329699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3B02C-1F94-4A82-A76E-09FE130EE450}" type="datetime1">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2239992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5F084-8F3E-4065-AA4D-1C67007FFBC4}" type="datetime1">
              <a:rPr lang="en-GB" smtClean="0"/>
              <a:t>20/06/2021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4143159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5DB26A-A771-46AB-90DB-91CC2EC10FAA}" type="datetime1">
              <a:rPr lang="en-GB" smtClean="0"/>
              <a:t>20/06/2021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2058409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8907C-435E-414F-8DA9-F36CE659A715}" type="datetime1">
              <a:rPr lang="en-GB" smtClean="0"/>
              <a:t>20/06/2021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1238841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0FBD4-1510-46CA-939E-C01AB4635BD2}" type="datetime1">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579388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71BD3C-4AD9-48B0-AC76-C7A2DB669A3A}" type="datetime1">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28940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780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1DF5F-9664-4E9F-8675-1C840799D2CF}" type="datetime1">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1842141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3B7808-0936-4B25-B9CE-FEF4ADAB2FD6}" type="datetime1">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03B3E5-BAE0-4051-A0B1-29381921E4F1}" type="slidenum">
              <a:rPr lang="en-GB" smtClean="0"/>
              <a:t>‹#›</a:t>
            </a:fld>
            <a:endParaRPr lang="en-GB"/>
          </a:p>
        </p:txBody>
      </p:sp>
    </p:spTree>
    <p:extLst>
      <p:ext uri="{BB962C8B-B14F-4D97-AF65-F5344CB8AC3E}">
        <p14:creationId xmlns:p14="http://schemas.microsoft.com/office/powerpoint/2010/main" val="257034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52413"/>
            <a:ext cx="8229600" cy="1143000"/>
          </a:xfrm>
        </p:spPr>
        <p:txBody>
          <a:bodyPr/>
          <a:lstStyle/>
          <a:p>
            <a:r>
              <a:rPr lang="en-US"/>
              <a:t>Click to edit Master title style</a:t>
            </a:r>
          </a:p>
        </p:txBody>
      </p:sp>
      <p:sp>
        <p:nvSpPr>
          <p:cNvPr id="3" name="ClipArt Placeholder 2"/>
          <p:cNvSpPr>
            <a:spLocks noGrp="1"/>
          </p:cNvSpPr>
          <p:nvPr>
            <p:ph type="clipArt" sz="half" idx="1"/>
          </p:nvPr>
        </p:nvSpPr>
        <p:spPr>
          <a:xfrm>
            <a:off x="457200" y="1600200"/>
            <a:ext cx="4038600" cy="4525963"/>
          </a:xfrm>
        </p:spPr>
        <p:txBody>
          <a:bodyPr/>
          <a:lstStyle/>
          <a:p>
            <a:pPr lvl="0"/>
            <a:r>
              <a:rPr lang="en-US" noProof="0"/>
              <a:t>Click icon to add clip art</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02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52413"/>
            <a:ext cx="8229600" cy="1143000"/>
          </a:xfrm>
        </p:spPr>
        <p:txBody>
          <a:bodyPr/>
          <a:lstStyle/>
          <a:p>
            <a:r>
              <a:rPr lang="en-US"/>
              <a:t>Click to edit Master title style</a:t>
            </a:r>
          </a:p>
        </p:txBody>
      </p:sp>
      <p:sp>
        <p:nvSpPr>
          <p:cNvPr id="3" name="Media Placeholder 2"/>
          <p:cNvSpPr>
            <a:spLocks noGrp="1"/>
          </p:cNvSpPr>
          <p:nvPr>
            <p:ph type="media" sz="half" idx="1"/>
          </p:nvPr>
        </p:nvSpPr>
        <p:spPr>
          <a:xfrm>
            <a:off x="457200" y="1600200"/>
            <a:ext cx="4038600" cy="4525963"/>
          </a:xfrm>
        </p:spPr>
        <p:txBody>
          <a:bodyPr/>
          <a:lstStyle/>
          <a:p>
            <a:pPr lvl="0"/>
            <a:r>
              <a:rPr lang="en-US" noProof="0"/>
              <a:t>Click icon to add media</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607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442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1676400"/>
            <a:ext cx="7772400" cy="1470025"/>
          </a:xfrm>
        </p:spPr>
        <p:txBody>
          <a:bodyPr/>
          <a:lstStyle>
            <a:lvl1pPr algn="ctr">
              <a:defRPr sz="4400"/>
            </a:lvl1pPr>
          </a:lstStyle>
          <a:p>
            <a:r>
              <a:rPr lang="en-US"/>
              <a:t>Click to edit Master title style</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77966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836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52413"/>
            <a:ext cx="8229600" cy="1143000"/>
          </a:xfrm>
        </p:spPr>
        <p:txBody>
          <a:bodyPr/>
          <a:lstStyle/>
          <a:p>
            <a:r>
              <a:rPr lang="en-US"/>
              <a:t>Click to edit Master title style</a:t>
            </a:r>
          </a:p>
        </p:txBody>
      </p:sp>
      <p:sp>
        <p:nvSpPr>
          <p:cNvPr id="3" name="ClipArt Placeholder 2"/>
          <p:cNvSpPr>
            <a:spLocks noGrp="1"/>
          </p:cNvSpPr>
          <p:nvPr>
            <p:ph type="clipArt" sz="half" idx="1"/>
          </p:nvPr>
        </p:nvSpPr>
        <p:spPr>
          <a:xfrm>
            <a:off x="457200" y="1600200"/>
            <a:ext cx="4038600" cy="4525963"/>
          </a:xfrm>
        </p:spPr>
        <p:txBody>
          <a:bodyPr/>
          <a:lstStyle/>
          <a:p>
            <a:pPr lvl="0"/>
            <a:r>
              <a:rPr lang="en-US" noProof="0"/>
              <a:t>Click icon to add clip art</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697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mediaAndTx" preserve="1">
  <p:cSld name="Title, Media Clip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52413"/>
            <a:ext cx="8229600" cy="1143000"/>
          </a:xfrm>
        </p:spPr>
        <p:txBody>
          <a:bodyPr/>
          <a:lstStyle/>
          <a:p>
            <a:r>
              <a:rPr lang="en-US"/>
              <a:t>Click to edit Master title style</a:t>
            </a:r>
          </a:p>
        </p:txBody>
      </p:sp>
      <p:sp>
        <p:nvSpPr>
          <p:cNvPr id="3" name="Media Placeholder 2"/>
          <p:cNvSpPr>
            <a:spLocks noGrp="1"/>
          </p:cNvSpPr>
          <p:nvPr>
            <p:ph type="media" sz="half" idx="1"/>
          </p:nvPr>
        </p:nvSpPr>
        <p:spPr>
          <a:xfrm>
            <a:off x="457200" y="1600200"/>
            <a:ext cx="4038600" cy="4525963"/>
          </a:xfrm>
        </p:spPr>
        <p:txBody>
          <a:bodyPr/>
          <a:lstStyle/>
          <a:p>
            <a:pPr lvl="0"/>
            <a:r>
              <a:rPr lang="en-US" noProof="0"/>
              <a:t>Click icon to add media</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5769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CECFF">
            <a:alpha val="23921"/>
          </a:srgbClr>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FB6499E-5581-4EC6-A6EE-D56CCAF2548B}"/>
              </a:ext>
            </a:extLst>
          </p:cNvPr>
          <p:cNvSpPr>
            <a:spLocks noGrp="1" noChangeArrowheads="1"/>
          </p:cNvSpPr>
          <p:nvPr>
            <p:ph type="title"/>
          </p:nvPr>
        </p:nvSpPr>
        <p:spPr bwMode="auto">
          <a:xfrm>
            <a:off x="457200" y="2524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1B234DFB-78CA-43DF-A8A4-B4BC369B0E5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Rectangle 4">
            <a:extLst>
              <a:ext uri="{FF2B5EF4-FFF2-40B4-BE49-F238E27FC236}">
                <a16:creationId xmlns:a16="http://schemas.microsoft.com/office/drawing/2014/main" id="{208C00E8-ABAD-489A-A7E9-D53043852640}"/>
              </a:ext>
            </a:extLst>
          </p:cNvPr>
          <p:cNvSpPr>
            <a:spLocks noChangeArrowheads="1"/>
          </p:cNvSpPr>
          <p:nvPr/>
        </p:nvSpPr>
        <p:spPr bwMode="auto">
          <a:xfrm>
            <a:off x="471488" y="1219200"/>
            <a:ext cx="8229600" cy="152400"/>
          </a:xfrm>
          <a:prstGeom prst="rect">
            <a:avLst/>
          </a:prstGeom>
          <a:solidFill>
            <a:srgbClr val="008080"/>
          </a:solidFill>
          <a:ln w="9525">
            <a:solidFill>
              <a:schemeClr val="accent6">
                <a:lumMod val="50000"/>
              </a:schemeClr>
            </a:solidFill>
            <a:miter lim="800000"/>
            <a:headEnd/>
            <a:tailEnd/>
          </a:ln>
          <a:effectLst/>
        </p:spPr>
        <p:txBody>
          <a:bodyPr wrap="none" anchor="ctr"/>
          <a:lstStyle/>
          <a:p>
            <a:pPr algn="ctr" eaLnBrk="1" hangingPunct="1">
              <a:defRPr/>
            </a:pPr>
            <a:endParaRPr lang="en-US">
              <a:solidFill>
                <a:srgbClr val="FFFFFF"/>
              </a:solidFill>
              <a:latin typeface="Arial" charset="0"/>
            </a:endParaRPr>
          </a:p>
        </p:txBody>
      </p:sp>
      <p:sp>
        <p:nvSpPr>
          <p:cNvPr id="6" name="TextBox 6">
            <a:extLst>
              <a:ext uri="{FF2B5EF4-FFF2-40B4-BE49-F238E27FC236}">
                <a16:creationId xmlns:a16="http://schemas.microsoft.com/office/drawing/2014/main" id="{F8089767-2084-4F7F-A001-366BD084CF40}"/>
              </a:ext>
            </a:extLst>
          </p:cNvPr>
          <p:cNvSpPr txBox="1">
            <a:spLocks noChangeArrowheads="1"/>
          </p:cNvSpPr>
          <p:nvPr/>
        </p:nvSpPr>
        <p:spPr bwMode="auto">
          <a:xfrm>
            <a:off x="6400800" y="6384925"/>
            <a:ext cx="2560638" cy="338138"/>
          </a:xfrm>
          <a:prstGeom prst="rect">
            <a:avLst/>
          </a:prstGeom>
          <a:noFill/>
          <a:ln>
            <a:noFill/>
          </a:ln>
        </p:spPr>
        <p:txBody>
          <a:bodyPr>
            <a:spAutoFit/>
          </a:bodyPr>
          <a:lstStyle>
            <a:lvl1pPr>
              <a:defRPr sz="1200">
                <a:solidFill>
                  <a:schemeClr val="tx1"/>
                </a:solidFill>
                <a:latin typeface="Arial" panose="020B0604020202020204" pitchFamily="34" charset="0"/>
                <a:ea typeface="ＭＳ Ｐゴシック" panose="020B0600070205080204" pitchFamily="34" charset="-128"/>
              </a:defRPr>
            </a:lvl1pPr>
            <a:lvl2pPr marL="742950" indent="-285750">
              <a:defRPr sz="1200">
                <a:solidFill>
                  <a:schemeClr val="tx1"/>
                </a:solidFill>
                <a:latin typeface="Arial" panose="020B0604020202020204" pitchFamily="34" charset="0"/>
                <a:ea typeface="ＭＳ Ｐゴシック" panose="020B0600070205080204" pitchFamily="34" charset="-128"/>
              </a:defRPr>
            </a:lvl2pPr>
            <a:lvl3pPr marL="1143000" indent="-228600">
              <a:defRPr sz="1200">
                <a:solidFill>
                  <a:schemeClr val="tx1"/>
                </a:solidFill>
                <a:latin typeface="Arial" panose="020B0604020202020204" pitchFamily="34" charset="0"/>
                <a:ea typeface="ＭＳ Ｐゴシック" panose="020B0600070205080204" pitchFamily="34" charset="-128"/>
              </a:defRPr>
            </a:lvl3pPr>
            <a:lvl4pPr marL="1600200" indent="-228600">
              <a:defRPr sz="1200">
                <a:solidFill>
                  <a:schemeClr val="tx1"/>
                </a:solidFill>
                <a:latin typeface="Arial" panose="020B0604020202020204" pitchFamily="34" charset="0"/>
                <a:ea typeface="ＭＳ Ｐゴシック" panose="020B0600070205080204" pitchFamily="34" charset="-128"/>
              </a:defRPr>
            </a:lvl4pPr>
            <a:lvl5pPr marL="2057400" indent="-228600">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1600" b="1">
                <a:solidFill>
                  <a:srgbClr val="000000"/>
                </a:solidFill>
                <a:cs typeface="Arial" panose="020B0604020202020204" pitchFamily="34" charset="0"/>
              </a:rPr>
              <a:t> Session I, Slide #</a:t>
            </a:r>
            <a:fld id="{46243D99-32F9-4311-81D3-DD7BDB04480A}" type="slidenum">
              <a:rPr lang="en-US" altLang="en-US" sz="1600" b="1">
                <a:solidFill>
                  <a:srgbClr val="000000"/>
                </a:solidFill>
                <a:cs typeface="Arial" panose="020B0604020202020204" pitchFamily="34" charset="0"/>
              </a:rPr>
              <a:pPr algn="r" eaLnBrk="1" hangingPunct="1"/>
              <a:t>‹#›</a:t>
            </a:fld>
            <a:endParaRPr lang="en-US" altLang="en-US" sz="1600" b="1">
              <a:solidFill>
                <a:srgbClr val="000000"/>
              </a:solidFill>
              <a:cs typeface="Arial" panose="020B0604020202020204" pitchFamily="34" charset="0"/>
            </a:endParaRPr>
          </a:p>
        </p:txBody>
      </p:sp>
      <p:sp>
        <p:nvSpPr>
          <p:cNvPr id="7" name="TextBox 2">
            <a:extLst>
              <a:ext uri="{FF2B5EF4-FFF2-40B4-BE49-F238E27FC236}">
                <a16:creationId xmlns:a16="http://schemas.microsoft.com/office/drawing/2014/main" id="{C75C2AFE-E9A4-4B07-A2FE-E12463427BAC}"/>
              </a:ext>
            </a:extLst>
          </p:cNvPr>
          <p:cNvSpPr txBox="1">
            <a:spLocks noChangeArrowheads="1"/>
          </p:cNvSpPr>
          <p:nvPr userDrawn="1"/>
        </p:nvSpPr>
        <p:spPr bwMode="auto">
          <a:xfrm>
            <a:off x="7726363" y="6384925"/>
            <a:ext cx="1235075" cy="339725"/>
          </a:xfrm>
          <a:prstGeom prst="rect">
            <a:avLst/>
          </a:prstGeom>
          <a:noFill/>
          <a:ln>
            <a:noFill/>
          </a:ln>
        </p:spPr>
        <p:txBody>
          <a:bodyPr>
            <a:spAutoFit/>
          </a:bodyPr>
          <a:lstStyle>
            <a:lvl1pPr>
              <a:defRPr sz="1200">
                <a:solidFill>
                  <a:schemeClr val="tx1"/>
                </a:solidFill>
                <a:latin typeface="Arial" panose="020B0604020202020204" pitchFamily="34" charset="0"/>
                <a:ea typeface="ＭＳ Ｐゴシック" panose="020B0600070205080204" pitchFamily="34" charset="-128"/>
              </a:defRPr>
            </a:lvl1pPr>
            <a:lvl2pPr marL="742950" indent="-285750">
              <a:defRPr sz="1200">
                <a:solidFill>
                  <a:schemeClr val="tx1"/>
                </a:solidFill>
                <a:latin typeface="Arial" panose="020B0604020202020204" pitchFamily="34" charset="0"/>
                <a:ea typeface="ＭＳ Ｐゴシック" panose="020B0600070205080204" pitchFamily="34" charset="-128"/>
              </a:defRPr>
            </a:lvl2pPr>
            <a:lvl3pPr marL="1143000" indent="-228600">
              <a:defRPr sz="1200">
                <a:solidFill>
                  <a:schemeClr val="tx1"/>
                </a:solidFill>
                <a:latin typeface="Arial" panose="020B0604020202020204" pitchFamily="34" charset="0"/>
                <a:ea typeface="ＭＳ Ｐゴシック" panose="020B0600070205080204" pitchFamily="34" charset="-128"/>
              </a:defRPr>
            </a:lvl3pPr>
            <a:lvl4pPr marL="1600200" indent="-228600">
              <a:defRPr sz="1200">
                <a:solidFill>
                  <a:schemeClr val="tx1"/>
                </a:solidFill>
                <a:latin typeface="Arial" panose="020B0604020202020204" pitchFamily="34" charset="0"/>
                <a:ea typeface="ＭＳ Ｐゴシック" panose="020B0600070205080204" pitchFamily="34" charset="-128"/>
              </a:defRPr>
            </a:lvl4pPr>
            <a:lvl5pPr marL="2057400" indent="-228600">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eaLnBrk="1" hangingPunct="1"/>
            <a:fld id="{64468AEB-440C-44BA-8FB2-05D5B1638088}" type="slidenum">
              <a:rPr lang="en-US" altLang="en-US" sz="1600" b="1">
                <a:solidFill>
                  <a:srgbClr val="000000"/>
                </a:solidFill>
              </a:rPr>
              <a:pPr algn="r" eaLnBrk="1" hangingPunct="1"/>
              <a:t>‹#›</a:t>
            </a:fld>
            <a:endParaRPr lang="en-US" altLang="en-US" sz="1600" b="1">
              <a:solidFill>
                <a:srgbClr val="000000"/>
              </a:solidFill>
            </a:endParaRPr>
          </a:p>
        </p:txBody>
      </p:sp>
    </p:spTree>
    <p:extLst>
      <p:ext uri="{BB962C8B-B14F-4D97-AF65-F5344CB8AC3E}">
        <p14:creationId xmlns:p14="http://schemas.microsoft.com/office/powerpoint/2010/main" val="2573926365"/>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lgn="l" rtl="0" eaLnBrk="0" fontAlgn="base" hangingPunct="0">
        <a:lnSpc>
          <a:spcPct val="85000"/>
        </a:lnSpc>
        <a:spcBef>
          <a:spcPct val="0"/>
        </a:spcBef>
        <a:spcAft>
          <a:spcPct val="0"/>
        </a:spcAft>
        <a:defRPr sz="3800" b="1">
          <a:solidFill>
            <a:srgbClr val="000000"/>
          </a:solidFill>
          <a:latin typeface="+mj-lt"/>
          <a:ea typeface="ＭＳ Ｐゴシック" charset="-128"/>
          <a:cs typeface="+mj-cs"/>
        </a:defRPr>
      </a:lvl1pPr>
      <a:lvl2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2pPr>
      <a:lvl3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3pPr>
      <a:lvl4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4pPr>
      <a:lvl5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5pPr>
      <a:lvl6pPr marL="457200" algn="l" rtl="0" eaLnBrk="1" fontAlgn="base" hangingPunct="1">
        <a:lnSpc>
          <a:spcPct val="85000"/>
        </a:lnSpc>
        <a:spcBef>
          <a:spcPct val="0"/>
        </a:spcBef>
        <a:spcAft>
          <a:spcPct val="0"/>
        </a:spcAft>
        <a:defRPr sz="3800" b="1">
          <a:solidFill>
            <a:schemeClr val="bg2"/>
          </a:solidFill>
          <a:latin typeface="Arial" charset="0"/>
        </a:defRPr>
      </a:lvl6pPr>
      <a:lvl7pPr marL="914400" algn="l" rtl="0" eaLnBrk="1" fontAlgn="base" hangingPunct="1">
        <a:lnSpc>
          <a:spcPct val="85000"/>
        </a:lnSpc>
        <a:spcBef>
          <a:spcPct val="0"/>
        </a:spcBef>
        <a:spcAft>
          <a:spcPct val="0"/>
        </a:spcAft>
        <a:defRPr sz="3800" b="1">
          <a:solidFill>
            <a:schemeClr val="bg2"/>
          </a:solidFill>
          <a:latin typeface="Arial" charset="0"/>
        </a:defRPr>
      </a:lvl7pPr>
      <a:lvl8pPr marL="1371600" algn="l" rtl="0" eaLnBrk="1" fontAlgn="base" hangingPunct="1">
        <a:lnSpc>
          <a:spcPct val="85000"/>
        </a:lnSpc>
        <a:spcBef>
          <a:spcPct val="0"/>
        </a:spcBef>
        <a:spcAft>
          <a:spcPct val="0"/>
        </a:spcAft>
        <a:defRPr sz="3800" b="1">
          <a:solidFill>
            <a:schemeClr val="bg2"/>
          </a:solidFill>
          <a:latin typeface="Arial" charset="0"/>
        </a:defRPr>
      </a:lvl8pPr>
      <a:lvl9pPr marL="1828800" algn="l" rtl="0" eaLnBrk="1" fontAlgn="base" hangingPunct="1">
        <a:lnSpc>
          <a:spcPct val="85000"/>
        </a:lnSpc>
        <a:spcBef>
          <a:spcPct val="0"/>
        </a:spcBef>
        <a:spcAft>
          <a:spcPct val="0"/>
        </a:spcAft>
        <a:defRPr sz="3800" b="1">
          <a:solidFill>
            <a:schemeClr val="bg2"/>
          </a:solidFill>
          <a:latin typeface="Arial" charset="0"/>
        </a:defRPr>
      </a:lvl9pPr>
    </p:titleStyle>
    <p:bodyStyle>
      <a:lvl1pPr marL="342900" indent="-342900" algn="l" rtl="0" eaLnBrk="0" fontAlgn="base" hangingPunct="0">
        <a:lnSpc>
          <a:spcPct val="95000"/>
        </a:lnSpc>
        <a:spcBef>
          <a:spcPct val="30000"/>
        </a:spcBef>
        <a:spcAft>
          <a:spcPct val="0"/>
        </a:spcAft>
        <a:buChar char="•"/>
        <a:defRPr sz="3200">
          <a:solidFill>
            <a:srgbClr val="000000"/>
          </a:solidFill>
          <a:latin typeface="+mn-lt"/>
          <a:ea typeface="ＭＳ Ｐゴシック" charset="-128"/>
          <a:cs typeface="+mn-cs"/>
        </a:defRPr>
      </a:lvl1pPr>
      <a:lvl2pPr marL="742950" indent="-285750" algn="l" rtl="0" eaLnBrk="0" fontAlgn="base" hangingPunct="0">
        <a:lnSpc>
          <a:spcPct val="95000"/>
        </a:lnSpc>
        <a:spcBef>
          <a:spcPct val="30000"/>
        </a:spcBef>
        <a:spcAft>
          <a:spcPct val="0"/>
        </a:spcAft>
        <a:buChar char="–"/>
        <a:defRPr sz="2800">
          <a:solidFill>
            <a:srgbClr val="000000"/>
          </a:solidFill>
          <a:latin typeface="+mn-lt"/>
          <a:ea typeface="ＭＳ Ｐゴシック" charset="-128"/>
        </a:defRPr>
      </a:lvl2pPr>
      <a:lvl3pPr marL="1143000" indent="-228600" algn="l" rtl="0" eaLnBrk="0" fontAlgn="base" hangingPunct="0">
        <a:lnSpc>
          <a:spcPct val="95000"/>
        </a:lnSpc>
        <a:spcBef>
          <a:spcPct val="30000"/>
        </a:spcBef>
        <a:spcAft>
          <a:spcPct val="0"/>
        </a:spcAft>
        <a:buChar char="•"/>
        <a:defRPr sz="2400">
          <a:solidFill>
            <a:srgbClr val="000000"/>
          </a:solidFill>
          <a:latin typeface="+mn-lt"/>
          <a:ea typeface="ＭＳ Ｐゴシック" charset="-128"/>
        </a:defRPr>
      </a:lvl3pPr>
      <a:lvl4pPr marL="1600200" indent="-228600" algn="l" rtl="0" eaLnBrk="0" fontAlgn="base" hangingPunct="0">
        <a:lnSpc>
          <a:spcPct val="95000"/>
        </a:lnSpc>
        <a:spcBef>
          <a:spcPct val="30000"/>
        </a:spcBef>
        <a:spcAft>
          <a:spcPct val="0"/>
        </a:spcAft>
        <a:buChar char="–"/>
        <a:defRPr sz="2000">
          <a:solidFill>
            <a:srgbClr val="000000"/>
          </a:solidFill>
          <a:latin typeface="+mn-lt"/>
          <a:ea typeface="ＭＳ Ｐゴシック" charset="-128"/>
        </a:defRPr>
      </a:lvl4pPr>
      <a:lvl5pPr marL="2057400" indent="-228600" algn="l" rtl="0" eaLnBrk="0" fontAlgn="base" hangingPunct="0">
        <a:lnSpc>
          <a:spcPct val="95000"/>
        </a:lnSpc>
        <a:spcBef>
          <a:spcPct val="30000"/>
        </a:spcBef>
        <a:spcAft>
          <a:spcPct val="0"/>
        </a:spcAft>
        <a:buChar char="»"/>
        <a:defRPr sz="2000">
          <a:solidFill>
            <a:srgbClr val="000000"/>
          </a:solidFill>
          <a:latin typeface="+mn-lt"/>
          <a:ea typeface="ＭＳ Ｐゴシック" charset="-128"/>
        </a:defRPr>
      </a:lvl5pPr>
      <a:lvl6pPr marL="25146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6pPr>
      <a:lvl7pPr marL="29718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7pPr>
      <a:lvl8pPr marL="34290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8pPr>
      <a:lvl9pPr marL="38862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CECFF">
            <a:alpha val="23921"/>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558F09-7B68-4979-86CF-F51623175CB1}"/>
              </a:ext>
            </a:extLst>
          </p:cNvPr>
          <p:cNvSpPr>
            <a:spLocks noGrp="1" noChangeArrowheads="1"/>
          </p:cNvSpPr>
          <p:nvPr>
            <p:ph type="title"/>
          </p:nvPr>
        </p:nvSpPr>
        <p:spPr bwMode="auto">
          <a:xfrm>
            <a:off x="457200" y="2524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4536618-B2AC-42E7-A6B3-0836BA99579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Rectangle 4">
            <a:extLst>
              <a:ext uri="{FF2B5EF4-FFF2-40B4-BE49-F238E27FC236}">
                <a16:creationId xmlns:a16="http://schemas.microsoft.com/office/drawing/2014/main" id="{EF9E617C-DA4E-4795-9FBB-3BB35679B2C5}"/>
              </a:ext>
            </a:extLst>
          </p:cNvPr>
          <p:cNvSpPr>
            <a:spLocks noChangeArrowheads="1"/>
          </p:cNvSpPr>
          <p:nvPr/>
        </p:nvSpPr>
        <p:spPr bwMode="auto">
          <a:xfrm>
            <a:off x="471488" y="1219200"/>
            <a:ext cx="8229600" cy="152400"/>
          </a:xfrm>
          <a:prstGeom prst="rect">
            <a:avLst/>
          </a:prstGeom>
          <a:solidFill>
            <a:srgbClr val="008080"/>
          </a:solidFill>
          <a:ln w="9525">
            <a:solidFill>
              <a:schemeClr val="accent6">
                <a:lumMod val="50000"/>
              </a:schemeClr>
            </a:solidFill>
            <a:miter lim="800000"/>
            <a:headEnd/>
            <a:tailEnd/>
          </a:ln>
          <a:effectLst/>
        </p:spPr>
        <p:txBody>
          <a:bodyPr wrap="none" anchor="ctr"/>
          <a:lstStyle/>
          <a:p>
            <a:pPr algn="ctr" eaLnBrk="1" hangingPunct="1">
              <a:defRPr/>
            </a:pPr>
            <a:endParaRPr lang="en-US">
              <a:latin typeface="Arial" charset="0"/>
            </a:endParaRPr>
          </a:p>
        </p:txBody>
      </p:sp>
      <p:sp>
        <p:nvSpPr>
          <p:cNvPr id="6" name="TextBox 6">
            <a:extLst>
              <a:ext uri="{FF2B5EF4-FFF2-40B4-BE49-F238E27FC236}">
                <a16:creationId xmlns:a16="http://schemas.microsoft.com/office/drawing/2014/main" id="{391B520B-56B0-4FD6-B170-210C0B93508B}"/>
              </a:ext>
            </a:extLst>
          </p:cNvPr>
          <p:cNvSpPr txBox="1">
            <a:spLocks noChangeArrowheads="1"/>
          </p:cNvSpPr>
          <p:nvPr/>
        </p:nvSpPr>
        <p:spPr bwMode="auto">
          <a:xfrm>
            <a:off x="6400800" y="6384925"/>
            <a:ext cx="2560638" cy="338138"/>
          </a:xfrm>
          <a:prstGeom prst="rect">
            <a:avLst/>
          </a:prstGeom>
          <a:noFill/>
          <a:ln>
            <a:noFill/>
          </a:ln>
        </p:spPr>
        <p:txBody>
          <a:bodyPr>
            <a:spAutoFit/>
          </a:bodyPr>
          <a:lstStyle>
            <a:lvl1pPr>
              <a:defRPr sz="1200">
                <a:solidFill>
                  <a:schemeClr val="tx1"/>
                </a:solidFill>
                <a:latin typeface="Arial" panose="020B0604020202020204" pitchFamily="34" charset="0"/>
                <a:ea typeface="ＭＳ Ｐゴシック" panose="020B0600070205080204" pitchFamily="34" charset="-128"/>
              </a:defRPr>
            </a:lvl1pPr>
            <a:lvl2pPr marL="742950" indent="-285750">
              <a:defRPr sz="1200">
                <a:solidFill>
                  <a:schemeClr val="tx1"/>
                </a:solidFill>
                <a:latin typeface="Arial" panose="020B0604020202020204" pitchFamily="34" charset="0"/>
                <a:ea typeface="ＭＳ Ｐゴシック" panose="020B0600070205080204" pitchFamily="34" charset="-128"/>
              </a:defRPr>
            </a:lvl2pPr>
            <a:lvl3pPr marL="1143000" indent="-228600">
              <a:defRPr sz="1200">
                <a:solidFill>
                  <a:schemeClr val="tx1"/>
                </a:solidFill>
                <a:latin typeface="Arial" panose="020B0604020202020204" pitchFamily="34" charset="0"/>
                <a:ea typeface="ＭＳ Ｐゴシック" panose="020B0600070205080204" pitchFamily="34" charset="-128"/>
              </a:defRPr>
            </a:lvl3pPr>
            <a:lvl4pPr marL="1600200" indent="-228600">
              <a:defRPr sz="1200">
                <a:solidFill>
                  <a:schemeClr val="tx1"/>
                </a:solidFill>
                <a:latin typeface="Arial" panose="020B0604020202020204" pitchFamily="34" charset="0"/>
                <a:ea typeface="ＭＳ Ｐゴシック" panose="020B0600070205080204" pitchFamily="34" charset="-128"/>
              </a:defRPr>
            </a:lvl4pPr>
            <a:lvl5pPr marL="2057400" indent="-228600">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1600" b="1">
                <a:solidFill>
                  <a:srgbClr val="000000"/>
                </a:solidFill>
                <a:cs typeface="Arial" panose="020B0604020202020204" pitchFamily="34" charset="0"/>
              </a:rPr>
              <a:t>  Slide #</a:t>
            </a:r>
            <a:fld id="{045DC3AA-ECF4-4A6B-A229-89AC43EB4CB3}" type="slidenum">
              <a:rPr lang="en-US" altLang="en-US" sz="1600" b="1">
                <a:solidFill>
                  <a:srgbClr val="000000"/>
                </a:solidFill>
                <a:cs typeface="Arial" panose="020B0604020202020204" pitchFamily="34" charset="0"/>
              </a:rPr>
              <a:pPr algn="r" eaLnBrk="1" hangingPunct="1"/>
              <a:t>‹#›</a:t>
            </a:fld>
            <a:endParaRPr lang="en-US" altLang="en-US" sz="1600" b="1">
              <a:solidFill>
                <a:srgbClr val="000000"/>
              </a:solidFill>
              <a:cs typeface="Arial" panose="020B0604020202020204" pitchFamily="34" charset="0"/>
            </a:endParaRPr>
          </a:p>
        </p:txBody>
      </p:sp>
      <p:sp>
        <p:nvSpPr>
          <p:cNvPr id="7" name="TextBox 2">
            <a:extLst>
              <a:ext uri="{FF2B5EF4-FFF2-40B4-BE49-F238E27FC236}">
                <a16:creationId xmlns:a16="http://schemas.microsoft.com/office/drawing/2014/main" id="{B24A6070-6B22-43EC-B5E3-35E40977A0B0}"/>
              </a:ext>
            </a:extLst>
          </p:cNvPr>
          <p:cNvSpPr txBox="1">
            <a:spLocks noChangeArrowheads="1"/>
          </p:cNvSpPr>
          <p:nvPr userDrawn="1"/>
        </p:nvSpPr>
        <p:spPr bwMode="auto">
          <a:xfrm>
            <a:off x="7726363" y="6384925"/>
            <a:ext cx="1235075" cy="339725"/>
          </a:xfrm>
          <a:prstGeom prst="rect">
            <a:avLst/>
          </a:prstGeom>
          <a:noFill/>
          <a:ln>
            <a:noFill/>
          </a:ln>
        </p:spPr>
        <p:txBody>
          <a:bodyPr>
            <a:spAutoFit/>
          </a:bodyPr>
          <a:lstStyle>
            <a:lvl1pPr>
              <a:defRPr sz="1200">
                <a:solidFill>
                  <a:schemeClr val="tx1"/>
                </a:solidFill>
                <a:latin typeface="Arial" panose="020B0604020202020204" pitchFamily="34" charset="0"/>
                <a:ea typeface="ＭＳ Ｐゴシック" panose="020B0600070205080204" pitchFamily="34" charset="-128"/>
              </a:defRPr>
            </a:lvl1pPr>
            <a:lvl2pPr marL="742950" indent="-285750">
              <a:defRPr sz="1200">
                <a:solidFill>
                  <a:schemeClr val="tx1"/>
                </a:solidFill>
                <a:latin typeface="Arial" panose="020B0604020202020204" pitchFamily="34" charset="0"/>
                <a:ea typeface="ＭＳ Ｐゴシック" panose="020B0600070205080204" pitchFamily="34" charset="-128"/>
              </a:defRPr>
            </a:lvl2pPr>
            <a:lvl3pPr marL="1143000" indent="-228600">
              <a:defRPr sz="1200">
                <a:solidFill>
                  <a:schemeClr val="tx1"/>
                </a:solidFill>
                <a:latin typeface="Arial" panose="020B0604020202020204" pitchFamily="34" charset="0"/>
                <a:ea typeface="ＭＳ Ｐゴシック" panose="020B0600070205080204" pitchFamily="34" charset="-128"/>
              </a:defRPr>
            </a:lvl3pPr>
            <a:lvl4pPr marL="1600200" indent="-228600">
              <a:defRPr sz="1200">
                <a:solidFill>
                  <a:schemeClr val="tx1"/>
                </a:solidFill>
                <a:latin typeface="Arial" panose="020B0604020202020204" pitchFamily="34" charset="0"/>
                <a:ea typeface="ＭＳ Ｐゴシック" panose="020B0600070205080204" pitchFamily="34" charset="-128"/>
              </a:defRPr>
            </a:lvl4pPr>
            <a:lvl5pPr marL="2057400" indent="-228600">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eaLnBrk="1" hangingPunct="1"/>
            <a:fld id="{7756FD84-5554-471E-9424-438AD34E8AFA}" type="slidenum">
              <a:rPr lang="en-US" altLang="en-US" sz="1600" b="1">
                <a:solidFill>
                  <a:srgbClr val="000000"/>
                </a:solidFill>
              </a:rPr>
              <a:pPr algn="r" eaLnBrk="1" hangingPunct="1"/>
              <a:t>‹#›</a:t>
            </a:fld>
            <a:endParaRPr lang="en-US" altLang="en-US" sz="1600" b="1">
              <a:solidFill>
                <a:srgbClr val="000000"/>
              </a:solidFill>
            </a:endParaRPr>
          </a:p>
        </p:txBody>
      </p:sp>
    </p:spTree>
    <p:extLst>
      <p:ext uri="{BB962C8B-B14F-4D97-AF65-F5344CB8AC3E}">
        <p14:creationId xmlns:p14="http://schemas.microsoft.com/office/powerpoint/2010/main" val="2449205290"/>
      </p:ext>
    </p:extLst>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ftr="0" dt="0"/>
  <p:txStyles>
    <p:titleStyle>
      <a:lvl1pPr algn="l" rtl="0" eaLnBrk="0" fontAlgn="base" hangingPunct="0">
        <a:lnSpc>
          <a:spcPct val="85000"/>
        </a:lnSpc>
        <a:spcBef>
          <a:spcPct val="0"/>
        </a:spcBef>
        <a:spcAft>
          <a:spcPct val="0"/>
        </a:spcAft>
        <a:defRPr sz="3800" b="1">
          <a:solidFill>
            <a:srgbClr val="000000"/>
          </a:solidFill>
          <a:latin typeface="+mj-lt"/>
          <a:ea typeface="ＭＳ Ｐゴシック" charset="-128"/>
          <a:cs typeface="+mj-cs"/>
        </a:defRPr>
      </a:lvl1pPr>
      <a:lvl2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2pPr>
      <a:lvl3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3pPr>
      <a:lvl4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4pPr>
      <a:lvl5pPr algn="l" rtl="0" eaLnBrk="0" fontAlgn="base" hangingPunct="0">
        <a:lnSpc>
          <a:spcPct val="85000"/>
        </a:lnSpc>
        <a:spcBef>
          <a:spcPct val="0"/>
        </a:spcBef>
        <a:spcAft>
          <a:spcPct val="0"/>
        </a:spcAft>
        <a:defRPr sz="3800" b="1">
          <a:solidFill>
            <a:srgbClr val="000000"/>
          </a:solidFill>
          <a:latin typeface="Arial" charset="0"/>
          <a:ea typeface="ＭＳ Ｐゴシック" charset="-128"/>
        </a:defRPr>
      </a:lvl5pPr>
      <a:lvl6pPr marL="457200" algn="l" rtl="0" eaLnBrk="1" fontAlgn="base" hangingPunct="1">
        <a:lnSpc>
          <a:spcPct val="85000"/>
        </a:lnSpc>
        <a:spcBef>
          <a:spcPct val="0"/>
        </a:spcBef>
        <a:spcAft>
          <a:spcPct val="0"/>
        </a:spcAft>
        <a:defRPr sz="3800" b="1">
          <a:solidFill>
            <a:schemeClr val="bg2"/>
          </a:solidFill>
          <a:latin typeface="Arial" charset="0"/>
        </a:defRPr>
      </a:lvl6pPr>
      <a:lvl7pPr marL="914400" algn="l" rtl="0" eaLnBrk="1" fontAlgn="base" hangingPunct="1">
        <a:lnSpc>
          <a:spcPct val="85000"/>
        </a:lnSpc>
        <a:spcBef>
          <a:spcPct val="0"/>
        </a:spcBef>
        <a:spcAft>
          <a:spcPct val="0"/>
        </a:spcAft>
        <a:defRPr sz="3800" b="1">
          <a:solidFill>
            <a:schemeClr val="bg2"/>
          </a:solidFill>
          <a:latin typeface="Arial" charset="0"/>
        </a:defRPr>
      </a:lvl7pPr>
      <a:lvl8pPr marL="1371600" algn="l" rtl="0" eaLnBrk="1" fontAlgn="base" hangingPunct="1">
        <a:lnSpc>
          <a:spcPct val="85000"/>
        </a:lnSpc>
        <a:spcBef>
          <a:spcPct val="0"/>
        </a:spcBef>
        <a:spcAft>
          <a:spcPct val="0"/>
        </a:spcAft>
        <a:defRPr sz="3800" b="1">
          <a:solidFill>
            <a:schemeClr val="bg2"/>
          </a:solidFill>
          <a:latin typeface="Arial" charset="0"/>
        </a:defRPr>
      </a:lvl8pPr>
      <a:lvl9pPr marL="1828800" algn="l" rtl="0" eaLnBrk="1" fontAlgn="base" hangingPunct="1">
        <a:lnSpc>
          <a:spcPct val="85000"/>
        </a:lnSpc>
        <a:spcBef>
          <a:spcPct val="0"/>
        </a:spcBef>
        <a:spcAft>
          <a:spcPct val="0"/>
        </a:spcAft>
        <a:defRPr sz="3800" b="1">
          <a:solidFill>
            <a:schemeClr val="bg2"/>
          </a:solidFill>
          <a:latin typeface="Arial" charset="0"/>
        </a:defRPr>
      </a:lvl9pPr>
    </p:titleStyle>
    <p:bodyStyle>
      <a:lvl1pPr marL="342900" indent="-342900" algn="l" rtl="0" eaLnBrk="0" fontAlgn="base" hangingPunct="0">
        <a:lnSpc>
          <a:spcPct val="95000"/>
        </a:lnSpc>
        <a:spcBef>
          <a:spcPct val="30000"/>
        </a:spcBef>
        <a:spcAft>
          <a:spcPct val="0"/>
        </a:spcAft>
        <a:buChar char="•"/>
        <a:defRPr sz="3200">
          <a:solidFill>
            <a:srgbClr val="000000"/>
          </a:solidFill>
          <a:latin typeface="+mn-lt"/>
          <a:ea typeface="ＭＳ Ｐゴシック" charset="-128"/>
          <a:cs typeface="+mn-cs"/>
        </a:defRPr>
      </a:lvl1pPr>
      <a:lvl2pPr marL="742950" indent="-285750" algn="l" rtl="0" eaLnBrk="0" fontAlgn="base" hangingPunct="0">
        <a:lnSpc>
          <a:spcPct val="95000"/>
        </a:lnSpc>
        <a:spcBef>
          <a:spcPct val="30000"/>
        </a:spcBef>
        <a:spcAft>
          <a:spcPct val="0"/>
        </a:spcAft>
        <a:buChar char="–"/>
        <a:defRPr sz="2800">
          <a:solidFill>
            <a:srgbClr val="000000"/>
          </a:solidFill>
          <a:latin typeface="+mn-lt"/>
          <a:ea typeface="ＭＳ Ｐゴシック" charset="-128"/>
        </a:defRPr>
      </a:lvl2pPr>
      <a:lvl3pPr marL="1143000" indent="-228600" algn="l" rtl="0" eaLnBrk="0" fontAlgn="base" hangingPunct="0">
        <a:lnSpc>
          <a:spcPct val="95000"/>
        </a:lnSpc>
        <a:spcBef>
          <a:spcPct val="30000"/>
        </a:spcBef>
        <a:spcAft>
          <a:spcPct val="0"/>
        </a:spcAft>
        <a:buChar char="•"/>
        <a:defRPr sz="2400">
          <a:solidFill>
            <a:srgbClr val="000000"/>
          </a:solidFill>
          <a:latin typeface="+mn-lt"/>
          <a:ea typeface="ＭＳ Ｐゴシック" charset="-128"/>
        </a:defRPr>
      </a:lvl3pPr>
      <a:lvl4pPr marL="1600200" indent="-228600" algn="l" rtl="0" eaLnBrk="0" fontAlgn="base" hangingPunct="0">
        <a:lnSpc>
          <a:spcPct val="95000"/>
        </a:lnSpc>
        <a:spcBef>
          <a:spcPct val="30000"/>
        </a:spcBef>
        <a:spcAft>
          <a:spcPct val="0"/>
        </a:spcAft>
        <a:buChar char="–"/>
        <a:defRPr sz="2000">
          <a:solidFill>
            <a:srgbClr val="000000"/>
          </a:solidFill>
          <a:latin typeface="+mn-lt"/>
          <a:ea typeface="ＭＳ Ｐゴシック" charset="-128"/>
        </a:defRPr>
      </a:lvl4pPr>
      <a:lvl5pPr marL="2057400" indent="-228600" algn="l" rtl="0" eaLnBrk="0" fontAlgn="base" hangingPunct="0">
        <a:lnSpc>
          <a:spcPct val="95000"/>
        </a:lnSpc>
        <a:spcBef>
          <a:spcPct val="30000"/>
        </a:spcBef>
        <a:spcAft>
          <a:spcPct val="0"/>
        </a:spcAft>
        <a:buChar char="»"/>
        <a:defRPr sz="2000">
          <a:solidFill>
            <a:srgbClr val="000000"/>
          </a:solidFill>
          <a:latin typeface="+mn-lt"/>
          <a:ea typeface="ＭＳ Ｐゴシック" charset="-128"/>
        </a:defRPr>
      </a:lvl5pPr>
      <a:lvl6pPr marL="25146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6pPr>
      <a:lvl7pPr marL="29718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7pPr>
      <a:lvl8pPr marL="34290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8pPr>
      <a:lvl9pPr marL="3886200" indent="-228600" algn="l" rtl="0" eaLnBrk="1" fontAlgn="base" hangingPunct="1">
        <a:lnSpc>
          <a:spcPct val="95000"/>
        </a:lnSpc>
        <a:spcBef>
          <a:spcPct val="30000"/>
        </a:spcBef>
        <a:spcAft>
          <a:spcPct val="0"/>
        </a:spcAft>
        <a:buChar char="»"/>
        <a:defRPr sz="2000">
          <a:solidFill>
            <a:schemeClr val="bg2"/>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B340D-8B79-47AB-A891-993C4F0CA6CD}" type="datetime1">
              <a:rPr lang="en-GB" smtClean="0"/>
              <a:t>20/06/2021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000315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9.xml"/><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hyperlink" Target="https://apps.who.int/iris/bitstream/handle/10665/260156/9780999203705-eng.pdf?sequence=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phandbook.org/" TargetMode="External"/><Relationship Id="rId2" Type="http://schemas.openxmlformats.org/officeDocument/2006/relationships/hyperlink" Target="https://apps.who.int/iris/bitstream/handle/10665/260156/9780999203705-eng.pdf?sequence=1" TargetMode="External"/><Relationship Id="rId1" Type="http://schemas.openxmlformats.org/officeDocument/2006/relationships/slideLayout" Target="../slideLayouts/slideLayout12.xml"/><Relationship Id="rId6" Type="http://schemas.openxmlformats.org/officeDocument/2006/relationships/hyperlink" Target="https://www.who.int/health-topics/contraception#tab=tab_3" TargetMode="External"/><Relationship Id="rId5" Type="http://schemas.openxmlformats.org/officeDocument/2006/relationships/hyperlink" Target="https://www.who.int/news-room/fact-sheets/detail/family-planning-contraception" TargetMode="External"/><Relationship Id="rId4" Type="http://schemas.openxmlformats.org/officeDocument/2006/relationships/hyperlink" Target="https://apps.who.int/iris/bitstream/handle/10665/329884/WHO-RHR-19.18-eng.pdf?ua=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5BA5-5EF0-48FC-9228-EAFEC6413183}"/>
              </a:ext>
            </a:extLst>
          </p:cNvPr>
          <p:cNvSpPr>
            <a:spLocks noGrp="1"/>
          </p:cNvSpPr>
          <p:nvPr>
            <p:ph type="ctrTitle"/>
          </p:nvPr>
        </p:nvSpPr>
        <p:spPr>
          <a:xfrm>
            <a:off x="685800" y="1600199"/>
            <a:ext cx="7772400" cy="4114801"/>
          </a:xfrm>
          <a:solidFill>
            <a:schemeClr val="bg1">
              <a:lumMod val="95000"/>
            </a:schemeClr>
          </a:solidFill>
        </p:spPr>
        <p:txBody>
          <a:bodyPr>
            <a:normAutofit fontScale="90000"/>
          </a:bodyPr>
          <a:lstStyle/>
          <a:p>
            <a:pPr algn="l"/>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br>
              <a:rPr lang="en-GB" b="1" dirty="0"/>
            </a:br>
            <a:r>
              <a:rPr lang="en-GB" b="1" dirty="0"/>
              <a:t>Contraceptive methods: overview</a:t>
            </a:r>
            <a:br>
              <a:rPr lang="en-GB" b="1" dirty="0"/>
            </a:br>
            <a:br>
              <a:rPr lang="en-GB" b="1" dirty="0"/>
            </a:br>
            <a:br>
              <a:rPr lang="en-GB" b="1" dirty="0"/>
            </a:br>
            <a:endParaRPr lang="en-GB" b="1" dirty="0"/>
          </a:p>
        </p:txBody>
      </p:sp>
      <p:sp>
        <p:nvSpPr>
          <p:cNvPr id="3" name="Subtitle 2">
            <a:extLst>
              <a:ext uri="{FF2B5EF4-FFF2-40B4-BE49-F238E27FC236}">
                <a16:creationId xmlns:a16="http://schemas.microsoft.com/office/drawing/2014/main" id="{17B98EBB-9FE5-4CD7-B96E-2A73F9203FA4}"/>
              </a:ext>
            </a:extLst>
          </p:cNvPr>
          <p:cNvSpPr>
            <a:spLocks noGrp="1"/>
          </p:cNvSpPr>
          <p:nvPr>
            <p:ph type="subTitle" idx="1"/>
          </p:nvPr>
        </p:nvSpPr>
        <p:spPr>
          <a:xfrm>
            <a:off x="685799" y="4071274"/>
            <a:ext cx="7772399" cy="1114341"/>
          </a:xfrm>
          <a:solidFill>
            <a:schemeClr val="bg1">
              <a:lumMod val="85000"/>
            </a:schemeClr>
          </a:solidFill>
        </p:spPr>
        <p:txBody>
          <a:bodyPr>
            <a:normAutofit/>
          </a:bodyPr>
          <a:lstStyle/>
          <a:p>
            <a:pPr algn="l"/>
            <a:r>
              <a:rPr lang="en-GB" sz="2000" b="1" dirty="0"/>
              <a:t>Raqibat Idris, MBBS, DO, MPH</a:t>
            </a:r>
          </a:p>
          <a:p>
            <a:pPr algn="l"/>
            <a:r>
              <a:rPr lang="en-GB" sz="2000" dirty="0"/>
              <a:t>Geneva Foundation for Medical Education and Research</a:t>
            </a:r>
          </a:p>
        </p:txBody>
      </p:sp>
      <p:sp>
        <p:nvSpPr>
          <p:cNvPr id="5" name="Text Placeholder 6">
            <a:extLst>
              <a:ext uri="{FF2B5EF4-FFF2-40B4-BE49-F238E27FC236}">
                <a16:creationId xmlns:a16="http://schemas.microsoft.com/office/drawing/2014/main" id="{E5C578F4-AEC9-43A5-863E-952265E01DB9}"/>
              </a:ext>
            </a:extLst>
          </p:cNvPr>
          <p:cNvSpPr txBox="1">
            <a:spLocks/>
          </p:cNvSpPr>
          <p:nvPr/>
        </p:nvSpPr>
        <p:spPr>
          <a:xfrm>
            <a:off x="0" y="372980"/>
            <a:ext cx="3970421" cy="397041"/>
          </a:xfrm>
          <a:prstGeom prst="rect">
            <a:avLst/>
          </a:prstGeom>
          <a:solidFill>
            <a:sysClr val="windowText" lastClr="000000">
              <a:lumMod val="95000"/>
              <a:lumOff val="5000"/>
            </a:sysClr>
          </a:solidFill>
        </p:spPr>
        <p:txBody>
          <a:bodyPr vert="horz" lIns="91440" tIns="45720" rIns="91440" bIns="45720" rtlCol="0">
            <a:noAutofit/>
          </a:bodyPr>
          <a:lstStyle>
            <a:lvl1pPr marL="0" indent="0" algn="ctr" defTabSz="914400" rtl="0" eaLnBrk="1" latinLnBrk="0" hangingPunct="1">
              <a:spcBef>
                <a:spcPct val="20000"/>
              </a:spcBef>
              <a:buClr>
                <a:schemeClr val="tx1"/>
              </a:buClr>
              <a:buSzPct val="60000"/>
              <a:buFont typeface="Wingdings" pitchFamily="2" charset="2"/>
              <a:buNone/>
              <a:defRPr sz="1200" b="1"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l">
              <a:buClr>
                <a:prstClr val="black"/>
              </a:buClr>
            </a:pPr>
            <a:r>
              <a:rPr lang="en-GB" dirty="0">
                <a:solidFill>
                  <a:prstClr val="white"/>
                </a:solidFill>
                <a:latin typeface="Calibri"/>
              </a:rPr>
              <a:t>"Family Planning”: An Online Evidence-based Course 2021</a:t>
            </a:r>
            <a:endParaRPr kumimoji="0" lang="en-GB" b="1"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F3DE5ABA-EE7D-4EA6-8A99-168201C96B08}"/>
              </a:ext>
            </a:extLst>
          </p:cNvPr>
          <p:cNvPicPr>
            <a:picLocks noChangeAspect="1"/>
          </p:cNvPicPr>
          <p:nvPr/>
        </p:nvPicPr>
        <p:blipFill>
          <a:blip r:embed="rId2"/>
          <a:stretch>
            <a:fillRect/>
          </a:stretch>
        </p:blipFill>
        <p:spPr>
          <a:xfrm>
            <a:off x="7067117" y="4176006"/>
            <a:ext cx="1133475" cy="904875"/>
          </a:xfrm>
          <a:prstGeom prst="rect">
            <a:avLst/>
          </a:prstGeom>
        </p:spPr>
      </p:pic>
    </p:spTree>
    <p:extLst>
      <p:ext uri="{BB962C8B-B14F-4D97-AF65-F5344CB8AC3E}">
        <p14:creationId xmlns:p14="http://schemas.microsoft.com/office/powerpoint/2010/main" val="238840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0F9E0-1ACF-4AA1-964E-5F78510096B4}"/>
              </a:ext>
            </a:extLst>
          </p:cNvPr>
          <p:cNvSpPr>
            <a:spLocks noGrp="1"/>
          </p:cNvSpPr>
          <p:nvPr>
            <p:ph type="title"/>
          </p:nvPr>
        </p:nvSpPr>
        <p:spPr>
          <a:xfrm>
            <a:off x="419317" y="68291"/>
            <a:ext cx="8303079" cy="365125"/>
          </a:xfrm>
        </p:spPr>
        <p:txBody>
          <a:bodyPr vert="horz" lIns="91440" tIns="45720" rIns="91440" bIns="45720" rtlCol="0" anchor="ctr">
            <a:normAutofit fontScale="90000"/>
          </a:bodyPr>
          <a:lstStyle/>
          <a:p>
            <a:r>
              <a:rPr lang="en-GB" sz="2400" b="1" dirty="0">
                <a:solidFill>
                  <a:schemeClr val="accent1"/>
                </a:solidFill>
                <a:latin typeface="Calibri" panose="020F0502020204030204" pitchFamily="34" charset="0"/>
                <a:cs typeface="Calibri" panose="020F0502020204030204" pitchFamily="34" charset="0"/>
              </a:rPr>
              <a:t>Mechanisms of action and effectiveness of contraceptive methods - </a:t>
            </a:r>
            <a:r>
              <a:rPr lang="en-GB" sz="2400" b="1" i="1" dirty="0">
                <a:solidFill>
                  <a:schemeClr val="accent1"/>
                </a:solidFill>
                <a:latin typeface="Calibri" panose="020F0502020204030204" pitchFamily="34" charset="0"/>
                <a:cs typeface="Calibri" panose="020F0502020204030204" pitchFamily="34" charset="0"/>
              </a:rPr>
              <a:t>2</a:t>
            </a:r>
            <a:r>
              <a:rPr lang="en-GB" sz="2400" b="1" dirty="0">
                <a:solidFill>
                  <a:schemeClr val="accent1"/>
                </a:solidFill>
                <a:latin typeface="Calibri" panose="020F0502020204030204" pitchFamily="34" charset="0"/>
                <a:cs typeface="Calibri" panose="020F0502020204030204" pitchFamily="34" charset="0"/>
              </a:rPr>
              <a:t> </a:t>
            </a:r>
            <a:endParaRPr lang="en-US" sz="2400" b="1" kern="1200" dirty="0">
              <a:solidFill>
                <a:schemeClr val="accent1"/>
              </a:solidFill>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0CAE4966-1ED9-4C03-9DB7-B1FADD08520D}"/>
              </a:ext>
            </a:extLst>
          </p:cNvPr>
          <p:cNvGraphicFramePr>
            <a:graphicFrameLocks noGrp="1"/>
          </p:cNvGraphicFramePr>
          <p:nvPr>
            <p:extLst>
              <p:ext uri="{D42A27DB-BD31-4B8C-83A1-F6EECF244321}">
                <p14:modId xmlns:p14="http://schemas.microsoft.com/office/powerpoint/2010/main" val="1771311613"/>
              </p:ext>
            </p:extLst>
          </p:nvPr>
        </p:nvGraphicFramePr>
        <p:xfrm>
          <a:off x="103751" y="502033"/>
          <a:ext cx="8958057" cy="6004486"/>
        </p:xfrm>
        <a:graphic>
          <a:graphicData uri="http://schemas.openxmlformats.org/drawingml/2006/table">
            <a:tbl>
              <a:tblPr firstRow="1" firstCol="1" bandRow="1">
                <a:tableStyleId>{68D230F3-CF80-4859-8CE7-A43EE81993B5}</a:tableStyleId>
              </a:tblPr>
              <a:tblGrid>
                <a:gridCol w="2130879">
                  <a:extLst>
                    <a:ext uri="{9D8B030D-6E8A-4147-A177-3AD203B41FA5}">
                      <a16:colId xmlns:a16="http://schemas.microsoft.com/office/drawing/2014/main" val="4060869827"/>
                    </a:ext>
                  </a:extLst>
                </a:gridCol>
                <a:gridCol w="2635009">
                  <a:extLst>
                    <a:ext uri="{9D8B030D-6E8A-4147-A177-3AD203B41FA5}">
                      <a16:colId xmlns:a16="http://schemas.microsoft.com/office/drawing/2014/main" val="302555541"/>
                    </a:ext>
                  </a:extLst>
                </a:gridCol>
                <a:gridCol w="2208167">
                  <a:extLst>
                    <a:ext uri="{9D8B030D-6E8A-4147-A177-3AD203B41FA5}">
                      <a16:colId xmlns:a16="http://schemas.microsoft.com/office/drawing/2014/main" val="4133266362"/>
                    </a:ext>
                  </a:extLst>
                </a:gridCol>
                <a:gridCol w="1984002">
                  <a:extLst>
                    <a:ext uri="{9D8B030D-6E8A-4147-A177-3AD203B41FA5}">
                      <a16:colId xmlns:a16="http://schemas.microsoft.com/office/drawing/2014/main" val="2768165238"/>
                    </a:ext>
                  </a:extLst>
                </a:gridCol>
              </a:tblGrid>
              <a:tr h="344534">
                <a:tc>
                  <a:txBody>
                    <a:bodyPr/>
                    <a:lstStyle/>
                    <a:p>
                      <a:pPr algn="l" fontAlgn="ctr">
                        <a:lnSpc>
                          <a:spcPct val="107000"/>
                        </a:lnSpc>
                        <a:spcBef>
                          <a:spcPts val="0"/>
                        </a:spcBef>
                        <a:spcAft>
                          <a:spcPts val="800"/>
                        </a:spcAft>
                      </a:pPr>
                      <a:r>
                        <a:rPr lang="en-GB" sz="1200" u="none" strike="noStrike" dirty="0">
                          <a:effectLst/>
                        </a:rPr>
                        <a:t>Method</a:t>
                      </a:r>
                      <a:endParaRPr lang="en-GB" sz="12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How it works</a:t>
                      </a:r>
                      <a:endParaRPr lang="en-GB" sz="12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Effectiveness: pregnancies per 100 women per year with consistent and correct use</a:t>
                      </a:r>
                      <a:endParaRPr lang="en-GB" sz="12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Effectiveness: pregnancies per 100 women per year as commonly used</a:t>
                      </a:r>
                      <a:endParaRPr lang="en-GB" sz="12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2914929438"/>
                  </a:ext>
                </a:extLst>
              </a:tr>
              <a:tr h="139121">
                <a:tc>
                  <a:txBody>
                    <a:bodyPr/>
                    <a:lstStyle/>
                    <a:p>
                      <a:pPr algn="l" fontAlgn="ctr">
                        <a:lnSpc>
                          <a:spcPct val="107000"/>
                        </a:lnSpc>
                        <a:spcBef>
                          <a:spcPts val="0"/>
                        </a:spcBef>
                        <a:spcAft>
                          <a:spcPts val="800"/>
                        </a:spcAft>
                      </a:pPr>
                      <a:r>
                        <a:rPr lang="en-GB" sz="1200" u="none" strike="noStrike">
                          <a:effectLst/>
                        </a:rPr>
                        <a:t>Male sterilization (Vasectomy)</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Keeps sperm out of ejaculated semen</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0.1</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0.15</a:t>
                      </a:r>
                      <a:endParaRPr lang="en-GB" sz="12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1308392638"/>
                  </a:ext>
                </a:extLst>
              </a:tr>
              <a:tr h="139121">
                <a:tc>
                  <a:txBody>
                    <a:bodyPr/>
                    <a:lstStyle/>
                    <a:p>
                      <a:pPr algn="l" fontAlgn="ctr">
                        <a:lnSpc>
                          <a:spcPct val="107000"/>
                        </a:lnSpc>
                        <a:spcBef>
                          <a:spcPts val="0"/>
                        </a:spcBef>
                        <a:spcAft>
                          <a:spcPts val="800"/>
                        </a:spcAft>
                      </a:pPr>
                      <a:r>
                        <a:rPr lang="en-GB" sz="1200" u="none" strike="noStrike">
                          <a:effectLst/>
                        </a:rPr>
                        <a:t>Female sterilization (tubal ligation)</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Eggs are blocked from meeting sperm</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0.5</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0.5</a:t>
                      </a:r>
                      <a:endParaRPr lang="en-GB" sz="12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363857832"/>
                  </a:ext>
                </a:extLst>
              </a:tr>
              <a:tr h="139121">
                <a:tc>
                  <a:txBody>
                    <a:bodyPr/>
                    <a:lstStyle/>
                    <a:p>
                      <a:pPr algn="l" fontAlgn="ctr">
                        <a:lnSpc>
                          <a:spcPct val="107000"/>
                        </a:lnSpc>
                        <a:spcBef>
                          <a:spcPts val="0"/>
                        </a:spcBef>
                        <a:spcAft>
                          <a:spcPts val="800"/>
                        </a:spcAft>
                      </a:pPr>
                      <a:r>
                        <a:rPr lang="en-GB" sz="1200" u="none" strike="noStrike">
                          <a:effectLst/>
                        </a:rPr>
                        <a:t>Lactational amenorrhea method (LAM)</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Prevents the release of eggs from the ovaries (ovulation)</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0.9 (in six months)</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2 (in six months)</a:t>
                      </a:r>
                      <a:endParaRPr lang="en-GB" sz="12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1620735872"/>
                  </a:ext>
                </a:extLst>
              </a:tr>
              <a:tr h="242851">
                <a:tc>
                  <a:txBody>
                    <a:bodyPr/>
                    <a:lstStyle/>
                    <a:p>
                      <a:pPr algn="l" fontAlgn="ctr">
                        <a:lnSpc>
                          <a:spcPct val="107000"/>
                        </a:lnSpc>
                        <a:spcBef>
                          <a:spcPts val="0"/>
                        </a:spcBef>
                        <a:spcAft>
                          <a:spcPts val="800"/>
                        </a:spcAft>
                      </a:pPr>
                      <a:r>
                        <a:rPr lang="en-GB" sz="1200" u="none" strike="noStrike">
                          <a:effectLst/>
                        </a:rPr>
                        <a:t>Standard Days Method or SDM</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Prevents pregnancy by avoiding unprotected vaginal sex during most fertile days.</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5</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12</a:t>
                      </a:r>
                      <a:endParaRPr lang="en-GB" sz="12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612350095"/>
                  </a:ext>
                </a:extLst>
              </a:tr>
              <a:tr h="242851">
                <a:tc>
                  <a:txBody>
                    <a:bodyPr/>
                    <a:lstStyle/>
                    <a:p>
                      <a:pPr algn="l" fontAlgn="ctr">
                        <a:lnSpc>
                          <a:spcPct val="107000"/>
                        </a:lnSpc>
                        <a:spcBef>
                          <a:spcPts val="0"/>
                        </a:spcBef>
                        <a:spcAft>
                          <a:spcPts val="800"/>
                        </a:spcAft>
                      </a:pPr>
                      <a:r>
                        <a:rPr lang="en-GB" sz="1200" u="none" strike="noStrike">
                          <a:effectLst/>
                        </a:rPr>
                        <a:t>Basal Body Temperature (BBT) Method</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Prevents pregnancy by avoiding unprotected vaginal sex during fertile days</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Reliable effectiveness rates are not available</a:t>
                      </a:r>
                      <a:br>
                        <a:rPr lang="en-GB" sz="1200" u="none" strike="noStrike">
                          <a:effectLst/>
                        </a:rPr>
                      </a:br>
                      <a:r>
                        <a:rPr lang="en-GB" sz="1200" u="none" strike="noStrike">
                          <a:effectLst/>
                        </a:rPr>
                        <a:t> </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 </a:t>
                      </a:r>
                      <a:endParaRPr lang="en-GB" sz="12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143506027"/>
                  </a:ext>
                </a:extLst>
              </a:tr>
              <a:tr h="242851">
                <a:tc>
                  <a:txBody>
                    <a:bodyPr/>
                    <a:lstStyle/>
                    <a:p>
                      <a:pPr algn="l" fontAlgn="ctr">
                        <a:lnSpc>
                          <a:spcPct val="107000"/>
                        </a:lnSpc>
                        <a:spcBef>
                          <a:spcPts val="0"/>
                        </a:spcBef>
                        <a:spcAft>
                          <a:spcPts val="800"/>
                        </a:spcAft>
                      </a:pPr>
                      <a:r>
                        <a:rPr lang="en-GB" sz="1200" u="none" strike="noStrike">
                          <a:effectLst/>
                        </a:rPr>
                        <a:t>TwoDay Method</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Prevents pregnancy by avoiding unprotected vaginal sex during most fertile days,</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4</a:t>
                      </a:r>
                      <a:br>
                        <a:rPr lang="en-GB" sz="1200" u="none" strike="noStrike">
                          <a:effectLst/>
                        </a:rPr>
                      </a:br>
                      <a:r>
                        <a:rPr lang="en-GB" sz="1200" u="none" strike="noStrike">
                          <a:effectLst/>
                        </a:rPr>
                        <a:t> </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14</a:t>
                      </a:r>
                      <a:endParaRPr lang="en-GB" sz="12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3381268401"/>
                  </a:ext>
                </a:extLst>
              </a:tr>
              <a:tr h="242851">
                <a:tc>
                  <a:txBody>
                    <a:bodyPr/>
                    <a:lstStyle/>
                    <a:p>
                      <a:pPr algn="l" fontAlgn="ctr">
                        <a:lnSpc>
                          <a:spcPct val="107000"/>
                        </a:lnSpc>
                        <a:spcBef>
                          <a:spcPts val="0"/>
                        </a:spcBef>
                        <a:spcAft>
                          <a:spcPts val="800"/>
                        </a:spcAft>
                      </a:pPr>
                      <a:r>
                        <a:rPr lang="en-GB" sz="1200" u="none" strike="noStrike">
                          <a:effectLst/>
                        </a:rPr>
                        <a:t>Sympto-thermal Method</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Prevents pregnancy by avoiding unprotected vaginal sex during most fertile</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&lt;1</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2</a:t>
                      </a:r>
                      <a:endParaRPr lang="en-GB" sz="12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428570304"/>
                  </a:ext>
                </a:extLst>
              </a:tr>
              <a:tr h="346588">
                <a:tc>
                  <a:txBody>
                    <a:bodyPr/>
                    <a:lstStyle/>
                    <a:p>
                      <a:pPr algn="l" fontAlgn="ctr">
                        <a:lnSpc>
                          <a:spcPct val="107000"/>
                        </a:lnSpc>
                        <a:spcBef>
                          <a:spcPts val="0"/>
                        </a:spcBef>
                        <a:spcAft>
                          <a:spcPts val="800"/>
                        </a:spcAft>
                      </a:pPr>
                      <a:r>
                        <a:rPr lang="en-GB" sz="1200" u="none" strike="noStrike">
                          <a:effectLst/>
                        </a:rPr>
                        <a:t>Emergency contraception pills (ulipristal acetate 30 mg or levonorgestrel 1.5 mg)</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Prevents or delays the release of eggs from the ovaries. Pills taken to prevent pregnancy up to 5 days after unprotected sex</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&lt; 1 for  ulipristal acetate ECPs</a:t>
                      </a:r>
                      <a:br>
                        <a:rPr lang="en-GB" sz="1200" u="none" strike="noStrike">
                          <a:effectLst/>
                        </a:rPr>
                      </a:br>
                      <a:r>
                        <a:rPr lang="en-GB" sz="1200" u="none" strike="noStrike">
                          <a:effectLst/>
                        </a:rPr>
                        <a:t> 1 for progestin-only ECPs</a:t>
                      </a:r>
                      <a:br>
                        <a:rPr lang="en-GB" sz="1200" u="none" strike="noStrike">
                          <a:effectLst/>
                        </a:rPr>
                      </a:br>
                      <a:r>
                        <a:rPr lang="en-GB" sz="1200" u="none" strike="noStrike">
                          <a:effectLst/>
                        </a:rPr>
                        <a:t>2 for combined estrogen and progestin ECPs</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 </a:t>
                      </a:r>
                      <a:endParaRPr lang="en-GB" sz="12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475267351"/>
                  </a:ext>
                </a:extLst>
              </a:tr>
              <a:tr h="346588">
                <a:tc>
                  <a:txBody>
                    <a:bodyPr/>
                    <a:lstStyle/>
                    <a:p>
                      <a:pPr algn="l" fontAlgn="ctr">
                        <a:lnSpc>
                          <a:spcPct val="107000"/>
                        </a:lnSpc>
                        <a:spcBef>
                          <a:spcPts val="0"/>
                        </a:spcBef>
                        <a:spcAft>
                          <a:spcPts val="800"/>
                        </a:spcAft>
                      </a:pPr>
                      <a:r>
                        <a:rPr lang="en-GB" sz="1200" u="none" strike="noStrike">
                          <a:effectLst/>
                        </a:rPr>
                        <a:t>Calendar method or rhythm method</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The couple prevents pregnancy by avoiding unprotected vaginal sex during the 1st and last estimated fertile days, by abstaining or using a condom.</a:t>
                      </a:r>
                      <a:endParaRPr lang="en-GB" sz="12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Reliable effectiveness rates are not available</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15</a:t>
                      </a:r>
                      <a:endParaRPr lang="en-GB" sz="12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3764179188"/>
                  </a:ext>
                </a:extLst>
              </a:tr>
              <a:tr h="242851">
                <a:tc>
                  <a:txBody>
                    <a:bodyPr/>
                    <a:lstStyle/>
                    <a:p>
                      <a:pPr algn="l" fontAlgn="ctr">
                        <a:lnSpc>
                          <a:spcPct val="107000"/>
                        </a:lnSpc>
                        <a:spcBef>
                          <a:spcPts val="0"/>
                        </a:spcBef>
                        <a:spcAft>
                          <a:spcPts val="800"/>
                        </a:spcAft>
                      </a:pPr>
                      <a:r>
                        <a:rPr lang="en-GB" sz="1200" u="none" strike="noStrike" dirty="0">
                          <a:effectLst/>
                        </a:rPr>
                        <a:t>Withdrawal (coitus interruptus)</a:t>
                      </a:r>
                      <a:endParaRPr lang="en-GB" sz="12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Tries to keep sperm out of the woman's body, preventing fertilization</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a:effectLst/>
                        </a:rPr>
                        <a:t>4</a:t>
                      </a:r>
                      <a:br>
                        <a:rPr lang="en-GB" sz="1200" u="none" strike="noStrike">
                          <a:effectLst/>
                        </a:rPr>
                      </a:br>
                      <a:r>
                        <a:rPr lang="en-GB" sz="1200" u="none" strike="noStrike">
                          <a:effectLst/>
                        </a:rPr>
                        <a:t> </a:t>
                      </a:r>
                      <a:endParaRPr lang="en-GB" sz="12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200" u="none" strike="noStrike" dirty="0">
                          <a:effectLst/>
                        </a:rPr>
                        <a:t>20</a:t>
                      </a:r>
                      <a:endParaRPr lang="en-GB" sz="12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3161301271"/>
                  </a:ext>
                </a:extLst>
              </a:tr>
            </a:tbl>
          </a:graphicData>
        </a:graphic>
      </p:graphicFrame>
      <p:sp>
        <p:nvSpPr>
          <p:cNvPr id="3" name="Slide Number Placeholder 2">
            <a:extLst>
              <a:ext uri="{FF2B5EF4-FFF2-40B4-BE49-F238E27FC236}">
                <a16:creationId xmlns:a16="http://schemas.microsoft.com/office/drawing/2014/main" id="{D7CC86BF-472F-4BE5-816C-9D0C4E2352AB}"/>
              </a:ext>
            </a:extLst>
          </p:cNvPr>
          <p:cNvSpPr>
            <a:spLocks noGrp="1"/>
          </p:cNvSpPr>
          <p:nvPr>
            <p:ph type="sldNum" sz="quarter" idx="12"/>
          </p:nvPr>
        </p:nvSpPr>
        <p:spPr/>
        <p:txBody>
          <a:bodyPr/>
          <a:lstStyle/>
          <a:p>
            <a:fld id="{8503B3E5-BAE0-4051-A0B1-29381921E4F1}" type="slidenum">
              <a:rPr lang="en-GB" smtClean="0"/>
              <a:t>10</a:t>
            </a:fld>
            <a:endParaRPr lang="en-GB"/>
          </a:p>
        </p:txBody>
      </p:sp>
      <p:sp>
        <p:nvSpPr>
          <p:cNvPr id="6" name="Rectangle 5">
            <a:extLst>
              <a:ext uri="{FF2B5EF4-FFF2-40B4-BE49-F238E27FC236}">
                <a16:creationId xmlns:a16="http://schemas.microsoft.com/office/drawing/2014/main" id="{8E723E40-6EBC-4235-86F1-0796CDDBA0C3}"/>
              </a:ext>
            </a:extLst>
          </p:cNvPr>
          <p:cNvSpPr/>
          <p:nvPr/>
        </p:nvSpPr>
        <p:spPr>
          <a:xfrm>
            <a:off x="1160060" y="6485675"/>
            <a:ext cx="7983939" cy="307777"/>
          </a:xfrm>
          <a:prstGeom prst="rect">
            <a:avLst/>
          </a:prstGeom>
        </p:spPr>
        <p:txBody>
          <a:bodyPr wrap="square">
            <a:spAutoFit/>
          </a:bodyPr>
          <a:lstStyle/>
          <a:p>
            <a:r>
              <a:rPr lang="en-GB" sz="1400" dirty="0"/>
              <a:t>WHO. Family planning/contraception methods. World Health Organization; 2020.</a:t>
            </a:r>
          </a:p>
        </p:txBody>
      </p:sp>
    </p:spTree>
    <p:extLst>
      <p:ext uri="{BB962C8B-B14F-4D97-AF65-F5344CB8AC3E}">
        <p14:creationId xmlns:p14="http://schemas.microsoft.com/office/powerpoint/2010/main" val="194800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0" y="0"/>
            <a:ext cx="9144000" cy="685800"/>
          </a:xfrm>
          <a:prstGeom prst="rect">
            <a:avLst/>
          </a:prstGeom>
          <a:solidFill>
            <a:srgbClr val="009D9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H" alt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128" name="Text Box 7"/>
          <p:cNvSpPr txBox="1">
            <a:spLocks noChangeArrowheads="1"/>
          </p:cNvSpPr>
          <p:nvPr/>
        </p:nvSpPr>
        <p:spPr bwMode="auto">
          <a:xfrm>
            <a:off x="76200" y="136525"/>
            <a:ext cx="9067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800" b="1" i="0" u="none" strike="noStrike" kern="1200" cap="none" spc="0" normalizeH="0" baseline="0" noProof="0" dirty="0">
                <a:ln>
                  <a:noFill/>
                </a:ln>
                <a:solidFill>
                  <a:prstClr val="white"/>
                </a:solidFill>
                <a:effectLst/>
                <a:uLnTx/>
                <a:uFillTx/>
                <a:latin typeface="Arial" panose="020B0604020202020204" pitchFamily="34" charset="0"/>
                <a:ea typeface="Arial Unicode MS" pitchFamily="34" charset="-128"/>
                <a:cs typeface="Arial" panose="020B0604020202020204" pitchFamily="34" charset="0"/>
              </a:rPr>
              <a:t>Comparing Effectiveness of Family Planning Methods </a:t>
            </a:r>
            <a:endParaRPr kumimoji="0" lang="en-US" altLang="en-US" sz="700" b="1" i="0" u="none" strike="noStrike" kern="1200" cap="none" spc="0" normalizeH="0" baseline="0" noProof="0" dirty="0">
              <a:ln>
                <a:noFill/>
              </a:ln>
              <a:solidFill>
                <a:prstClr val="white"/>
              </a:solidFill>
              <a:effectLst/>
              <a:uLnTx/>
              <a:uFillTx/>
              <a:latin typeface="Arial" panose="020B0604020202020204" pitchFamily="34" charset="0"/>
              <a:ea typeface="Arial Unicode MS" pitchFamily="34" charset="-128"/>
              <a:cs typeface="Arial" panose="020B0604020202020204" pitchFamily="34" charset="0"/>
            </a:endParaRPr>
          </a:p>
        </p:txBody>
      </p:sp>
      <p:sp>
        <p:nvSpPr>
          <p:cNvPr id="5129" name="Line 8"/>
          <p:cNvSpPr>
            <a:spLocks noChangeShapeType="1"/>
          </p:cNvSpPr>
          <p:nvPr/>
        </p:nvSpPr>
        <p:spPr bwMode="auto">
          <a:xfrm>
            <a:off x="5791200" y="1524000"/>
            <a:ext cx="3124200" cy="0"/>
          </a:xfrm>
          <a:prstGeom prst="line">
            <a:avLst/>
          </a:prstGeom>
          <a:noFill/>
          <a:ln w="25400">
            <a:solidFill>
              <a:srgbClr val="9FD894"/>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130" name="Picture 9" descr="arr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557338"/>
            <a:ext cx="814388"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31" name="Text Box 10"/>
          <p:cNvSpPr txBox="1">
            <a:spLocks noChangeArrowheads="1"/>
          </p:cNvSpPr>
          <p:nvPr/>
        </p:nvSpPr>
        <p:spPr bwMode="auto">
          <a:xfrm>
            <a:off x="5715000" y="806450"/>
            <a:ext cx="3352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How to make your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method more effective</a:t>
            </a:r>
          </a:p>
        </p:txBody>
      </p:sp>
      <p:sp>
        <p:nvSpPr>
          <p:cNvPr id="5132" name="Text Box 11"/>
          <p:cNvSpPr txBox="1">
            <a:spLocks noChangeArrowheads="1"/>
          </p:cNvSpPr>
          <p:nvPr/>
        </p:nvSpPr>
        <p:spPr bwMode="auto">
          <a:xfrm>
            <a:off x="5715000" y="1543387"/>
            <a:ext cx="3352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Implants, IUD, female sterilization: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After procedure, little or nothing to do or remember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Vasectomy:</a:t>
            </a:r>
            <a:r>
              <a:rPr kumimoji="0" lang="en-US" alt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another method for first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 months</a:t>
            </a:r>
          </a:p>
        </p:txBody>
      </p:sp>
      <p:sp>
        <p:nvSpPr>
          <p:cNvPr id="5133" name="Text Box 12"/>
          <p:cNvSpPr txBox="1">
            <a:spLocks noChangeArrowheads="1"/>
          </p:cNvSpPr>
          <p:nvPr/>
        </p:nvSpPr>
        <p:spPr bwMode="auto">
          <a:xfrm>
            <a:off x="5715000" y="2559050"/>
            <a:ext cx="3352800" cy="1192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1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Injectables:</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Get repeat injections on time</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1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Lactational Amenorrhea Method (for 6 months):</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Breastfeed often, day and night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1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Pills:</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Take a pill each day</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1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Patch, ring:</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Keep in place, change on time</a:t>
            </a:r>
          </a:p>
        </p:txBody>
      </p:sp>
      <p:sp>
        <p:nvSpPr>
          <p:cNvPr id="5134" name="Text Box 13"/>
          <p:cNvSpPr txBox="1">
            <a:spLocks noChangeArrowheads="1"/>
          </p:cNvSpPr>
          <p:nvPr/>
        </p:nvSpPr>
        <p:spPr bwMode="auto">
          <a:xfrm>
            <a:off x="5715000" y="3957455"/>
            <a:ext cx="3279775" cy="938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Male condoms, diaphragm:</a:t>
            </a:r>
            <a:r>
              <a:rPr kumimoji="0" lang="en-US" alt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correctly every time you have sex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Fertility awareness methods:</a:t>
            </a:r>
            <a:r>
              <a:rPr kumimoji="0" lang="en-US" alt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Abstain or use condoms on fertile days. Standard Days Method and Two-Day Method may be easier to use.</a:t>
            </a:r>
          </a:p>
        </p:txBody>
      </p:sp>
      <p:sp>
        <p:nvSpPr>
          <p:cNvPr id="5135" name="Text Box 14"/>
          <p:cNvSpPr txBox="1">
            <a:spLocks noChangeArrowheads="1"/>
          </p:cNvSpPr>
          <p:nvPr/>
        </p:nvSpPr>
        <p:spPr bwMode="auto">
          <a:xfrm>
            <a:off x="0" y="765175"/>
            <a:ext cx="1905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9D92"/>
                </a:solidFill>
                <a:effectLst/>
                <a:uLnTx/>
                <a:uFillTx/>
                <a:latin typeface="Arial MT Black" pitchFamily="2" charset="0"/>
                <a:ea typeface="+mn-ea"/>
                <a:cs typeface="Arial" charset="0"/>
              </a:rPr>
              <a:t>More effective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1" i="0" u="none" strike="noStrike" kern="1200" cap="none" spc="0" normalizeH="0" baseline="0" noProof="0" dirty="0">
                <a:ln>
                  <a:noFill/>
                </a:ln>
                <a:solidFill>
                  <a:prstClr val="black"/>
                </a:solidFill>
                <a:effectLst/>
                <a:uLnTx/>
                <a:uFillTx/>
                <a:latin typeface="Arial" charset="0"/>
                <a:ea typeface="+mn-ea"/>
                <a:cs typeface="Arial" charset="0"/>
              </a:rPr>
              <a:t>Less than 1 pregnancy 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1" i="0" u="none" strike="noStrike" kern="1200" cap="none" spc="0" normalizeH="0" baseline="0" noProof="0" dirty="0">
                <a:ln>
                  <a:noFill/>
                </a:ln>
                <a:solidFill>
                  <a:prstClr val="black"/>
                </a:solidFill>
                <a:effectLst/>
                <a:uLnTx/>
                <a:uFillTx/>
                <a:latin typeface="Arial" charset="0"/>
                <a:ea typeface="+mn-ea"/>
                <a:cs typeface="Arial" charset="0"/>
              </a:rPr>
              <a:t>100 women in one year</a:t>
            </a:r>
          </a:p>
        </p:txBody>
      </p:sp>
      <p:sp>
        <p:nvSpPr>
          <p:cNvPr id="5136" name="Text Box 15"/>
          <p:cNvSpPr txBox="1">
            <a:spLocks noChangeArrowheads="1"/>
          </p:cNvSpPr>
          <p:nvPr/>
        </p:nvSpPr>
        <p:spPr bwMode="auto">
          <a:xfrm>
            <a:off x="0" y="5516563"/>
            <a:ext cx="1905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srgbClr val="009D92"/>
                </a:solidFill>
                <a:effectLst/>
                <a:uLnTx/>
                <a:uFillTx/>
                <a:latin typeface="Arial MT Black" pitchFamily="2" charset="0"/>
                <a:ea typeface="+mn-ea"/>
                <a:cs typeface="Arial" charset="0"/>
              </a:rPr>
              <a:t>Less effective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1" i="0" u="none" strike="noStrike" kern="1200" cap="none" spc="0" normalizeH="0" baseline="0" noProof="0" dirty="0">
                <a:ln>
                  <a:noFill/>
                </a:ln>
                <a:solidFill>
                  <a:prstClr val="black"/>
                </a:solidFill>
                <a:effectLst/>
                <a:uLnTx/>
                <a:uFillTx/>
                <a:latin typeface="Arial" charset="0"/>
                <a:ea typeface="+mn-ea"/>
                <a:cs typeface="Arial" charset="0"/>
              </a:rPr>
              <a:t>About 30 pregnancies 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b="1" i="0" u="none" strike="noStrike" kern="1200" cap="none" spc="0" normalizeH="0" baseline="0" noProof="0" dirty="0">
                <a:ln>
                  <a:noFill/>
                </a:ln>
                <a:solidFill>
                  <a:prstClr val="black"/>
                </a:solidFill>
                <a:effectLst/>
                <a:uLnTx/>
                <a:uFillTx/>
                <a:latin typeface="Arial" charset="0"/>
                <a:ea typeface="+mn-ea"/>
                <a:cs typeface="Arial" charset="0"/>
              </a:rPr>
              <a:t>100 women in one year</a:t>
            </a:r>
          </a:p>
        </p:txBody>
      </p:sp>
      <p:sp>
        <p:nvSpPr>
          <p:cNvPr id="5137" name="Line 16"/>
          <p:cNvSpPr>
            <a:spLocks noChangeShapeType="1"/>
          </p:cNvSpPr>
          <p:nvPr/>
        </p:nvSpPr>
        <p:spPr bwMode="auto">
          <a:xfrm>
            <a:off x="1295400" y="2514600"/>
            <a:ext cx="7724775" cy="0"/>
          </a:xfrm>
          <a:prstGeom prst="line">
            <a:avLst/>
          </a:prstGeom>
          <a:noFill/>
          <a:ln w="25400">
            <a:solidFill>
              <a:srgbClr val="9FD894"/>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138" name="Line 17"/>
          <p:cNvSpPr>
            <a:spLocks noChangeShapeType="1"/>
          </p:cNvSpPr>
          <p:nvPr/>
        </p:nvSpPr>
        <p:spPr bwMode="auto">
          <a:xfrm>
            <a:off x="1295400" y="3886200"/>
            <a:ext cx="7724775" cy="0"/>
          </a:xfrm>
          <a:prstGeom prst="line">
            <a:avLst/>
          </a:prstGeom>
          <a:noFill/>
          <a:ln w="25400">
            <a:solidFill>
              <a:srgbClr val="9FD894"/>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139" name="Text Box 18"/>
          <p:cNvSpPr txBox="1">
            <a:spLocks noChangeArrowheads="1"/>
          </p:cNvSpPr>
          <p:nvPr/>
        </p:nvSpPr>
        <p:spPr bwMode="auto">
          <a:xfrm>
            <a:off x="5715000" y="5234608"/>
            <a:ext cx="3352800"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200">
                <a:solidFill>
                  <a:srgbClr val="292929"/>
                </a:solidFill>
                <a:latin typeface="Arial" charset="0"/>
                <a:cs typeface="Arial" charset="0"/>
              </a:defRPr>
            </a:lvl1pPr>
            <a:lvl2pPr>
              <a:defRPr sz="2800">
                <a:solidFill>
                  <a:srgbClr val="292929"/>
                </a:solidFill>
                <a:latin typeface="Arial" charset="0"/>
                <a:cs typeface="Arial" charset="0"/>
              </a:defRPr>
            </a:lvl2pPr>
            <a:lvl3pPr>
              <a:defRPr sz="2400">
                <a:solidFill>
                  <a:srgbClr val="292929"/>
                </a:solidFill>
                <a:latin typeface="Arial" charset="0"/>
                <a:cs typeface="Arial" charset="0"/>
              </a:defRPr>
            </a:lvl3pPr>
            <a:lvl4pPr>
              <a:defRPr sz="2000">
                <a:solidFill>
                  <a:srgbClr val="292929"/>
                </a:solidFill>
                <a:latin typeface="Arial" charset="0"/>
                <a:cs typeface="Arial" charset="0"/>
              </a:defRPr>
            </a:lvl4pPr>
            <a:lvl5pPr>
              <a:defRPr sz="2000">
                <a:solidFill>
                  <a:srgbClr val="292929"/>
                </a:solidFill>
                <a:latin typeface="Arial" charset="0"/>
                <a:cs typeface="Arial" charset="0"/>
              </a:defRPr>
            </a:lvl5pPr>
            <a:lvl6pPr eaLnBrk="0" hangingPunct="0">
              <a:defRPr sz="2000">
                <a:solidFill>
                  <a:srgbClr val="292929"/>
                </a:solidFill>
                <a:latin typeface="Arial" charset="0"/>
                <a:cs typeface="Arial" charset="0"/>
              </a:defRPr>
            </a:lvl6pPr>
            <a:lvl7pPr eaLnBrk="0" hangingPunct="0">
              <a:defRPr sz="2000">
                <a:solidFill>
                  <a:srgbClr val="292929"/>
                </a:solidFill>
                <a:latin typeface="Arial" charset="0"/>
                <a:cs typeface="Arial" charset="0"/>
              </a:defRPr>
            </a:lvl7pPr>
            <a:lvl8pPr eaLnBrk="0" hangingPunct="0">
              <a:defRPr sz="2000">
                <a:solidFill>
                  <a:srgbClr val="292929"/>
                </a:solidFill>
                <a:latin typeface="Arial" charset="0"/>
                <a:cs typeface="Arial" charset="0"/>
              </a:defRPr>
            </a:lvl8pPr>
            <a:lvl9pPr eaLnBrk="0" hangingPunct="0">
              <a:defRPr sz="2000">
                <a:solidFill>
                  <a:srgbClr val="292929"/>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srgbClr val="009D92"/>
                </a:solidFill>
                <a:effectLst/>
                <a:uLnTx/>
                <a:uFillTx/>
                <a:latin typeface="Arial" panose="020B0604020202020204" pitchFamily="34" charset="0"/>
                <a:ea typeface="+mn-ea"/>
                <a:cs typeface="Arial" panose="020B0604020202020204" pitchFamily="34" charset="0"/>
              </a:rPr>
              <a:t>Female condoms, withdrawal, spermicides: </a:t>
            </a:r>
            <a:r>
              <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 correctly every time you have sex</a:t>
            </a:r>
          </a:p>
        </p:txBody>
      </p:sp>
      <p:sp>
        <p:nvSpPr>
          <p:cNvPr id="5140" name="Line 19"/>
          <p:cNvSpPr>
            <a:spLocks noChangeShapeType="1"/>
          </p:cNvSpPr>
          <p:nvPr/>
        </p:nvSpPr>
        <p:spPr bwMode="auto">
          <a:xfrm>
            <a:off x="1258888" y="5084763"/>
            <a:ext cx="7724775" cy="0"/>
          </a:xfrm>
          <a:prstGeom prst="line">
            <a:avLst/>
          </a:prstGeom>
          <a:noFill/>
          <a:ln w="25400">
            <a:solidFill>
              <a:srgbClr val="9FD894"/>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2" name="Picture 1">
            <a:extLst>
              <a:ext uri="{FF2B5EF4-FFF2-40B4-BE49-F238E27FC236}">
                <a16:creationId xmlns:a16="http://schemas.microsoft.com/office/drawing/2014/main" id="{D7A6304C-DE62-42A5-8FE1-7E3994E4773D}"/>
              </a:ext>
            </a:extLst>
          </p:cNvPr>
          <p:cNvPicPr>
            <a:picLocks noChangeAspect="1"/>
          </p:cNvPicPr>
          <p:nvPr/>
        </p:nvPicPr>
        <p:blipFill>
          <a:blip r:embed="rId5"/>
          <a:stretch>
            <a:fillRect/>
          </a:stretch>
        </p:blipFill>
        <p:spPr>
          <a:xfrm>
            <a:off x="1319212" y="1307097"/>
            <a:ext cx="4200525" cy="1209675"/>
          </a:xfrm>
          <a:prstGeom prst="rect">
            <a:avLst/>
          </a:prstGeom>
        </p:spPr>
      </p:pic>
      <p:pic>
        <p:nvPicPr>
          <p:cNvPr id="3" name="Picture 2">
            <a:extLst>
              <a:ext uri="{FF2B5EF4-FFF2-40B4-BE49-F238E27FC236}">
                <a16:creationId xmlns:a16="http://schemas.microsoft.com/office/drawing/2014/main" id="{DCB2468A-D20D-4152-BD14-AECD5D2D528D}"/>
              </a:ext>
            </a:extLst>
          </p:cNvPr>
          <p:cNvPicPr>
            <a:picLocks noChangeAspect="1"/>
          </p:cNvPicPr>
          <p:nvPr/>
        </p:nvPicPr>
        <p:blipFill>
          <a:blip r:embed="rId6"/>
          <a:stretch>
            <a:fillRect/>
          </a:stretch>
        </p:blipFill>
        <p:spPr>
          <a:xfrm>
            <a:off x="1138238" y="2546361"/>
            <a:ext cx="4572000" cy="1311282"/>
          </a:xfrm>
          <a:prstGeom prst="rect">
            <a:avLst/>
          </a:prstGeom>
        </p:spPr>
      </p:pic>
      <p:pic>
        <p:nvPicPr>
          <p:cNvPr id="4" name="Picture 3">
            <a:extLst>
              <a:ext uri="{FF2B5EF4-FFF2-40B4-BE49-F238E27FC236}">
                <a16:creationId xmlns:a16="http://schemas.microsoft.com/office/drawing/2014/main" id="{C877AE0A-F9A9-4004-A984-28EB94D307A0}"/>
              </a:ext>
            </a:extLst>
          </p:cNvPr>
          <p:cNvPicPr>
            <a:picLocks noChangeAspect="1"/>
          </p:cNvPicPr>
          <p:nvPr/>
        </p:nvPicPr>
        <p:blipFill>
          <a:blip r:embed="rId7"/>
          <a:stretch>
            <a:fillRect/>
          </a:stretch>
        </p:blipFill>
        <p:spPr>
          <a:xfrm>
            <a:off x="1064419" y="3886200"/>
            <a:ext cx="4572000" cy="1228162"/>
          </a:xfrm>
          <a:prstGeom prst="rect">
            <a:avLst/>
          </a:prstGeom>
        </p:spPr>
      </p:pic>
      <p:pic>
        <p:nvPicPr>
          <p:cNvPr id="5" name="Picture 4">
            <a:extLst>
              <a:ext uri="{FF2B5EF4-FFF2-40B4-BE49-F238E27FC236}">
                <a16:creationId xmlns:a16="http://schemas.microsoft.com/office/drawing/2014/main" id="{E5CDC4EB-833C-4CAF-B584-CABC6B4AA659}"/>
              </a:ext>
            </a:extLst>
          </p:cNvPr>
          <p:cNvPicPr>
            <a:picLocks noChangeAspect="1"/>
          </p:cNvPicPr>
          <p:nvPr/>
        </p:nvPicPr>
        <p:blipFill>
          <a:blip r:embed="rId8"/>
          <a:stretch>
            <a:fillRect/>
          </a:stretch>
        </p:blipFill>
        <p:spPr>
          <a:xfrm>
            <a:off x="1716762" y="5029229"/>
            <a:ext cx="3924000" cy="1103101"/>
          </a:xfrm>
          <a:prstGeom prst="rect">
            <a:avLst/>
          </a:prstGeom>
        </p:spPr>
      </p:pic>
      <p:sp>
        <p:nvSpPr>
          <p:cNvPr id="6" name="Slide Number Placeholder 5">
            <a:extLst>
              <a:ext uri="{FF2B5EF4-FFF2-40B4-BE49-F238E27FC236}">
                <a16:creationId xmlns:a16="http://schemas.microsoft.com/office/drawing/2014/main" id="{156FC613-BFF6-4893-B65F-984EF8DCF1BA}"/>
              </a:ext>
            </a:extLst>
          </p:cNvPr>
          <p:cNvSpPr>
            <a:spLocks noGrp="1"/>
          </p:cNvSpPr>
          <p:nvPr>
            <p:ph type="sldNum" sz="quarter" idx="12"/>
          </p:nvPr>
        </p:nvSpPr>
        <p:spPr/>
        <p:txBody>
          <a:bodyPr/>
          <a:lstStyle/>
          <a:p>
            <a:fld id="{8503B3E5-BAE0-4051-A0B1-29381921E4F1}" type="slidenum">
              <a:rPr lang="en-GB" smtClean="0"/>
              <a:t>11</a:t>
            </a:fld>
            <a:endParaRPr lang="en-GB"/>
          </a:p>
        </p:txBody>
      </p:sp>
      <p:sp>
        <p:nvSpPr>
          <p:cNvPr id="22" name="Footer Placeholder 2">
            <a:extLst>
              <a:ext uri="{FF2B5EF4-FFF2-40B4-BE49-F238E27FC236}">
                <a16:creationId xmlns:a16="http://schemas.microsoft.com/office/drawing/2014/main" id="{F65BB56B-7097-475A-A65E-6E97D3301EC3}"/>
              </a:ext>
            </a:extLst>
          </p:cNvPr>
          <p:cNvSpPr txBox="1">
            <a:spLocks/>
          </p:cNvSpPr>
          <p:nvPr/>
        </p:nvSpPr>
        <p:spPr>
          <a:xfrm>
            <a:off x="1986455" y="6611279"/>
            <a:ext cx="5171090" cy="22039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200" u="sng" dirty="0">
                <a:hlinkClick r:id="rId9"/>
              </a:rPr>
              <a:t>Family Planning: A Global Handbook for Providers (3rd Edition, 2018)</a:t>
            </a:r>
            <a:endParaRPr lang="en-GB" sz="1200" dirty="0"/>
          </a:p>
        </p:txBody>
      </p:sp>
    </p:spTree>
    <p:custDataLst>
      <p:tags r:id="rId1"/>
    </p:custDataLst>
    <p:extLst>
      <p:ext uri="{BB962C8B-B14F-4D97-AF65-F5344CB8AC3E}">
        <p14:creationId xmlns:p14="http://schemas.microsoft.com/office/powerpoint/2010/main" val="342458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11AED-8C3A-40B7-A77A-AA5930A0FE2C}"/>
              </a:ext>
            </a:extLst>
          </p:cNvPr>
          <p:cNvSpPr>
            <a:spLocks noGrp="1"/>
          </p:cNvSpPr>
          <p:nvPr>
            <p:ph type="title"/>
          </p:nvPr>
        </p:nvSpPr>
        <p:spPr>
          <a:xfrm>
            <a:off x="481263" y="1015470"/>
            <a:ext cx="8408193" cy="744836"/>
          </a:xfrm>
        </p:spPr>
        <p:txBody>
          <a:bodyPr vert="horz" lIns="91440" tIns="45720" rIns="91440" bIns="45720" rtlCol="0" anchor="ctr">
            <a:noAutofit/>
          </a:bodyPr>
          <a:lstStyle/>
          <a:p>
            <a:r>
              <a:rPr lang="en-US" sz="1600" b="1" kern="1200" dirty="0">
                <a:latin typeface="+mj-lt"/>
                <a:ea typeface="+mj-ea"/>
                <a:cs typeface="+mj-cs"/>
              </a:rPr>
              <a:t>Estimated numbers of women of reproductive age (15-49 years) using modern and traditional contraceptive methods, having an unmet need for family planning and no need for family planning, worldwide, 2019</a:t>
            </a:r>
          </a:p>
        </p:txBody>
      </p:sp>
      <p:pic>
        <p:nvPicPr>
          <p:cNvPr id="5" name="Picture 4">
            <a:extLst>
              <a:ext uri="{FF2B5EF4-FFF2-40B4-BE49-F238E27FC236}">
                <a16:creationId xmlns:a16="http://schemas.microsoft.com/office/drawing/2014/main" id="{392F5E34-7DCC-4778-BB4C-7981ADCE326D}"/>
              </a:ext>
            </a:extLst>
          </p:cNvPr>
          <p:cNvPicPr>
            <a:picLocks noChangeAspect="1"/>
          </p:cNvPicPr>
          <p:nvPr/>
        </p:nvPicPr>
        <p:blipFill>
          <a:blip r:embed="rId3"/>
          <a:stretch>
            <a:fillRect/>
          </a:stretch>
        </p:blipFill>
        <p:spPr>
          <a:xfrm>
            <a:off x="121641" y="1943074"/>
            <a:ext cx="8921739" cy="4104000"/>
          </a:xfrm>
          <a:prstGeom prst="rect">
            <a:avLst/>
          </a:prstGeom>
        </p:spPr>
      </p:pic>
      <p:sp>
        <p:nvSpPr>
          <p:cNvPr id="15" name="Rectangle 14">
            <a:extLst>
              <a:ext uri="{FF2B5EF4-FFF2-40B4-BE49-F238E27FC236}">
                <a16:creationId xmlns:a16="http://schemas.microsoft.com/office/drawing/2014/main" id="{67600E26-963B-42C2-BE49-6102224627A1}"/>
              </a:ext>
            </a:extLst>
          </p:cNvPr>
          <p:cNvSpPr/>
          <p:nvPr/>
        </p:nvSpPr>
        <p:spPr>
          <a:xfrm>
            <a:off x="481263" y="49416"/>
            <a:ext cx="7813677" cy="830997"/>
          </a:xfrm>
          <a:prstGeom prst="rect">
            <a:avLst/>
          </a:prstGeom>
        </p:spPr>
        <p:txBody>
          <a:bodyPr wrap="non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2" name="Slide Number Placeholder 1">
            <a:extLst>
              <a:ext uri="{FF2B5EF4-FFF2-40B4-BE49-F238E27FC236}">
                <a16:creationId xmlns:a16="http://schemas.microsoft.com/office/drawing/2014/main" id="{663A3F35-2722-4CD6-AEDD-46ADD29E984E}"/>
              </a:ext>
            </a:extLst>
          </p:cNvPr>
          <p:cNvSpPr>
            <a:spLocks noGrp="1"/>
          </p:cNvSpPr>
          <p:nvPr>
            <p:ph type="sldNum" sz="quarter" idx="12"/>
          </p:nvPr>
        </p:nvSpPr>
        <p:spPr/>
        <p:txBody>
          <a:bodyPr/>
          <a:lstStyle/>
          <a:p>
            <a:fld id="{8503B3E5-BAE0-4051-A0B1-29381921E4F1}" type="slidenum">
              <a:rPr lang="en-GB" smtClean="0"/>
              <a:t>12</a:t>
            </a:fld>
            <a:endParaRPr lang="en-GB"/>
          </a:p>
        </p:txBody>
      </p:sp>
      <p:sp>
        <p:nvSpPr>
          <p:cNvPr id="7" name="Rectangle 6">
            <a:extLst>
              <a:ext uri="{FF2B5EF4-FFF2-40B4-BE49-F238E27FC236}">
                <a16:creationId xmlns:a16="http://schemas.microsoft.com/office/drawing/2014/main" id="{1EC06A5E-3A62-4740-BB36-B0769C2D726F}"/>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31652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1FF56B-8454-4B22-87E1-DEA6E7CF0090}"/>
              </a:ext>
            </a:extLst>
          </p:cNvPr>
          <p:cNvSpPr>
            <a:spLocks noGrp="1"/>
          </p:cNvSpPr>
          <p:nvPr>
            <p:ph type="title"/>
          </p:nvPr>
        </p:nvSpPr>
        <p:spPr>
          <a:xfrm>
            <a:off x="599276" y="669357"/>
            <a:ext cx="7945448" cy="1159200"/>
          </a:xfrm>
        </p:spPr>
        <p:txBody>
          <a:bodyPr vert="horz" lIns="91440" tIns="45720" rIns="91440" bIns="45720" rtlCol="0" anchor="ctr">
            <a:noAutofit/>
          </a:bodyPr>
          <a:lstStyle/>
          <a:p>
            <a:br>
              <a:rPr lang="en-US" sz="1800" b="1" kern="1200" dirty="0">
                <a:latin typeface="+mj-lt"/>
                <a:ea typeface="+mj-ea"/>
                <a:cs typeface="+mj-cs"/>
              </a:rPr>
            </a:br>
            <a:r>
              <a:rPr lang="en-US" sz="1800" b="1" kern="1200" dirty="0">
                <a:latin typeface="+mj-lt"/>
                <a:ea typeface="+mj-ea"/>
                <a:cs typeface="+mj-cs"/>
              </a:rPr>
              <a:t>Estimated numbers of women of reproductive age (15-49 years) using various contraceptive methods, worldwide, 2019</a:t>
            </a:r>
          </a:p>
        </p:txBody>
      </p:sp>
      <p:pic>
        <p:nvPicPr>
          <p:cNvPr id="5" name="Picture 4">
            <a:extLst>
              <a:ext uri="{FF2B5EF4-FFF2-40B4-BE49-F238E27FC236}">
                <a16:creationId xmlns:a16="http://schemas.microsoft.com/office/drawing/2014/main" id="{31C98551-C775-4C35-927F-93320FD50A9E}"/>
              </a:ext>
            </a:extLst>
          </p:cNvPr>
          <p:cNvPicPr>
            <a:picLocks/>
          </p:cNvPicPr>
          <p:nvPr/>
        </p:nvPicPr>
        <p:blipFill>
          <a:blip r:embed="rId3"/>
          <a:stretch>
            <a:fillRect/>
          </a:stretch>
        </p:blipFill>
        <p:spPr>
          <a:xfrm>
            <a:off x="83531" y="1828557"/>
            <a:ext cx="9000004" cy="4536000"/>
          </a:xfrm>
          <a:prstGeom prst="rect">
            <a:avLst/>
          </a:prstGeom>
        </p:spPr>
      </p:pic>
      <p:sp>
        <p:nvSpPr>
          <p:cNvPr id="13" name="Rectangle 12">
            <a:extLst>
              <a:ext uri="{FF2B5EF4-FFF2-40B4-BE49-F238E27FC236}">
                <a16:creationId xmlns:a16="http://schemas.microsoft.com/office/drawing/2014/main" id="{28020A95-7D0C-468D-93AD-C5CF0C662ED4}"/>
              </a:ext>
            </a:extLst>
          </p:cNvPr>
          <p:cNvSpPr/>
          <p:nvPr/>
        </p:nvSpPr>
        <p:spPr>
          <a:xfrm>
            <a:off x="481263" y="49416"/>
            <a:ext cx="7813677" cy="830997"/>
          </a:xfrm>
          <a:prstGeom prst="rect">
            <a:avLst/>
          </a:prstGeom>
        </p:spPr>
        <p:txBody>
          <a:bodyPr wrap="non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2" name="Slide Number Placeholder 1">
            <a:extLst>
              <a:ext uri="{FF2B5EF4-FFF2-40B4-BE49-F238E27FC236}">
                <a16:creationId xmlns:a16="http://schemas.microsoft.com/office/drawing/2014/main" id="{9F077895-1155-484F-B44C-8649157A8D3D}"/>
              </a:ext>
            </a:extLst>
          </p:cNvPr>
          <p:cNvSpPr>
            <a:spLocks noGrp="1"/>
          </p:cNvSpPr>
          <p:nvPr>
            <p:ph type="sldNum" sz="quarter" idx="12"/>
          </p:nvPr>
        </p:nvSpPr>
        <p:spPr/>
        <p:txBody>
          <a:bodyPr/>
          <a:lstStyle/>
          <a:p>
            <a:fld id="{8503B3E5-BAE0-4051-A0B1-29381921E4F1}" type="slidenum">
              <a:rPr lang="en-GB" smtClean="0"/>
              <a:t>13</a:t>
            </a:fld>
            <a:endParaRPr lang="en-GB"/>
          </a:p>
        </p:txBody>
      </p:sp>
      <p:sp>
        <p:nvSpPr>
          <p:cNvPr id="7" name="Rectangle 6">
            <a:extLst>
              <a:ext uri="{FF2B5EF4-FFF2-40B4-BE49-F238E27FC236}">
                <a16:creationId xmlns:a16="http://schemas.microsoft.com/office/drawing/2014/main" id="{557315DF-3A11-4129-BD55-00ECFA91D01D}"/>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345942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EC4186-A839-4A68-80EA-6DC7F86C572D}"/>
              </a:ext>
            </a:extLst>
          </p:cNvPr>
          <p:cNvSpPr>
            <a:spLocks noGrp="1"/>
          </p:cNvSpPr>
          <p:nvPr>
            <p:ph type="title"/>
          </p:nvPr>
        </p:nvSpPr>
        <p:spPr>
          <a:xfrm>
            <a:off x="524784" y="849613"/>
            <a:ext cx="8295046" cy="1159200"/>
          </a:xfrm>
        </p:spPr>
        <p:txBody>
          <a:bodyPr vert="horz" lIns="91440" tIns="45720" rIns="91440" bIns="45720" rtlCol="0" anchor="ctr">
            <a:noAutofit/>
          </a:bodyPr>
          <a:lstStyle/>
          <a:p>
            <a:r>
              <a:rPr lang="en-US" sz="1800" b="1" kern="1200" dirty="0">
                <a:latin typeface="+mj-lt"/>
                <a:ea typeface="+mj-ea"/>
                <a:cs typeface="+mj-cs"/>
              </a:rPr>
              <a:t>Contraceptive prevalence by method among women of reproductive age (15-49 years), by region, 2019</a:t>
            </a:r>
          </a:p>
        </p:txBody>
      </p:sp>
      <p:pic>
        <p:nvPicPr>
          <p:cNvPr id="6" name="Picture 5">
            <a:extLst>
              <a:ext uri="{FF2B5EF4-FFF2-40B4-BE49-F238E27FC236}">
                <a16:creationId xmlns:a16="http://schemas.microsoft.com/office/drawing/2014/main" id="{87433690-02A1-48C6-9B04-DA069E1D6131}"/>
              </a:ext>
            </a:extLst>
          </p:cNvPr>
          <p:cNvPicPr>
            <a:picLocks noChangeAspect="1"/>
          </p:cNvPicPr>
          <p:nvPr/>
        </p:nvPicPr>
        <p:blipFill>
          <a:blip r:embed="rId3"/>
          <a:stretch>
            <a:fillRect/>
          </a:stretch>
        </p:blipFill>
        <p:spPr>
          <a:xfrm>
            <a:off x="35404" y="1891538"/>
            <a:ext cx="9055672" cy="4392000"/>
          </a:xfrm>
          <a:prstGeom prst="rect">
            <a:avLst/>
          </a:prstGeom>
        </p:spPr>
      </p:pic>
      <p:sp>
        <p:nvSpPr>
          <p:cNvPr id="14" name="Rectangle 13">
            <a:extLst>
              <a:ext uri="{FF2B5EF4-FFF2-40B4-BE49-F238E27FC236}">
                <a16:creationId xmlns:a16="http://schemas.microsoft.com/office/drawing/2014/main" id="{EA2412E9-AD45-4E75-A42E-FDC033B36DA8}"/>
              </a:ext>
            </a:extLst>
          </p:cNvPr>
          <p:cNvSpPr/>
          <p:nvPr/>
        </p:nvSpPr>
        <p:spPr>
          <a:xfrm>
            <a:off x="481263" y="49416"/>
            <a:ext cx="7813677" cy="830997"/>
          </a:xfrm>
          <a:prstGeom prst="rect">
            <a:avLst/>
          </a:prstGeom>
        </p:spPr>
        <p:txBody>
          <a:bodyPr wrap="non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2" name="Slide Number Placeholder 1">
            <a:extLst>
              <a:ext uri="{FF2B5EF4-FFF2-40B4-BE49-F238E27FC236}">
                <a16:creationId xmlns:a16="http://schemas.microsoft.com/office/drawing/2014/main" id="{F01045C7-0533-4AFE-AE67-824294B7E9AF}"/>
              </a:ext>
            </a:extLst>
          </p:cNvPr>
          <p:cNvSpPr>
            <a:spLocks noGrp="1"/>
          </p:cNvSpPr>
          <p:nvPr>
            <p:ph type="sldNum" sz="quarter" idx="12"/>
          </p:nvPr>
        </p:nvSpPr>
        <p:spPr/>
        <p:txBody>
          <a:bodyPr/>
          <a:lstStyle/>
          <a:p>
            <a:fld id="{8503B3E5-BAE0-4051-A0B1-29381921E4F1}" type="slidenum">
              <a:rPr lang="en-GB" smtClean="0"/>
              <a:t>14</a:t>
            </a:fld>
            <a:endParaRPr lang="en-GB"/>
          </a:p>
        </p:txBody>
      </p:sp>
      <p:sp>
        <p:nvSpPr>
          <p:cNvPr id="7" name="Rectangle 6">
            <a:extLst>
              <a:ext uri="{FF2B5EF4-FFF2-40B4-BE49-F238E27FC236}">
                <a16:creationId xmlns:a16="http://schemas.microsoft.com/office/drawing/2014/main" id="{560F3DD1-01C5-4BA4-9143-530CDBC2782D}"/>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29927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A6CF-CEAF-4311-BB27-4465FD23C3FF}"/>
              </a:ext>
            </a:extLst>
          </p:cNvPr>
          <p:cNvSpPr>
            <a:spLocks noGrp="1"/>
          </p:cNvSpPr>
          <p:nvPr>
            <p:ph type="title"/>
          </p:nvPr>
        </p:nvSpPr>
        <p:spPr>
          <a:xfrm>
            <a:off x="481263" y="873686"/>
            <a:ext cx="8402648" cy="1159200"/>
          </a:xfrm>
        </p:spPr>
        <p:txBody>
          <a:bodyPr vert="horz" lIns="91440" tIns="45720" rIns="91440" bIns="45720" rtlCol="0" anchor="ctr">
            <a:noAutofit/>
          </a:bodyPr>
          <a:lstStyle/>
          <a:p>
            <a:r>
              <a:rPr lang="en-US" sz="1800" b="1" kern="1200" dirty="0">
                <a:latin typeface="+mj-lt"/>
                <a:ea typeface="+mj-ea"/>
                <a:cs typeface="+mj-cs"/>
              </a:rPr>
              <a:t>Trends in contraceptive prevalence by method among women of reproductive age (15-49 years), by region, 1994 and 2019</a:t>
            </a:r>
          </a:p>
        </p:txBody>
      </p:sp>
      <p:pic>
        <p:nvPicPr>
          <p:cNvPr id="4" name="Picture 3">
            <a:extLst>
              <a:ext uri="{FF2B5EF4-FFF2-40B4-BE49-F238E27FC236}">
                <a16:creationId xmlns:a16="http://schemas.microsoft.com/office/drawing/2014/main" id="{40025131-F8C2-42D0-8A9B-7248A7BC7DDD}"/>
              </a:ext>
            </a:extLst>
          </p:cNvPr>
          <p:cNvPicPr>
            <a:picLocks noChangeAspect="1"/>
          </p:cNvPicPr>
          <p:nvPr/>
        </p:nvPicPr>
        <p:blipFill>
          <a:blip r:embed="rId3"/>
          <a:stretch>
            <a:fillRect/>
          </a:stretch>
        </p:blipFill>
        <p:spPr>
          <a:xfrm>
            <a:off x="83527" y="1916396"/>
            <a:ext cx="9031953" cy="3816000"/>
          </a:xfrm>
          <a:prstGeom prst="rect">
            <a:avLst/>
          </a:prstGeom>
        </p:spPr>
      </p:pic>
      <p:sp>
        <p:nvSpPr>
          <p:cNvPr id="12" name="Rectangle 11">
            <a:extLst>
              <a:ext uri="{FF2B5EF4-FFF2-40B4-BE49-F238E27FC236}">
                <a16:creationId xmlns:a16="http://schemas.microsoft.com/office/drawing/2014/main" id="{E6363933-6653-4A34-A78F-EB74AC9350E4}"/>
              </a:ext>
            </a:extLst>
          </p:cNvPr>
          <p:cNvSpPr/>
          <p:nvPr/>
        </p:nvSpPr>
        <p:spPr>
          <a:xfrm>
            <a:off x="481263" y="49416"/>
            <a:ext cx="7813677" cy="830997"/>
          </a:xfrm>
          <a:prstGeom prst="rect">
            <a:avLst/>
          </a:prstGeom>
        </p:spPr>
        <p:txBody>
          <a:bodyPr wrap="non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3" name="Slide Number Placeholder 2">
            <a:extLst>
              <a:ext uri="{FF2B5EF4-FFF2-40B4-BE49-F238E27FC236}">
                <a16:creationId xmlns:a16="http://schemas.microsoft.com/office/drawing/2014/main" id="{78EA4B40-ACC1-4AED-A78A-21431AA2D704}"/>
              </a:ext>
            </a:extLst>
          </p:cNvPr>
          <p:cNvSpPr>
            <a:spLocks noGrp="1"/>
          </p:cNvSpPr>
          <p:nvPr>
            <p:ph type="sldNum" sz="quarter" idx="12"/>
          </p:nvPr>
        </p:nvSpPr>
        <p:spPr/>
        <p:txBody>
          <a:bodyPr/>
          <a:lstStyle/>
          <a:p>
            <a:fld id="{8503B3E5-BAE0-4051-A0B1-29381921E4F1}" type="slidenum">
              <a:rPr lang="en-GB" smtClean="0"/>
              <a:t>15</a:t>
            </a:fld>
            <a:endParaRPr lang="en-GB"/>
          </a:p>
        </p:txBody>
      </p:sp>
      <p:sp>
        <p:nvSpPr>
          <p:cNvPr id="7" name="Rectangle 6">
            <a:extLst>
              <a:ext uri="{FF2B5EF4-FFF2-40B4-BE49-F238E27FC236}">
                <a16:creationId xmlns:a16="http://schemas.microsoft.com/office/drawing/2014/main" id="{06F822D8-B345-4A1B-810E-3D61CCE6F6A6}"/>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320967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A6CF-CEAF-4311-BB27-4465FD23C3FF}"/>
              </a:ext>
            </a:extLst>
          </p:cNvPr>
          <p:cNvSpPr>
            <a:spLocks noGrp="1"/>
          </p:cNvSpPr>
          <p:nvPr>
            <p:ph type="title"/>
          </p:nvPr>
        </p:nvSpPr>
        <p:spPr>
          <a:xfrm>
            <a:off x="524783" y="789462"/>
            <a:ext cx="8366553" cy="1159200"/>
          </a:xfrm>
        </p:spPr>
        <p:txBody>
          <a:bodyPr vert="horz" lIns="91440" tIns="45720" rIns="91440" bIns="45720" rtlCol="0" anchor="ctr">
            <a:noAutofit/>
          </a:bodyPr>
          <a:lstStyle/>
          <a:p>
            <a:r>
              <a:rPr lang="en-US" sz="1800" b="1" kern="1200" dirty="0">
                <a:latin typeface="+mj-lt"/>
                <a:ea typeface="+mj-ea"/>
                <a:cs typeface="+mj-cs"/>
              </a:rPr>
              <a:t>Estimated numbers of women of reproductive age (15-49 years) using various contraceptive methods, 1994 and 2019</a:t>
            </a:r>
          </a:p>
        </p:txBody>
      </p:sp>
      <p:pic>
        <p:nvPicPr>
          <p:cNvPr id="5" name="Picture 4" descr="Chart, bar chart&#10;&#10;Description automatically generated">
            <a:extLst>
              <a:ext uri="{FF2B5EF4-FFF2-40B4-BE49-F238E27FC236}">
                <a16:creationId xmlns:a16="http://schemas.microsoft.com/office/drawing/2014/main" id="{52BC4BCF-3C56-4C6F-A9EC-65425AD19895}"/>
              </a:ext>
            </a:extLst>
          </p:cNvPr>
          <p:cNvPicPr>
            <a:picLocks noChangeAspect="1"/>
          </p:cNvPicPr>
          <p:nvPr/>
        </p:nvPicPr>
        <p:blipFill>
          <a:blip r:embed="rId3"/>
          <a:stretch>
            <a:fillRect/>
          </a:stretch>
        </p:blipFill>
        <p:spPr>
          <a:xfrm>
            <a:off x="11341" y="1912837"/>
            <a:ext cx="9133717" cy="3996000"/>
          </a:xfrm>
          <a:prstGeom prst="rect">
            <a:avLst/>
          </a:prstGeom>
        </p:spPr>
      </p:pic>
      <p:sp>
        <p:nvSpPr>
          <p:cNvPr id="13" name="Rectangle 12">
            <a:extLst>
              <a:ext uri="{FF2B5EF4-FFF2-40B4-BE49-F238E27FC236}">
                <a16:creationId xmlns:a16="http://schemas.microsoft.com/office/drawing/2014/main" id="{70283D72-39B7-451C-A574-8DE8B0FCC199}"/>
              </a:ext>
            </a:extLst>
          </p:cNvPr>
          <p:cNvSpPr/>
          <p:nvPr/>
        </p:nvSpPr>
        <p:spPr>
          <a:xfrm>
            <a:off x="481263" y="49416"/>
            <a:ext cx="7813677" cy="830997"/>
          </a:xfrm>
          <a:prstGeom prst="rect">
            <a:avLst/>
          </a:prstGeom>
        </p:spPr>
        <p:txBody>
          <a:bodyPr wrap="none">
            <a:spAutoFit/>
          </a:bodyPr>
          <a:lstStyle/>
          <a:p>
            <a:r>
              <a:rPr lang="en-GB" sz="4800" b="1" dirty="0">
                <a:solidFill>
                  <a:schemeClr val="accent1"/>
                </a:solidFill>
              </a:rPr>
              <a:t>Contraceptive use by method </a:t>
            </a:r>
          </a:p>
        </p:txBody>
      </p:sp>
      <p:sp>
        <p:nvSpPr>
          <p:cNvPr id="3" name="Slide Number Placeholder 2">
            <a:extLst>
              <a:ext uri="{FF2B5EF4-FFF2-40B4-BE49-F238E27FC236}">
                <a16:creationId xmlns:a16="http://schemas.microsoft.com/office/drawing/2014/main" id="{BD99B578-FB7E-4CEC-A7B1-F223D51563F4}"/>
              </a:ext>
            </a:extLst>
          </p:cNvPr>
          <p:cNvSpPr>
            <a:spLocks noGrp="1"/>
          </p:cNvSpPr>
          <p:nvPr>
            <p:ph type="sldNum" sz="quarter" idx="12"/>
          </p:nvPr>
        </p:nvSpPr>
        <p:spPr/>
        <p:txBody>
          <a:bodyPr/>
          <a:lstStyle/>
          <a:p>
            <a:fld id="{8503B3E5-BAE0-4051-A0B1-29381921E4F1}" type="slidenum">
              <a:rPr lang="en-GB" smtClean="0"/>
              <a:t>16</a:t>
            </a:fld>
            <a:endParaRPr lang="en-GB"/>
          </a:p>
        </p:txBody>
      </p:sp>
      <p:sp>
        <p:nvSpPr>
          <p:cNvPr id="7" name="Rectangle 6">
            <a:extLst>
              <a:ext uri="{FF2B5EF4-FFF2-40B4-BE49-F238E27FC236}">
                <a16:creationId xmlns:a16="http://schemas.microsoft.com/office/drawing/2014/main" id="{41CA02B1-3DB0-422F-AFC7-DCB8FF84A812}"/>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52907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E73C-BE94-485B-A5D7-22D43899D285}"/>
              </a:ext>
            </a:extLst>
          </p:cNvPr>
          <p:cNvSpPr>
            <a:spLocks noGrp="1"/>
          </p:cNvSpPr>
          <p:nvPr>
            <p:ph type="title"/>
          </p:nvPr>
        </p:nvSpPr>
        <p:spPr>
          <a:xfrm>
            <a:off x="481263" y="848269"/>
            <a:ext cx="8495662" cy="1159200"/>
          </a:xfrm>
        </p:spPr>
        <p:txBody>
          <a:bodyPr vert="horz" lIns="91440" tIns="45720" rIns="91440" bIns="45720" rtlCol="0" anchor="ctr">
            <a:noAutofit/>
          </a:bodyPr>
          <a:lstStyle/>
          <a:p>
            <a:r>
              <a:rPr lang="en-US" sz="1800" b="1" kern="1200" dirty="0">
                <a:latin typeface="+mj-lt"/>
                <a:ea typeface="+mj-ea"/>
                <a:cs typeface="+mj-cs"/>
              </a:rPr>
              <a:t>Percentage share of contraceptive use for the most common method among women of reproductive age (15- 49 years), 2019</a:t>
            </a:r>
          </a:p>
        </p:txBody>
      </p:sp>
      <p:pic>
        <p:nvPicPr>
          <p:cNvPr id="4" name="Picture 3" descr="Map&#10;&#10;Description automatically generated">
            <a:extLst>
              <a:ext uri="{FF2B5EF4-FFF2-40B4-BE49-F238E27FC236}">
                <a16:creationId xmlns:a16="http://schemas.microsoft.com/office/drawing/2014/main" id="{5D9D132D-CE0F-45B5-84BB-E0A06E5E19C3}"/>
              </a:ext>
            </a:extLst>
          </p:cNvPr>
          <p:cNvPicPr>
            <a:picLocks noChangeAspect="1"/>
          </p:cNvPicPr>
          <p:nvPr/>
        </p:nvPicPr>
        <p:blipFill>
          <a:blip r:embed="rId3"/>
          <a:stretch>
            <a:fillRect/>
          </a:stretch>
        </p:blipFill>
        <p:spPr>
          <a:xfrm>
            <a:off x="11342" y="1823643"/>
            <a:ext cx="9120002" cy="4104000"/>
          </a:xfrm>
          <a:prstGeom prst="rect">
            <a:avLst/>
          </a:prstGeom>
        </p:spPr>
      </p:pic>
      <p:sp>
        <p:nvSpPr>
          <p:cNvPr id="14" name="Rectangle 13">
            <a:extLst>
              <a:ext uri="{FF2B5EF4-FFF2-40B4-BE49-F238E27FC236}">
                <a16:creationId xmlns:a16="http://schemas.microsoft.com/office/drawing/2014/main" id="{8996CE47-88D1-4214-A4BF-A076E54CA93F}"/>
              </a:ext>
            </a:extLst>
          </p:cNvPr>
          <p:cNvSpPr/>
          <p:nvPr/>
        </p:nvSpPr>
        <p:spPr>
          <a:xfrm>
            <a:off x="481263" y="49416"/>
            <a:ext cx="7813677" cy="830997"/>
          </a:xfrm>
          <a:prstGeom prst="rect">
            <a:avLst/>
          </a:prstGeom>
        </p:spPr>
        <p:txBody>
          <a:bodyPr wrap="none">
            <a:spAutoFit/>
          </a:bodyPr>
          <a:lstStyle/>
          <a:p>
            <a:r>
              <a:rPr lang="en-GB" sz="4800" b="1" dirty="0">
                <a:solidFill>
                  <a:schemeClr val="accent1"/>
                </a:solidFill>
              </a:rPr>
              <a:t>Contraceptive use by method </a:t>
            </a:r>
          </a:p>
        </p:txBody>
      </p:sp>
      <p:sp>
        <p:nvSpPr>
          <p:cNvPr id="3" name="Slide Number Placeholder 2">
            <a:extLst>
              <a:ext uri="{FF2B5EF4-FFF2-40B4-BE49-F238E27FC236}">
                <a16:creationId xmlns:a16="http://schemas.microsoft.com/office/drawing/2014/main" id="{769634FA-6A18-4E90-B06B-AB8781BFF732}"/>
              </a:ext>
            </a:extLst>
          </p:cNvPr>
          <p:cNvSpPr>
            <a:spLocks noGrp="1"/>
          </p:cNvSpPr>
          <p:nvPr>
            <p:ph type="sldNum" sz="quarter" idx="12"/>
          </p:nvPr>
        </p:nvSpPr>
        <p:spPr/>
        <p:txBody>
          <a:bodyPr/>
          <a:lstStyle/>
          <a:p>
            <a:fld id="{8503B3E5-BAE0-4051-A0B1-29381921E4F1}" type="slidenum">
              <a:rPr lang="en-GB" smtClean="0"/>
              <a:t>17</a:t>
            </a:fld>
            <a:endParaRPr lang="en-GB"/>
          </a:p>
        </p:txBody>
      </p:sp>
      <p:sp>
        <p:nvSpPr>
          <p:cNvPr id="7" name="Rectangle 6">
            <a:extLst>
              <a:ext uri="{FF2B5EF4-FFF2-40B4-BE49-F238E27FC236}">
                <a16:creationId xmlns:a16="http://schemas.microsoft.com/office/drawing/2014/main" id="{8C7E2213-C9E4-4C21-B784-7C711B266D4E}"/>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3759753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D2C4-46B2-4495-92A2-5CBE25E6BF21}"/>
              </a:ext>
            </a:extLst>
          </p:cNvPr>
          <p:cNvSpPr>
            <a:spLocks noGrp="1"/>
          </p:cNvSpPr>
          <p:nvPr>
            <p:ph type="title"/>
          </p:nvPr>
        </p:nvSpPr>
        <p:spPr>
          <a:xfrm>
            <a:off x="524784" y="753366"/>
            <a:ext cx="8295046" cy="1159200"/>
          </a:xfrm>
        </p:spPr>
        <p:txBody>
          <a:bodyPr vert="horz" lIns="91440" tIns="45720" rIns="91440" bIns="45720" rtlCol="0" anchor="ctr">
            <a:noAutofit/>
          </a:bodyPr>
          <a:lstStyle/>
          <a:p>
            <a:r>
              <a:rPr lang="en-US" sz="1800" b="1" kern="1200" dirty="0">
                <a:latin typeface="+mj-lt"/>
                <a:ea typeface="+mj-ea"/>
                <a:cs typeface="+mj-cs"/>
              </a:rPr>
              <a:t>Estimated prevalence of individual contraceptive methods among women of reproductive age (15-49 years), 2019 - </a:t>
            </a:r>
            <a:r>
              <a:rPr lang="en-US" sz="1800" b="1" dirty="0"/>
              <a:t>I</a:t>
            </a:r>
            <a:endParaRPr lang="en-US" sz="1800" b="1" kern="1200" dirty="0">
              <a:latin typeface="+mj-lt"/>
              <a:ea typeface="+mj-ea"/>
              <a:cs typeface="+mj-cs"/>
            </a:endParaRPr>
          </a:p>
        </p:txBody>
      </p:sp>
      <p:pic>
        <p:nvPicPr>
          <p:cNvPr id="4" name="Picture 3">
            <a:extLst>
              <a:ext uri="{FF2B5EF4-FFF2-40B4-BE49-F238E27FC236}">
                <a16:creationId xmlns:a16="http://schemas.microsoft.com/office/drawing/2014/main" id="{AA3E5C17-07D5-45C8-9DE2-501E06EA6A5D}"/>
              </a:ext>
            </a:extLst>
          </p:cNvPr>
          <p:cNvPicPr>
            <a:picLocks noChangeAspect="1"/>
          </p:cNvPicPr>
          <p:nvPr/>
        </p:nvPicPr>
        <p:blipFill rotWithShape="1">
          <a:blip r:embed="rId3"/>
          <a:srcRect t="1610"/>
          <a:stretch/>
        </p:blipFill>
        <p:spPr>
          <a:xfrm>
            <a:off x="59466" y="1828801"/>
            <a:ext cx="9060165" cy="4212000"/>
          </a:xfrm>
          <a:prstGeom prst="rect">
            <a:avLst/>
          </a:prstGeom>
        </p:spPr>
      </p:pic>
      <p:sp>
        <p:nvSpPr>
          <p:cNvPr id="12" name="Rectangle 11">
            <a:extLst>
              <a:ext uri="{FF2B5EF4-FFF2-40B4-BE49-F238E27FC236}">
                <a16:creationId xmlns:a16="http://schemas.microsoft.com/office/drawing/2014/main" id="{04F0224A-E123-4895-AA47-F2322CFBB388}"/>
              </a:ext>
            </a:extLst>
          </p:cNvPr>
          <p:cNvSpPr/>
          <p:nvPr/>
        </p:nvSpPr>
        <p:spPr>
          <a:xfrm>
            <a:off x="524784" y="64548"/>
            <a:ext cx="7813677" cy="830997"/>
          </a:xfrm>
          <a:prstGeom prst="rect">
            <a:avLst/>
          </a:prstGeom>
        </p:spPr>
        <p:txBody>
          <a:bodyPr wrap="none">
            <a:spAutoFit/>
          </a:bodyPr>
          <a:lstStyle/>
          <a:p>
            <a:r>
              <a:rPr lang="en-GB" sz="4800" b="1" dirty="0">
                <a:solidFill>
                  <a:schemeClr val="accent1"/>
                </a:solidFill>
              </a:rPr>
              <a:t>Contraceptive use by method </a:t>
            </a:r>
          </a:p>
        </p:txBody>
      </p:sp>
      <p:sp>
        <p:nvSpPr>
          <p:cNvPr id="3" name="Slide Number Placeholder 2">
            <a:extLst>
              <a:ext uri="{FF2B5EF4-FFF2-40B4-BE49-F238E27FC236}">
                <a16:creationId xmlns:a16="http://schemas.microsoft.com/office/drawing/2014/main" id="{9C3C1230-6071-4B01-8B6E-3F718A1B724D}"/>
              </a:ext>
            </a:extLst>
          </p:cNvPr>
          <p:cNvSpPr>
            <a:spLocks noGrp="1"/>
          </p:cNvSpPr>
          <p:nvPr>
            <p:ph type="sldNum" sz="quarter" idx="12"/>
          </p:nvPr>
        </p:nvSpPr>
        <p:spPr/>
        <p:txBody>
          <a:bodyPr/>
          <a:lstStyle/>
          <a:p>
            <a:fld id="{8503B3E5-BAE0-4051-A0B1-29381921E4F1}" type="slidenum">
              <a:rPr lang="en-GB" smtClean="0"/>
              <a:t>18</a:t>
            </a:fld>
            <a:endParaRPr lang="en-GB"/>
          </a:p>
        </p:txBody>
      </p:sp>
      <p:sp>
        <p:nvSpPr>
          <p:cNvPr id="7" name="Rectangle 6">
            <a:extLst>
              <a:ext uri="{FF2B5EF4-FFF2-40B4-BE49-F238E27FC236}">
                <a16:creationId xmlns:a16="http://schemas.microsoft.com/office/drawing/2014/main" id="{1F634C0A-4706-45C4-BCED-B833FBEFC50B}"/>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289321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A432-0FE8-41C6-B6AE-FCEACE3C0BE1}"/>
              </a:ext>
            </a:extLst>
          </p:cNvPr>
          <p:cNvSpPr>
            <a:spLocks noGrp="1"/>
          </p:cNvSpPr>
          <p:nvPr>
            <p:ph type="title"/>
          </p:nvPr>
        </p:nvSpPr>
        <p:spPr>
          <a:xfrm>
            <a:off x="524784" y="659449"/>
            <a:ext cx="8174048" cy="1159200"/>
          </a:xfrm>
        </p:spPr>
        <p:txBody>
          <a:bodyPr vert="horz" lIns="91440" tIns="45720" rIns="91440" bIns="45720" rtlCol="0" anchor="ctr">
            <a:noAutofit/>
          </a:bodyPr>
          <a:lstStyle/>
          <a:p>
            <a:r>
              <a:rPr lang="en-US" sz="1800" b="1" kern="1200" dirty="0">
                <a:latin typeface="+mj-lt"/>
                <a:ea typeface="+mj-ea"/>
                <a:cs typeface="+mj-cs"/>
              </a:rPr>
              <a:t>Estimated prevalence of individual contraceptive methods among women of reproductive age (15-49 years), by country, 2019 - II</a:t>
            </a:r>
          </a:p>
        </p:txBody>
      </p:sp>
      <p:pic>
        <p:nvPicPr>
          <p:cNvPr id="4" name="Picture 3">
            <a:extLst>
              <a:ext uri="{FF2B5EF4-FFF2-40B4-BE49-F238E27FC236}">
                <a16:creationId xmlns:a16="http://schemas.microsoft.com/office/drawing/2014/main" id="{ED0E2437-DCAC-4D6E-80FC-E2C8AA86DF17}"/>
              </a:ext>
            </a:extLst>
          </p:cNvPr>
          <p:cNvPicPr>
            <a:picLocks noChangeAspect="1"/>
          </p:cNvPicPr>
          <p:nvPr/>
        </p:nvPicPr>
        <p:blipFill>
          <a:blip r:embed="rId3"/>
          <a:stretch>
            <a:fillRect/>
          </a:stretch>
        </p:blipFill>
        <p:spPr>
          <a:xfrm>
            <a:off x="23370" y="1721683"/>
            <a:ext cx="9102587" cy="4392000"/>
          </a:xfrm>
          <a:prstGeom prst="rect">
            <a:avLst/>
          </a:prstGeom>
        </p:spPr>
      </p:pic>
      <p:sp>
        <p:nvSpPr>
          <p:cNvPr id="12" name="Rectangle 11">
            <a:extLst>
              <a:ext uri="{FF2B5EF4-FFF2-40B4-BE49-F238E27FC236}">
                <a16:creationId xmlns:a16="http://schemas.microsoft.com/office/drawing/2014/main" id="{6300DA7B-4B78-4C3B-9C42-BBC85DFAE90A}"/>
              </a:ext>
            </a:extLst>
          </p:cNvPr>
          <p:cNvSpPr/>
          <p:nvPr/>
        </p:nvSpPr>
        <p:spPr>
          <a:xfrm>
            <a:off x="481262" y="64548"/>
            <a:ext cx="8662737" cy="830997"/>
          </a:xfrm>
          <a:prstGeom prst="rect">
            <a:avLst/>
          </a:prstGeom>
        </p:spPr>
        <p:txBody>
          <a:bodyPr wrap="squar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3" name="Slide Number Placeholder 2">
            <a:extLst>
              <a:ext uri="{FF2B5EF4-FFF2-40B4-BE49-F238E27FC236}">
                <a16:creationId xmlns:a16="http://schemas.microsoft.com/office/drawing/2014/main" id="{67EC3AD9-0B58-4AA9-B367-6BB17E0BA30F}"/>
              </a:ext>
            </a:extLst>
          </p:cNvPr>
          <p:cNvSpPr>
            <a:spLocks noGrp="1"/>
          </p:cNvSpPr>
          <p:nvPr>
            <p:ph type="sldNum" sz="quarter" idx="12"/>
          </p:nvPr>
        </p:nvSpPr>
        <p:spPr/>
        <p:txBody>
          <a:bodyPr/>
          <a:lstStyle/>
          <a:p>
            <a:fld id="{8503B3E5-BAE0-4051-A0B1-29381921E4F1}" type="slidenum">
              <a:rPr lang="en-GB" smtClean="0"/>
              <a:t>19</a:t>
            </a:fld>
            <a:endParaRPr lang="en-GB"/>
          </a:p>
        </p:txBody>
      </p:sp>
      <p:sp>
        <p:nvSpPr>
          <p:cNvPr id="7" name="Rectangle 6">
            <a:extLst>
              <a:ext uri="{FF2B5EF4-FFF2-40B4-BE49-F238E27FC236}">
                <a16:creationId xmlns:a16="http://schemas.microsoft.com/office/drawing/2014/main" id="{83913C60-8F8A-4402-A4AD-F162BE92428D}"/>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147019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GB" sz="4800" b="1" dirty="0">
                <a:solidFill>
                  <a:schemeClr val="accent1"/>
                </a:solidFill>
                <a:latin typeface="Calibri" panose="020F0502020204030204" pitchFamily="34" charset="0"/>
                <a:cs typeface="Calibri" panose="020F0502020204030204" pitchFamily="34" charset="0"/>
              </a:rPr>
              <a:t>Outline</a:t>
            </a:r>
            <a:endParaRPr lang="en-US" sz="4800" b="1" dirty="0">
              <a:solidFill>
                <a:schemeClr val="accent1"/>
              </a:solidFill>
              <a:latin typeface="Calibri" panose="020F0502020204030204" pitchFamily="34" charset="0"/>
              <a:cs typeface="Calibri" panose="020F0502020204030204" pitchFamily="34" charset="0"/>
            </a:endParaRPr>
          </a:p>
        </p:txBody>
      </p:sp>
      <p:sp>
        <p:nvSpPr>
          <p:cNvPr id="6148" name="Rectangle 3"/>
          <p:cNvSpPr>
            <a:spLocks noGrp="1" noChangeArrowheads="1"/>
          </p:cNvSpPr>
          <p:nvPr>
            <p:ph idx="1"/>
          </p:nvPr>
        </p:nvSpPr>
        <p:spPr/>
        <p:txBody>
          <a:bodyPr>
            <a:normAutofit/>
          </a:bodyPr>
          <a:lstStyle/>
          <a:p>
            <a:r>
              <a:rPr lang="en-GB" altLang="en-US" dirty="0"/>
              <a:t>Definitions</a:t>
            </a:r>
          </a:p>
          <a:p>
            <a:r>
              <a:rPr lang="en-GB" altLang="en-US" dirty="0"/>
              <a:t>Key facts about contraception / family planning</a:t>
            </a:r>
          </a:p>
          <a:p>
            <a:r>
              <a:rPr lang="en-GB" altLang="en-US" dirty="0"/>
              <a:t>Benefits of family planning and contraception</a:t>
            </a:r>
          </a:p>
          <a:p>
            <a:r>
              <a:rPr lang="en-US" altLang="en-US" dirty="0"/>
              <a:t>Contraceptive methods</a:t>
            </a:r>
          </a:p>
          <a:p>
            <a:r>
              <a:rPr lang="en-GB" altLang="en-US" dirty="0"/>
              <a:t>Comparing effectiveness of family planning methods </a:t>
            </a:r>
          </a:p>
          <a:p>
            <a:r>
              <a:rPr lang="en-GB" dirty="0"/>
              <a:t>Contraceptive use by method</a:t>
            </a:r>
            <a:endParaRPr lang="en-GB" altLang="en-US" dirty="0"/>
          </a:p>
          <a:p>
            <a:endParaRPr lang="en-GB" altLang="en-US" dirty="0"/>
          </a:p>
          <a:p>
            <a:endParaRPr lang="en-US" altLang="en-US" dirty="0"/>
          </a:p>
        </p:txBody>
      </p:sp>
      <p:sp>
        <p:nvSpPr>
          <p:cNvPr id="2" name="Slide Number Placeholder 1">
            <a:extLst>
              <a:ext uri="{FF2B5EF4-FFF2-40B4-BE49-F238E27FC236}">
                <a16:creationId xmlns:a16="http://schemas.microsoft.com/office/drawing/2014/main" id="{23829EAE-C624-4976-B2A3-55CDF8294DC5}"/>
              </a:ext>
            </a:extLst>
          </p:cNvPr>
          <p:cNvSpPr>
            <a:spLocks noGrp="1"/>
          </p:cNvSpPr>
          <p:nvPr>
            <p:ph type="sldNum" sz="quarter" idx="12"/>
          </p:nvPr>
        </p:nvSpPr>
        <p:spPr/>
        <p:txBody>
          <a:bodyPr/>
          <a:lstStyle/>
          <a:p>
            <a:fld id="{8503B3E5-BAE0-4051-A0B1-29381921E4F1}" type="slidenum">
              <a:rPr lang="en-GB" smtClean="0"/>
              <a:t>2</a:t>
            </a:fld>
            <a:endParaRPr lang="en-GB"/>
          </a:p>
        </p:txBody>
      </p:sp>
    </p:spTree>
    <p:custDataLst>
      <p:tags r:id="rId1"/>
    </p:custDataLst>
    <p:extLst>
      <p:ext uri="{BB962C8B-B14F-4D97-AF65-F5344CB8AC3E}">
        <p14:creationId xmlns:p14="http://schemas.microsoft.com/office/powerpoint/2010/main" val="34907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66E3-3A1A-4C9C-AA04-C60E94DCF657}"/>
              </a:ext>
            </a:extLst>
          </p:cNvPr>
          <p:cNvSpPr>
            <a:spLocks noGrp="1"/>
          </p:cNvSpPr>
          <p:nvPr>
            <p:ph type="title"/>
          </p:nvPr>
        </p:nvSpPr>
        <p:spPr>
          <a:xfrm>
            <a:off x="524784" y="861656"/>
            <a:ext cx="8390616" cy="1159200"/>
          </a:xfrm>
        </p:spPr>
        <p:txBody>
          <a:bodyPr vert="horz" lIns="91440" tIns="45720" rIns="91440" bIns="45720" rtlCol="0" anchor="ctr">
            <a:noAutofit/>
          </a:bodyPr>
          <a:lstStyle/>
          <a:p>
            <a:r>
              <a:rPr lang="en-US" sz="1800" b="1" kern="1200" dirty="0">
                <a:latin typeface="+mj-lt"/>
                <a:ea typeface="+mj-ea"/>
                <a:cs typeface="+mj-cs"/>
              </a:rPr>
              <a:t>Estimated proportions of contraceptive users among women of reproductive age (15-49 years) using permanent or long-acting modern methods, short-acting modern methods and traditional methods in 2019, by country and region - I</a:t>
            </a:r>
          </a:p>
        </p:txBody>
      </p:sp>
      <p:pic>
        <p:nvPicPr>
          <p:cNvPr id="4" name="Picture 3" descr="Chart&#10;&#10;Description automatically generated">
            <a:extLst>
              <a:ext uri="{FF2B5EF4-FFF2-40B4-BE49-F238E27FC236}">
                <a16:creationId xmlns:a16="http://schemas.microsoft.com/office/drawing/2014/main" id="{4570700B-6917-434A-B5D1-8AA9C9A38103}"/>
              </a:ext>
            </a:extLst>
          </p:cNvPr>
          <p:cNvPicPr>
            <a:picLocks/>
          </p:cNvPicPr>
          <p:nvPr/>
        </p:nvPicPr>
        <p:blipFill>
          <a:blip r:embed="rId3"/>
          <a:stretch>
            <a:fillRect/>
          </a:stretch>
        </p:blipFill>
        <p:spPr>
          <a:xfrm>
            <a:off x="35405" y="1909956"/>
            <a:ext cx="9094732" cy="4320000"/>
          </a:xfrm>
          <a:prstGeom prst="rect">
            <a:avLst/>
          </a:prstGeom>
        </p:spPr>
      </p:pic>
      <p:sp>
        <p:nvSpPr>
          <p:cNvPr id="12" name="Rectangle 11">
            <a:extLst>
              <a:ext uri="{FF2B5EF4-FFF2-40B4-BE49-F238E27FC236}">
                <a16:creationId xmlns:a16="http://schemas.microsoft.com/office/drawing/2014/main" id="{14AB8C0C-8A75-43AF-891C-45B6989EC112}"/>
              </a:ext>
            </a:extLst>
          </p:cNvPr>
          <p:cNvSpPr/>
          <p:nvPr/>
        </p:nvSpPr>
        <p:spPr>
          <a:xfrm>
            <a:off x="524784" y="-41317"/>
            <a:ext cx="7813677" cy="830997"/>
          </a:xfrm>
          <a:prstGeom prst="rect">
            <a:avLst/>
          </a:prstGeom>
        </p:spPr>
        <p:txBody>
          <a:bodyPr wrap="non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3" name="Slide Number Placeholder 2">
            <a:extLst>
              <a:ext uri="{FF2B5EF4-FFF2-40B4-BE49-F238E27FC236}">
                <a16:creationId xmlns:a16="http://schemas.microsoft.com/office/drawing/2014/main" id="{1FA8DFE0-21CA-464C-B576-58DDDDA22684}"/>
              </a:ext>
            </a:extLst>
          </p:cNvPr>
          <p:cNvSpPr>
            <a:spLocks noGrp="1"/>
          </p:cNvSpPr>
          <p:nvPr>
            <p:ph type="sldNum" sz="quarter" idx="12"/>
          </p:nvPr>
        </p:nvSpPr>
        <p:spPr/>
        <p:txBody>
          <a:bodyPr/>
          <a:lstStyle/>
          <a:p>
            <a:fld id="{8503B3E5-BAE0-4051-A0B1-29381921E4F1}" type="slidenum">
              <a:rPr lang="en-GB" smtClean="0"/>
              <a:t>20</a:t>
            </a:fld>
            <a:endParaRPr lang="en-GB"/>
          </a:p>
        </p:txBody>
      </p:sp>
      <p:sp>
        <p:nvSpPr>
          <p:cNvPr id="7" name="Rectangle 6">
            <a:extLst>
              <a:ext uri="{FF2B5EF4-FFF2-40B4-BE49-F238E27FC236}">
                <a16:creationId xmlns:a16="http://schemas.microsoft.com/office/drawing/2014/main" id="{6F557D13-4AE2-4A74-8E4C-A49BF78A7223}"/>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838880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B5D5-DFCD-491D-8438-300CA57D0CE6}"/>
              </a:ext>
            </a:extLst>
          </p:cNvPr>
          <p:cNvSpPr>
            <a:spLocks noGrp="1"/>
          </p:cNvSpPr>
          <p:nvPr>
            <p:ph type="title"/>
          </p:nvPr>
        </p:nvSpPr>
        <p:spPr>
          <a:xfrm>
            <a:off x="524784" y="849617"/>
            <a:ext cx="8295046" cy="1159200"/>
          </a:xfrm>
        </p:spPr>
        <p:txBody>
          <a:bodyPr vert="horz" lIns="91440" tIns="45720" rIns="91440" bIns="45720" rtlCol="0" anchor="ctr">
            <a:noAutofit/>
          </a:bodyPr>
          <a:lstStyle/>
          <a:p>
            <a:r>
              <a:rPr lang="en-US" sz="1800" b="1" kern="1200" dirty="0">
                <a:latin typeface="+mj-lt"/>
                <a:ea typeface="+mj-ea"/>
                <a:cs typeface="+mj-cs"/>
              </a:rPr>
              <a:t>Estimated proportions of contraceptive users among women of reproductive age (15-49 years) using permanent or long-acting modern methods, short-acting modern methods and traditional methods in 2019, by country and region - II</a:t>
            </a:r>
          </a:p>
        </p:txBody>
      </p:sp>
      <p:pic>
        <p:nvPicPr>
          <p:cNvPr id="4" name="Picture 3">
            <a:extLst>
              <a:ext uri="{FF2B5EF4-FFF2-40B4-BE49-F238E27FC236}">
                <a16:creationId xmlns:a16="http://schemas.microsoft.com/office/drawing/2014/main" id="{452E406D-49CD-45EA-A526-2C648A548C93}"/>
              </a:ext>
            </a:extLst>
          </p:cNvPr>
          <p:cNvPicPr>
            <a:picLocks/>
          </p:cNvPicPr>
          <p:nvPr/>
        </p:nvPicPr>
        <p:blipFill rotWithShape="1">
          <a:blip r:embed="rId3"/>
          <a:srcRect t="1537"/>
          <a:stretch/>
        </p:blipFill>
        <p:spPr>
          <a:xfrm>
            <a:off x="-690" y="1816773"/>
            <a:ext cx="9108000" cy="4104000"/>
          </a:xfrm>
          <a:prstGeom prst="rect">
            <a:avLst/>
          </a:prstGeom>
        </p:spPr>
      </p:pic>
      <p:sp>
        <p:nvSpPr>
          <p:cNvPr id="12" name="Rectangle 11">
            <a:extLst>
              <a:ext uri="{FF2B5EF4-FFF2-40B4-BE49-F238E27FC236}">
                <a16:creationId xmlns:a16="http://schemas.microsoft.com/office/drawing/2014/main" id="{95FC1112-C06B-46BB-905C-8EFE220FBDF1}"/>
              </a:ext>
            </a:extLst>
          </p:cNvPr>
          <p:cNvSpPr/>
          <p:nvPr/>
        </p:nvSpPr>
        <p:spPr>
          <a:xfrm>
            <a:off x="481263" y="49416"/>
            <a:ext cx="7813677" cy="830997"/>
          </a:xfrm>
          <a:prstGeom prst="rect">
            <a:avLst/>
          </a:prstGeom>
        </p:spPr>
        <p:txBody>
          <a:bodyPr wrap="non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3" name="Slide Number Placeholder 2">
            <a:extLst>
              <a:ext uri="{FF2B5EF4-FFF2-40B4-BE49-F238E27FC236}">
                <a16:creationId xmlns:a16="http://schemas.microsoft.com/office/drawing/2014/main" id="{19BFEF4E-5E53-4D38-89FF-B87D149DB91C}"/>
              </a:ext>
            </a:extLst>
          </p:cNvPr>
          <p:cNvSpPr>
            <a:spLocks noGrp="1"/>
          </p:cNvSpPr>
          <p:nvPr>
            <p:ph type="sldNum" sz="quarter" idx="12"/>
          </p:nvPr>
        </p:nvSpPr>
        <p:spPr/>
        <p:txBody>
          <a:bodyPr/>
          <a:lstStyle/>
          <a:p>
            <a:fld id="{8503B3E5-BAE0-4051-A0B1-29381921E4F1}" type="slidenum">
              <a:rPr lang="en-GB" smtClean="0"/>
              <a:t>21</a:t>
            </a:fld>
            <a:endParaRPr lang="en-GB"/>
          </a:p>
        </p:txBody>
      </p:sp>
      <p:sp>
        <p:nvSpPr>
          <p:cNvPr id="7" name="Rectangle 6">
            <a:extLst>
              <a:ext uri="{FF2B5EF4-FFF2-40B4-BE49-F238E27FC236}">
                <a16:creationId xmlns:a16="http://schemas.microsoft.com/office/drawing/2014/main" id="{1B06F46C-800F-405B-9DC7-A35574AB7C90}"/>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81712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81CA-36F0-43C3-98B3-F72D25A4A9A8}"/>
              </a:ext>
            </a:extLst>
          </p:cNvPr>
          <p:cNvSpPr>
            <a:spLocks noGrp="1"/>
          </p:cNvSpPr>
          <p:nvPr>
            <p:ph type="title"/>
          </p:nvPr>
        </p:nvSpPr>
        <p:spPr>
          <a:xfrm>
            <a:off x="481263" y="920284"/>
            <a:ext cx="8295046" cy="1159200"/>
          </a:xfrm>
        </p:spPr>
        <p:txBody>
          <a:bodyPr vert="horz" lIns="91440" tIns="45720" rIns="91440" bIns="45720" rtlCol="0" anchor="ctr">
            <a:noAutofit/>
          </a:bodyPr>
          <a:lstStyle/>
          <a:p>
            <a:r>
              <a:rPr lang="en-US" sz="1800" b="1" kern="1200" dirty="0">
                <a:latin typeface="+mj-lt"/>
                <a:ea typeface="+mj-ea"/>
                <a:cs typeface="+mj-cs"/>
              </a:rPr>
              <a:t>Estimated numbers of women of reproductive age (15-49 years) using various contraceptive methods, by marital status, 2019</a:t>
            </a:r>
          </a:p>
        </p:txBody>
      </p:sp>
      <p:pic>
        <p:nvPicPr>
          <p:cNvPr id="4" name="Picture 3" descr="Chart, sunburst chart&#10;&#10;Description automatically generated">
            <a:extLst>
              <a:ext uri="{FF2B5EF4-FFF2-40B4-BE49-F238E27FC236}">
                <a16:creationId xmlns:a16="http://schemas.microsoft.com/office/drawing/2014/main" id="{50BED05E-9A3D-4459-A8A2-9B2A4378B453}"/>
              </a:ext>
            </a:extLst>
          </p:cNvPr>
          <p:cNvPicPr>
            <a:picLocks noChangeAspect="1"/>
          </p:cNvPicPr>
          <p:nvPr/>
        </p:nvPicPr>
        <p:blipFill>
          <a:blip r:embed="rId3"/>
          <a:stretch>
            <a:fillRect/>
          </a:stretch>
        </p:blipFill>
        <p:spPr>
          <a:xfrm>
            <a:off x="11340" y="1987852"/>
            <a:ext cx="9111868" cy="4032000"/>
          </a:xfrm>
          <a:prstGeom prst="rect">
            <a:avLst/>
          </a:prstGeom>
        </p:spPr>
      </p:pic>
      <p:sp>
        <p:nvSpPr>
          <p:cNvPr id="12" name="Rectangle 11">
            <a:extLst>
              <a:ext uri="{FF2B5EF4-FFF2-40B4-BE49-F238E27FC236}">
                <a16:creationId xmlns:a16="http://schemas.microsoft.com/office/drawing/2014/main" id="{4EBDE8D2-513C-40A1-BA53-4B96A3838CB3}"/>
              </a:ext>
            </a:extLst>
          </p:cNvPr>
          <p:cNvSpPr/>
          <p:nvPr/>
        </p:nvSpPr>
        <p:spPr>
          <a:xfrm>
            <a:off x="481263" y="-46119"/>
            <a:ext cx="7813677" cy="830997"/>
          </a:xfrm>
          <a:prstGeom prst="rect">
            <a:avLst/>
          </a:prstGeom>
        </p:spPr>
        <p:txBody>
          <a:bodyPr wrap="none">
            <a:spAutoFit/>
          </a:bodyPr>
          <a:lstStyle/>
          <a:p>
            <a:r>
              <a:rPr lang="en-GB" sz="4800" b="1" dirty="0">
                <a:solidFill>
                  <a:schemeClr val="accent1"/>
                </a:solidFill>
                <a:latin typeface="Calibri" panose="020F0502020204030204" pitchFamily="34" charset="0"/>
                <a:cs typeface="Calibri" panose="020F0502020204030204" pitchFamily="34" charset="0"/>
              </a:rPr>
              <a:t>Contraceptive use by method </a:t>
            </a:r>
          </a:p>
        </p:txBody>
      </p:sp>
      <p:sp>
        <p:nvSpPr>
          <p:cNvPr id="3" name="Slide Number Placeholder 2">
            <a:extLst>
              <a:ext uri="{FF2B5EF4-FFF2-40B4-BE49-F238E27FC236}">
                <a16:creationId xmlns:a16="http://schemas.microsoft.com/office/drawing/2014/main" id="{8003B974-7818-4E35-BB29-3707F857CF35}"/>
              </a:ext>
            </a:extLst>
          </p:cNvPr>
          <p:cNvSpPr>
            <a:spLocks noGrp="1"/>
          </p:cNvSpPr>
          <p:nvPr>
            <p:ph type="sldNum" sz="quarter" idx="12"/>
          </p:nvPr>
        </p:nvSpPr>
        <p:spPr/>
        <p:txBody>
          <a:bodyPr/>
          <a:lstStyle/>
          <a:p>
            <a:fld id="{8503B3E5-BAE0-4051-A0B1-29381921E4F1}" type="slidenum">
              <a:rPr lang="en-GB" smtClean="0"/>
              <a:t>22</a:t>
            </a:fld>
            <a:endParaRPr lang="en-GB"/>
          </a:p>
        </p:txBody>
      </p:sp>
      <p:sp>
        <p:nvSpPr>
          <p:cNvPr id="7" name="Rectangle 6">
            <a:extLst>
              <a:ext uri="{FF2B5EF4-FFF2-40B4-BE49-F238E27FC236}">
                <a16:creationId xmlns:a16="http://schemas.microsoft.com/office/drawing/2014/main" id="{4FF84D27-7A94-41BB-A8B3-27AB9ADA7D67}"/>
              </a:ext>
            </a:extLst>
          </p:cNvPr>
          <p:cNvSpPr/>
          <p:nvPr/>
        </p:nvSpPr>
        <p:spPr>
          <a:xfrm>
            <a:off x="1160060" y="6485675"/>
            <a:ext cx="7983939" cy="307777"/>
          </a:xfrm>
          <a:prstGeom prst="rect">
            <a:avLst/>
          </a:prstGeom>
        </p:spPr>
        <p:txBody>
          <a:bodyPr wrap="square">
            <a:spAutoFit/>
          </a:bodyPr>
          <a:lstStyle/>
          <a:p>
            <a:r>
              <a:rPr lang="en-GB" sz="1400" dirty="0"/>
              <a:t>Contraceptive Use by Method 2019: Data Booklet (ST/ESA/SER.A/435). United Nations; 2019. </a:t>
            </a:r>
          </a:p>
        </p:txBody>
      </p:sp>
    </p:spTree>
    <p:extLst>
      <p:ext uri="{BB962C8B-B14F-4D97-AF65-F5344CB8AC3E}">
        <p14:creationId xmlns:p14="http://schemas.microsoft.com/office/powerpoint/2010/main" val="2014384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EE61-E57E-43D3-8B17-8FBDAE194B8B}"/>
              </a:ext>
            </a:extLst>
          </p:cNvPr>
          <p:cNvSpPr>
            <a:spLocks noGrp="1"/>
          </p:cNvSpPr>
          <p:nvPr>
            <p:ph type="title"/>
          </p:nvPr>
        </p:nvSpPr>
        <p:spPr>
          <a:xfrm>
            <a:off x="628649" y="245660"/>
            <a:ext cx="8337930" cy="1424481"/>
          </a:xfrm>
        </p:spPr>
        <p:txBody>
          <a:bodyPr/>
          <a:lstStyle/>
          <a:p>
            <a:r>
              <a:rPr lang="en-GB" b="1" dirty="0">
                <a:solidFill>
                  <a:schemeClr val="accent1"/>
                </a:solidFill>
                <a:latin typeface="Calibri" panose="020F0502020204030204" pitchFamily="34" charset="0"/>
                <a:cs typeface="Calibri" panose="020F0502020204030204" pitchFamily="34" charset="0"/>
              </a:rPr>
              <a:t>Family planning and Human Rights</a:t>
            </a:r>
          </a:p>
        </p:txBody>
      </p:sp>
      <p:sp>
        <p:nvSpPr>
          <p:cNvPr id="3" name="Content Placeholder 2">
            <a:extLst>
              <a:ext uri="{FF2B5EF4-FFF2-40B4-BE49-F238E27FC236}">
                <a16:creationId xmlns:a16="http://schemas.microsoft.com/office/drawing/2014/main" id="{C4B04A40-4F9F-4FEE-B861-547190536BFF}"/>
              </a:ext>
            </a:extLst>
          </p:cNvPr>
          <p:cNvSpPr>
            <a:spLocks noGrp="1"/>
          </p:cNvSpPr>
          <p:nvPr>
            <p:ph idx="1"/>
          </p:nvPr>
        </p:nvSpPr>
        <p:spPr/>
        <p:txBody>
          <a:bodyPr/>
          <a:lstStyle/>
          <a:p>
            <a:pPr>
              <a:lnSpc>
                <a:spcPct val="85000"/>
              </a:lnSpc>
              <a:buFontTx/>
              <a:buNone/>
            </a:pPr>
            <a:r>
              <a:rPr lang="en-US" altLang="en-US" dirty="0"/>
              <a:t>All individuals and couples have the right: </a:t>
            </a:r>
          </a:p>
          <a:p>
            <a:pPr>
              <a:lnSpc>
                <a:spcPct val="85000"/>
              </a:lnSpc>
              <a:buFontTx/>
              <a:buNone/>
            </a:pPr>
            <a:r>
              <a:rPr lang="en-US" altLang="en-US" i="1" dirty="0"/>
              <a:t>	“…to decide freely and responsibly the number, spacing and timing of their children and to have the information, education, and means to do so, and the right to attain the highest standard of sexual and reproductive health...”</a:t>
            </a:r>
          </a:p>
          <a:p>
            <a:pPr algn="r">
              <a:lnSpc>
                <a:spcPct val="85000"/>
              </a:lnSpc>
              <a:spcBef>
                <a:spcPct val="65000"/>
              </a:spcBef>
              <a:buNone/>
            </a:pPr>
            <a:r>
              <a:rPr lang="en-US" altLang="en-US" sz="2000" b="1" i="1" dirty="0"/>
              <a:t> </a:t>
            </a:r>
            <a:r>
              <a:rPr lang="en-US" altLang="en-US" sz="2000" i="1" dirty="0"/>
              <a:t>–	</a:t>
            </a:r>
            <a:r>
              <a:rPr lang="en-US" altLang="en-US" sz="2400" dirty="0"/>
              <a:t>ICPD </a:t>
            </a:r>
            <a:r>
              <a:rPr lang="en-US" altLang="en-US" sz="2400" dirty="0" err="1"/>
              <a:t>Programme</a:t>
            </a:r>
            <a:r>
              <a:rPr lang="en-US" altLang="en-US" sz="2400" dirty="0"/>
              <a:t> of Action</a:t>
            </a:r>
          </a:p>
          <a:p>
            <a:endParaRPr lang="en-GB" dirty="0"/>
          </a:p>
        </p:txBody>
      </p:sp>
      <p:sp>
        <p:nvSpPr>
          <p:cNvPr id="5" name="Rectangle 4">
            <a:extLst>
              <a:ext uri="{FF2B5EF4-FFF2-40B4-BE49-F238E27FC236}">
                <a16:creationId xmlns:a16="http://schemas.microsoft.com/office/drawing/2014/main" id="{1F98BA13-626F-40C5-A5AC-D28E02A134AD}"/>
              </a:ext>
            </a:extLst>
          </p:cNvPr>
          <p:cNvSpPr/>
          <p:nvPr/>
        </p:nvSpPr>
        <p:spPr>
          <a:xfrm>
            <a:off x="1780674" y="6449006"/>
            <a:ext cx="6485021" cy="276999"/>
          </a:xfrm>
          <a:prstGeom prst="rect">
            <a:avLst/>
          </a:prstGeom>
        </p:spPr>
        <p:txBody>
          <a:bodyPr wrap="square">
            <a:spAutoFit/>
          </a:bodyPr>
          <a:lstStyle/>
          <a:p>
            <a:pPr lvl="0" algn="ctr"/>
            <a:r>
              <a:rPr lang="en-GB" sz="1200" dirty="0">
                <a:solidFill>
                  <a:prstClr val="black">
                    <a:tint val="75000"/>
                  </a:prstClr>
                </a:solidFill>
              </a:rPr>
              <a:t>Training Resource Package for Family Planning – Benefits of Family Planning. </a:t>
            </a:r>
          </a:p>
        </p:txBody>
      </p:sp>
      <p:sp>
        <p:nvSpPr>
          <p:cNvPr id="4" name="Slide Number Placeholder 3">
            <a:extLst>
              <a:ext uri="{FF2B5EF4-FFF2-40B4-BE49-F238E27FC236}">
                <a16:creationId xmlns:a16="http://schemas.microsoft.com/office/drawing/2014/main" id="{66F0DF3A-9B37-4F4A-8762-B5CD0FEDF533}"/>
              </a:ext>
            </a:extLst>
          </p:cNvPr>
          <p:cNvSpPr>
            <a:spLocks noGrp="1"/>
          </p:cNvSpPr>
          <p:nvPr>
            <p:ph type="sldNum" sz="quarter" idx="12"/>
          </p:nvPr>
        </p:nvSpPr>
        <p:spPr/>
        <p:txBody>
          <a:bodyPr/>
          <a:lstStyle/>
          <a:p>
            <a:fld id="{8503B3E5-BAE0-4051-A0B1-29381921E4F1}" type="slidenum">
              <a:rPr lang="en-GB" smtClean="0"/>
              <a:t>23</a:t>
            </a:fld>
            <a:endParaRPr lang="en-GB"/>
          </a:p>
        </p:txBody>
      </p:sp>
    </p:spTree>
    <p:extLst>
      <p:ext uri="{BB962C8B-B14F-4D97-AF65-F5344CB8AC3E}">
        <p14:creationId xmlns:p14="http://schemas.microsoft.com/office/powerpoint/2010/main" val="3444908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0836-6FC2-4A55-96BB-4E404EE66598}"/>
              </a:ext>
            </a:extLst>
          </p:cNvPr>
          <p:cNvSpPr>
            <a:spLocks noGrp="1"/>
          </p:cNvSpPr>
          <p:nvPr>
            <p:ph type="title"/>
          </p:nvPr>
        </p:nvSpPr>
        <p:spPr>
          <a:xfrm>
            <a:off x="560859" y="294538"/>
            <a:ext cx="7421963" cy="1033669"/>
          </a:xfrm>
        </p:spPr>
        <p:txBody>
          <a:bodyPr>
            <a:normAutofit/>
          </a:bodyPr>
          <a:lstStyle/>
          <a:p>
            <a:r>
              <a:rPr lang="en-GB" sz="4800" b="1" dirty="0">
                <a:solidFill>
                  <a:schemeClr val="accent1"/>
                </a:solidFill>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40A3D193-DEFC-4D94-B8B8-B92E6EBB53FE}"/>
              </a:ext>
            </a:extLst>
          </p:cNvPr>
          <p:cNvSpPr>
            <a:spLocks noGrp="1"/>
          </p:cNvSpPr>
          <p:nvPr>
            <p:ph idx="1"/>
          </p:nvPr>
        </p:nvSpPr>
        <p:spPr>
          <a:xfrm>
            <a:off x="397042" y="1403267"/>
            <a:ext cx="8349916" cy="5280917"/>
          </a:xfrm>
        </p:spPr>
        <p:txBody>
          <a:bodyPr anchor="ctr">
            <a:noAutofit/>
          </a:bodyPr>
          <a:lstStyle/>
          <a:p>
            <a:pPr marL="0" indent="0">
              <a:buNone/>
            </a:pPr>
            <a:r>
              <a:rPr lang="en-GB" sz="1600" dirty="0"/>
              <a:t>Guttmacher Institute. Adding It Up - Investing in Sexual and Reproductive Health in Low- and Middle-Income Countries. Fact Sheet. Guttmacher Institute, 2020 Jul. Available from: https://www.guttmacher.org/sites/default/files/factsheet/adding-it-up-investing-in-sexual-reproductive-health.pdf.</a:t>
            </a:r>
          </a:p>
          <a:p>
            <a:pPr marL="0" indent="0">
              <a:buNone/>
            </a:pPr>
            <a:r>
              <a:rPr lang="en-GB" sz="1600" dirty="0"/>
              <a:t>Training Resource Package for Family Planning - Benefits of Family Planning. Fptraining.org; c2021. Available from: </a:t>
            </a:r>
            <a:r>
              <a:rPr lang="en-GB" sz="1600" dirty="0">
                <a:hlinkClick r:id="rId2"/>
              </a:rPr>
              <a:t>https://apps.who.int/iris/bitstream/handle/10665/260156/9780999203705-eng.pdf?sequence=1</a:t>
            </a:r>
            <a:endParaRPr lang="en-GB" sz="1600" dirty="0"/>
          </a:p>
          <a:p>
            <a:pPr marL="0" indent="0">
              <a:buNone/>
            </a:pPr>
            <a:r>
              <a:rPr lang="en-GB" sz="1600" dirty="0"/>
              <a:t>United Nations, Department of Economic and Social Affairs, Population Division. Contraceptive Use by Method 2019: Data Booklet (ST/ESA/SER.A/435). United Nations; 2019. Available from: https://www.un.org/development/desa/pd/sites/www.un.org.development.desa.pd/files/files/documents/2020/Jan/un_2019_contraceptiveusebymethod_databooklet.pdf</a:t>
            </a:r>
          </a:p>
          <a:p>
            <a:pPr marL="0" indent="0">
              <a:buNone/>
            </a:pPr>
            <a:r>
              <a:rPr lang="en-GB" sz="1600" dirty="0"/>
              <a:t>World Health Organization Department of Reproductive Health and Research (WHO/RHR) and Johns Hopkins Bloomberg School of Public Health/</a:t>
            </a:r>
            <a:r>
              <a:rPr lang="en-GB" sz="1600" dirty="0" err="1"/>
              <a:t>Center</a:t>
            </a:r>
            <a:r>
              <a:rPr lang="en-GB" sz="1600" dirty="0"/>
              <a:t> for Communication Programs (CCP), Knowledge for Health Project. Family Planning: A Global Handbook for Providers (2018 update). Baltimore and Geneva: CCP and WHO; 2018. Available from: </a:t>
            </a:r>
            <a:r>
              <a:rPr lang="en-GB" sz="1600" dirty="0">
                <a:hlinkClick r:id="rId3"/>
              </a:rPr>
              <a:t>https://www.fphandbook.org/</a:t>
            </a:r>
            <a:endParaRPr lang="en-GB" sz="1600" dirty="0"/>
          </a:p>
          <a:p>
            <a:pPr marL="0" indent="0">
              <a:buNone/>
            </a:pPr>
            <a:r>
              <a:rPr lang="en-GB" sz="1600" dirty="0"/>
              <a:t>WHO. Contraception: Evidence brief. World Health Organization; 2019. Available from:  </a:t>
            </a:r>
            <a:r>
              <a:rPr lang="en-GB" sz="1600" u="sng" dirty="0">
                <a:hlinkClick r:id="rId4"/>
              </a:rPr>
              <a:t>https://apps.who.int/iris/bitstream/handle/10665/329884/WHO-RHR-19.18-eng.pdf?ua=1</a:t>
            </a:r>
            <a:endParaRPr lang="en-GB" sz="1600" u="sng" dirty="0"/>
          </a:p>
          <a:p>
            <a:pPr marL="0" indent="0">
              <a:buNone/>
            </a:pPr>
            <a:r>
              <a:rPr lang="en-GB" sz="1600" dirty="0"/>
              <a:t>WHO. Family planning/contraception methods. World Health Organization; 2020. Available from: </a:t>
            </a:r>
            <a:r>
              <a:rPr lang="en-GB" sz="1600" dirty="0">
                <a:hlinkClick r:id="rId5"/>
              </a:rPr>
              <a:t>https://www.who.int/news-room/fact-sheets/detail/family-planning-contraception</a:t>
            </a:r>
            <a:r>
              <a:rPr lang="en-GB" sz="1600" dirty="0"/>
              <a:t> </a:t>
            </a:r>
          </a:p>
          <a:p>
            <a:pPr marL="0" indent="0">
              <a:buNone/>
            </a:pPr>
            <a:r>
              <a:rPr lang="en-GB" sz="1600" dirty="0"/>
              <a:t>WHO. Contraception. World Health Organization; 2021. Available from: </a:t>
            </a:r>
            <a:r>
              <a:rPr lang="en-GB" sz="1600" dirty="0">
                <a:hlinkClick r:id="rId6"/>
              </a:rPr>
              <a:t>https://www.who.int/health-topics/contraception#tab=tab_3</a:t>
            </a:r>
            <a:r>
              <a:rPr lang="en-GB" sz="1600" dirty="0"/>
              <a:t>   </a:t>
            </a:r>
          </a:p>
          <a:p>
            <a:endParaRPr lang="en-GB" sz="1600" dirty="0"/>
          </a:p>
        </p:txBody>
      </p:sp>
      <p:sp>
        <p:nvSpPr>
          <p:cNvPr id="4" name="Slide Number Placeholder 3">
            <a:extLst>
              <a:ext uri="{FF2B5EF4-FFF2-40B4-BE49-F238E27FC236}">
                <a16:creationId xmlns:a16="http://schemas.microsoft.com/office/drawing/2014/main" id="{8E07E136-FC29-47FF-B54D-B851D8FFAF3F}"/>
              </a:ext>
            </a:extLst>
          </p:cNvPr>
          <p:cNvSpPr>
            <a:spLocks noGrp="1"/>
          </p:cNvSpPr>
          <p:nvPr>
            <p:ph type="sldNum" sz="quarter" idx="12"/>
          </p:nvPr>
        </p:nvSpPr>
        <p:spPr/>
        <p:txBody>
          <a:bodyPr/>
          <a:lstStyle/>
          <a:p>
            <a:fld id="{8503B3E5-BAE0-4051-A0B1-29381921E4F1}" type="slidenum">
              <a:rPr lang="en-GB" smtClean="0"/>
              <a:t>24</a:t>
            </a:fld>
            <a:endParaRPr lang="en-GB"/>
          </a:p>
        </p:txBody>
      </p:sp>
    </p:spTree>
    <p:extLst>
      <p:ext uri="{BB962C8B-B14F-4D97-AF65-F5344CB8AC3E}">
        <p14:creationId xmlns:p14="http://schemas.microsoft.com/office/powerpoint/2010/main" val="1584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835C-D562-4183-9F13-7831BAE8B2A8}"/>
              </a:ext>
            </a:extLst>
          </p:cNvPr>
          <p:cNvSpPr>
            <a:spLocks noGrp="1"/>
          </p:cNvSpPr>
          <p:nvPr>
            <p:ph type="title"/>
          </p:nvPr>
        </p:nvSpPr>
        <p:spPr>
          <a:xfrm>
            <a:off x="628650" y="128824"/>
            <a:ext cx="7886700" cy="1325563"/>
          </a:xfrm>
        </p:spPr>
        <p:txBody>
          <a:bodyPr>
            <a:noAutofit/>
          </a:bodyPr>
          <a:lstStyle/>
          <a:p>
            <a:r>
              <a:rPr lang="en-GB" sz="4800" b="1" dirty="0">
                <a:solidFill>
                  <a:schemeClr val="accent1"/>
                </a:solidFill>
                <a:latin typeface="Calibri" panose="020F0502020204030204" pitchFamily="34" charset="0"/>
                <a:cs typeface="Calibri" panose="020F0502020204030204" pitchFamily="34" charset="0"/>
              </a:rPr>
              <a:t>Definitions</a:t>
            </a:r>
          </a:p>
        </p:txBody>
      </p:sp>
      <p:sp>
        <p:nvSpPr>
          <p:cNvPr id="3" name="Content Placeholder 2">
            <a:extLst>
              <a:ext uri="{FF2B5EF4-FFF2-40B4-BE49-F238E27FC236}">
                <a16:creationId xmlns:a16="http://schemas.microsoft.com/office/drawing/2014/main" id="{BD4F3257-ADFE-4583-A2A1-CC8592743CFC}"/>
              </a:ext>
            </a:extLst>
          </p:cNvPr>
          <p:cNvSpPr>
            <a:spLocks noGrp="1"/>
          </p:cNvSpPr>
          <p:nvPr>
            <p:ph idx="1"/>
          </p:nvPr>
        </p:nvSpPr>
        <p:spPr>
          <a:xfrm>
            <a:off x="628650" y="1538224"/>
            <a:ext cx="7886700" cy="4351338"/>
          </a:xfrm>
        </p:spPr>
        <p:txBody>
          <a:bodyPr>
            <a:noAutofit/>
          </a:bodyPr>
          <a:lstStyle/>
          <a:p>
            <a:pPr marL="3175" indent="-3175">
              <a:buNone/>
              <a:tabLst>
                <a:tab pos="2514600" algn="l"/>
              </a:tabLst>
              <a:defRPr/>
            </a:pPr>
            <a:r>
              <a:rPr lang="en-US" sz="2000" b="1" dirty="0">
                <a:solidFill>
                  <a:srgbClr val="C00000"/>
                </a:solidFill>
                <a:ea typeface="ＭＳ Ｐゴシック" pitchFamily="34" charset="-128"/>
              </a:rPr>
              <a:t>What is contraception?</a:t>
            </a:r>
          </a:p>
          <a:p>
            <a:pPr marL="403225" lvl="1" indent="-3175">
              <a:buNone/>
              <a:tabLst>
                <a:tab pos="2514600" algn="l"/>
              </a:tabLst>
              <a:defRPr/>
            </a:pPr>
            <a:r>
              <a:rPr lang="en-US" sz="2000" dirty="0">
                <a:ea typeface="ＭＳ Ｐゴシック" pitchFamily="34" charset="-128"/>
              </a:rPr>
              <a:t>Contraception is the intentional prevention of pregnancy by artificial or natural means.</a:t>
            </a:r>
          </a:p>
          <a:p>
            <a:pPr marL="3175" indent="-3175">
              <a:buNone/>
              <a:tabLst>
                <a:tab pos="2514600" algn="l"/>
              </a:tabLst>
              <a:defRPr/>
            </a:pPr>
            <a:r>
              <a:rPr lang="en-US" sz="2000" b="1" dirty="0">
                <a:solidFill>
                  <a:srgbClr val="C00000"/>
                </a:solidFill>
                <a:ea typeface="ＭＳ Ｐゴシック" pitchFamily="34" charset="-128"/>
              </a:rPr>
              <a:t>What is family planning?</a:t>
            </a:r>
          </a:p>
          <a:p>
            <a:pPr marL="288925" lvl="1" indent="1588">
              <a:spcBef>
                <a:spcPct val="50000"/>
              </a:spcBef>
              <a:buNone/>
              <a:tabLst>
                <a:tab pos="2514600" algn="l"/>
              </a:tabLst>
              <a:defRPr/>
            </a:pPr>
            <a:r>
              <a:rPr lang="en-US" sz="2000" dirty="0">
                <a:ea typeface="ＭＳ Ｐゴシック" pitchFamily="34" charset="-128"/>
              </a:rPr>
              <a:t>Family planning allows individuals and couples to anticipate and attain their desired number of children and the spacing and timing of their births. It is achieved through use of contraceptive methods and the treatment of involuntary infertility. </a:t>
            </a:r>
          </a:p>
          <a:p>
            <a:pPr marL="0" indent="-166687">
              <a:spcBef>
                <a:spcPct val="50000"/>
              </a:spcBef>
              <a:buNone/>
              <a:tabLst>
                <a:tab pos="2514600" algn="l"/>
              </a:tabLst>
              <a:defRPr/>
            </a:pPr>
            <a:r>
              <a:rPr lang="en-US" sz="2000" b="1" dirty="0">
                <a:solidFill>
                  <a:srgbClr val="C00000"/>
                </a:solidFill>
                <a:ea typeface="ＭＳ Ｐゴシック" pitchFamily="34" charset="-128"/>
              </a:rPr>
              <a:t>What is an unmet need for family planning? </a:t>
            </a:r>
          </a:p>
          <a:p>
            <a:pPr marL="288925" lvl="1" indent="1588">
              <a:spcBef>
                <a:spcPct val="50000"/>
              </a:spcBef>
              <a:buNone/>
              <a:tabLst>
                <a:tab pos="2514600" algn="l"/>
              </a:tabLst>
              <a:defRPr/>
            </a:pPr>
            <a:r>
              <a:rPr lang="en-GB" sz="2000" dirty="0">
                <a:ea typeface="ＭＳ Ｐゴシック" pitchFamily="34" charset="-128"/>
              </a:rPr>
              <a:t>An unmet need for family planning is the number of women that want to stop or delay childbearing but are not using any method of contraception to prevent pregnancy, including also pregnant women whose pregnancies were unwanted or mistimed at the time of conception, and postpartum amenorrhoeic women who are not using family planning and whose last birth was unwanted or mistimed. </a:t>
            </a:r>
            <a:endParaRPr lang="en-US" sz="2000" dirty="0">
              <a:ea typeface="ＭＳ Ｐゴシック" pitchFamily="34" charset="-128"/>
            </a:endParaRPr>
          </a:p>
          <a:p>
            <a:endParaRPr lang="en-GB" sz="2000" dirty="0"/>
          </a:p>
        </p:txBody>
      </p:sp>
      <p:sp>
        <p:nvSpPr>
          <p:cNvPr id="7" name="Rectangle 6">
            <a:extLst>
              <a:ext uri="{FF2B5EF4-FFF2-40B4-BE49-F238E27FC236}">
                <a16:creationId xmlns:a16="http://schemas.microsoft.com/office/drawing/2014/main" id="{53116057-3033-409A-9D4D-583D951BB7A9}"/>
              </a:ext>
            </a:extLst>
          </p:cNvPr>
          <p:cNvSpPr/>
          <p:nvPr/>
        </p:nvSpPr>
        <p:spPr>
          <a:xfrm>
            <a:off x="628650" y="6531198"/>
            <a:ext cx="8279044" cy="338554"/>
          </a:xfrm>
          <a:prstGeom prst="rect">
            <a:avLst/>
          </a:prstGeom>
        </p:spPr>
        <p:txBody>
          <a:bodyPr wrap="square">
            <a:spAutoFit/>
          </a:bodyPr>
          <a:lstStyle/>
          <a:p>
            <a:pPr lvl="0" algn="ctr"/>
            <a:r>
              <a:rPr lang="en-GB" sz="800" dirty="0">
                <a:solidFill>
                  <a:prstClr val="black">
                    <a:tint val="75000"/>
                  </a:prstClr>
                </a:solidFill>
              </a:rPr>
              <a:t>Training Resource Package for Family Planning – Benefits of Family Planning.</a:t>
            </a:r>
          </a:p>
          <a:p>
            <a:pPr lvl="0" algn="ctr"/>
            <a:r>
              <a:rPr lang="en-GB" sz="800" dirty="0">
                <a:solidFill>
                  <a:prstClr val="black">
                    <a:tint val="75000"/>
                  </a:prstClr>
                </a:solidFill>
              </a:rPr>
              <a:t>United Nations, Department of Economic and Social Affairs, Population Division. Contraceptive Use by Method 2019: Data Booklet (ST/ESA/SER.A/435). United Nations; 2019. </a:t>
            </a:r>
          </a:p>
        </p:txBody>
      </p:sp>
      <p:sp>
        <p:nvSpPr>
          <p:cNvPr id="4" name="Slide Number Placeholder 3">
            <a:extLst>
              <a:ext uri="{FF2B5EF4-FFF2-40B4-BE49-F238E27FC236}">
                <a16:creationId xmlns:a16="http://schemas.microsoft.com/office/drawing/2014/main" id="{9B022003-AE6A-4A3F-8DDF-CBC03A58B63F}"/>
              </a:ext>
            </a:extLst>
          </p:cNvPr>
          <p:cNvSpPr>
            <a:spLocks noGrp="1"/>
          </p:cNvSpPr>
          <p:nvPr>
            <p:ph type="sldNum" sz="quarter" idx="12"/>
          </p:nvPr>
        </p:nvSpPr>
        <p:spPr/>
        <p:txBody>
          <a:bodyPr/>
          <a:lstStyle/>
          <a:p>
            <a:fld id="{8503B3E5-BAE0-4051-A0B1-29381921E4F1}" type="slidenum">
              <a:rPr lang="en-GB" smtClean="0"/>
              <a:t>3</a:t>
            </a:fld>
            <a:endParaRPr lang="en-GB"/>
          </a:p>
        </p:txBody>
      </p:sp>
    </p:spTree>
    <p:extLst>
      <p:ext uri="{BB962C8B-B14F-4D97-AF65-F5344CB8AC3E}">
        <p14:creationId xmlns:p14="http://schemas.microsoft.com/office/powerpoint/2010/main" val="292894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ABDF-A1E3-4335-A234-43916CB21C6F}"/>
              </a:ext>
            </a:extLst>
          </p:cNvPr>
          <p:cNvSpPr>
            <a:spLocks noGrp="1"/>
          </p:cNvSpPr>
          <p:nvPr>
            <p:ph type="title"/>
          </p:nvPr>
        </p:nvSpPr>
        <p:spPr>
          <a:xfrm>
            <a:off x="625643" y="171991"/>
            <a:ext cx="7825020" cy="1033669"/>
          </a:xfrm>
        </p:spPr>
        <p:txBody>
          <a:bodyPr>
            <a:noAutofit/>
          </a:bodyPr>
          <a:lstStyle/>
          <a:p>
            <a:r>
              <a:rPr lang="en-GB" sz="4000" b="1" dirty="0">
                <a:solidFill>
                  <a:schemeClr val="accent1"/>
                </a:solidFill>
                <a:latin typeface="Calibri" panose="020F0502020204030204" pitchFamily="34" charset="0"/>
                <a:cs typeface="Calibri" panose="020F0502020204030204" pitchFamily="34" charset="0"/>
              </a:rPr>
              <a:t>Key facts about contraception / family planning </a:t>
            </a:r>
            <a:endParaRPr lang="en-GB" sz="4000" b="1" i="1" dirty="0">
              <a:solidFill>
                <a:schemeClr val="accent1"/>
              </a:solidFill>
              <a:latin typeface="Calibri" panose="020F0502020204030204" pitchFamily="34" charset="0"/>
              <a:cs typeface="Calibri" panose="020F0502020204030204" pitchFamily="34" charset="0"/>
            </a:endParaRPr>
          </a:p>
        </p:txBody>
      </p:sp>
      <p:graphicFrame>
        <p:nvGraphicFramePr>
          <p:cNvPr id="12" name="Content Placeholder 2">
            <a:extLst>
              <a:ext uri="{FF2B5EF4-FFF2-40B4-BE49-F238E27FC236}">
                <a16:creationId xmlns:a16="http://schemas.microsoft.com/office/drawing/2014/main" id="{F6CBB8AD-CA3C-4F94-A5AA-14B960203B83}"/>
              </a:ext>
            </a:extLst>
          </p:cNvPr>
          <p:cNvGraphicFramePr>
            <a:graphicFrameLocks noGrp="1"/>
          </p:cNvGraphicFramePr>
          <p:nvPr>
            <p:ph idx="1"/>
            <p:extLst>
              <p:ext uri="{D42A27DB-BD31-4B8C-83A1-F6EECF244321}">
                <p14:modId xmlns:p14="http://schemas.microsoft.com/office/powerpoint/2010/main" val="4029052767"/>
              </p:ext>
            </p:extLst>
          </p:nvPr>
        </p:nvGraphicFramePr>
        <p:xfrm>
          <a:off x="122091" y="1378653"/>
          <a:ext cx="8866731" cy="507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015915C-5C04-42DD-8CEE-B06828E88204}"/>
              </a:ext>
            </a:extLst>
          </p:cNvPr>
          <p:cNvSpPr>
            <a:spLocks noGrp="1"/>
          </p:cNvSpPr>
          <p:nvPr>
            <p:ph type="sldNum" sz="quarter" idx="12"/>
          </p:nvPr>
        </p:nvSpPr>
        <p:spPr/>
        <p:txBody>
          <a:bodyPr/>
          <a:lstStyle/>
          <a:p>
            <a:fld id="{8503B3E5-BAE0-4051-A0B1-29381921E4F1}" type="slidenum">
              <a:rPr lang="en-GB" smtClean="0"/>
              <a:t>4</a:t>
            </a:fld>
            <a:endParaRPr lang="en-GB"/>
          </a:p>
        </p:txBody>
      </p:sp>
      <p:sp>
        <p:nvSpPr>
          <p:cNvPr id="5" name="Rectangle 4">
            <a:extLst>
              <a:ext uri="{FF2B5EF4-FFF2-40B4-BE49-F238E27FC236}">
                <a16:creationId xmlns:a16="http://schemas.microsoft.com/office/drawing/2014/main" id="{F4597039-35EC-4BB5-B56D-C496687BA06A}"/>
              </a:ext>
            </a:extLst>
          </p:cNvPr>
          <p:cNvSpPr/>
          <p:nvPr/>
        </p:nvSpPr>
        <p:spPr>
          <a:xfrm>
            <a:off x="1160060" y="6485675"/>
            <a:ext cx="7983939" cy="307777"/>
          </a:xfrm>
          <a:prstGeom prst="rect">
            <a:avLst/>
          </a:prstGeom>
        </p:spPr>
        <p:txBody>
          <a:bodyPr wrap="square">
            <a:spAutoFit/>
          </a:bodyPr>
          <a:lstStyle/>
          <a:p>
            <a:r>
              <a:rPr lang="en-GB" sz="1400" dirty="0"/>
              <a:t>WHO. Family planning/contraception methods. World Health Organization; 2020.</a:t>
            </a:r>
          </a:p>
        </p:txBody>
      </p:sp>
    </p:spTree>
    <p:extLst>
      <p:ext uri="{BB962C8B-B14F-4D97-AF65-F5344CB8AC3E}">
        <p14:creationId xmlns:p14="http://schemas.microsoft.com/office/powerpoint/2010/main" val="127318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A8DB27F-B279-47BB-A8F6-34D3BE6E8894}"/>
              </a:ext>
            </a:extLst>
          </p:cNvPr>
          <p:cNvSpPr>
            <a:spLocks noGrp="1"/>
          </p:cNvSpPr>
          <p:nvPr>
            <p:ph type="title" idx="4294967295"/>
          </p:nvPr>
        </p:nvSpPr>
        <p:spPr>
          <a:xfrm>
            <a:off x="450056" y="132258"/>
            <a:ext cx="8489403" cy="1143000"/>
          </a:xfrm>
        </p:spPr>
        <p:txBody>
          <a:bodyPr>
            <a:noAutofit/>
          </a:bodyPr>
          <a:lstStyle/>
          <a:p>
            <a:r>
              <a:rPr lang="en-US" altLang="en-US" sz="3600" b="1" dirty="0">
                <a:solidFill>
                  <a:schemeClr val="accent1"/>
                </a:solidFill>
                <a:latin typeface="Calibri" panose="020F0502020204030204" pitchFamily="34" charset="0"/>
                <a:ea typeface="ＭＳ Ｐゴシック" panose="020B0600070205080204" pitchFamily="34" charset="-128"/>
                <a:cs typeface="Calibri" panose="020F0502020204030204" pitchFamily="34" charset="0"/>
              </a:rPr>
              <a:t>Increased risk of having problems during pregnancy and delivery</a:t>
            </a:r>
          </a:p>
        </p:txBody>
      </p:sp>
      <p:sp>
        <p:nvSpPr>
          <p:cNvPr id="10243" name="Content Placeholder 2">
            <a:extLst>
              <a:ext uri="{FF2B5EF4-FFF2-40B4-BE49-F238E27FC236}">
                <a16:creationId xmlns:a16="http://schemas.microsoft.com/office/drawing/2014/main" id="{CB82FB95-65A6-4ABB-87D0-2459FB0C1781}"/>
              </a:ext>
            </a:extLst>
          </p:cNvPr>
          <p:cNvSpPr>
            <a:spLocks noGrp="1"/>
          </p:cNvSpPr>
          <p:nvPr>
            <p:ph idx="4294967295"/>
          </p:nvPr>
        </p:nvSpPr>
        <p:spPr>
          <a:xfrm>
            <a:off x="450056" y="1650835"/>
            <a:ext cx="8005762" cy="4133850"/>
          </a:xfrm>
        </p:spPr>
        <p:txBody>
          <a:bodyPr>
            <a:normAutofit/>
          </a:bodyPr>
          <a:lstStyle/>
          <a:p>
            <a:pPr>
              <a:buFontTx/>
              <a:buNone/>
            </a:pPr>
            <a:r>
              <a:rPr lang="en-GB" altLang="en-US" sz="2400" dirty="0">
                <a:ea typeface="ＭＳ Ｐゴシック" panose="020B0600070205080204" pitchFamily="34" charset="-128"/>
              </a:rPr>
              <a:t>Some women have an increased risk of having problems during pregnancy and delivery. They are </a:t>
            </a:r>
            <a:r>
              <a:rPr lang="en-US" altLang="en-US" sz="2400" dirty="0">
                <a:ea typeface="ＭＳ Ｐゴシック" panose="020B0600070205080204" pitchFamily="34" charset="-128"/>
              </a:rPr>
              <a:t>women who:</a:t>
            </a:r>
          </a:p>
          <a:p>
            <a:pPr>
              <a:spcBef>
                <a:spcPct val="40000"/>
              </a:spcBef>
            </a:pPr>
            <a:r>
              <a:rPr lang="en-US" altLang="en-US" sz="2400" dirty="0">
                <a:ea typeface="ＭＳ Ｐゴシック" panose="020B0600070205080204" pitchFamily="34" charset="-128"/>
              </a:rPr>
              <a:t>Are under the age of 18, or over age 35</a:t>
            </a:r>
          </a:p>
          <a:p>
            <a:pPr>
              <a:spcBef>
                <a:spcPct val="40000"/>
              </a:spcBef>
            </a:pPr>
            <a:r>
              <a:rPr lang="en-US" altLang="en-US" sz="2400" dirty="0">
                <a:ea typeface="ＭＳ Ｐゴシック" panose="020B0600070205080204" pitchFamily="34" charset="-128"/>
              </a:rPr>
              <a:t>Become pregnant less than 2 years after a previous live birth </a:t>
            </a:r>
          </a:p>
          <a:p>
            <a:pPr>
              <a:spcBef>
                <a:spcPct val="40000"/>
              </a:spcBef>
            </a:pPr>
            <a:r>
              <a:rPr lang="en-US" altLang="en-US" sz="2400" dirty="0">
                <a:ea typeface="ＭＳ Ｐゴシック" panose="020B0600070205080204" pitchFamily="34" charset="-128"/>
              </a:rPr>
              <a:t>Become pregnant less than six months post-abortion or post-miscarriage</a:t>
            </a:r>
          </a:p>
          <a:p>
            <a:pPr>
              <a:spcBef>
                <a:spcPct val="40000"/>
              </a:spcBef>
            </a:pPr>
            <a:r>
              <a:rPr lang="en-US" altLang="en-US" sz="2400" dirty="0">
                <a:ea typeface="ＭＳ Ｐゴシック" panose="020B0600070205080204" pitchFamily="34" charset="-128"/>
              </a:rPr>
              <a:t>Have too many children (high parity)</a:t>
            </a:r>
          </a:p>
          <a:p>
            <a:pPr>
              <a:spcBef>
                <a:spcPct val="40000"/>
              </a:spcBef>
            </a:pPr>
            <a:r>
              <a:rPr lang="en-US" altLang="en-US" sz="2400" dirty="0">
                <a:ea typeface="ＭＳ Ｐゴシック" panose="020B0600070205080204" pitchFamily="34" charset="-128"/>
              </a:rPr>
              <a:t>Have certain existing health problems </a:t>
            </a:r>
          </a:p>
          <a:p>
            <a:pPr>
              <a:spcBef>
                <a:spcPct val="40000"/>
              </a:spcBef>
            </a:pPr>
            <a:r>
              <a:rPr lang="en-GB" altLang="en-US" sz="2400" dirty="0">
                <a:ea typeface="ＭＳ Ｐゴシック" panose="020B0600070205080204" pitchFamily="34" charset="-128"/>
              </a:rPr>
              <a:t>Do not have access to skilled health care</a:t>
            </a:r>
          </a:p>
        </p:txBody>
      </p:sp>
      <p:sp>
        <p:nvSpPr>
          <p:cNvPr id="148631" name="Text Box 151">
            <a:extLst>
              <a:ext uri="{FF2B5EF4-FFF2-40B4-BE49-F238E27FC236}">
                <a16:creationId xmlns:a16="http://schemas.microsoft.com/office/drawing/2014/main" id="{AC88B6B9-81CB-4727-9720-F45B40BEBB29}"/>
              </a:ext>
            </a:extLst>
          </p:cNvPr>
          <p:cNvSpPr txBox="1">
            <a:spLocks noChangeArrowheads="1"/>
          </p:cNvSpPr>
          <p:nvPr/>
        </p:nvSpPr>
        <p:spPr bwMode="auto">
          <a:xfrm>
            <a:off x="302419" y="5930106"/>
            <a:ext cx="8301037" cy="409575"/>
          </a:xfrm>
          <a:prstGeom prst="rect">
            <a:avLst/>
          </a:prstGeom>
          <a:noFill/>
          <a:ln w="9525">
            <a:noFill/>
            <a:miter lim="800000"/>
            <a:headEnd/>
            <a:tailEnd/>
          </a:ln>
          <a:effectLst/>
        </p:spPr>
        <p:txBody>
          <a:bodyPr>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algn="ctr" eaLnBrk="0" fontAlgn="base" hangingPunct="0">
              <a:spcBef>
                <a:spcPct val="0"/>
              </a:spcBef>
              <a:spcAft>
                <a:spcPct val="0"/>
              </a:spcAft>
              <a:defRPr sz="2200">
                <a:solidFill>
                  <a:schemeClr val="tx1"/>
                </a:solidFill>
                <a:latin typeface="Arial" charset="0"/>
              </a:defRPr>
            </a:lvl6pPr>
            <a:lvl7pPr marL="2971800" indent="-228600" algn="ctr" eaLnBrk="0" fontAlgn="base" hangingPunct="0">
              <a:spcBef>
                <a:spcPct val="0"/>
              </a:spcBef>
              <a:spcAft>
                <a:spcPct val="0"/>
              </a:spcAft>
              <a:defRPr sz="2200">
                <a:solidFill>
                  <a:schemeClr val="tx1"/>
                </a:solidFill>
                <a:latin typeface="Arial" charset="0"/>
              </a:defRPr>
            </a:lvl7pPr>
            <a:lvl8pPr marL="3429000" indent="-228600" algn="ctr" eaLnBrk="0" fontAlgn="base" hangingPunct="0">
              <a:spcBef>
                <a:spcPct val="0"/>
              </a:spcBef>
              <a:spcAft>
                <a:spcPct val="0"/>
              </a:spcAft>
              <a:defRPr sz="2200">
                <a:solidFill>
                  <a:schemeClr val="tx1"/>
                </a:solidFill>
                <a:latin typeface="Arial" charset="0"/>
              </a:defRPr>
            </a:lvl8pPr>
            <a:lvl9pPr marL="3886200" indent="-228600" algn="ctr" eaLnBrk="0" fontAlgn="base" hangingPunct="0">
              <a:spcBef>
                <a:spcPct val="0"/>
              </a:spcBef>
              <a:spcAft>
                <a:spcPct val="0"/>
              </a:spcAft>
              <a:defRPr sz="2200">
                <a:solidFill>
                  <a:schemeClr val="tx1"/>
                </a:solidFill>
                <a:latin typeface="Arial" charset="0"/>
              </a:defRPr>
            </a:lvl9pPr>
          </a:lstStyle>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sz="2200" b="1" i="1" u="none" strike="noStrike" kern="1200" cap="none" spc="0" normalizeH="0" baseline="0" noProof="0" dirty="0">
                <a:ln>
                  <a:noFill/>
                </a:ln>
                <a:solidFill>
                  <a:srgbClr val="B80000"/>
                </a:solidFill>
                <a:effectLst>
                  <a:outerShdw blurRad="38100" dist="38100" dir="2700000" algn="tl">
                    <a:srgbClr val="000000"/>
                  </a:outerShdw>
                </a:effectLst>
                <a:uLnTx/>
                <a:uFillTx/>
                <a:latin typeface="Arial" charset="0"/>
                <a:ea typeface="ＭＳ Ｐゴシック" panose="020B0600070205080204" pitchFamily="34" charset="-128"/>
                <a:cs typeface="+mn-cs"/>
              </a:rPr>
              <a:t>Problems are more likely in those with multiple risk factors.</a:t>
            </a:r>
          </a:p>
        </p:txBody>
      </p:sp>
      <p:sp>
        <p:nvSpPr>
          <p:cNvPr id="6" name="Rectangle 5">
            <a:extLst>
              <a:ext uri="{FF2B5EF4-FFF2-40B4-BE49-F238E27FC236}">
                <a16:creationId xmlns:a16="http://schemas.microsoft.com/office/drawing/2014/main" id="{6B052CCA-4BF8-4BF0-A2F2-B38C3C171785}"/>
              </a:ext>
            </a:extLst>
          </p:cNvPr>
          <p:cNvSpPr/>
          <p:nvPr/>
        </p:nvSpPr>
        <p:spPr>
          <a:xfrm>
            <a:off x="1780674" y="6473070"/>
            <a:ext cx="6485021" cy="276999"/>
          </a:xfrm>
          <a:prstGeom prst="rect">
            <a:avLst/>
          </a:prstGeom>
        </p:spPr>
        <p:txBody>
          <a:bodyPr wrap="square">
            <a:spAutoFit/>
          </a:bodyPr>
          <a:lstStyle/>
          <a:p>
            <a:pPr lvl="0" algn="ctr"/>
            <a:r>
              <a:rPr lang="en-GB" sz="1200" dirty="0">
                <a:solidFill>
                  <a:prstClr val="black">
                    <a:tint val="75000"/>
                  </a:prstClr>
                </a:solidFill>
              </a:rPr>
              <a:t>Training Resource Package for Family Planning – Benefits of Family Planning. </a:t>
            </a:r>
          </a:p>
        </p:txBody>
      </p:sp>
      <p:sp>
        <p:nvSpPr>
          <p:cNvPr id="2" name="Slide Number Placeholder 1">
            <a:extLst>
              <a:ext uri="{FF2B5EF4-FFF2-40B4-BE49-F238E27FC236}">
                <a16:creationId xmlns:a16="http://schemas.microsoft.com/office/drawing/2014/main" id="{0380A9A2-2E06-4823-B2A6-14ED968D243F}"/>
              </a:ext>
            </a:extLst>
          </p:cNvPr>
          <p:cNvSpPr>
            <a:spLocks noGrp="1"/>
          </p:cNvSpPr>
          <p:nvPr>
            <p:ph type="sldNum" sz="quarter" idx="12"/>
          </p:nvPr>
        </p:nvSpPr>
        <p:spPr/>
        <p:txBody>
          <a:bodyPr/>
          <a:lstStyle/>
          <a:p>
            <a:fld id="{8503B3E5-BAE0-4051-A0B1-29381921E4F1}"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7A02-FA3E-40C7-AA87-95FE8EE67BC5}"/>
              </a:ext>
            </a:extLst>
          </p:cNvPr>
          <p:cNvSpPr>
            <a:spLocks noGrp="1"/>
          </p:cNvSpPr>
          <p:nvPr>
            <p:ph type="title"/>
          </p:nvPr>
        </p:nvSpPr>
        <p:spPr>
          <a:xfrm>
            <a:off x="567259" y="276673"/>
            <a:ext cx="8396268" cy="877729"/>
          </a:xfrm>
        </p:spPr>
        <p:txBody>
          <a:bodyPr anchor="ctr">
            <a:noAutofit/>
          </a:bodyPr>
          <a:lstStyle/>
          <a:p>
            <a:r>
              <a:rPr lang="en-GB" sz="4000" b="1" dirty="0">
                <a:solidFill>
                  <a:schemeClr val="accent1"/>
                </a:solidFill>
                <a:latin typeface="Calibri" panose="020F0502020204030204" pitchFamily="34" charset="0"/>
                <a:cs typeface="Calibri" panose="020F0502020204030204" pitchFamily="34" charset="0"/>
              </a:rPr>
              <a:t>Benefits of family planning and contraception</a:t>
            </a:r>
          </a:p>
        </p:txBody>
      </p:sp>
      <p:graphicFrame>
        <p:nvGraphicFramePr>
          <p:cNvPr id="6" name="Content Placeholder 2">
            <a:extLst>
              <a:ext uri="{FF2B5EF4-FFF2-40B4-BE49-F238E27FC236}">
                <a16:creationId xmlns:a16="http://schemas.microsoft.com/office/drawing/2014/main" id="{C8C6EFC6-8DCF-4082-B931-30016740D869}"/>
              </a:ext>
            </a:extLst>
          </p:cNvPr>
          <p:cNvGraphicFramePr>
            <a:graphicFrameLocks noGrp="1"/>
          </p:cNvGraphicFramePr>
          <p:nvPr>
            <p:ph idx="1"/>
            <p:extLst>
              <p:ext uri="{D42A27DB-BD31-4B8C-83A1-F6EECF244321}">
                <p14:modId xmlns:p14="http://schemas.microsoft.com/office/powerpoint/2010/main" val="833392115"/>
              </p:ext>
            </p:extLst>
          </p:nvPr>
        </p:nvGraphicFramePr>
        <p:xfrm>
          <a:off x="73964" y="1571157"/>
          <a:ext cx="9007473" cy="48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BAC9555-F34C-421B-8578-4C370C71E49A}"/>
              </a:ext>
            </a:extLst>
          </p:cNvPr>
          <p:cNvSpPr>
            <a:spLocks noGrp="1"/>
          </p:cNvSpPr>
          <p:nvPr>
            <p:ph type="sldNum" sz="quarter" idx="12"/>
          </p:nvPr>
        </p:nvSpPr>
        <p:spPr/>
        <p:txBody>
          <a:bodyPr/>
          <a:lstStyle/>
          <a:p>
            <a:fld id="{8503B3E5-BAE0-4051-A0B1-29381921E4F1}" type="slidenum">
              <a:rPr lang="en-GB" smtClean="0"/>
              <a:t>6</a:t>
            </a:fld>
            <a:endParaRPr lang="en-GB"/>
          </a:p>
        </p:txBody>
      </p:sp>
      <p:sp>
        <p:nvSpPr>
          <p:cNvPr id="8" name="Rectangle 7">
            <a:extLst>
              <a:ext uri="{FF2B5EF4-FFF2-40B4-BE49-F238E27FC236}">
                <a16:creationId xmlns:a16="http://schemas.microsoft.com/office/drawing/2014/main" id="{2886AF21-C300-4DAC-B132-A07620634F1D}"/>
              </a:ext>
            </a:extLst>
          </p:cNvPr>
          <p:cNvSpPr/>
          <p:nvPr/>
        </p:nvSpPr>
        <p:spPr>
          <a:xfrm>
            <a:off x="1160060" y="6485675"/>
            <a:ext cx="7983939" cy="307777"/>
          </a:xfrm>
          <a:prstGeom prst="rect">
            <a:avLst/>
          </a:prstGeom>
        </p:spPr>
        <p:txBody>
          <a:bodyPr wrap="square">
            <a:spAutoFit/>
          </a:bodyPr>
          <a:lstStyle/>
          <a:p>
            <a:pPr lvl="0" defTabSz="914400">
              <a:defRPr/>
            </a:pPr>
            <a:r>
              <a:rPr lang="en-GB" sz="1400" dirty="0"/>
              <a:t>WHO. Contraception: Evidence brief. World Health Organization; 2019.</a:t>
            </a:r>
          </a:p>
        </p:txBody>
      </p:sp>
    </p:spTree>
    <p:extLst>
      <p:ext uri="{BB962C8B-B14F-4D97-AF65-F5344CB8AC3E}">
        <p14:creationId xmlns:p14="http://schemas.microsoft.com/office/powerpoint/2010/main" val="216319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0B4F-2E88-4E63-9503-660FE63FA8EA}"/>
              </a:ext>
            </a:extLst>
          </p:cNvPr>
          <p:cNvSpPr>
            <a:spLocks noGrp="1"/>
          </p:cNvSpPr>
          <p:nvPr>
            <p:ph type="title"/>
          </p:nvPr>
        </p:nvSpPr>
        <p:spPr>
          <a:xfrm>
            <a:off x="628650" y="98424"/>
            <a:ext cx="7886700" cy="1325563"/>
          </a:xfrm>
        </p:spPr>
        <p:txBody>
          <a:bodyPr>
            <a:normAutofit/>
          </a:bodyPr>
          <a:lstStyle/>
          <a:p>
            <a:r>
              <a:rPr lang="en-GB" sz="4800" b="1" dirty="0">
                <a:solidFill>
                  <a:schemeClr val="accent1"/>
                </a:solidFill>
                <a:latin typeface="Calibri" panose="020F0502020204030204" pitchFamily="34" charset="0"/>
                <a:cs typeface="Calibri" panose="020F0502020204030204" pitchFamily="34" charset="0"/>
              </a:rPr>
              <a:t>Contraceptive methods</a:t>
            </a:r>
          </a:p>
        </p:txBody>
      </p:sp>
      <p:graphicFrame>
        <p:nvGraphicFramePr>
          <p:cNvPr id="6" name="Content Placeholder 2">
            <a:extLst>
              <a:ext uri="{FF2B5EF4-FFF2-40B4-BE49-F238E27FC236}">
                <a16:creationId xmlns:a16="http://schemas.microsoft.com/office/drawing/2014/main" id="{DDC5B827-D518-4BA6-B148-96E6C872DF64}"/>
              </a:ext>
            </a:extLst>
          </p:cNvPr>
          <p:cNvGraphicFramePr>
            <a:graphicFrameLocks noGrp="1"/>
          </p:cNvGraphicFramePr>
          <p:nvPr>
            <p:ph idx="1"/>
            <p:extLst>
              <p:ext uri="{D42A27DB-BD31-4B8C-83A1-F6EECF244321}">
                <p14:modId xmlns:p14="http://schemas.microsoft.com/office/powerpoint/2010/main" val="328301743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069AEF89-D9E1-40B1-8527-EDE604E62E58}"/>
              </a:ext>
            </a:extLst>
          </p:cNvPr>
          <p:cNvSpPr>
            <a:spLocks noGrp="1"/>
          </p:cNvSpPr>
          <p:nvPr>
            <p:ph type="sldNum" sz="quarter" idx="12"/>
          </p:nvPr>
        </p:nvSpPr>
        <p:spPr/>
        <p:txBody>
          <a:bodyPr/>
          <a:lstStyle/>
          <a:p>
            <a:fld id="{8503B3E5-BAE0-4051-A0B1-29381921E4F1}" type="slidenum">
              <a:rPr lang="en-GB" smtClean="0"/>
              <a:t>7</a:t>
            </a:fld>
            <a:endParaRPr lang="en-GB"/>
          </a:p>
        </p:txBody>
      </p:sp>
    </p:spTree>
    <p:extLst>
      <p:ext uri="{BB962C8B-B14F-4D97-AF65-F5344CB8AC3E}">
        <p14:creationId xmlns:p14="http://schemas.microsoft.com/office/powerpoint/2010/main" val="103820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473B05A9-1A36-4336-98EE-42DEAAF8E870}"/>
              </a:ext>
            </a:extLst>
          </p:cNvPr>
          <p:cNvGraphicFramePr>
            <a:graphicFrameLocks noGrp="1"/>
          </p:cNvGraphicFramePr>
          <p:nvPr>
            <p:extLst>
              <p:ext uri="{D42A27DB-BD31-4B8C-83A1-F6EECF244321}">
                <p14:modId xmlns:p14="http://schemas.microsoft.com/office/powerpoint/2010/main" val="3541740175"/>
              </p:ext>
            </p:extLst>
          </p:nvPr>
        </p:nvGraphicFramePr>
        <p:xfrm>
          <a:off x="4271211" y="941508"/>
          <a:ext cx="4776537" cy="5699827"/>
        </p:xfrm>
        <a:graphic>
          <a:graphicData uri="http://schemas.openxmlformats.org/drawingml/2006/table">
            <a:tbl>
              <a:tblPr firstRow="1" firstCol="1" bandRow="1"/>
              <a:tblGrid>
                <a:gridCol w="4776537">
                  <a:extLst>
                    <a:ext uri="{9D8B030D-6E8A-4147-A177-3AD203B41FA5}">
                      <a16:colId xmlns:a16="http://schemas.microsoft.com/office/drawing/2014/main" val="3937891799"/>
                    </a:ext>
                  </a:extLst>
                </a:gridCol>
              </a:tblGrid>
              <a:tr h="1235322">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Emergency contraception (EC) or postcoital contraception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Copper-bearing IUDs (Cu-IUD) for EC</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Emergency contraceptive pills (ECPs)</a:t>
                      </a:r>
                    </a:p>
                  </a:txBody>
                  <a:tcPr marL="44571" marR="44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953477553"/>
                  </a:ext>
                </a:extLst>
              </a:tr>
              <a:tr h="948159">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Intrauterine devices (IUDs)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Copper-bearing IUDs (Cu-IUD)</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Levonorgestrel-releasing IUDs (LNG-IUD)</a:t>
                      </a:r>
                    </a:p>
                  </a:txBody>
                  <a:tcPr marL="44571" marR="44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673576721"/>
                  </a:ext>
                </a:extLst>
              </a:tr>
              <a:tr h="948159">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Permanent methods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Female sterilization (tubal ligation) </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Male sterilization (vasectomy)</a:t>
                      </a:r>
                    </a:p>
                  </a:txBody>
                  <a:tcPr marL="44571" marR="44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6975261"/>
                  </a:ext>
                </a:extLst>
              </a:tr>
              <a:tr h="948159">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Barrier methods</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Male and female condoms</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Other barrier methods</a:t>
                      </a:r>
                    </a:p>
                  </a:txBody>
                  <a:tcPr marL="44571" marR="44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123028146"/>
                  </a:ext>
                </a:extLst>
              </a:tr>
              <a:tr h="274427">
                <a:tc>
                  <a:txBody>
                    <a:bodyPr/>
                    <a:lstStyle/>
                    <a:p>
                      <a:pPr>
                        <a:lnSpc>
                          <a:spcPct val="107000"/>
                        </a:lnSpc>
                        <a:spcAft>
                          <a:spcPts val="800"/>
                        </a:spcAft>
                      </a:pPr>
                      <a:r>
                        <a:rPr lang="en-GB" sz="1800" b="1">
                          <a:effectLst/>
                          <a:latin typeface="Calibri" panose="020F0502020204030204" pitchFamily="34" charset="0"/>
                          <a:ea typeface="Calibri" panose="020F0502020204030204" pitchFamily="34" charset="0"/>
                          <a:cs typeface="Arial" panose="020B0604020202020204" pitchFamily="34" charset="0"/>
                        </a:rPr>
                        <a:t>Spermicides</a:t>
                      </a:r>
                      <a:endParaRPr lang="en-GB" sz="1800">
                        <a:effectLst/>
                        <a:latin typeface="Calibri" panose="020F0502020204030204" pitchFamily="34" charset="0"/>
                        <a:ea typeface="Calibri" panose="020F0502020204030204" pitchFamily="34" charset="0"/>
                        <a:cs typeface="Arial" panose="020B0604020202020204" pitchFamily="34" charset="0"/>
                      </a:endParaRPr>
                    </a:p>
                  </a:txBody>
                  <a:tcPr marL="44571" marR="44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192336492"/>
                  </a:ext>
                </a:extLst>
              </a:tr>
              <a:tr h="948159">
                <a:tc>
                  <a:txBody>
                    <a:bodyPr/>
                    <a:lstStyle/>
                    <a:p>
                      <a:pPr>
                        <a:lnSpc>
                          <a:spcPct val="107000"/>
                        </a:lnSpc>
                        <a:spcAft>
                          <a:spcPts val="800"/>
                        </a:spcAft>
                      </a:pPr>
                      <a:r>
                        <a:rPr lang="en-GB" sz="1800" b="1">
                          <a:effectLst/>
                          <a:latin typeface="Calibri" panose="020F0502020204030204" pitchFamily="34" charset="0"/>
                          <a:ea typeface="Calibri" panose="020F0502020204030204" pitchFamily="34" charset="0"/>
                          <a:cs typeface="Arial" panose="020B0604020202020204" pitchFamily="34" charset="0"/>
                        </a:rPr>
                        <a:t>Fertility awareness methods </a:t>
                      </a:r>
                      <a:endParaRPr lang="en-GB" sz="180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Standard Days Method (SDM)</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Others</a:t>
                      </a:r>
                    </a:p>
                  </a:txBody>
                  <a:tcPr marL="44571" marR="44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883757063"/>
                  </a:ext>
                </a:extLst>
              </a:tr>
              <a:tr h="274427">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Lactational amenorrhea method</a:t>
                      </a:r>
                      <a:endParaRPr lang="en-GB" sz="1800" dirty="0">
                        <a:effectLst/>
                        <a:latin typeface="Calibri" panose="020F0502020204030204" pitchFamily="34" charset="0"/>
                        <a:ea typeface="Calibri" panose="020F0502020204030204" pitchFamily="34" charset="0"/>
                        <a:cs typeface="Arial" panose="020B0604020202020204" pitchFamily="34" charset="0"/>
                      </a:endParaRPr>
                    </a:p>
                  </a:txBody>
                  <a:tcPr marL="44571" marR="4457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863270939"/>
                  </a:ext>
                </a:extLst>
              </a:tr>
            </a:tbl>
          </a:graphicData>
        </a:graphic>
      </p:graphicFrame>
      <p:sp>
        <p:nvSpPr>
          <p:cNvPr id="40962" name="Rectangle 2"/>
          <p:cNvSpPr>
            <a:spLocks noGrp="1" noChangeArrowheads="1"/>
          </p:cNvSpPr>
          <p:nvPr>
            <p:ph type="title"/>
          </p:nvPr>
        </p:nvSpPr>
        <p:spPr>
          <a:xfrm>
            <a:off x="417399" y="246421"/>
            <a:ext cx="8408193" cy="744836"/>
          </a:xfrm>
        </p:spPr>
        <p:txBody>
          <a:bodyPr vert="horz" lIns="91440" tIns="45720" rIns="91440" bIns="45720" rtlCol="0" anchor="ctr">
            <a:noAutofit/>
          </a:bodyPr>
          <a:lstStyle/>
          <a:p>
            <a:r>
              <a:rPr lang="en-US" sz="4800" b="1" kern="1200" dirty="0">
                <a:solidFill>
                  <a:schemeClr val="accent1"/>
                </a:solidFill>
                <a:latin typeface="Calibri" panose="020F0502020204030204" pitchFamily="34" charset="0"/>
                <a:cs typeface="Calibri" panose="020F0502020204030204" pitchFamily="34" charset="0"/>
              </a:rPr>
              <a:t>Contraceptive methods </a:t>
            </a:r>
          </a:p>
        </p:txBody>
      </p:sp>
      <p:graphicFrame>
        <p:nvGraphicFramePr>
          <p:cNvPr id="8" name="Content Placeholder 7">
            <a:extLst>
              <a:ext uri="{FF2B5EF4-FFF2-40B4-BE49-F238E27FC236}">
                <a16:creationId xmlns:a16="http://schemas.microsoft.com/office/drawing/2014/main" id="{BCADB663-F4B5-4DC2-B574-29AACC345F3D}"/>
              </a:ext>
            </a:extLst>
          </p:cNvPr>
          <p:cNvGraphicFramePr>
            <a:graphicFrameLocks noGrp="1"/>
          </p:cNvGraphicFramePr>
          <p:nvPr>
            <p:ph idx="1"/>
            <p:extLst>
              <p:ext uri="{D42A27DB-BD31-4B8C-83A1-F6EECF244321}">
                <p14:modId xmlns:p14="http://schemas.microsoft.com/office/powerpoint/2010/main" val="994686118"/>
              </p:ext>
            </p:extLst>
          </p:nvPr>
        </p:nvGraphicFramePr>
        <p:xfrm>
          <a:off x="96253" y="941508"/>
          <a:ext cx="4174958" cy="5699827"/>
        </p:xfrm>
        <a:graphic>
          <a:graphicData uri="http://schemas.openxmlformats.org/drawingml/2006/table">
            <a:tbl>
              <a:tblPr firstRow="1" firstCol="1" bandRow="1"/>
              <a:tblGrid>
                <a:gridCol w="4174958">
                  <a:extLst>
                    <a:ext uri="{9D8B030D-6E8A-4147-A177-3AD203B41FA5}">
                      <a16:colId xmlns:a16="http://schemas.microsoft.com/office/drawing/2014/main" val="2903467619"/>
                    </a:ext>
                  </a:extLst>
                </a:gridCol>
              </a:tblGrid>
              <a:tr h="5699827">
                <a:tc>
                  <a: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Hormonal</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07000"/>
                        </a:lnSpc>
                        <a:buFont typeface="Wingdings" panose="05000000000000000000" pitchFamily="2" charset="2"/>
                        <a:buChar char="q"/>
                      </a:pPr>
                      <a:r>
                        <a:rPr lang="en-GB" sz="1800" dirty="0">
                          <a:effectLst/>
                          <a:latin typeface="Calibri" panose="020F0502020204030204" pitchFamily="34" charset="0"/>
                          <a:ea typeface="Calibri" panose="020F0502020204030204" pitchFamily="34" charset="0"/>
                          <a:cs typeface="Arial" panose="020B0604020202020204" pitchFamily="34" charset="0"/>
                        </a:rPr>
                        <a:t>Progestogen-only contraceptives</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Progestogen-only pills (POPs)</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Progestogen-only injectable contraceptives (POIs)</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Progestogen-only implants</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Progesterone-Releasing Vaginal Ring</a:t>
                      </a:r>
                    </a:p>
                    <a:p>
                      <a:pPr marL="0" lvl="0" indent="0">
                        <a:lnSpc>
                          <a:spcPct val="107000"/>
                        </a:lnSpc>
                        <a:buFont typeface="+mj-lt"/>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lvl="0" indent="-285750">
                        <a:lnSpc>
                          <a:spcPct val="107000"/>
                        </a:lnSpc>
                        <a:buFont typeface="Wingdings" panose="05000000000000000000" pitchFamily="2" charset="2"/>
                        <a:buChar char="q"/>
                      </a:pPr>
                      <a:r>
                        <a:rPr lang="en-GB" sz="1800" dirty="0">
                          <a:effectLst/>
                          <a:latin typeface="Calibri" panose="020F0502020204030204" pitchFamily="34" charset="0"/>
                          <a:ea typeface="Calibri" panose="020F0502020204030204" pitchFamily="34" charset="0"/>
                          <a:cs typeface="Arial" panose="020B0604020202020204" pitchFamily="34" charset="0"/>
                        </a:rPr>
                        <a:t>Combined hormonal contraceptives</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Combined oral contraceptives (COCs)</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Combined contraceptive patch</a:t>
                      </a:r>
                    </a:p>
                    <a:p>
                      <a:pPr marL="342900" lvl="0" indent="-342900">
                        <a:lnSpc>
                          <a:spcPct val="107000"/>
                        </a:lnSpc>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Combined contraceptive vaginal ring (CVR)</a:t>
                      </a:r>
                    </a:p>
                    <a:p>
                      <a:pPr marL="342900" lvl="0" indent="-342900">
                        <a:lnSpc>
                          <a:spcPct val="107000"/>
                        </a:lnSpc>
                        <a:spcAft>
                          <a:spcPts val="800"/>
                        </a:spcAft>
                        <a:buFont typeface="+mj-lt"/>
                        <a:buAutoNum type="arabicPeriod"/>
                      </a:pPr>
                      <a:r>
                        <a:rPr lang="en-GB" sz="1800" dirty="0">
                          <a:effectLst/>
                          <a:latin typeface="Calibri" panose="020F0502020204030204" pitchFamily="34" charset="0"/>
                          <a:ea typeface="Calibri" panose="020F0502020204030204" pitchFamily="34" charset="0"/>
                          <a:cs typeface="Arial" panose="020B0604020202020204" pitchFamily="34" charset="0"/>
                        </a:rPr>
                        <a:t>Combined injectable contraceptives (CICs)</a:t>
                      </a:r>
                    </a:p>
                  </a:txBody>
                  <a:tcPr marL="58488" marR="584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75582309"/>
                  </a:ext>
                </a:extLst>
              </a:tr>
            </a:tbl>
          </a:graphicData>
        </a:graphic>
      </p:graphicFrame>
      <p:sp>
        <p:nvSpPr>
          <p:cNvPr id="2" name="Slide Number Placeholder 1">
            <a:extLst>
              <a:ext uri="{FF2B5EF4-FFF2-40B4-BE49-F238E27FC236}">
                <a16:creationId xmlns:a16="http://schemas.microsoft.com/office/drawing/2014/main" id="{3212ECA6-B9A1-4DF9-929F-4D2123F7F1AE}"/>
              </a:ext>
            </a:extLst>
          </p:cNvPr>
          <p:cNvSpPr>
            <a:spLocks noGrp="1"/>
          </p:cNvSpPr>
          <p:nvPr>
            <p:ph type="sldNum" sz="quarter" idx="12"/>
          </p:nvPr>
        </p:nvSpPr>
        <p:spPr/>
        <p:txBody>
          <a:bodyPr/>
          <a:lstStyle/>
          <a:p>
            <a:fld id="{8503B3E5-BAE0-4051-A0B1-29381921E4F1}" type="slidenum">
              <a:rPr lang="en-GB" smtClean="0"/>
              <a:t>8</a:t>
            </a:fld>
            <a:endParaRPr lang="en-GB"/>
          </a:p>
        </p:txBody>
      </p:sp>
      <p:sp>
        <p:nvSpPr>
          <p:cNvPr id="6" name="Rectangle 5">
            <a:extLst>
              <a:ext uri="{FF2B5EF4-FFF2-40B4-BE49-F238E27FC236}">
                <a16:creationId xmlns:a16="http://schemas.microsoft.com/office/drawing/2014/main" id="{7FE76AED-A1E0-40B6-89AF-8B6EA04CE971}"/>
              </a:ext>
            </a:extLst>
          </p:cNvPr>
          <p:cNvSpPr/>
          <p:nvPr/>
        </p:nvSpPr>
        <p:spPr>
          <a:xfrm>
            <a:off x="1160060" y="6581211"/>
            <a:ext cx="7983939" cy="307777"/>
          </a:xfrm>
          <a:prstGeom prst="rect">
            <a:avLst/>
          </a:prstGeom>
        </p:spPr>
        <p:txBody>
          <a:bodyPr wrap="square">
            <a:spAutoFit/>
          </a:bodyPr>
          <a:lstStyle/>
          <a:p>
            <a:r>
              <a:rPr lang="en-GB" sz="1400" dirty="0"/>
              <a:t>WHO. Contraception. World Health Organization; 2021.</a:t>
            </a:r>
          </a:p>
        </p:txBody>
      </p:sp>
    </p:spTree>
    <p:custDataLst>
      <p:tags r:id="rId1"/>
    </p:custDataLst>
    <p:extLst>
      <p:ext uri="{BB962C8B-B14F-4D97-AF65-F5344CB8AC3E}">
        <p14:creationId xmlns:p14="http://schemas.microsoft.com/office/powerpoint/2010/main" val="118263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0F9E0-1ACF-4AA1-964E-5F78510096B4}"/>
              </a:ext>
            </a:extLst>
          </p:cNvPr>
          <p:cNvSpPr>
            <a:spLocks noGrp="1"/>
          </p:cNvSpPr>
          <p:nvPr>
            <p:ph type="title"/>
          </p:nvPr>
        </p:nvSpPr>
        <p:spPr>
          <a:xfrm>
            <a:off x="419317" y="68291"/>
            <a:ext cx="8303079" cy="365125"/>
          </a:xfrm>
        </p:spPr>
        <p:txBody>
          <a:bodyPr vert="horz" lIns="91440" tIns="45720" rIns="91440" bIns="45720" rtlCol="0" anchor="ctr">
            <a:normAutofit fontScale="90000"/>
          </a:bodyPr>
          <a:lstStyle/>
          <a:p>
            <a:r>
              <a:rPr lang="en-GB" sz="2400" b="1" dirty="0">
                <a:solidFill>
                  <a:schemeClr val="accent1"/>
                </a:solidFill>
                <a:latin typeface="Calibri" panose="020F0502020204030204" pitchFamily="34" charset="0"/>
                <a:cs typeface="Calibri" panose="020F0502020204030204" pitchFamily="34" charset="0"/>
              </a:rPr>
              <a:t>Mechanisms of action and effectiveness of contraceptive methods - </a:t>
            </a:r>
            <a:r>
              <a:rPr lang="en-GB" sz="2400" b="1" i="1" dirty="0">
                <a:solidFill>
                  <a:schemeClr val="accent1"/>
                </a:solidFill>
                <a:latin typeface="Calibri" panose="020F0502020204030204" pitchFamily="34" charset="0"/>
                <a:cs typeface="Calibri" panose="020F0502020204030204" pitchFamily="34" charset="0"/>
              </a:rPr>
              <a:t>1</a:t>
            </a:r>
            <a:r>
              <a:rPr lang="en-GB" sz="2400" b="1" dirty="0">
                <a:solidFill>
                  <a:schemeClr val="accent1"/>
                </a:solidFill>
                <a:latin typeface="Calibri" panose="020F0502020204030204" pitchFamily="34" charset="0"/>
                <a:cs typeface="Calibri" panose="020F0502020204030204" pitchFamily="34" charset="0"/>
              </a:rPr>
              <a:t> </a:t>
            </a:r>
            <a:endParaRPr lang="en-US" sz="2400" b="1" kern="1200" dirty="0">
              <a:solidFill>
                <a:schemeClr val="accent1"/>
              </a:solidFill>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0CAE4966-1ED9-4C03-9DB7-B1FADD08520D}"/>
              </a:ext>
            </a:extLst>
          </p:cNvPr>
          <p:cNvGraphicFramePr>
            <a:graphicFrameLocks noGrp="1"/>
          </p:cNvGraphicFramePr>
          <p:nvPr>
            <p:extLst>
              <p:ext uri="{D42A27DB-BD31-4B8C-83A1-F6EECF244321}">
                <p14:modId xmlns:p14="http://schemas.microsoft.com/office/powerpoint/2010/main" val="482655930"/>
              </p:ext>
            </p:extLst>
          </p:nvPr>
        </p:nvGraphicFramePr>
        <p:xfrm>
          <a:off x="155121" y="450663"/>
          <a:ext cx="8776608" cy="6280203"/>
        </p:xfrm>
        <a:graphic>
          <a:graphicData uri="http://schemas.openxmlformats.org/drawingml/2006/table">
            <a:tbl>
              <a:tblPr firstRow="1" firstCol="1" bandRow="1">
                <a:tableStyleId>{68D230F3-CF80-4859-8CE7-A43EE81993B5}</a:tableStyleId>
              </a:tblPr>
              <a:tblGrid>
                <a:gridCol w="2130879">
                  <a:extLst>
                    <a:ext uri="{9D8B030D-6E8A-4147-A177-3AD203B41FA5}">
                      <a16:colId xmlns:a16="http://schemas.microsoft.com/office/drawing/2014/main" val="4060869827"/>
                    </a:ext>
                  </a:extLst>
                </a:gridCol>
                <a:gridCol w="2635009">
                  <a:extLst>
                    <a:ext uri="{9D8B030D-6E8A-4147-A177-3AD203B41FA5}">
                      <a16:colId xmlns:a16="http://schemas.microsoft.com/office/drawing/2014/main" val="302555541"/>
                    </a:ext>
                  </a:extLst>
                </a:gridCol>
                <a:gridCol w="2208167">
                  <a:extLst>
                    <a:ext uri="{9D8B030D-6E8A-4147-A177-3AD203B41FA5}">
                      <a16:colId xmlns:a16="http://schemas.microsoft.com/office/drawing/2014/main" val="4133266362"/>
                    </a:ext>
                  </a:extLst>
                </a:gridCol>
                <a:gridCol w="1802553">
                  <a:extLst>
                    <a:ext uri="{9D8B030D-6E8A-4147-A177-3AD203B41FA5}">
                      <a16:colId xmlns:a16="http://schemas.microsoft.com/office/drawing/2014/main" val="2768165238"/>
                    </a:ext>
                  </a:extLst>
                </a:gridCol>
              </a:tblGrid>
              <a:tr h="344534">
                <a:tc>
                  <a:txBody>
                    <a:bodyPr/>
                    <a:lstStyle/>
                    <a:p>
                      <a:pPr algn="l" fontAlgn="ctr">
                        <a:lnSpc>
                          <a:spcPct val="107000"/>
                        </a:lnSpc>
                        <a:spcBef>
                          <a:spcPts val="0"/>
                        </a:spcBef>
                        <a:spcAft>
                          <a:spcPts val="800"/>
                        </a:spcAft>
                      </a:pPr>
                      <a:r>
                        <a:rPr lang="en-GB" sz="1300" u="none" strike="noStrike" dirty="0">
                          <a:effectLst/>
                        </a:rPr>
                        <a:t>Method</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How it works</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Effectiveness: pregnancies per 100 women per year with consistent and correct use</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Effectiveness: pregnancies per 100 women per year as commonly used</a:t>
                      </a:r>
                      <a:endParaRPr lang="en-GB" sz="13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2914929438"/>
                  </a:ext>
                </a:extLst>
              </a:tr>
              <a:tr h="344118">
                <a:tc>
                  <a:txBody>
                    <a:bodyPr/>
                    <a:lstStyle/>
                    <a:p>
                      <a:pPr algn="l" fontAlgn="ctr">
                        <a:lnSpc>
                          <a:spcPct val="107000"/>
                        </a:lnSpc>
                        <a:spcBef>
                          <a:spcPts val="0"/>
                        </a:spcBef>
                        <a:spcAft>
                          <a:spcPts val="800"/>
                        </a:spcAft>
                      </a:pPr>
                      <a:r>
                        <a:rPr lang="en-GB" sz="1300" u="none" strike="noStrike" dirty="0">
                          <a:effectLst/>
                        </a:rPr>
                        <a:t>Combined oral contraceptives (COCs) or “the pill”</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Prevents the release of eggs from the ovaries (ovulation)</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0.3</a:t>
                      </a:r>
                      <a:br>
                        <a:rPr lang="en-GB" sz="1300" u="none" strike="noStrike">
                          <a:effectLst/>
                        </a:rPr>
                      </a:br>
                      <a:r>
                        <a:rPr lang="en-GB" sz="1300" u="none" strike="noStrike">
                          <a:effectLst/>
                        </a:rPr>
                        <a:t> </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7</a:t>
                      </a:r>
                      <a:endParaRPr lang="en-GB" sz="13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1385741360"/>
                  </a:ext>
                </a:extLst>
              </a:tr>
              <a:tr h="242851">
                <a:tc>
                  <a:txBody>
                    <a:bodyPr/>
                    <a:lstStyle/>
                    <a:p>
                      <a:pPr algn="l" fontAlgn="ctr">
                        <a:lnSpc>
                          <a:spcPct val="107000"/>
                        </a:lnSpc>
                        <a:spcBef>
                          <a:spcPts val="0"/>
                        </a:spcBef>
                        <a:spcAft>
                          <a:spcPts val="800"/>
                        </a:spcAft>
                      </a:pPr>
                      <a:r>
                        <a:rPr lang="en-GB" sz="1300" u="none" strike="noStrike">
                          <a:effectLst/>
                        </a:rPr>
                        <a:t>Progestogen-only pills (POPs) or "the minipill"</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Thickens cervical mucous to block sperm and egg from meeting and prevents ovulation</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0.3</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7</a:t>
                      </a:r>
                      <a:endParaRPr lang="en-GB" sz="13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583265517"/>
                  </a:ext>
                </a:extLst>
              </a:tr>
              <a:tr h="242851">
                <a:tc>
                  <a:txBody>
                    <a:bodyPr/>
                    <a:lstStyle/>
                    <a:p>
                      <a:pPr algn="l" fontAlgn="ctr">
                        <a:lnSpc>
                          <a:spcPct val="107000"/>
                        </a:lnSpc>
                        <a:spcBef>
                          <a:spcPts val="0"/>
                        </a:spcBef>
                        <a:spcAft>
                          <a:spcPts val="800"/>
                        </a:spcAft>
                      </a:pPr>
                      <a:r>
                        <a:rPr lang="en-GB" sz="1300" u="none" strike="noStrike">
                          <a:effectLst/>
                        </a:rPr>
                        <a:t>Implants</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Thickens cervical mucous to blocks sperm and egg from meeting and prevents ovulation</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0.1</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0.1</a:t>
                      </a:r>
                      <a:endParaRPr lang="en-GB" sz="13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713905244"/>
                  </a:ext>
                </a:extLst>
              </a:tr>
              <a:tr h="351953">
                <a:tc>
                  <a:txBody>
                    <a:bodyPr/>
                    <a:lstStyle/>
                    <a:p>
                      <a:pPr algn="l" fontAlgn="ctr">
                        <a:lnSpc>
                          <a:spcPct val="107000"/>
                        </a:lnSpc>
                        <a:spcBef>
                          <a:spcPts val="0"/>
                        </a:spcBef>
                        <a:spcAft>
                          <a:spcPts val="800"/>
                        </a:spcAft>
                      </a:pPr>
                      <a:r>
                        <a:rPr lang="en-GB" sz="1300" u="none" strike="noStrike">
                          <a:effectLst/>
                        </a:rPr>
                        <a:t>Progestogen only injectables</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Thickens cervical mucous to block sperm and egg from meeting and prevents ovulation</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0.2</a:t>
                      </a:r>
                      <a:br>
                        <a:rPr lang="en-GB" sz="1300" u="none" strike="noStrike">
                          <a:effectLst/>
                        </a:rPr>
                      </a:br>
                      <a:r>
                        <a:rPr lang="en-GB" sz="1300" u="none" strike="noStrike">
                          <a:effectLst/>
                        </a:rPr>
                        <a:t> </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4</a:t>
                      </a:r>
                      <a:endParaRPr lang="en-GB" sz="13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818308274"/>
                  </a:ext>
                </a:extLst>
              </a:tr>
              <a:tr h="233727">
                <a:tc>
                  <a:txBody>
                    <a:bodyPr/>
                    <a:lstStyle/>
                    <a:p>
                      <a:pPr algn="l" fontAlgn="ctr">
                        <a:lnSpc>
                          <a:spcPct val="107000"/>
                        </a:lnSpc>
                        <a:spcBef>
                          <a:spcPts val="0"/>
                        </a:spcBef>
                        <a:spcAft>
                          <a:spcPts val="800"/>
                        </a:spcAft>
                      </a:pPr>
                      <a:r>
                        <a:rPr lang="en-GB" sz="1300" u="none" strike="noStrike">
                          <a:effectLst/>
                        </a:rPr>
                        <a:t>Monthly injectables or combined injectable contraceptives (CIC)</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Prevents the release of eggs from the ovaries (ovulation)</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0.05</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3</a:t>
                      </a:r>
                      <a:endParaRPr lang="en-GB" sz="13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3058900861"/>
                  </a:ext>
                </a:extLst>
              </a:tr>
              <a:tr h="346588">
                <a:tc>
                  <a:txBody>
                    <a:bodyPr/>
                    <a:lstStyle/>
                    <a:p>
                      <a:pPr algn="l" fontAlgn="ctr">
                        <a:lnSpc>
                          <a:spcPct val="107000"/>
                        </a:lnSpc>
                        <a:spcBef>
                          <a:spcPts val="0"/>
                        </a:spcBef>
                        <a:spcAft>
                          <a:spcPts val="800"/>
                        </a:spcAft>
                      </a:pPr>
                      <a:r>
                        <a:rPr lang="en-GB" sz="1300" u="none" strike="noStrike">
                          <a:effectLst/>
                        </a:rPr>
                        <a:t>Combined contraceptive patch and combined contraceptive vaginal ring (CVR)</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Prevents the release of eggs from the ovaries (ovulation)</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0.3 (for patch)</a:t>
                      </a:r>
                      <a:br>
                        <a:rPr lang="en-GB" sz="1300" u="none" strike="noStrike" dirty="0">
                          <a:effectLst/>
                        </a:rPr>
                      </a:br>
                      <a:r>
                        <a:rPr lang="en-GB" sz="1300" u="none" strike="noStrike" dirty="0">
                          <a:effectLst/>
                        </a:rPr>
                        <a:t> 0.3 (for vaginal ring)</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7 (for patch)</a:t>
                      </a:r>
                      <a:br>
                        <a:rPr lang="en-GB" sz="1300" u="none" strike="noStrike" dirty="0">
                          <a:effectLst/>
                        </a:rPr>
                      </a:br>
                      <a:r>
                        <a:rPr lang="en-GB" sz="1300" u="none" strike="noStrike" dirty="0">
                          <a:effectLst/>
                        </a:rPr>
                        <a:t> 7 (for contraceptive vaginal ring)</a:t>
                      </a:r>
                      <a:endParaRPr lang="en-GB" sz="13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3088117661"/>
                  </a:ext>
                </a:extLst>
              </a:tr>
              <a:tr h="242851">
                <a:tc>
                  <a:txBody>
                    <a:bodyPr/>
                    <a:lstStyle/>
                    <a:p>
                      <a:pPr algn="l" fontAlgn="ctr">
                        <a:lnSpc>
                          <a:spcPct val="107000"/>
                        </a:lnSpc>
                        <a:spcBef>
                          <a:spcPts val="0"/>
                        </a:spcBef>
                        <a:spcAft>
                          <a:spcPts val="800"/>
                        </a:spcAft>
                      </a:pPr>
                      <a:r>
                        <a:rPr lang="en-GB" sz="1300" u="none" strike="noStrike">
                          <a:effectLst/>
                        </a:rPr>
                        <a:t>Intrauterine device (IUD): copper containing</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Copper component damages sperm and prevents it from meeting the egg</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0.6</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0.8</a:t>
                      </a:r>
                      <a:endParaRPr lang="en-GB" sz="13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1518946958"/>
                  </a:ext>
                </a:extLst>
              </a:tr>
              <a:tr h="139121">
                <a:tc>
                  <a:txBody>
                    <a:bodyPr/>
                    <a:lstStyle/>
                    <a:p>
                      <a:pPr algn="l" fontAlgn="ctr">
                        <a:lnSpc>
                          <a:spcPct val="107000"/>
                        </a:lnSpc>
                        <a:spcBef>
                          <a:spcPts val="0"/>
                        </a:spcBef>
                        <a:spcAft>
                          <a:spcPts val="800"/>
                        </a:spcAft>
                      </a:pPr>
                      <a:r>
                        <a:rPr lang="en-GB" sz="1300" u="none" strike="noStrike">
                          <a:effectLst/>
                        </a:rPr>
                        <a:t>Intrauterine device (IUD) levonorgestrel</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Thickens cervical mucous to block sperm and egg from meeting</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0.5</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0.7</a:t>
                      </a:r>
                      <a:endParaRPr lang="en-GB" sz="13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3400087504"/>
                  </a:ext>
                </a:extLst>
              </a:tr>
              <a:tr h="139121">
                <a:tc>
                  <a:txBody>
                    <a:bodyPr/>
                    <a:lstStyle/>
                    <a:p>
                      <a:pPr algn="l" fontAlgn="ctr">
                        <a:lnSpc>
                          <a:spcPct val="107000"/>
                        </a:lnSpc>
                        <a:spcBef>
                          <a:spcPts val="0"/>
                        </a:spcBef>
                        <a:spcAft>
                          <a:spcPts val="800"/>
                        </a:spcAft>
                      </a:pPr>
                      <a:r>
                        <a:rPr lang="en-GB" sz="1300" u="none" strike="noStrike" dirty="0">
                          <a:effectLst/>
                        </a:rPr>
                        <a:t>Male condoms</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Forms a barrier to prevent sperm and egg from meeting</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2</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13</a:t>
                      </a:r>
                      <a:endParaRPr lang="en-GB" sz="1300" b="0" i="0" u="none" strike="noStrike">
                        <a:effectLst/>
                        <a:latin typeface="Arial" panose="020B0604020202020204" pitchFamily="34" charset="0"/>
                      </a:endParaRPr>
                    </a:p>
                  </a:txBody>
                  <a:tcPr marL="6058" marR="6058" marT="6058" marB="6058" anchor="ctr"/>
                </a:tc>
                <a:extLst>
                  <a:ext uri="{0D108BD9-81ED-4DB2-BD59-A6C34878D82A}">
                    <a16:rowId xmlns:a16="http://schemas.microsoft.com/office/drawing/2014/main" val="3484456551"/>
                  </a:ext>
                </a:extLst>
              </a:tr>
              <a:tr h="242851">
                <a:tc>
                  <a:txBody>
                    <a:bodyPr/>
                    <a:lstStyle/>
                    <a:p>
                      <a:pPr algn="l" fontAlgn="ctr">
                        <a:lnSpc>
                          <a:spcPct val="107000"/>
                        </a:lnSpc>
                        <a:spcBef>
                          <a:spcPts val="0"/>
                        </a:spcBef>
                        <a:spcAft>
                          <a:spcPts val="800"/>
                        </a:spcAft>
                      </a:pPr>
                      <a:r>
                        <a:rPr lang="en-GB" sz="1300" u="none" strike="noStrike" dirty="0">
                          <a:effectLst/>
                        </a:rPr>
                        <a:t>Female condoms</a:t>
                      </a:r>
                      <a:endParaRPr lang="en-GB" sz="1300" b="0" i="0" u="none" strike="noStrike" dirty="0">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Forms a barrier to prevent sperm and egg from meeting</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a:effectLst/>
                        </a:rPr>
                        <a:t>5</a:t>
                      </a:r>
                      <a:br>
                        <a:rPr lang="en-GB" sz="1300" u="none" strike="noStrike">
                          <a:effectLst/>
                        </a:rPr>
                      </a:br>
                      <a:r>
                        <a:rPr lang="en-GB" sz="1300" u="none" strike="noStrike">
                          <a:effectLst/>
                        </a:rPr>
                        <a:t> </a:t>
                      </a:r>
                      <a:endParaRPr lang="en-GB" sz="1300" b="0" i="0" u="none" strike="noStrike">
                        <a:effectLst/>
                        <a:latin typeface="Arial" panose="020B0604020202020204" pitchFamily="34" charset="0"/>
                      </a:endParaRPr>
                    </a:p>
                  </a:txBody>
                  <a:tcPr marL="6058" marR="6058" marT="6058" marB="6058" anchor="ctr"/>
                </a:tc>
                <a:tc>
                  <a:txBody>
                    <a:bodyPr/>
                    <a:lstStyle/>
                    <a:p>
                      <a:pPr algn="l" fontAlgn="ctr">
                        <a:lnSpc>
                          <a:spcPct val="107000"/>
                        </a:lnSpc>
                        <a:spcBef>
                          <a:spcPts val="0"/>
                        </a:spcBef>
                        <a:spcAft>
                          <a:spcPts val="800"/>
                        </a:spcAft>
                      </a:pPr>
                      <a:r>
                        <a:rPr lang="en-GB" sz="1300" u="none" strike="noStrike" dirty="0">
                          <a:effectLst/>
                        </a:rPr>
                        <a:t>21</a:t>
                      </a:r>
                      <a:endParaRPr lang="en-GB" sz="1300" b="0" i="0" u="none" strike="noStrike" dirty="0">
                        <a:effectLst/>
                        <a:latin typeface="Arial" panose="020B0604020202020204" pitchFamily="34" charset="0"/>
                      </a:endParaRPr>
                    </a:p>
                  </a:txBody>
                  <a:tcPr marL="6058" marR="6058" marT="6058" marB="6058" anchor="ctr"/>
                </a:tc>
                <a:extLst>
                  <a:ext uri="{0D108BD9-81ED-4DB2-BD59-A6C34878D82A}">
                    <a16:rowId xmlns:a16="http://schemas.microsoft.com/office/drawing/2014/main" val="2561680061"/>
                  </a:ext>
                </a:extLst>
              </a:tr>
            </a:tbl>
          </a:graphicData>
        </a:graphic>
      </p:graphicFrame>
      <p:sp>
        <p:nvSpPr>
          <p:cNvPr id="3" name="Slide Number Placeholder 2">
            <a:extLst>
              <a:ext uri="{FF2B5EF4-FFF2-40B4-BE49-F238E27FC236}">
                <a16:creationId xmlns:a16="http://schemas.microsoft.com/office/drawing/2014/main" id="{A2F9DD81-205A-4B4D-89FC-B7A949AFA77D}"/>
              </a:ext>
            </a:extLst>
          </p:cNvPr>
          <p:cNvSpPr>
            <a:spLocks noGrp="1"/>
          </p:cNvSpPr>
          <p:nvPr>
            <p:ph type="sldNum" sz="quarter" idx="12"/>
          </p:nvPr>
        </p:nvSpPr>
        <p:spPr/>
        <p:txBody>
          <a:bodyPr/>
          <a:lstStyle/>
          <a:p>
            <a:fld id="{8503B3E5-BAE0-4051-A0B1-29381921E4F1}" type="slidenum">
              <a:rPr lang="en-GB" smtClean="0"/>
              <a:t>9</a:t>
            </a:fld>
            <a:endParaRPr lang="en-GB"/>
          </a:p>
        </p:txBody>
      </p:sp>
      <p:sp>
        <p:nvSpPr>
          <p:cNvPr id="6" name="Rectangle 5">
            <a:extLst>
              <a:ext uri="{FF2B5EF4-FFF2-40B4-BE49-F238E27FC236}">
                <a16:creationId xmlns:a16="http://schemas.microsoft.com/office/drawing/2014/main" id="{11F23F53-682B-4941-B167-A4F9865C9139}"/>
              </a:ext>
            </a:extLst>
          </p:cNvPr>
          <p:cNvSpPr/>
          <p:nvPr/>
        </p:nvSpPr>
        <p:spPr>
          <a:xfrm>
            <a:off x="1160060" y="6676747"/>
            <a:ext cx="7983939" cy="276999"/>
          </a:xfrm>
          <a:prstGeom prst="rect">
            <a:avLst/>
          </a:prstGeom>
        </p:spPr>
        <p:txBody>
          <a:bodyPr wrap="square">
            <a:spAutoFit/>
          </a:bodyPr>
          <a:lstStyle/>
          <a:p>
            <a:r>
              <a:rPr lang="en-GB" sz="1200" dirty="0"/>
              <a:t>WHO. Family planning/contraception methods. World Health Organization; 2020.</a:t>
            </a:r>
          </a:p>
        </p:txBody>
      </p:sp>
    </p:spTree>
    <p:extLst>
      <p:ext uri="{BB962C8B-B14F-4D97-AF65-F5344CB8AC3E}">
        <p14:creationId xmlns:p14="http://schemas.microsoft.com/office/powerpoint/2010/main" val="14771670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NARRATION" val="5,-861695348,F:\brenda\GFMERContraceptives_Part1_no notes.ppc"/>
</p:tagLst>
</file>

<file path=ppt/tags/tag2.xml><?xml version="1.0" encoding="utf-8"?>
<p:tagLst xmlns:a="http://schemas.openxmlformats.org/drawingml/2006/main" xmlns:r="http://schemas.openxmlformats.org/officeDocument/2006/relationships" xmlns:p="http://schemas.openxmlformats.org/presentationml/2006/main">
  <p:tag name="PPSNARRATION" val="6,-861695348,F:\brenda\GFMERContraceptives_Part1_no notes.ppc"/>
</p:tagLst>
</file>

<file path=ppt/tags/tag3.xml><?xml version="1.0" encoding="utf-8"?>
<p:tagLst xmlns:a="http://schemas.openxmlformats.org/drawingml/2006/main" xmlns:r="http://schemas.openxmlformats.org/officeDocument/2006/relationships" xmlns:p="http://schemas.openxmlformats.org/presentationml/2006/main">
  <p:tag name="PPSNARRATION" val="4,-861695348,F:\brenda\GFMERContraceptives_Part1_no notes.ppc"/>
</p:tagLst>
</file>

<file path=ppt/theme/theme1.xml><?xml version="1.0" encoding="utf-8"?>
<a:theme xmlns:a="http://schemas.openxmlformats.org/drawingml/2006/main" name="1_TRP Template">
  <a:themeElements>
    <a:clrScheme name="">
      <a:dk1>
        <a:srgbClr val="003366"/>
      </a:dk1>
      <a:lt1>
        <a:srgbClr val="FFFFFF"/>
      </a:lt1>
      <a:dk2>
        <a:srgbClr val="000099"/>
      </a:dk2>
      <a:lt2>
        <a:srgbClr val="FFFF00"/>
      </a:lt2>
      <a:accent1>
        <a:srgbClr val="3366CC"/>
      </a:accent1>
      <a:accent2>
        <a:srgbClr val="00B000"/>
      </a:accent2>
      <a:accent3>
        <a:srgbClr val="AAAACA"/>
      </a:accent3>
      <a:accent4>
        <a:srgbClr val="DADADA"/>
      </a:accent4>
      <a:accent5>
        <a:srgbClr val="ADB8E2"/>
      </a:accent5>
      <a:accent6>
        <a:srgbClr val="009F00"/>
      </a:accent6>
      <a:hlink>
        <a:srgbClr val="7BB6FD"/>
      </a:hlink>
      <a:folHlink>
        <a:srgbClr val="FFE701"/>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080808"/>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5F5F5F"/>
        </a:lt1>
        <a:dk2>
          <a:srgbClr val="FFFFFF"/>
        </a:dk2>
        <a:lt2>
          <a:srgbClr val="080808"/>
        </a:lt2>
        <a:accent1>
          <a:srgbClr val="BBE0E3"/>
        </a:accent1>
        <a:accent2>
          <a:srgbClr val="333399"/>
        </a:accent2>
        <a:accent3>
          <a:srgbClr val="B6B6B6"/>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5">
        <a:dk1>
          <a:srgbClr val="003366"/>
        </a:dk1>
        <a:lt1>
          <a:srgbClr val="FFFFFF"/>
        </a:lt1>
        <a:dk2>
          <a:srgbClr val="000099"/>
        </a:dk2>
        <a:lt2>
          <a:srgbClr val="FFFF00"/>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16">
        <a:dk1>
          <a:srgbClr val="003366"/>
        </a:dk1>
        <a:lt1>
          <a:srgbClr val="FFFFFF"/>
        </a:lt1>
        <a:dk2>
          <a:srgbClr val="000099"/>
        </a:dk2>
        <a:lt2>
          <a:srgbClr val="FFFF00"/>
        </a:lt2>
        <a:accent1>
          <a:srgbClr val="3366CC"/>
        </a:accent1>
        <a:accent2>
          <a:srgbClr val="00B000"/>
        </a:accent2>
        <a:accent3>
          <a:srgbClr val="AAAACA"/>
        </a:accent3>
        <a:accent4>
          <a:srgbClr val="DADADA"/>
        </a:accent4>
        <a:accent5>
          <a:srgbClr val="ADB8E2"/>
        </a:accent5>
        <a:accent6>
          <a:srgbClr val="009F00"/>
        </a:accent6>
        <a:hlink>
          <a:srgbClr val="59A3FD"/>
        </a:hlink>
        <a:folHlink>
          <a:srgbClr val="FFE70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RP Template">
  <a:themeElements>
    <a:clrScheme name="">
      <a:dk1>
        <a:srgbClr val="003366"/>
      </a:dk1>
      <a:lt1>
        <a:srgbClr val="FFFFFF"/>
      </a:lt1>
      <a:dk2>
        <a:srgbClr val="000099"/>
      </a:dk2>
      <a:lt2>
        <a:srgbClr val="FFFF00"/>
      </a:lt2>
      <a:accent1>
        <a:srgbClr val="3366CC"/>
      </a:accent1>
      <a:accent2>
        <a:srgbClr val="00B000"/>
      </a:accent2>
      <a:accent3>
        <a:srgbClr val="AAAACA"/>
      </a:accent3>
      <a:accent4>
        <a:srgbClr val="DADADA"/>
      </a:accent4>
      <a:accent5>
        <a:srgbClr val="ADB8E2"/>
      </a:accent5>
      <a:accent6>
        <a:srgbClr val="009F00"/>
      </a:accent6>
      <a:hlink>
        <a:srgbClr val="7BB6FD"/>
      </a:hlink>
      <a:folHlink>
        <a:srgbClr val="FFE701"/>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Default Design 13">
        <a:dk1>
          <a:srgbClr val="000000"/>
        </a:dk1>
        <a:lt1>
          <a:srgbClr val="FFFFFF"/>
        </a:lt1>
        <a:dk2>
          <a:srgbClr val="000000"/>
        </a:dk2>
        <a:lt2>
          <a:srgbClr val="080808"/>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4">
        <a:dk1>
          <a:srgbClr val="000000"/>
        </a:dk1>
        <a:lt1>
          <a:srgbClr val="5F5F5F"/>
        </a:lt1>
        <a:dk2>
          <a:srgbClr val="FFFFFF"/>
        </a:dk2>
        <a:lt2>
          <a:srgbClr val="080808"/>
        </a:lt2>
        <a:accent1>
          <a:srgbClr val="BBE0E3"/>
        </a:accent1>
        <a:accent2>
          <a:srgbClr val="333399"/>
        </a:accent2>
        <a:accent3>
          <a:srgbClr val="B6B6B6"/>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15">
        <a:dk1>
          <a:srgbClr val="003366"/>
        </a:dk1>
        <a:lt1>
          <a:srgbClr val="FFFFFF"/>
        </a:lt1>
        <a:dk2>
          <a:srgbClr val="000099"/>
        </a:dk2>
        <a:lt2>
          <a:srgbClr val="FFFF00"/>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16">
        <a:dk1>
          <a:srgbClr val="003366"/>
        </a:dk1>
        <a:lt1>
          <a:srgbClr val="FFFFFF"/>
        </a:lt1>
        <a:dk2>
          <a:srgbClr val="000099"/>
        </a:dk2>
        <a:lt2>
          <a:srgbClr val="FFFF00"/>
        </a:lt2>
        <a:accent1>
          <a:srgbClr val="3366CC"/>
        </a:accent1>
        <a:accent2>
          <a:srgbClr val="00B000"/>
        </a:accent2>
        <a:accent3>
          <a:srgbClr val="AAAACA"/>
        </a:accent3>
        <a:accent4>
          <a:srgbClr val="DADADA"/>
        </a:accent4>
        <a:accent5>
          <a:srgbClr val="ADB8E2"/>
        </a:accent5>
        <a:accent6>
          <a:srgbClr val="009F00"/>
        </a:accent6>
        <a:hlink>
          <a:srgbClr val="59A3FD"/>
        </a:hlink>
        <a:folHlink>
          <a:srgbClr val="FFE70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6394</Words>
  <Application>Microsoft Office PowerPoint</Application>
  <PresentationFormat>On-screen Show (4:3)</PresentationFormat>
  <Paragraphs>410</Paragraphs>
  <Slides>24</Slides>
  <Notes>21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Arial</vt:lpstr>
      <vt:lpstr>Arial MT Black</vt:lpstr>
      <vt:lpstr>Calibri</vt:lpstr>
      <vt:lpstr>Calibri Light</vt:lpstr>
      <vt:lpstr>Times New Roman</vt:lpstr>
      <vt:lpstr>Wingdings</vt:lpstr>
      <vt:lpstr>1_TRP Template</vt:lpstr>
      <vt:lpstr>TRP Template</vt:lpstr>
      <vt:lpstr>Office Theme</vt:lpstr>
      <vt:lpstr>               Contraceptive methods: overview   </vt:lpstr>
      <vt:lpstr>Outline</vt:lpstr>
      <vt:lpstr>Definitions</vt:lpstr>
      <vt:lpstr>Key facts about contraception / family planning </vt:lpstr>
      <vt:lpstr>Increased risk of having problems during pregnancy and delivery</vt:lpstr>
      <vt:lpstr>Benefits of family planning and contraception</vt:lpstr>
      <vt:lpstr>Contraceptive methods</vt:lpstr>
      <vt:lpstr>Contraceptive methods </vt:lpstr>
      <vt:lpstr>Mechanisms of action and effectiveness of contraceptive methods - 1 </vt:lpstr>
      <vt:lpstr>Mechanisms of action and effectiveness of contraceptive methods - 2 </vt:lpstr>
      <vt:lpstr>PowerPoint Presentation</vt:lpstr>
      <vt:lpstr>Estimated numbers of women of reproductive age (15-49 years) using modern and traditional contraceptive methods, having an unmet need for family planning and no need for family planning, worldwide, 2019</vt:lpstr>
      <vt:lpstr> Estimated numbers of women of reproductive age (15-49 years) using various contraceptive methods, worldwide, 2019</vt:lpstr>
      <vt:lpstr>Contraceptive prevalence by method among women of reproductive age (15-49 years), by region, 2019</vt:lpstr>
      <vt:lpstr>Trends in contraceptive prevalence by method among women of reproductive age (15-49 years), by region, 1994 and 2019</vt:lpstr>
      <vt:lpstr>Estimated numbers of women of reproductive age (15-49 years) using various contraceptive methods, 1994 and 2019</vt:lpstr>
      <vt:lpstr>Percentage share of contraceptive use for the most common method among women of reproductive age (15- 49 years), 2019</vt:lpstr>
      <vt:lpstr>Estimated prevalence of individual contraceptive methods among women of reproductive age (15-49 years), 2019 - I</vt:lpstr>
      <vt:lpstr>Estimated prevalence of individual contraceptive methods among women of reproductive age (15-49 years), by country, 2019 - II</vt:lpstr>
      <vt:lpstr>Estimated proportions of contraceptive users among women of reproductive age (15-49 years) using permanent or long-acting modern methods, short-acting modern methods and traditional methods in 2019, by country and region - I</vt:lpstr>
      <vt:lpstr>Estimated proportions of contraceptive users among women of reproductive age (15-49 years) using permanent or long-acting modern methods, short-acting modern methods and traditional methods in 2019, by country and region - II</vt:lpstr>
      <vt:lpstr>Estimated numbers of women of reproductive age (15-49 years) using various contraceptive methods, by marital status, 2019</vt:lpstr>
      <vt:lpstr>Family planning and Human Rights</vt:lpstr>
      <vt:lpstr>References</vt:lpstr>
    </vt:vector>
  </TitlesOfParts>
  <Company>GFMER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Contraceptive methods: overview - Raqibat Idris</dc:title>
  <dc:creator>Raqibat Idris</dc:creator>
  <cp:lastModifiedBy>Aldo Campana</cp:lastModifiedBy>
  <cp:revision>84</cp:revision>
  <dcterms:created xsi:type="dcterms:W3CDTF">2021-06-04T15:42:28Z</dcterms:created>
  <dcterms:modified xsi:type="dcterms:W3CDTF">2021-06-20T18:07:50Z</dcterms:modified>
</cp:coreProperties>
</file>