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0287000" cy="6858000" type="35mm"/>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7.2063600000000005E-2"/>
          <c:y val="6.2241400000000002E-2"/>
          <c:w val="0.92293599999999998"/>
          <c:h val="0.82930700000000002"/>
        </c:manualLayout>
      </c:layout>
      <c:barChart>
        <c:barDir val="col"/>
        <c:grouping val="clustered"/>
        <c:varyColors val="0"/>
        <c:ser>
          <c:idx val="0"/>
          <c:order val="0"/>
          <c:tx>
            <c:strRef>
              <c:f>Sheet1!$B$1</c:f>
              <c:strCache>
                <c:ptCount val="1"/>
                <c:pt idx="0">
                  <c:v>Series 1</c:v>
                </c:pt>
              </c:strCache>
            </c:strRef>
          </c:tx>
          <c:spPr>
            <a:solidFill>
              <a:schemeClr val="accent1"/>
            </a:solidFill>
            <a:ln w="12700" cap="flat">
              <a:noFill/>
              <a:miter lim="400000"/>
            </a:ln>
            <a:effectLst/>
          </c:spPr>
          <c:invertIfNegative val="0"/>
          <c:cat>
            <c:strRef>
              <c:f>Sheet1!$A$2:$A$11</c:f>
              <c:strCache>
                <c:ptCount val="10"/>
                <c:pt idx="0">
                  <c:v>2003</c:v>
                </c:pt>
                <c:pt idx="1">
                  <c:v>4</c:v>
                </c:pt>
                <c:pt idx="2">
                  <c:v>5</c:v>
                </c:pt>
                <c:pt idx="3">
                  <c:v>6</c:v>
                </c:pt>
                <c:pt idx="4">
                  <c:v>2007</c:v>
                </c:pt>
                <c:pt idx="5">
                  <c:v>8</c:v>
                </c:pt>
                <c:pt idx="6">
                  <c:v>9</c:v>
                </c:pt>
                <c:pt idx="7">
                  <c:v>10</c:v>
                </c:pt>
                <c:pt idx="8">
                  <c:v>2011</c:v>
                </c:pt>
                <c:pt idx="9">
                  <c:v>2015</c:v>
                </c:pt>
              </c:strCache>
            </c:strRef>
          </c:cat>
          <c:val>
            <c:numRef>
              <c:f>Sheet1!$B$2:$B$11</c:f>
              <c:numCache>
                <c:formatCode>General</c:formatCode>
                <c:ptCount val="10"/>
                <c:pt idx="0">
                  <c:v>18</c:v>
                </c:pt>
                <c:pt idx="1">
                  <c:v>3</c:v>
                </c:pt>
                <c:pt idx="2">
                  <c:v>40</c:v>
                </c:pt>
                <c:pt idx="3">
                  <c:v>43</c:v>
                </c:pt>
                <c:pt idx="4">
                  <c:v>67</c:v>
                </c:pt>
                <c:pt idx="5">
                  <c:v>99</c:v>
                </c:pt>
                <c:pt idx="6">
                  <c:v>145</c:v>
                </c:pt>
                <c:pt idx="7">
                  <c:v>194</c:v>
                </c:pt>
                <c:pt idx="8">
                  <c:v>214</c:v>
                </c:pt>
                <c:pt idx="9">
                  <c:v>500</c:v>
                </c:pt>
              </c:numCache>
            </c:numRef>
          </c:val>
        </c:ser>
        <c:ser>
          <c:idx val="1"/>
          <c:order val="1"/>
          <c:tx>
            <c:strRef>
              <c:f>Sheet1!$C$1</c:f>
              <c:strCache>
                <c:ptCount val="1"/>
                <c:pt idx="0">
                  <c:v>Series 2</c:v>
                </c:pt>
              </c:strCache>
            </c:strRef>
          </c:tx>
          <c:spPr>
            <a:solidFill>
              <a:schemeClr val="accent2"/>
            </a:solidFill>
            <a:ln w="12700" cap="flat">
              <a:noFill/>
              <a:miter lim="400000"/>
            </a:ln>
            <a:effectLst/>
          </c:spPr>
          <c:invertIfNegative val="0"/>
          <c:cat>
            <c:strRef>
              <c:f>Sheet1!$A$2:$A$11</c:f>
              <c:strCache>
                <c:ptCount val="10"/>
                <c:pt idx="0">
                  <c:v>2003</c:v>
                </c:pt>
                <c:pt idx="1">
                  <c:v>4</c:v>
                </c:pt>
                <c:pt idx="2">
                  <c:v>5</c:v>
                </c:pt>
                <c:pt idx="3">
                  <c:v>6</c:v>
                </c:pt>
                <c:pt idx="4">
                  <c:v>2007</c:v>
                </c:pt>
                <c:pt idx="5">
                  <c:v>8</c:v>
                </c:pt>
                <c:pt idx="6">
                  <c:v>9</c:v>
                </c:pt>
                <c:pt idx="7">
                  <c:v>10</c:v>
                </c:pt>
                <c:pt idx="8">
                  <c:v>2011</c:v>
                </c:pt>
                <c:pt idx="9">
                  <c:v>2015</c:v>
                </c:pt>
              </c:strCache>
            </c:strRef>
          </c:cat>
          <c:val>
            <c:numRef>
              <c:f>Sheet1!$C$2:$C$11</c:f>
              <c:numCache>
                <c:formatCode>General</c:formatCode>
                <c:ptCount val="4"/>
                <c:pt idx="0">
                  <c:v>0</c:v>
                </c:pt>
                <c:pt idx="1">
                  <c:v>0</c:v>
                </c:pt>
                <c:pt idx="2">
                  <c:v>0</c:v>
                </c:pt>
                <c:pt idx="3">
                  <c:v>0</c:v>
                </c:pt>
              </c:numCache>
            </c:numRef>
          </c:val>
        </c:ser>
        <c:ser>
          <c:idx val="2"/>
          <c:order val="2"/>
          <c:tx>
            <c:strRef>
              <c:f>Sheet1!$D$1</c:f>
              <c:strCache>
                <c:ptCount val="1"/>
                <c:pt idx="0">
                  <c:v>Series 3</c:v>
                </c:pt>
              </c:strCache>
            </c:strRef>
          </c:tx>
          <c:spPr>
            <a:solidFill>
              <a:srgbClr val="FFFFFF"/>
            </a:solidFill>
            <a:ln w="12700" cap="flat">
              <a:noFill/>
              <a:miter lim="400000"/>
            </a:ln>
            <a:effectLst/>
          </c:spPr>
          <c:invertIfNegative val="0"/>
          <c:cat>
            <c:strRef>
              <c:f>Sheet1!$A$2:$A$11</c:f>
              <c:strCache>
                <c:ptCount val="10"/>
                <c:pt idx="0">
                  <c:v>2003</c:v>
                </c:pt>
                <c:pt idx="1">
                  <c:v>4</c:v>
                </c:pt>
                <c:pt idx="2">
                  <c:v>5</c:v>
                </c:pt>
                <c:pt idx="3">
                  <c:v>6</c:v>
                </c:pt>
                <c:pt idx="4">
                  <c:v>2007</c:v>
                </c:pt>
                <c:pt idx="5">
                  <c:v>8</c:v>
                </c:pt>
                <c:pt idx="6">
                  <c:v>9</c:v>
                </c:pt>
                <c:pt idx="7">
                  <c:v>10</c:v>
                </c:pt>
                <c:pt idx="8">
                  <c:v>2011</c:v>
                </c:pt>
                <c:pt idx="9">
                  <c:v>2015</c:v>
                </c:pt>
              </c:strCache>
            </c:strRef>
          </c:cat>
          <c:val>
            <c:numRef>
              <c:f>Sheet1!$D$2:$D$11</c:f>
              <c:numCache>
                <c:formatCode>General</c:formatCode>
                <c:ptCount val="4"/>
                <c:pt idx="0">
                  <c:v>0</c:v>
                </c:pt>
                <c:pt idx="1">
                  <c:v>0</c:v>
                </c:pt>
                <c:pt idx="2">
                  <c:v>0</c:v>
                </c:pt>
                <c:pt idx="3">
                  <c:v>0</c:v>
                </c:pt>
              </c:numCache>
            </c:numRef>
          </c:val>
        </c:ser>
        <c:dLbls>
          <c:showLegendKey val="0"/>
          <c:showVal val="0"/>
          <c:showCatName val="0"/>
          <c:showSerName val="0"/>
          <c:showPercent val="0"/>
          <c:showBubbleSize val="0"/>
        </c:dLbls>
        <c:gapWidth val="150"/>
        <c:axId val="208725888"/>
        <c:axId val="208726448"/>
      </c:barChart>
      <c:catAx>
        <c:axId val="208725888"/>
        <c:scaling>
          <c:orientation val="minMax"/>
        </c:scaling>
        <c:delete val="0"/>
        <c:axPos val="b"/>
        <c:numFmt formatCode="General" sourceLinked="0"/>
        <c:majorTickMark val="out"/>
        <c:minorTickMark val="none"/>
        <c:tickLblPos val="low"/>
        <c:spPr>
          <a:ln w="12700" cap="flat">
            <a:solidFill>
              <a:srgbClr val="808080"/>
            </a:solidFill>
            <a:prstDash val="solid"/>
            <a:round/>
          </a:ln>
        </c:spPr>
        <c:txPr>
          <a:bodyPr rot="0"/>
          <a:lstStyle/>
          <a:p>
            <a:pPr>
              <a:defRPr sz="1800" b="0" i="0" u="none" strike="noStrike">
                <a:solidFill>
                  <a:srgbClr val="000000"/>
                </a:solidFill>
                <a:latin typeface="Arial"/>
              </a:defRPr>
            </a:pPr>
            <a:endParaRPr lang="tr-TR"/>
          </a:p>
        </c:txPr>
        <c:crossAx val="208726448"/>
        <c:crosses val="autoZero"/>
        <c:auto val="1"/>
        <c:lblAlgn val="ctr"/>
        <c:lblOffset val="100"/>
        <c:noMultiLvlLbl val="1"/>
      </c:catAx>
      <c:valAx>
        <c:axId val="208726448"/>
        <c:scaling>
          <c:orientation val="minMax"/>
        </c:scaling>
        <c:delete val="0"/>
        <c:axPos val="l"/>
        <c:majorGridlines>
          <c:spPr>
            <a:ln w="12700" cap="flat">
              <a:solidFill>
                <a:srgbClr val="808080"/>
              </a:solidFill>
              <a:prstDash val="solid"/>
              <a:round/>
            </a:ln>
          </c:spPr>
        </c:majorGridlines>
        <c:numFmt formatCode="0" sourceLinked="0"/>
        <c:majorTickMark val="out"/>
        <c:minorTickMark val="none"/>
        <c:tickLblPos val="nextTo"/>
        <c:spPr>
          <a:ln w="12700" cap="flat">
            <a:solidFill>
              <a:srgbClr val="808080"/>
            </a:solidFill>
            <a:prstDash val="solid"/>
            <a:round/>
          </a:ln>
        </c:spPr>
        <c:txPr>
          <a:bodyPr rot="0"/>
          <a:lstStyle/>
          <a:p>
            <a:pPr>
              <a:defRPr sz="1800" b="0" i="0" u="none" strike="noStrike">
                <a:solidFill>
                  <a:srgbClr val="000000"/>
                </a:solidFill>
                <a:latin typeface="Arial"/>
              </a:defRPr>
            </a:pPr>
            <a:endParaRPr lang="tr-TR"/>
          </a:p>
        </c:txPr>
        <c:crossAx val="208725888"/>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12475600000000001"/>
          <c:y val="6.8384500000000001E-2"/>
          <c:w val="0.87024400000000002"/>
          <c:h val="0.81292699999999996"/>
        </c:manualLayout>
      </c:layout>
      <c:barChart>
        <c:barDir val="col"/>
        <c:grouping val="clustered"/>
        <c:varyColors val="0"/>
        <c:ser>
          <c:idx val="0"/>
          <c:order val="0"/>
          <c:tx>
            <c:strRef>
              <c:f>Sheet1!$A$2</c:f>
              <c:strCache>
                <c:ptCount val="1"/>
                <c:pt idx="0">
                  <c:v>East</c:v>
                </c:pt>
              </c:strCache>
            </c:strRef>
          </c:tx>
          <c:spPr>
            <a:solidFill>
              <a:schemeClr val="accent1"/>
            </a:solidFill>
            <a:ln w="12700" cap="flat">
              <a:solidFill>
                <a:srgbClr val="000000"/>
              </a:solidFill>
              <a:prstDash val="solid"/>
              <a:round/>
            </a:ln>
            <a:effectLst/>
          </c:spPr>
          <c:invertIfNegative val="0"/>
          <c:cat>
            <c:strRef>
              <c:f>Sheet1!$B$1:$F$1</c:f>
              <c:strCache>
                <c:ptCount val="5"/>
                <c:pt idx="0">
                  <c:v>1</c:v>
                </c:pt>
                <c:pt idx="1">
                  <c:v>2</c:v>
                </c:pt>
                <c:pt idx="2">
                  <c:v>3</c:v>
                </c:pt>
                <c:pt idx="3">
                  <c:v>4</c:v>
                </c:pt>
                <c:pt idx="4">
                  <c:v>5</c:v>
                </c:pt>
              </c:strCache>
            </c:strRef>
          </c:cat>
          <c:val>
            <c:numRef>
              <c:f>Sheet1!$B$2:$F$2</c:f>
              <c:numCache>
                <c:formatCode>General</c:formatCode>
                <c:ptCount val="5"/>
                <c:pt idx="0">
                  <c:v>13.1</c:v>
                </c:pt>
                <c:pt idx="1">
                  <c:v>40.200000000000003</c:v>
                </c:pt>
                <c:pt idx="2">
                  <c:v>25.3</c:v>
                </c:pt>
                <c:pt idx="3">
                  <c:v>11.7</c:v>
                </c:pt>
                <c:pt idx="4">
                  <c:v>6.5</c:v>
                </c:pt>
              </c:numCache>
            </c:numRef>
          </c:val>
        </c:ser>
        <c:dLbls>
          <c:showLegendKey val="0"/>
          <c:showVal val="0"/>
          <c:showCatName val="0"/>
          <c:showSerName val="0"/>
          <c:showPercent val="0"/>
          <c:showBubbleSize val="0"/>
        </c:dLbls>
        <c:gapWidth val="150"/>
        <c:axId val="208728688"/>
        <c:axId val="208729248"/>
      </c:barChart>
      <c:catAx>
        <c:axId val="208728688"/>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sz="1552" b="1" i="0" u="none" strike="noStrike">
                <a:solidFill>
                  <a:srgbClr val="000000"/>
                </a:solidFill>
                <a:latin typeface="Arial"/>
              </a:defRPr>
            </a:pPr>
            <a:endParaRPr lang="tr-TR"/>
          </a:p>
        </c:txPr>
        <c:crossAx val="208729248"/>
        <c:crosses val="autoZero"/>
        <c:auto val="1"/>
        <c:lblAlgn val="ctr"/>
        <c:lblOffset val="100"/>
        <c:noMultiLvlLbl val="1"/>
      </c:catAx>
      <c:valAx>
        <c:axId val="208729248"/>
        <c:scaling>
          <c:orientation val="minMax"/>
        </c:scaling>
        <c:delete val="0"/>
        <c:axPos val="l"/>
        <c:title>
          <c:tx>
            <c:rich>
              <a:bodyPr rot="-5400000"/>
              <a:lstStyle/>
              <a:p>
                <a:pPr>
                  <a:defRPr sz="1552" b="1" i="0" u="none" strike="noStrike">
                    <a:solidFill>
                      <a:srgbClr val="000000"/>
                    </a:solidFill>
                    <a:latin typeface="Arial"/>
                  </a:defRPr>
                </a:pPr>
                <a:r>
                  <a:rPr lang="tr-TR" sz="1552" b="1" i="0" u="none" strike="noStrike">
                    <a:solidFill>
                      <a:srgbClr val="000000"/>
                    </a:solidFill>
                    <a:latin typeface="Arial"/>
                  </a:rPr>
                  <a:t>% distribution</a:t>
                </a:r>
              </a:p>
            </c:rich>
          </c:tx>
          <c:layout/>
          <c:overlay val="1"/>
        </c:title>
        <c:numFmt formatCode="0.#" sourceLinked="0"/>
        <c:majorTickMark val="out"/>
        <c:minorTickMark val="none"/>
        <c:tickLblPos val="nextTo"/>
        <c:spPr>
          <a:ln w="12700" cap="flat">
            <a:solidFill>
              <a:srgbClr val="000000"/>
            </a:solidFill>
            <a:prstDash val="solid"/>
            <a:round/>
          </a:ln>
        </c:spPr>
        <c:txPr>
          <a:bodyPr rot="0"/>
          <a:lstStyle/>
          <a:p>
            <a:pPr>
              <a:defRPr sz="1552" b="1" i="0" u="none" strike="noStrike">
                <a:solidFill>
                  <a:srgbClr val="000000"/>
                </a:solidFill>
                <a:latin typeface="Arial"/>
              </a:defRPr>
            </a:pPr>
            <a:endParaRPr lang="tr-TR"/>
          </a:p>
        </c:txPr>
        <c:crossAx val="208728688"/>
        <c:crosses val="autoZero"/>
        <c:crossBetween val="between"/>
        <c:majorUnit val="12.5"/>
        <c:minorUnit val="6.25"/>
      </c:valAx>
      <c:spPr>
        <a:noFill/>
        <a:ln w="12700" cap="flat">
          <a:noFill/>
          <a:miter lim="400000"/>
        </a:ln>
        <a:effectLst/>
      </c:spPr>
    </c:plotArea>
    <c:plotVisOnly val="0"/>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10469000000000001"/>
          <c:y val="5.5154300000000003E-2"/>
          <c:w val="0.69315099999999996"/>
          <c:h val="0.77294200000000002"/>
        </c:manualLayout>
      </c:layout>
      <c:barChart>
        <c:barDir val="col"/>
        <c:grouping val="stacked"/>
        <c:varyColors val="0"/>
        <c:ser>
          <c:idx val="0"/>
          <c:order val="0"/>
          <c:tx>
            <c:strRef>
              <c:f>Sheet1!$A$2</c:f>
              <c:strCache>
                <c:ptCount val="1"/>
                <c:pt idx="0">
                  <c:v>im opiate</c:v>
                </c:pt>
              </c:strCache>
            </c:strRef>
          </c:tx>
          <c:spPr>
            <a:solidFill>
              <a:schemeClr val="accent1"/>
            </a:solidFill>
            <a:ln w="12700" cap="flat">
              <a:solidFill>
                <a:srgbClr val="000000"/>
              </a:solidFill>
              <a:prstDash val="solid"/>
              <a:round/>
            </a:ln>
            <a:effectLst/>
          </c:spPr>
          <c:invertIfNegative val="0"/>
          <c:cat>
            <c:strRef>
              <c:f>Sheet1!$B$1:$E$1</c:f>
              <c:strCache>
                <c:ptCount val="4"/>
                <c:pt idx="0">
                  <c:v>&lt;9</c:v>
                </c:pt>
                <c:pt idx="1">
                  <c:v>9 to 13</c:v>
                </c:pt>
                <c:pt idx="2">
                  <c:v>13 to 16</c:v>
                </c:pt>
                <c:pt idx="3">
                  <c:v>&gt;16</c:v>
                </c:pt>
              </c:strCache>
            </c:strRef>
          </c:cat>
          <c:val>
            <c:numRef>
              <c:f>Sheet1!$B$2:$E$2</c:f>
              <c:numCache>
                <c:formatCode>General</c:formatCode>
                <c:ptCount val="4"/>
                <c:pt idx="0">
                  <c:v>2</c:v>
                </c:pt>
                <c:pt idx="1">
                  <c:v>2</c:v>
                </c:pt>
                <c:pt idx="2">
                  <c:v>4</c:v>
                </c:pt>
                <c:pt idx="3">
                  <c:v>8</c:v>
                </c:pt>
              </c:numCache>
            </c:numRef>
          </c:val>
        </c:ser>
        <c:ser>
          <c:idx val="1"/>
          <c:order val="1"/>
          <c:tx>
            <c:strRef>
              <c:f>Sheet1!$A$3</c:f>
              <c:strCache>
                <c:ptCount val="1"/>
                <c:pt idx="0">
                  <c:v>Oral</c:v>
                </c:pt>
              </c:strCache>
            </c:strRef>
          </c:tx>
          <c:spPr>
            <a:solidFill>
              <a:schemeClr val="accent2"/>
            </a:solidFill>
            <a:ln w="12700" cap="flat">
              <a:solidFill>
                <a:srgbClr val="000000"/>
              </a:solidFill>
              <a:prstDash val="solid"/>
              <a:round/>
            </a:ln>
            <a:effectLst/>
          </c:spPr>
          <c:invertIfNegative val="0"/>
          <c:cat>
            <c:strRef>
              <c:f>Sheet1!$B$1:$E$1</c:f>
              <c:strCache>
                <c:ptCount val="4"/>
                <c:pt idx="0">
                  <c:v>&lt;9</c:v>
                </c:pt>
                <c:pt idx="1">
                  <c:v>9 to 13</c:v>
                </c:pt>
                <c:pt idx="2">
                  <c:v>13 to 16</c:v>
                </c:pt>
                <c:pt idx="3">
                  <c:v>&gt;16</c:v>
                </c:pt>
              </c:strCache>
            </c:strRef>
          </c:cat>
          <c:val>
            <c:numRef>
              <c:f>Sheet1!$B$3:$E$3</c:f>
              <c:numCache>
                <c:formatCode>General</c:formatCode>
                <c:ptCount val="4"/>
                <c:pt idx="0">
                  <c:v>63</c:v>
                </c:pt>
                <c:pt idx="1">
                  <c:v>74</c:v>
                </c:pt>
                <c:pt idx="2">
                  <c:v>75</c:v>
                </c:pt>
                <c:pt idx="3">
                  <c:v>77</c:v>
                </c:pt>
              </c:numCache>
            </c:numRef>
          </c:val>
        </c:ser>
        <c:dLbls>
          <c:showLegendKey val="0"/>
          <c:showVal val="0"/>
          <c:showCatName val="0"/>
          <c:showSerName val="0"/>
          <c:showPercent val="0"/>
          <c:showBubbleSize val="0"/>
        </c:dLbls>
        <c:gapWidth val="150"/>
        <c:overlap val="100"/>
        <c:axId val="208732048"/>
        <c:axId val="208732608"/>
      </c:barChart>
      <c:catAx>
        <c:axId val="208732048"/>
        <c:scaling>
          <c:orientation val="minMax"/>
        </c:scaling>
        <c:delete val="0"/>
        <c:axPos val="b"/>
        <c:title>
          <c:tx>
            <c:rich>
              <a:bodyPr rot="0"/>
              <a:lstStyle/>
              <a:p>
                <a:pPr>
                  <a:defRPr sz="1783" b="1" i="0" u="none" strike="noStrike">
                    <a:solidFill>
                      <a:srgbClr val="000000"/>
                    </a:solidFill>
                    <a:latin typeface="Arial"/>
                  </a:defRPr>
                </a:pPr>
                <a:r>
                  <a:rPr lang="tr-TR" sz="1783" b="1" i="0" u="none" strike="noStrike">
                    <a:solidFill>
                      <a:srgbClr val="000000"/>
                    </a:solidFill>
                    <a:latin typeface="Arial"/>
                  </a:rPr>
                  <a:t>weeks gestation</a:t>
                </a:r>
              </a:p>
            </c:rich>
          </c:tx>
          <c:layout/>
          <c:overlay val="1"/>
        </c:title>
        <c:numFmt formatCode="General" sourceLinked="0"/>
        <c:majorTickMark val="none"/>
        <c:minorTickMark val="none"/>
        <c:tickLblPos val="low"/>
        <c:spPr>
          <a:ln w="12700" cap="flat">
            <a:noFill/>
            <a:prstDash val="solid"/>
            <a:round/>
          </a:ln>
        </c:spPr>
        <c:txPr>
          <a:bodyPr rot="0"/>
          <a:lstStyle/>
          <a:p>
            <a:pPr>
              <a:defRPr sz="1783" b="1" i="0" u="none" strike="noStrike">
                <a:solidFill>
                  <a:srgbClr val="000000"/>
                </a:solidFill>
                <a:latin typeface="Arial"/>
              </a:defRPr>
            </a:pPr>
            <a:endParaRPr lang="tr-TR"/>
          </a:p>
        </c:txPr>
        <c:crossAx val="208732608"/>
        <c:crosses val="autoZero"/>
        <c:auto val="1"/>
        <c:lblAlgn val="ctr"/>
        <c:lblOffset val="100"/>
        <c:noMultiLvlLbl val="1"/>
      </c:catAx>
      <c:valAx>
        <c:axId val="208732608"/>
        <c:scaling>
          <c:orientation val="minMax"/>
          <c:max val="100"/>
        </c:scaling>
        <c:delete val="0"/>
        <c:axPos val="l"/>
        <c:title>
          <c:tx>
            <c:rich>
              <a:bodyPr rot="-5400000"/>
              <a:lstStyle/>
              <a:p>
                <a:pPr>
                  <a:defRPr sz="1783" b="1" i="0" u="none" strike="noStrike">
                    <a:solidFill>
                      <a:srgbClr val="000000"/>
                    </a:solidFill>
                    <a:latin typeface="Arial"/>
                  </a:defRPr>
                </a:pPr>
                <a:r>
                  <a:rPr lang="tr-TR" sz="1783" b="1" i="0" u="none" strike="noStrike">
                    <a:solidFill>
                      <a:srgbClr val="000000"/>
                    </a:solidFill>
                    <a:latin typeface="Arial"/>
                  </a:rPr>
                  <a:t>% use</a:t>
                </a:r>
              </a:p>
            </c:rich>
          </c:tx>
          <c:layout/>
          <c:overlay val="1"/>
        </c:title>
        <c:numFmt formatCode="0" sourceLinked="0"/>
        <c:majorTickMark val="out"/>
        <c:minorTickMark val="none"/>
        <c:tickLblPos val="nextTo"/>
        <c:spPr>
          <a:ln w="12700" cap="flat">
            <a:solidFill>
              <a:srgbClr val="000000"/>
            </a:solidFill>
            <a:prstDash val="solid"/>
            <a:round/>
          </a:ln>
        </c:spPr>
        <c:txPr>
          <a:bodyPr rot="0"/>
          <a:lstStyle/>
          <a:p>
            <a:pPr>
              <a:defRPr sz="1783" b="1" i="0" u="none" strike="noStrike">
                <a:solidFill>
                  <a:srgbClr val="000000"/>
                </a:solidFill>
                <a:latin typeface="Arial"/>
              </a:defRPr>
            </a:pPr>
            <a:endParaRPr lang="tr-TR"/>
          </a:p>
        </c:txPr>
        <c:crossAx val="208732048"/>
        <c:crosses val="autoZero"/>
        <c:crossBetween val="between"/>
        <c:majorUnit val="25"/>
        <c:minorUnit val="12.5"/>
      </c:valAx>
      <c:spPr>
        <a:noFill/>
        <a:ln w="12700" cap="flat">
          <a:noFill/>
          <a:miter lim="400000"/>
        </a:ln>
        <a:effectLst/>
      </c:spPr>
    </c:plotArea>
    <c:legend>
      <c:legendPos val="r"/>
      <c:layout>
        <c:manualLayout>
          <c:xMode val="edge"/>
          <c:yMode val="edge"/>
          <c:x val="0.80578899999999998"/>
          <c:y val="0.30316199999999999"/>
          <c:w val="0.19421099999999999"/>
          <c:h val="0.13800999999999999"/>
        </c:manualLayout>
      </c:layout>
      <c:overlay val="1"/>
      <c:spPr>
        <a:noFill/>
        <a:ln w="12700" cap="flat">
          <a:solidFill>
            <a:srgbClr val="000000"/>
          </a:solidFill>
          <a:prstDash val="solid"/>
          <a:round/>
        </a:ln>
        <a:effectLst/>
      </c:spPr>
      <c:txPr>
        <a:bodyPr rot="0"/>
        <a:lstStyle/>
        <a:p>
          <a:pPr>
            <a:defRPr sz="1783" b="1" i="0" u="none" strike="noStrike">
              <a:solidFill>
                <a:srgbClr val="000000"/>
              </a:solidFill>
              <a:latin typeface="Arial"/>
            </a:defRPr>
          </a:pPr>
          <a:endParaRPr lang="tr-TR"/>
        </a:p>
      </c:txPr>
    </c:legend>
    <c:plotVisOnly val="0"/>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59958483"/>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514350" y="92074"/>
            <a:ext cx="92583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Shape 3"/>
          <p:cNvSpPr>
            <a:spLocks noGrp="1"/>
          </p:cNvSpPr>
          <p:nvPr>
            <p:ph type="body" idx="1"/>
          </p:nvPr>
        </p:nvSpPr>
        <p:spPr>
          <a:xfrm>
            <a:off x="514350" y="1600200"/>
            <a:ext cx="92583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9233534" y="6248400"/>
            <a:ext cx="281941" cy="287087"/>
          </a:xfrm>
          <a:prstGeom prst="rect">
            <a:avLst/>
          </a:prstGeom>
          <a:ln w="12700">
            <a:miter lim="400000"/>
          </a:ln>
        </p:spPr>
        <p:txBody>
          <a:bodyPr wrap="none" lIns="45719" rIns="45719">
            <a:spAutoFit/>
          </a:bodyPr>
          <a:lstStyle>
            <a:lvl1pPr algn="r">
              <a:defRPr sz="1400">
                <a:latin typeface="+mj-lt"/>
                <a:ea typeface="+mj-ea"/>
                <a:cs typeface="+mj-cs"/>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463550" y="5373687"/>
            <a:ext cx="9432925" cy="10191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spcBef>
                <a:spcPts val="1600"/>
              </a:spcBef>
              <a:defRPr sz="3100" b="1"/>
            </a:pPr>
            <a:r>
              <a:t> Medical Abortion at all Gestations</a:t>
            </a:r>
            <a:endParaRPr sz="2800"/>
          </a:p>
          <a:p>
            <a:pPr algn="ctr">
              <a:spcBef>
                <a:spcPts val="1000"/>
              </a:spcBef>
              <a:defRPr sz="2300" b="1"/>
            </a:pPr>
            <a:r>
              <a:t>Professor Emeritus Allan Templeton, University of Aberdeen</a:t>
            </a:r>
          </a:p>
        </p:txBody>
      </p:sp>
      <p:pic>
        <p:nvPicPr>
          <p:cNvPr id="21" name="oa kings8.jpeg" descr="oa kings8"/>
          <p:cNvPicPr>
            <a:picLocks noChangeAspect="1"/>
          </p:cNvPicPr>
          <p:nvPr/>
        </p:nvPicPr>
        <p:blipFill>
          <a:blip r:embed="rId2">
            <a:extLst/>
          </a:blip>
          <a:stretch>
            <a:fillRect/>
          </a:stretch>
        </p:blipFill>
        <p:spPr>
          <a:xfrm>
            <a:off x="0" y="0"/>
            <a:ext cx="5791200" cy="2997200"/>
          </a:xfrm>
          <a:prstGeom prst="rect">
            <a:avLst/>
          </a:prstGeom>
          <a:ln w="12700">
            <a:miter lim="400000"/>
          </a:ln>
        </p:spPr>
      </p:pic>
      <p:pic>
        <p:nvPicPr>
          <p:cNvPr id="22" name="RCOG.jpg" descr="RCOG"/>
          <p:cNvPicPr>
            <a:picLocks noChangeAspect="1"/>
          </p:cNvPicPr>
          <p:nvPr/>
        </p:nvPicPr>
        <p:blipFill>
          <a:blip r:embed="rId3">
            <a:extLst/>
          </a:blip>
          <a:stretch>
            <a:fillRect/>
          </a:stretch>
        </p:blipFill>
        <p:spPr>
          <a:xfrm>
            <a:off x="5791200" y="-33867"/>
            <a:ext cx="4597400" cy="3064934"/>
          </a:xfrm>
          <a:prstGeom prst="rect">
            <a:avLst/>
          </a:prstGeom>
          <a:ln w="12700">
            <a:miter lim="400000"/>
          </a:ln>
        </p:spPr>
      </p:pic>
      <p:pic>
        <p:nvPicPr>
          <p:cNvPr id="23" name="2015Europe-0385.jpeg" descr="2015Europe-0385.jpg"/>
          <p:cNvPicPr>
            <a:picLocks noChangeAspect="1"/>
          </p:cNvPicPr>
          <p:nvPr/>
        </p:nvPicPr>
        <p:blipFill>
          <a:blip r:embed="rId4">
            <a:extLst/>
          </a:blip>
          <a:stretch>
            <a:fillRect/>
          </a:stretch>
        </p:blipFill>
        <p:spPr>
          <a:xfrm>
            <a:off x="0" y="2924175"/>
            <a:ext cx="5791200" cy="1944688"/>
          </a:xfrm>
          <a:prstGeom prst="rect">
            <a:avLst/>
          </a:prstGeom>
          <a:ln w="12700">
            <a:miter lim="400000"/>
          </a:ln>
        </p:spPr>
      </p:pic>
      <p:pic>
        <p:nvPicPr>
          <p:cNvPr id="24" name="20121217-IMG_0240.jpg" descr="20121217-IMG_0240.jpg"/>
          <p:cNvPicPr>
            <a:picLocks noChangeAspect="1"/>
          </p:cNvPicPr>
          <p:nvPr/>
        </p:nvPicPr>
        <p:blipFill>
          <a:blip r:embed="rId5">
            <a:extLst/>
          </a:blip>
          <a:stretch>
            <a:fillRect/>
          </a:stretch>
        </p:blipFill>
        <p:spPr>
          <a:xfrm>
            <a:off x="5791200" y="2924175"/>
            <a:ext cx="4495800" cy="194468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stirton030.jpg" descr="stirton030"/>
          <p:cNvPicPr>
            <a:picLocks noChangeAspect="1"/>
          </p:cNvPicPr>
          <p:nvPr/>
        </p:nvPicPr>
        <p:blipFill>
          <a:blip r:embed="rId2">
            <a:extLst/>
          </a:blip>
          <a:stretch>
            <a:fillRect/>
          </a:stretch>
        </p:blipFill>
        <p:spPr>
          <a:xfrm>
            <a:off x="533400" y="381000"/>
            <a:ext cx="6527800" cy="4225925"/>
          </a:xfrm>
          <a:prstGeom prst="rect">
            <a:avLst/>
          </a:prstGeom>
          <a:ln w="12700">
            <a:miter lim="400000"/>
          </a:ln>
        </p:spPr>
      </p:pic>
      <p:pic>
        <p:nvPicPr>
          <p:cNvPr id="53" name="stirton031.jpg" descr="stirton031"/>
          <p:cNvPicPr>
            <a:picLocks noChangeAspect="1"/>
          </p:cNvPicPr>
          <p:nvPr/>
        </p:nvPicPr>
        <p:blipFill>
          <a:blip r:embed="rId3">
            <a:extLst/>
          </a:blip>
          <a:stretch>
            <a:fillRect/>
          </a:stretch>
        </p:blipFill>
        <p:spPr>
          <a:xfrm>
            <a:off x="3732212" y="2438400"/>
            <a:ext cx="6249988" cy="408463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idx="4294967295"/>
          </p:nvPr>
        </p:nvSpPr>
        <p:spPr>
          <a:xfrm>
            <a:off x="771525" y="609599"/>
            <a:ext cx="8743950" cy="1143002"/>
          </a:xfrm>
          <a:prstGeom prst="rect">
            <a:avLst/>
          </a:prstGeom>
        </p:spPr>
        <p:txBody>
          <a:bodyPr>
            <a:normAutofit/>
          </a:bodyPr>
          <a:lstStyle>
            <a:lvl1pPr>
              <a:defRPr sz="3000"/>
            </a:lvl1pPr>
          </a:lstStyle>
          <a:p>
            <a:r>
              <a:t>Comparison of mifepristone and misoprostol</a:t>
            </a:r>
          </a:p>
        </p:txBody>
      </p:sp>
      <p:pic>
        <p:nvPicPr>
          <p:cNvPr id="56" name="image.pdf"/>
          <p:cNvPicPr>
            <a:picLocks noChangeAspect="1"/>
          </p:cNvPicPr>
          <p:nvPr/>
        </p:nvPicPr>
        <p:blipFill>
          <a:blip r:embed="rId2">
            <a:extLst/>
          </a:blip>
          <a:stretch>
            <a:fillRect/>
          </a:stretch>
        </p:blipFill>
        <p:spPr>
          <a:xfrm>
            <a:off x="1182687" y="2349500"/>
            <a:ext cx="8424863" cy="489585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idx="4294967295"/>
          </p:nvPr>
        </p:nvSpPr>
        <p:spPr>
          <a:xfrm>
            <a:off x="771525" y="2130425"/>
            <a:ext cx="8743950" cy="1470025"/>
          </a:xfrm>
          <a:prstGeom prst="rect">
            <a:avLst/>
          </a:prstGeom>
        </p:spPr>
        <p:txBody>
          <a:bodyPr>
            <a:normAutofit/>
          </a:bodyPr>
          <a:lstStyle/>
          <a:p>
            <a:endParaRPr/>
          </a:p>
        </p:txBody>
      </p:sp>
      <p:sp>
        <p:nvSpPr>
          <p:cNvPr id="59" name="Shape 59"/>
          <p:cNvSpPr>
            <a:spLocks noGrp="1"/>
          </p:cNvSpPr>
          <p:nvPr>
            <p:ph type="body" sz="quarter" idx="4294967295"/>
          </p:nvPr>
        </p:nvSpPr>
        <p:spPr>
          <a:xfrm>
            <a:off x="1543050" y="3886200"/>
            <a:ext cx="6194425" cy="766763"/>
          </a:xfrm>
          <a:prstGeom prst="rect">
            <a:avLst/>
          </a:prstGeom>
        </p:spPr>
        <p:txBody>
          <a:bodyPr>
            <a:normAutofit/>
          </a:bodyPr>
          <a:lstStyle/>
          <a:p>
            <a:pPr>
              <a:buChar char="•"/>
            </a:pPr>
            <a:endParaRPr/>
          </a:p>
        </p:txBody>
      </p:sp>
      <p:pic>
        <p:nvPicPr>
          <p:cNvPr id="60" name="Sylvia Clement.jpg" descr="Sylvia Clement"/>
          <p:cNvPicPr>
            <a:picLocks noChangeAspect="1"/>
          </p:cNvPicPr>
          <p:nvPr/>
        </p:nvPicPr>
        <p:blipFill>
          <a:blip r:embed="rId2">
            <a:extLst/>
          </a:blip>
          <a:stretch>
            <a:fillRect/>
          </a:stretch>
        </p:blipFill>
        <p:spPr>
          <a:xfrm>
            <a:off x="161925" y="404812"/>
            <a:ext cx="10004425" cy="592772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Kristina2.jpg" descr="Kristina2"/>
          <p:cNvPicPr>
            <a:picLocks noChangeAspect="1"/>
          </p:cNvPicPr>
          <p:nvPr/>
        </p:nvPicPr>
        <p:blipFill>
          <a:blip r:embed="rId2">
            <a:extLst/>
          </a:blip>
          <a:stretch>
            <a:fillRect/>
          </a:stretch>
        </p:blipFill>
        <p:spPr>
          <a:xfrm>
            <a:off x="1371600" y="990600"/>
            <a:ext cx="7543800" cy="4495800"/>
          </a:xfrm>
          <a:prstGeom prst="rect">
            <a:avLst/>
          </a:prstGeom>
          <a:ln w="12700">
            <a:miter lim="400000"/>
          </a:ln>
        </p:spPr>
      </p:pic>
      <p:sp>
        <p:nvSpPr>
          <p:cNvPr id="63" name="Shape 63"/>
          <p:cNvSpPr/>
          <p:nvPr/>
        </p:nvSpPr>
        <p:spPr>
          <a:xfrm>
            <a:off x="5915025" y="5029200"/>
            <a:ext cx="2565956" cy="313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600" b="1">
                <a:solidFill>
                  <a:srgbClr val="FFFFFF"/>
                </a:solidFill>
              </a:defRPr>
            </a:lvl1pPr>
          </a:lstStyle>
          <a:p>
            <a:r>
              <a:t>Bygdeman &amp; Swahn 1985</a:t>
            </a:r>
          </a:p>
        </p:txBody>
      </p:sp>
      <p:sp>
        <p:nvSpPr>
          <p:cNvPr id="64" name="Shape 64"/>
          <p:cNvSpPr/>
          <p:nvPr/>
        </p:nvSpPr>
        <p:spPr>
          <a:xfrm>
            <a:off x="1114425" y="344487"/>
            <a:ext cx="8347075"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1800" b="1"/>
            </a:lvl1pPr>
          </a:lstStyle>
          <a:p>
            <a:r>
              <a:t>Mifepristone, PG and uterine contractility</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idx="4294967295"/>
          </p:nvPr>
        </p:nvSpPr>
        <p:spPr>
          <a:xfrm>
            <a:off x="750887" y="260349"/>
            <a:ext cx="8743951" cy="1143002"/>
          </a:xfrm>
          <a:prstGeom prst="rect">
            <a:avLst/>
          </a:prstGeom>
        </p:spPr>
        <p:txBody>
          <a:bodyPr>
            <a:normAutofit/>
          </a:bodyPr>
          <a:lstStyle/>
          <a:p>
            <a:r>
              <a:t>Uterine contractility* in response to PGE2 in 20 women treated with RU486</a:t>
            </a:r>
          </a:p>
        </p:txBody>
      </p:sp>
      <p:graphicFrame>
        <p:nvGraphicFramePr>
          <p:cNvPr id="67" name="Table 67"/>
          <p:cNvGraphicFramePr/>
          <p:nvPr/>
        </p:nvGraphicFramePr>
        <p:xfrm>
          <a:off x="750887" y="1484312"/>
          <a:ext cx="8743949" cy="4114800"/>
        </p:xfrm>
        <a:graphic>
          <a:graphicData uri="http://schemas.openxmlformats.org/drawingml/2006/table">
            <a:tbl>
              <a:tblPr>
                <a:tableStyleId>{4C3C2611-4C71-4FC5-86AE-919BDF0F9419}</a:tableStyleId>
              </a:tblPr>
              <a:tblGrid>
                <a:gridCol w="1749425"/>
                <a:gridCol w="1747837"/>
                <a:gridCol w="1749425"/>
                <a:gridCol w="1747837"/>
                <a:gridCol w="1749425"/>
              </a:tblGrid>
              <a:tr h="685800">
                <a:tc>
                  <a:txBody>
                    <a:bodyPr/>
                    <a:lstStyle/>
                    <a:p>
                      <a:pPr algn="l">
                        <a:spcBef>
                          <a:spcPts val="400"/>
                        </a:spcBef>
                        <a:defRPr sz="2800">
                          <a:sym typeface="Arial"/>
                        </a:defRPr>
                      </a:pPr>
                      <a:endParaRPr/>
                    </a:p>
                  </a:txBody>
                  <a:tcPr marL="45720" marR="45720" horzOverflow="overflow">
                    <a:lnL w="12700">
                      <a:miter lim="400000"/>
                    </a:lnL>
                    <a:lnR w="12700">
                      <a:miter lim="400000"/>
                    </a:lnR>
                    <a:lnT w="12700">
                      <a:miter lim="400000"/>
                    </a:lnT>
                    <a:lnB w="12700">
                      <a:miter lim="400000"/>
                    </a:lnB>
                    <a:noFill/>
                  </a:tcPr>
                </a:tc>
                <a:tc gridSpan="4">
                  <a:txBody>
                    <a:bodyPr/>
                    <a:lstStyle/>
                    <a:p>
                      <a:pPr algn="ctr">
                        <a:spcBef>
                          <a:spcPts val="600"/>
                        </a:spcBef>
                        <a:defRPr sz="1800" b="0"/>
                      </a:pPr>
                      <a:r>
                        <a:rPr sz="2800" b="1">
                          <a:sym typeface="Arial"/>
                        </a:rPr>
                        <a:t>PG Dose</a:t>
                      </a:r>
                    </a:p>
                  </a:txBody>
                  <a:tcPr marL="45720" marR="45720" horzOverflow="overflow">
                    <a:lnL w="12700">
                      <a:miter lim="400000"/>
                    </a:lnL>
                    <a:lnR w="12700">
                      <a:miter lim="400000"/>
                    </a:lnR>
                    <a:lnT w="12700">
                      <a:miter lim="400000"/>
                    </a:lnT>
                    <a:lnB w="12700">
                      <a:miter lim="400000"/>
                    </a:lnB>
                    <a:noFill/>
                  </a:tcPr>
                </a:tc>
                <a:tc hMerge="1">
                  <a:txBody>
                    <a:bodyPr/>
                    <a:lstStyle/>
                    <a:p>
                      <a:endParaRPr lang="tr-TR"/>
                    </a:p>
                  </a:txBody>
                  <a:tcPr/>
                </a:tc>
                <a:tc hMerge="1">
                  <a:txBody>
                    <a:bodyPr/>
                    <a:lstStyle/>
                    <a:p>
                      <a:endParaRPr lang="tr-TR"/>
                    </a:p>
                  </a:txBody>
                  <a:tcPr/>
                </a:tc>
                <a:tc hMerge="1">
                  <a:txBody>
                    <a:bodyPr/>
                    <a:lstStyle/>
                    <a:p>
                      <a:endParaRPr lang="tr-TR"/>
                    </a:p>
                  </a:txBody>
                  <a:tcPr/>
                </a:tc>
              </a:tr>
              <a:tr h="685800">
                <a:tc>
                  <a:txBody>
                    <a:bodyPr/>
                    <a:lstStyle/>
                    <a:p>
                      <a:pPr algn="l">
                        <a:spcBef>
                          <a:spcPts val="400"/>
                        </a:spcBef>
                        <a:defRPr sz="2800">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b="1">
                          <a:sym typeface="Arial"/>
                        </a:rPr>
                        <a:t>Control</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b="1">
                          <a:sym typeface="Arial"/>
                        </a:rPr>
                        <a:t>0.05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b="1">
                          <a:sym typeface="Arial"/>
                        </a:rPr>
                        <a:t>0.1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b="1">
                          <a:sym typeface="Arial"/>
                        </a:rPr>
                        <a:t>0.15</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600"/>
                        </a:spcBef>
                        <a:defRPr sz="1800" b="0"/>
                      </a:pPr>
                      <a:r>
                        <a:rPr sz="2800" b="1">
                          <a:sym typeface="Arial"/>
                        </a:rPr>
                        <a:t>Control</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49</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45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122</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600"/>
                        </a:spcBef>
                        <a:defRPr sz="1800" b="0"/>
                      </a:pPr>
                      <a:r>
                        <a:rPr sz="2800" b="1">
                          <a:sym typeface="Arial"/>
                        </a:rPr>
                        <a:t>24 hours</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50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300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356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529</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600"/>
                        </a:spcBef>
                        <a:defRPr sz="1800" b="0"/>
                      </a:pPr>
                      <a:r>
                        <a:rPr sz="2800" b="1">
                          <a:sym typeface="Arial"/>
                        </a:rPr>
                        <a:t>36 hours</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222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711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806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1023</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600"/>
                        </a:spcBef>
                        <a:defRPr sz="1800" b="0"/>
                      </a:pPr>
                      <a:r>
                        <a:rPr sz="2800" b="1">
                          <a:sym typeface="Arial"/>
                        </a:rPr>
                        <a:t>48 hours</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175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502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636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910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68" name="Shape 68"/>
          <p:cNvSpPr/>
          <p:nvPr/>
        </p:nvSpPr>
        <p:spPr>
          <a:xfrm>
            <a:off x="465137" y="5805487"/>
            <a:ext cx="2949576"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000"/>
              </a:spcBef>
              <a:defRPr sz="1800"/>
            </a:lvl1pPr>
          </a:lstStyle>
          <a:p>
            <a:r>
              <a:t>*Montevideo units</a:t>
            </a:r>
          </a:p>
        </p:txBody>
      </p:sp>
      <p:sp>
        <p:nvSpPr>
          <p:cNvPr id="69" name="Shape 69"/>
          <p:cNvSpPr/>
          <p:nvPr/>
        </p:nvSpPr>
        <p:spPr>
          <a:xfrm>
            <a:off x="5791200" y="5805487"/>
            <a:ext cx="4103688"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000"/>
              </a:spcBef>
              <a:defRPr sz="1800"/>
            </a:lvl1pPr>
          </a:lstStyle>
          <a:p>
            <a:r>
              <a:t>Swahn and Bygdeman, 1988</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stirton024.jpg" descr="stirton024"/>
          <p:cNvPicPr>
            <a:picLocks noChangeAspect="1"/>
          </p:cNvPicPr>
          <p:nvPr/>
        </p:nvPicPr>
        <p:blipFill>
          <a:blip r:embed="rId2">
            <a:extLst/>
          </a:blip>
          <a:stretch>
            <a:fillRect/>
          </a:stretch>
        </p:blipFill>
        <p:spPr>
          <a:xfrm>
            <a:off x="3771900" y="3200400"/>
            <a:ext cx="6286500" cy="3184525"/>
          </a:xfrm>
          <a:prstGeom prst="rect">
            <a:avLst/>
          </a:prstGeom>
          <a:ln w="12700">
            <a:miter lim="400000"/>
          </a:ln>
        </p:spPr>
      </p:pic>
      <p:pic>
        <p:nvPicPr>
          <p:cNvPr id="72" name="stirton001.jpg" descr="stirton001"/>
          <p:cNvPicPr>
            <a:picLocks noChangeAspect="1"/>
          </p:cNvPicPr>
          <p:nvPr/>
        </p:nvPicPr>
        <p:blipFill>
          <a:blip r:embed="rId3">
            <a:extLst/>
          </a:blip>
          <a:stretch>
            <a:fillRect/>
          </a:stretch>
        </p:blipFill>
        <p:spPr>
          <a:xfrm>
            <a:off x="457200" y="209550"/>
            <a:ext cx="6327775" cy="390525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idx="4294967295"/>
          </p:nvPr>
        </p:nvSpPr>
        <p:spPr>
          <a:xfrm>
            <a:off x="762000" y="609599"/>
            <a:ext cx="8743950" cy="1143002"/>
          </a:xfrm>
          <a:prstGeom prst="rect">
            <a:avLst/>
          </a:prstGeom>
        </p:spPr>
        <p:txBody>
          <a:bodyPr>
            <a:normAutofit/>
          </a:bodyPr>
          <a:lstStyle>
            <a:lvl1pPr>
              <a:defRPr b="0">
                <a:latin typeface="Futura"/>
                <a:ea typeface="Futura"/>
                <a:cs typeface="Futura"/>
                <a:sym typeface="Futura"/>
              </a:defRPr>
            </a:lvl1pPr>
          </a:lstStyle>
          <a:p>
            <a:r>
              <a:t>Misoprostol alone</a:t>
            </a:r>
          </a:p>
        </p:txBody>
      </p:sp>
      <p:sp>
        <p:nvSpPr>
          <p:cNvPr id="75" name="Shape 75"/>
          <p:cNvSpPr>
            <a:spLocks noGrp="1"/>
          </p:cNvSpPr>
          <p:nvPr>
            <p:ph type="body" idx="4294967295"/>
          </p:nvPr>
        </p:nvSpPr>
        <p:spPr>
          <a:xfrm>
            <a:off x="986896" y="2235200"/>
            <a:ext cx="8743951" cy="4272823"/>
          </a:xfrm>
          <a:prstGeom prst="rect">
            <a:avLst/>
          </a:prstGeom>
        </p:spPr>
        <p:txBody>
          <a:bodyPr>
            <a:normAutofit/>
          </a:bodyPr>
          <a:lstStyle/>
          <a:p>
            <a:pPr marL="192023" indent="-192023" defTabSz="512063">
              <a:lnSpc>
                <a:spcPct val="90000"/>
              </a:lnSpc>
              <a:spcBef>
                <a:spcPts val="400"/>
              </a:spcBef>
              <a:buSzTx/>
              <a:buNone/>
              <a:defRPr sz="2912" b="0">
                <a:latin typeface="Futura"/>
                <a:ea typeface="Futura"/>
                <a:cs typeface="Futura"/>
                <a:sym typeface="Futura"/>
              </a:defRPr>
            </a:pPr>
            <a:r>
              <a:t>Higher total dose is needed</a:t>
            </a:r>
          </a:p>
          <a:p>
            <a:pPr marL="192023" indent="-192023" defTabSz="512063">
              <a:lnSpc>
                <a:spcPct val="90000"/>
              </a:lnSpc>
              <a:spcBef>
                <a:spcPts val="400"/>
              </a:spcBef>
              <a:buSzTx/>
              <a:buNone/>
              <a:defRPr sz="2912" b="0">
                <a:latin typeface="Futura"/>
                <a:ea typeface="Futura"/>
                <a:cs typeface="Futura"/>
                <a:sym typeface="Futura"/>
              </a:defRPr>
            </a:pPr>
            <a:r>
              <a:t>Less effective (failed and continuing)</a:t>
            </a:r>
          </a:p>
          <a:p>
            <a:pPr marL="192023" indent="-192023" defTabSz="512063">
              <a:lnSpc>
                <a:spcPct val="90000"/>
              </a:lnSpc>
              <a:spcBef>
                <a:spcPts val="400"/>
              </a:spcBef>
              <a:buSzTx/>
              <a:buNone/>
              <a:defRPr sz="2912" b="0">
                <a:latin typeface="Futura"/>
                <a:ea typeface="Futura"/>
                <a:cs typeface="Futura"/>
                <a:sym typeface="Futura"/>
              </a:defRPr>
            </a:pPr>
            <a:r>
              <a:t>Induction-to-abortion interval longer</a:t>
            </a:r>
          </a:p>
          <a:p>
            <a:pPr marL="192023" indent="-192023" defTabSz="512063">
              <a:lnSpc>
                <a:spcPct val="90000"/>
              </a:lnSpc>
              <a:spcBef>
                <a:spcPts val="400"/>
              </a:spcBef>
              <a:buSzTx/>
              <a:buNone/>
              <a:defRPr sz="2912" b="0">
                <a:latin typeface="Futura"/>
                <a:ea typeface="Futura"/>
                <a:cs typeface="Futura"/>
                <a:sym typeface="Futura"/>
              </a:defRPr>
            </a:pPr>
            <a:r>
              <a:t>80-90% within 24 hours</a:t>
            </a:r>
          </a:p>
          <a:p>
            <a:pPr marL="192023" indent="-192023" defTabSz="512063">
              <a:lnSpc>
                <a:spcPct val="90000"/>
              </a:lnSpc>
              <a:spcBef>
                <a:spcPts val="400"/>
              </a:spcBef>
              <a:buSzTx/>
              <a:buNone/>
              <a:defRPr sz="2912" b="0">
                <a:latin typeface="Futura"/>
                <a:ea typeface="Futura"/>
                <a:cs typeface="Futura"/>
                <a:sym typeface="Futura"/>
              </a:defRPr>
            </a:pPr>
            <a:r>
              <a:t>More side-effects.</a:t>
            </a:r>
          </a:p>
          <a:p>
            <a:pPr marL="192023" indent="-192023" defTabSz="512063">
              <a:lnSpc>
                <a:spcPct val="90000"/>
              </a:lnSpc>
              <a:spcBef>
                <a:spcPts val="400"/>
              </a:spcBef>
              <a:buSzTx/>
              <a:buNone/>
              <a:defRPr sz="2464" b="0">
                <a:latin typeface="Futura"/>
                <a:ea typeface="Futura"/>
                <a:cs typeface="Futura"/>
                <a:sym typeface="Futura"/>
              </a:defRPr>
            </a:pPr>
            <a:endParaRPr/>
          </a:p>
          <a:p>
            <a:pPr marL="192023" indent="-192023" algn="r" defTabSz="512063">
              <a:lnSpc>
                <a:spcPct val="90000"/>
              </a:lnSpc>
              <a:spcBef>
                <a:spcPts val="400"/>
              </a:spcBef>
              <a:buSzTx/>
              <a:buNone/>
              <a:defRPr sz="2464" b="0">
                <a:latin typeface="Futura"/>
                <a:ea typeface="Futura"/>
                <a:cs typeface="Futura"/>
                <a:sym typeface="Futura"/>
              </a:defRPr>
            </a:pPr>
            <a:endParaRPr/>
          </a:p>
          <a:p>
            <a:pPr marL="192023" indent="-192023" algn="r" defTabSz="512063">
              <a:lnSpc>
                <a:spcPct val="90000"/>
              </a:lnSpc>
              <a:spcBef>
                <a:spcPts val="400"/>
              </a:spcBef>
              <a:buSzTx/>
              <a:buNone/>
              <a:defRPr sz="2464" b="0">
                <a:latin typeface="Futura"/>
                <a:ea typeface="Futura"/>
                <a:cs typeface="Futura"/>
                <a:sym typeface="Futura"/>
              </a:defRPr>
            </a:pPr>
            <a:endParaRPr/>
          </a:p>
          <a:p>
            <a:pPr marL="192023" indent="-192023" algn="r" defTabSz="512063">
              <a:lnSpc>
                <a:spcPct val="90000"/>
              </a:lnSpc>
              <a:spcBef>
                <a:spcPts val="200"/>
              </a:spcBef>
              <a:buSzTx/>
              <a:buNone/>
              <a:defRPr sz="2128" b="0">
                <a:latin typeface="Futura"/>
                <a:ea typeface="Futura"/>
                <a:cs typeface="Futura"/>
                <a:sym typeface="Futura"/>
              </a:defRPr>
            </a:pPr>
            <a:r>
              <a:t>Gemzell-Danielsson and Lalitkumar, 2008</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idx="4294967295"/>
          </p:nvPr>
        </p:nvSpPr>
        <p:spPr>
          <a:xfrm>
            <a:off x="390525" y="549275"/>
            <a:ext cx="9577388" cy="1203325"/>
          </a:xfrm>
          <a:prstGeom prst="rect">
            <a:avLst/>
          </a:prstGeom>
        </p:spPr>
        <p:txBody>
          <a:bodyPr>
            <a:normAutofit/>
          </a:bodyPr>
          <a:lstStyle/>
          <a:p>
            <a:r>
              <a:t>Cervical Preparation with misoprostol before Surgery </a:t>
            </a:r>
            <a:r>
              <a:rPr i="1"/>
              <a:t>reduces </a:t>
            </a:r>
            <a:r>
              <a:t>incomplete abortion</a:t>
            </a:r>
          </a:p>
        </p:txBody>
      </p:sp>
      <p:sp>
        <p:nvSpPr>
          <p:cNvPr id="78" name="Shape 78"/>
          <p:cNvSpPr>
            <a:spLocks noGrp="1"/>
          </p:cNvSpPr>
          <p:nvPr>
            <p:ph type="body" idx="4294967295"/>
          </p:nvPr>
        </p:nvSpPr>
        <p:spPr>
          <a:xfrm>
            <a:off x="750887" y="2276475"/>
            <a:ext cx="8856663" cy="4321175"/>
          </a:xfrm>
          <a:prstGeom prst="rect">
            <a:avLst/>
          </a:prstGeom>
        </p:spPr>
        <p:txBody>
          <a:bodyPr>
            <a:normAutofit/>
          </a:bodyPr>
          <a:lstStyle/>
          <a:p>
            <a:pPr>
              <a:buSzTx/>
              <a:buNone/>
              <a:defRPr sz="2700"/>
            </a:pPr>
            <a:r>
              <a:t>                             </a:t>
            </a:r>
            <a:r>
              <a:rPr sz="2500" b="0">
                <a:latin typeface="Futura"/>
                <a:ea typeface="Futura"/>
                <a:cs typeface="Futura"/>
                <a:sym typeface="Futura"/>
              </a:rPr>
              <a:t>Misoprostol     Placebo     RR(CI)</a:t>
            </a:r>
          </a:p>
          <a:p>
            <a:pPr>
              <a:spcBef>
                <a:spcPts val="600"/>
              </a:spcBef>
              <a:buSzTx/>
              <a:buNone/>
              <a:defRPr sz="2500" b="0">
                <a:latin typeface="Futura"/>
                <a:ea typeface="Futura"/>
                <a:cs typeface="Futura"/>
                <a:sym typeface="Futura"/>
              </a:defRPr>
            </a:pPr>
            <a:r>
              <a:t>                                n=2427       n=2431      </a:t>
            </a:r>
          </a:p>
          <a:p>
            <a:pPr>
              <a:buSzTx/>
              <a:buNone/>
              <a:defRPr sz="2500" b="0">
                <a:latin typeface="Futura"/>
                <a:ea typeface="Futura"/>
                <a:cs typeface="Futura"/>
                <a:sym typeface="Futura"/>
              </a:defRPr>
            </a:pPr>
            <a:endParaRPr/>
          </a:p>
          <a:p>
            <a:pPr>
              <a:spcBef>
                <a:spcPts val="600"/>
              </a:spcBef>
              <a:buSzTx/>
              <a:buNone/>
              <a:defRPr sz="2500" b="0">
                <a:latin typeface="Futura"/>
                <a:ea typeface="Futura"/>
                <a:cs typeface="Futura"/>
                <a:sym typeface="Futura"/>
              </a:defRPr>
            </a:pPr>
            <a:r>
              <a:t>Complications (%)      2               4            0.7(0.5-0.96)</a:t>
            </a:r>
          </a:p>
          <a:p>
            <a:pPr>
              <a:buSzTx/>
              <a:buNone/>
              <a:defRPr sz="2500" b="0">
                <a:latin typeface="Futura"/>
                <a:ea typeface="Futura"/>
                <a:cs typeface="Futura"/>
                <a:sym typeface="Futura"/>
              </a:defRPr>
            </a:pPr>
            <a:endParaRPr/>
          </a:p>
          <a:p>
            <a:pPr>
              <a:spcBef>
                <a:spcPts val="600"/>
              </a:spcBef>
              <a:buSzTx/>
              <a:buNone/>
              <a:defRPr sz="2500" b="0">
                <a:latin typeface="Futura"/>
                <a:ea typeface="Futura"/>
                <a:cs typeface="Futura"/>
                <a:sym typeface="Futura"/>
              </a:defRPr>
            </a:pPr>
            <a:r>
              <a:t>Incomplete Ab (n)      19             55           0.3(0.2-0.6)</a:t>
            </a:r>
          </a:p>
          <a:p>
            <a:pPr>
              <a:buSzTx/>
              <a:buNone/>
              <a:defRPr sz="2700"/>
            </a:pPr>
            <a:endParaRPr/>
          </a:p>
          <a:p>
            <a:pPr>
              <a:spcBef>
                <a:spcPts val="600"/>
              </a:spcBef>
              <a:buSzTx/>
              <a:buNone/>
              <a:defRPr sz="2700"/>
            </a:pPr>
            <a:r>
              <a:t>                                                                Meirik et al 2012</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781710" y="438150"/>
            <a:ext cx="8920694" cy="8807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a:pPr>
            <a:r>
              <a:t>       </a:t>
            </a:r>
            <a:r>
              <a:rPr sz="2700"/>
              <a:t>       </a:t>
            </a:r>
            <a:r>
              <a:rPr sz="2500"/>
              <a:t>Early Medical Abortion using</a:t>
            </a:r>
          </a:p>
          <a:p>
            <a:pPr>
              <a:defRPr sz="2600" b="1"/>
            </a:pPr>
            <a:r>
              <a:t>mifepristone 200mg then vaginal misoprostol 800ugs</a:t>
            </a:r>
          </a:p>
        </p:txBody>
      </p:sp>
      <p:graphicFrame>
        <p:nvGraphicFramePr>
          <p:cNvPr id="81" name="Table 81"/>
          <p:cNvGraphicFramePr/>
          <p:nvPr/>
        </p:nvGraphicFramePr>
        <p:xfrm>
          <a:off x="696383" y="1738312"/>
          <a:ext cx="8623299" cy="4765673"/>
        </p:xfrm>
        <a:graphic>
          <a:graphicData uri="http://schemas.openxmlformats.org/drawingml/2006/table">
            <a:tbl>
              <a:tblPr>
                <a:tableStyleId>{4C3C2611-4C71-4FC5-86AE-919BDF0F9419}</a:tableStyleId>
              </a:tblPr>
              <a:tblGrid>
                <a:gridCol w="2541364"/>
                <a:gridCol w="907955"/>
                <a:gridCol w="1724660"/>
                <a:gridCol w="1724660"/>
                <a:gridCol w="1724660"/>
              </a:tblGrid>
              <a:tr h="1160462">
                <a:tc>
                  <a:txBody>
                    <a:bodyPr/>
                    <a:lstStyle/>
                    <a:p>
                      <a:pPr>
                        <a:spcBef>
                          <a:spcPts val="400"/>
                        </a:spcBef>
                        <a:defRPr sz="2000">
                          <a:sym typeface="Arial"/>
                        </a:defRPr>
                      </a:pPr>
                      <a:endParaRPr/>
                    </a:p>
                  </a:txBody>
                  <a:tcPr marL="45720" marR="45720" horzOverflow="overflow">
                    <a:lnL w="12700">
                      <a:miter lim="400000"/>
                    </a:lnL>
                    <a:lnR w="12700">
                      <a:miter lim="400000"/>
                    </a:lnR>
                    <a:lnT w="12700">
                      <a:miter lim="400000"/>
                    </a:lnT>
                    <a:lnB w="12700">
                      <a:miter lim="400000"/>
                    </a:lnB>
                    <a:noFill/>
                  </a:tcPr>
                </a:tc>
                <a:tc gridSpan="2">
                  <a:txBody>
                    <a:bodyPr/>
                    <a:lstStyle/>
                    <a:p>
                      <a:pPr algn="ctr">
                        <a:spcBef>
                          <a:spcPts val="400"/>
                        </a:spcBef>
                        <a:defRPr sz="2000">
                          <a:sym typeface="Arial"/>
                        </a:defRPr>
                      </a:pPr>
                      <a:r>
                        <a:t>&lt;49 Days</a:t>
                      </a:r>
                    </a:p>
                    <a:p>
                      <a:pPr algn="ctr">
                        <a:spcBef>
                          <a:spcPts val="400"/>
                        </a:spcBef>
                        <a:defRPr sz="1800" b="0">
                          <a:sym typeface="Arial"/>
                        </a:defRPr>
                      </a:pPr>
                      <a:r>
                        <a:t>n = 2879 (46%)</a:t>
                      </a:r>
                    </a:p>
                  </a:txBody>
                  <a:tcPr marL="45720" marR="45720" horzOverflow="overflow">
                    <a:lnL w="12700">
                      <a:miter lim="400000"/>
                    </a:lnL>
                    <a:lnR w="12700">
                      <a:miter lim="400000"/>
                    </a:lnR>
                    <a:lnT w="12700">
                      <a:miter lim="400000"/>
                    </a:lnT>
                    <a:lnB w="12700">
                      <a:miter lim="400000"/>
                    </a:lnB>
                    <a:noFill/>
                  </a:tcPr>
                </a:tc>
                <a:tc hMerge="1">
                  <a:txBody>
                    <a:bodyPr/>
                    <a:lstStyle/>
                    <a:p>
                      <a:endParaRPr lang="tr-TR"/>
                    </a:p>
                  </a:txBody>
                  <a:tcPr/>
                </a:tc>
                <a:tc gridSpan="2">
                  <a:txBody>
                    <a:bodyPr/>
                    <a:lstStyle/>
                    <a:p>
                      <a:pPr algn="ctr">
                        <a:spcBef>
                          <a:spcPts val="400"/>
                        </a:spcBef>
                        <a:defRPr sz="2000">
                          <a:sym typeface="Arial"/>
                        </a:defRPr>
                      </a:pPr>
                      <a:r>
                        <a:t>49 – 63 Days</a:t>
                      </a:r>
                    </a:p>
                    <a:p>
                      <a:pPr algn="ctr">
                        <a:spcBef>
                          <a:spcPts val="400"/>
                        </a:spcBef>
                        <a:defRPr sz="1800" b="0">
                          <a:sym typeface="Arial"/>
                        </a:defRPr>
                      </a:pPr>
                      <a:r>
                        <a:t>n = 3396 (54%)</a:t>
                      </a:r>
                    </a:p>
                  </a:txBody>
                  <a:tcPr marL="45720" marR="45720" horzOverflow="overflow">
                    <a:lnL w="12700">
                      <a:miter lim="400000"/>
                    </a:lnL>
                    <a:lnR w="12700">
                      <a:miter lim="400000"/>
                    </a:lnR>
                    <a:lnT w="12700">
                      <a:miter lim="400000"/>
                    </a:lnT>
                    <a:lnB w="12700">
                      <a:miter lim="400000"/>
                    </a:lnB>
                    <a:noFill/>
                  </a:tcPr>
                </a:tc>
                <a:tc hMerge="1">
                  <a:txBody>
                    <a:bodyPr/>
                    <a:lstStyle/>
                    <a:p>
                      <a:endParaRPr lang="tr-TR"/>
                    </a:p>
                  </a:txBody>
                  <a:tcPr/>
                </a:tc>
              </a:tr>
              <a:tr h="720725">
                <a:tc>
                  <a:txBody>
                    <a:bodyPr/>
                    <a:lstStyle/>
                    <a:p>
                      <a:pPr>
                        <a:spcBef>
                          <a:spcPts val="400"/>
                        </a:spcBef>
                        <a:defRPr sz="2000">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n</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n </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a:t>
                      </a:r>
                    </a:p>
                  </a:txBody>
                  <a:tcPr marL="45720" marR="45720" horzOverflow="overflow">
                    <a:lnL w="12700">
                      <a:miter lim="400000"/>
                    </a:lnL>
                    <a:lnR w="12700">
                      <a:miter lim="400000"/>
                    </a:lnR>
                    <a:lnT w="12700">
                      <a:miter lim="400000"/>
                    </a:lnT>
                    <a:lnB w="12700">
                      <a:miter lim="400000"/>
                    </a:lnB>
                    <a:noFill/>
                  </a:tcPr>
                </a:tc>
              </a:tr>
              <a:tr h="720725">
                <a:tc>
                  <a:txBody>
                    <a:bodyPr/>
                    <a:lstStyle/>
                    <a:p>
                      <a:pPr>
                        <a:spcBef>
                          <a:spcPts val="400"/>
                        </a:spcBef>
                        <a:defRPr sz="1800" b="0"/>
                      </a:pPr>
                      <a:r>
                        <a:rPr sz="2500" b="1" i="1">
                          <a:sym typeface="Arial"/>
                        </a:rPr>
                        <a:t>Evacuations</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i="1">
                          <a:sym typeface="Arial"/>
                        </a:rPr>
                        <a:t>    51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500" b="1" i="1">
                          <a:sym typeface="Arial"/>
                        </a:rPr>
                        <a:t>1.8</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i="1">
                          <a:sym typeface="Arial"/>
                        </a:rPr>
                        <a:t>             81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500" b="1" i="1">
                          <a:sym typeface="Arial"/>
                        </a:rPr>
                        <a:t>2.4</a:t>
                      </a:r>
                    </a:p>
                  </a:txBody>
                  <a:tcPr marL="45720" marR="45720" horzOverflow="overflow">
                    <a:lnL w="12700">
                      <a:miter lim="400000"/>
                    </a:lnL>
                    <a:lnR w="12700">
                      <a:miter lim="400000"/>
                    </a:lnR>
                    <a:lnT w="12700">
                      <a:miter lim="400000"/>
                    </a:lnT>
                    <a:lnB w="12700">
                      <a:miter lim="400000"/>
                    </a:lnB>
                    <a:noFill/>
                  </a:tcPr>
                </a:tc>
              </a:tr>
              <a:tr h="722312">
                <a:tc>
                  <a:txBody>
                    <a:bodyPr/>
                    <a:lstStyle/>
                    <a:p>
                      <a:pPr>
                        <a:spcBef>
                          <a:spcPts val="400"/>
                        </a:spcBef>
                        <a:defRPr sz="1800" b="0"/>
                      </a:pPr>
                      <a:r>
                        <a:rPr sz="2000" b="1">
                          <a:sym typeface="Arial"/>
                        </a:rPr>
                        <a:t>Missed/Incomplete</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40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1.4</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51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1.5</a:t>
                      </a:r>
                    </a:p>
                  </a:txBody>
                  <a:tcPr marL="45720" marR="45720" horzOverflow="overflow">
                    <a:lnL w="12700">
                      <a:miter lim="400000"/>
                    </a:lnL>
                    <a:lnR w="12700">
                      <a:miter lim="400000"/>
                    </a:lnR>
                    <a:lnT w="12700">
                      <a:miter lim="400000"/>
                    </a:lnT>
                    <a:lnB w="12700">
                      <a:miter lim="400000"/>
                    </a:lnB>
                    <a:noFill/>
                  </a:tcPr>
                </a:tc>
              </a:tr>
              <a:tr h="719137">
                <a:tc>
                  <a:txBody>
                    <a:bodyPr/>
                    <a:lstStyle/>
                    <a:p>
                      <a:pPr>
                        <a:spcBef>
                          <a:spcPts val="400"/>
                        </a:spcBef>
                        <a:defRPr sz="1800" b="0"/>
                      </a:pPr>
                      <a:r>
                        <a:rPr sz="2500" b="1" i="1">
                          <a:sym typeface="Arial"/>
                        </a:rPr>
                        <a:t>FH Present</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500" b="1">
                          <a:sym typeface="Arial"/>
                        </a:rPr>
                        <a:t>0.1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13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500" b="1">
                          <a:sym typeface="Arial"/>
                        </a:rPr>
                        <a:t>0.4</a:t>
                      </a:r>
                    </a:p>
                  </a:txBody>
                  <a:tcPr marL="45720" marR="45720" horzOverflow="overflow">
                    <a:lnL w="12700">
                      <a:miter lim="400000"/>
                    </a:lnL>
                    <a:lnR w="12700">
                      <a:miter lim="400000"/>
                    </a:lnR>
                    <a:lnT w="12700">
                      <a:miter lim="400000"/>
                    </a:lnT>
                    <a:lnB w="12700">
                      <a:miter lim="400000"/>
                    </a:lnB>
                    <a:noFill/>
                  </a:tcPr>
                </a:tc>
              </a:tr>
              <a:tr h="722312">
                <a:tc>
                  <a:txBody>
                    <a:bodyPr/>
                    <a:lstStyle/>
                    <a:p>
                      <a:pPr>
                        <a:spcBef>
                          <a:spcPts val="400"/>
                        </a:spcBef>
                        <a:defRPr sz="1800" b="0"/>
                      </a:pPr>
                      <a:r>
                        <a:rPr sz="2000" b="1">
                          <a:sym typeface="Arial"/>
                        </a:rPr>
                        <a:t>Emergency</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0.2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            13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000" b="1">
                          <a:sym typeface="Arial"/>
                        </a:rPr>
                        <a:t>0.4</a:t>
                      </a:r>
                    </a:p>
                  </a:txBody>
                  <a:tcPr marL="45720" marR="45720" horzOverflow="overflow">
                    <a:lnL w="12700">
                      <a:miter lim="400000"/>
                    </a:lnL>
                    <a:lnR w="12700">
                      <a:miter lim="400000"/>
                    </a:lnR>
                    <a:lnT w="12700">
                      <a:miter lim="400000"/>
                    </a:lnT>
                    <a:lnB w="12700">
                      <a:miter lim="400000"/>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idx="4294967295"/>
          </p:nvPr>
        </p:nvSpPr>
        <p:spPr>
          <a:xfrm>
            <a:off x="771525" y="152399"/>
            <a:ext cx="8743950" cy="1461560"/>
          </a:xfrm>
          <a:prstGeom prst="rect">
            <a:avLst/>
          </a:prstGeom>
        </p:spPr>
        <p:txBody>
          <a:bodyPr>
            <a:normAutofit fontScale="90000"/>
          </a:bodyPr>
          <a:lstStyle/>
          <a:p>
            <a:r>
              <a:t> Sublingual misoprostol as effective as vaginal but with slightly more side effects </a:t>
            </a:r>
            <a:r>
              <a:rPr sz="2600"/>
              <a:t>(for medical abortion up to 13 weeks)</a:t>
            </a:r>
          </a:p>
        </p:txBody>
      </p:sp>
      <p:pic>
        <p:nvPicPr>
          <p:cNvPr id="84" name="image.pdf"/>
          <p:cNvPicPr>
            <a:picLocks noChangeAspect="1"/>
          </p:cNvPicPr>
          <p:nvPr/>
        </p:nvPicPr>
        <p:blipFill>
          <a:blip r:embed="rId2">
            <a:extLst/>
          </a:blip>
          <a:stretch>
            <a:fillRect/>
          </a:stretch>
        </p:blipFill>
        <p:spPr>
          <a:xfrm>
            <a:off x="1505479" y="1988079"/>
            <a:ext cx="8402638" cy="4719638"/>
          </a:xfrm>
          <a:prstGeom prst="rect">
            <a:avLst/>
          </a:prstGeom>
          <a:ln w="12700">
            <a:miter lim="400000"/>
          </a:ln>
        </p:spPr>
      </p:pic>
      <p:sp>
        <p:nvSpPr>
          <p:cNvPr id="85" name="Shape 85"/>
          <p:cNvSpPr/>
          <p:nvPr/>
        </p:nvSpPr>
        <p:spPr>
          <a:xfrm>
            <a:off x="994489" y="1280065"/>
            <a:ext cx="8298022" cy="58472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a:p>
          <a:p>
            <a:pPr>
              <a:defRPr i="1"/>
            </a:pPr>
            <a:endParaRPr/>
          </a:p>
          <a:p>
            <a:pPr>
              <a:defRPr i="1"/>
            </a:pPr>
            <a:endParaRPr/>
          </a:p>
          <a:p>
            <a:pPr>
              <a:defRPr i="1"/>
            </a:pPr>
            <a:endParaRPr/>
          </a:p>
          <a:p>
            <a:pPr>
              <a:defRPr sz="2500"/>
            </a:pPr>
            <a:endParaRPr/>
          </a:p>
          <a:p>
            <a:pPr>
              <a:defRPr sz="2500"/>
            </a:pPr>
            <a:endParaRPr/>
          </a:p>
          <a:p>
            <a:pPr>
              <a:defRPr sz="2500"/>
            </a:pPr>
            <a:endParaRPr/>
          </a:p>
          <a:p>
            <a:pPr>
              <a:defRPr sz="2500"/>
            </a:pPr>
            <a:endParaRPr/>
          </a:p>
          <a:p>
            <a:pPr>
              <a:defRPr sz="2500"/>
            </a:pPr>
            <a:endParaRPr/>
          </a:p>
          <a:p>
            <a:pPr>
              <a:defRPr sz="2500"/>
            </a:pPr>
            <a:endParaRPr/>
          </a:p>
          <a:p>
            <a:pPr>
              <a:defRPr b="1"/>
            </a:pPr>
            <a:endParaRPr/>
          </a:p>
          <a:p>
            <a:endParaRPr/>
          </a:p>
          <a:p>
            <a:endParaRPr/>
          </a:p>
          <a:p>
            <a:r>
              <a:t>      </a:t>
            </a:r>
          </a:p>
          <a:p>
            <a:r>
              <a:t>                                                                </a:t>
            </a:r>
            <a:r>
              <a:rPr b="1"/>
              <a:t>Hamoda et al, 2004</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abortioN_PROTEST.jpg" descr="abortioN_PROTEST.jpg"/>
          <p:cNvPicPr>
            <a:picLocks noChangeAspect="1"/>
          </p:cNvPicPr>
          <p:nvPr/>
        </p:nvPicPr>
        <p:blipFill>
          <a:blip r:embed="rId2">
            <a:extLst/>
          </a:blip>
          <a:stretch>
            <a:fillRect/>
          </a:stretch>
        </p:blipFill>
        <p:spPr>
          <a:xfrm>
            <a:off x="15875" y="0"/>
            <a:ext cx="10255250" cy="6858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idx="4294967295"/>
          </p:nvPr>
        </p:nvSpPr>
        <p:spPr>
          <a:xfrm>
            <a:off x="771525" y="609599"/>
            <a:ext cx="8743950" cy="1143002"/>
          </a:xfrm>
          <a:prstGeom prst="rect">
            <a:avLst/>
          </a:prstGeom>
        </p:spPr>
        <p:txBody>
          <a:bodyPr>
            <a:normAutofit/>
          </a:bodyPr>
          <a:lstStyle/>
          <a:p>
            <a:pPr defTabSz="859536">
              <a:defRPr sz="3196" b="0">
                <a:latin typeface="Futura"/>
                <a:ea typeface="Futura"/>
                <a:cs typeface="Futura"/>
                <a:sym typeface="Futura"/>
              </a:defRPr>
            </a:pPr>
            <a:r>
              <a:t>Outcome of medical abortion at home </a:t>
            </a:r>
          </a:p>
          <a:p>
            <a:pPr defTabSz="859536">
              <a:defRPr sz="3196" b="0">
                <a:latin typeface="Futura"/>
                <a:ea typeface="Futura"/>
                <a:cs typeface="Futura"/>
                <a:sym typeface="Futura"/>
              </a:defRPr>
            </a:pPr>
            <a:r>
              <a:t>among 1001 women</a:t>
            </a:r>
          </a:p>
        </p:txBody>
      </p:sp>
      <p:graphicFrame>
        <p:nvGraphicFramePr>
          <p:cNvPr id="88" name="Table 88"/>
          <p:cNvGraphicFramePr/>
          <p:nvPr/>
        </p:nvGraphicFramePr>
        <p:xfrm>
          <a:off x="771525" y="1981200"/>
          <a:ext cx="8743950" cy="4114799"/>
        </p:xfrm>
        <a:graphic>
          <a:graphicData uri="http://schemas.openxmlformats.org/drawingml/2006/table">
            <a:tbl>
              <a:tblPr>
                <a:tableStyleId>{4C3C2611-4C71-4FC5-86AE-919BDF0F9419}</a:tableStyleId>
              </a:tblPr>
              <a:tblGrid>
                <a:gridCol w="4371975"/>
                <a:gridCol w="4371975"/>
              </a:tblGrid>
              <a:tr h="822325">
                <a:tc>
                  <a:txBody>
                    <a:bodyPr/>
                    <a:lstStyle/>
                    <a:p>
                      <a:pPr algn="l">
                        <a:spcBef>
                          <a:spcPts val="400"/>
                        </a:spcBef>
                        <a:defRPr sz="2800">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b="1">
                          <a:sym typeface="Arial"/>
                        </a:rPr>
                        <a:t>  n      (%)</a:t>
                      </a:r>
                    </a:p>
                  </a:txBody>
                  <a:tcPr marL="45720" marR="45720" horzOverflow="overflow">
                    <a:lnL w="12700">
                      <a:miter lim="400000"/>
                    </a:lnL>
                    <a:lnR w="12700">
                      <a:miter lim="400000"/>
                    </a:lnR>
                    <a:lnT w="12700">
                      <a:miter lim="400000"/>
                    </a:lnT>
                    <a:lnB w="12700">
                      <a:miter lim="400000"/>
                    </a:lnB>
                    <a:noFill/>
                  </a:tcPr>
                </a:tc>
              </a:tr>
              <a:tr h="823912">
                <a:tc>
                  <a:txBody>
                    <a:bodyPr/>
                    <a:lstStyle/>
                    <a:p>
                      <a:pPr algn="l">
                        <a:spcBef>
                          <a:spcPts val="600"/>
                        </a:spcBef>
                        <a:defRPr sz="1800" b="0"/>
                      </a:pPr>
                      <a:r>
                        <a:rPr sz="2800" b="1">
                          <a:sym typeface="Arial"/>
                        </a:rPr>
                        <a:t>Complete</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      993    (99.2)</a:t>
                      </a:r>
                    </a:p>
                  </a:txBody>
                  <a:tcPr marL="45720" marR="45720" horzOverflow="overflow">
                    <a:lnL w="12700">
                      <a:miter lim="400000"/>
                    </a:lnL>
                    <a:lnR w="12700">
                      <a:miter lim="400000"/>
                    </a:lnR>
                    <a:lnT w="12700">
                      <a:miter lim="400000"/>
                    </a:lnT>
                    <a:lnB w="12700">
                      <a:miter lim="400000"/>
                    </a:lnB>
                    <a:noFill/>
                  </a:tcPr>
                </a:tc>
              </a:tr>
              <a:tr h="822325">
                <a:tc>
                  <a:txBody>
                    <a:bodyPr/>
                    <a:lstStyle/>
                    <a:p>
                      <a:pPr algn="l">
                        <a:spcBef>
                          <a:spcPts val="600"/>
                        </a:spcBef>
                        <a:defRPr sz="1800" b="0"/>
                      </a:pPr>
                      <a:r>
                        <a:rPr sz="2800" b="1">
                          <a:sym typeface="Arial"/>
                        </a:rPr>
                        <a:t>Missed / incomplete</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        6      (0.6)</a:t>
                      </a:r>
                    </a:p>
                  </a:txBody>
                  <a:tcPr marL="45720" marR="45720" horzOverflow="overflow">
                    <a:lnL w="12700">
                      <a:miter lim="400000"/>
                    </a:lnL>
                    <a:lnR w="12700">
                      <a:miter lim="400000"/>
                    </a:lnR>
                    <a:lnT w="12700">
                      <a:miter lim="400000"/>
                    </a:lnT>
                    <a:lnB w="12700">
                      <a:miter lim="400000"/>
                    </a:lnB>
                    <a:noFill/>
                  </a:tcPr>
                </a:tc>
              </a:tr>
              <a:tr h="823912">
                <a:tc>
                  <a:txBody>
                    <a:bodyPr/>
                    <a:lstStyle/>
                    <a:p>
                      <a:pPr algn="l">
                        <a:spcBef>
                          <a:spcPts val="600"/>
                        </a:spcBef>
                        <a:defRPr sz="1800" b="0"/>
                      </a:pPr>
                      <a:r>
                        <a:rPr sz="2800" b="1">
                          <a:sym typeface="Arial"/>
                        </a:rPr>
                        <a:t>FH present</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_</a:t>
                      </a:r>
                    </a:p>
                  </a:txBody>
                  <a:tcPr marL="45720" marR="45720" horzOverflow="overflow">
                    <a:lnL w="12700">
                      <a:miter lim="400000"/>
                    </a:lnL>
                    <a:lnR w="12700">
                      <a:miter lim="400000"/>
                    </a:lnR>
                    <a:lnT w="12700">
                      <a:miter lim="400000"/>
                    </a:lnT>
                    <a:lnB w="12700">
                      <a:miter lim="400000"/>
                    </a:lnB>
                    <a:noFill/>
                  </a:tcPr>
                </a:tc>
              </a:tr>
              <a:tr h="822325">
                <a:tc>
                  <a:txBody>
                    <a:bodyPr/>
                    <a:lstStyle/>
                    <a:p>
                      <a:pPr algn="l">
                        <a:spcBef>
                          <a:spcPts val="600"/>
                        </a:spcBef>
                        <a:defRPr sz="1800" b="0"/>
                      </a:pPr>
                      <a:r>
                        <a:rPr sz="2800" b="1">
                          <a:sym typeface="Arial"/>
                        </a:rPr>
                        <a:t>Emergency</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        2      (0.2)</a:t>
                      </a:r>
                    </a:p>
                  </a:txBody>
                  <a:tcPr marL="45720" marR="45720" horzOverflow="overflow">
                    <a:lnL w="12700">
                      <a:miter lim="400000"/>
                    </a:lnL>
                    <a:lnR w="12700">
                      <a:miter lim="400000"/>
                    </a:lnR>
                    <a:lnT w="12700">
                      <a:miter lim="400000"/>
                    </a:lnT>
                    <a:lnB w="12700">
                      <a:miter lim="400000"/>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idx="4294967295"/>
          </p:nvPr>
        </p:nvSpPr>
        <p:spPr>
          <a:xfrm>
            <a:off x="771525" y="609599"/>
            <a:ext cx="8743950" cy="1143002"/>
          </a:xfrm>
          <a:prstGeom prst="rect">
            <a:avLst/>
          </a:prstGeom>
        </p:spPr>
        <p:txBody>
          <a:bodyPr>
            <a:normAutofit/>
          </a:bodyPr>
          <a:lstStyle/>
          <a:p>
            <a:r>
              <a:t>Abortions at Home, Aberdeen 2003-2015</a:t>
            </a:r>
          </a:p>
        </p:txBody>
      </p:sp>
      <p:graphicFrame>
        <p:nvGraphicFramePr>
          <p:cNvPr id="91" name="Chart 91"/>
          <p:cNvGraphicFramePr/>
          <p:nvPr/>
        </p:nvGraphicFramePr>
        <p:xfrm>
          <a:off x="760737" y="1866187"/>
          <a:ext cx="8650741" cy="416477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p:nvPr/>
        </p:nvSpPr>
        <p:spPr>
          <a:xfrm>
            <a:off x="532358" y="552979"/>
            <a:ext cx="8672264"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300" b="1"/>
            </a:pPr>
            <a:r>
              <a:t>      </a:t>
            </a:r>
            <a:r>
              <a:rPr sz="2400"/>
              <a:t>Late First Trimester Medical Abortion in 2228 Women </a:t>
            </a:r>
          </a:p>
        </p:txBody>
      </p:sp>
      <p:graphicFrame>
        <p:nvGraphicFramePr>
          <p:cNvPr id="94" name="Table 94"/>
          <p:cNvGraphicFramePr/>
          <p:nvPr/>
        </p:nvGraphicFramePr>
        <p:xfrm>
          <a:off x="822325" y="1916112"/>
          <a:ext cx="8281986" cy="4613273"/>
        </p:xfrm>
        <a:graphic>
          <a:graphicData uri="http://schemas.openxmlformats.org/drawingml/2006/table">
            <a:tbl>
              <a:tblPr>
                <a:tableStyleId>{4C3C2611-4C71-4FC5-86AE-919BDF0F9419}</a:tableStyleId>
              </a:tblPr>
              <a:tblGrid>
                <a:gridCol w="2990850"/>
                <a:gridCol w="1306512"/>
                <a:gridCol w="1306512"/>
                <a:gridCol w="1309687"/>
                <a:gridCol w="1368425"/>
              </a:tblGrid>
              <a:tr h="1435100">
                <a:tc>
                  <a:txBody>
                    <a:bodyPr/>
                    <a:lstStyle/>
                    <a:p>
                      <a:pPr algn="l">
                        <a:spcBef>
                          <a:spcPts val="400"/>
                        </a:spcBef>
                        <a:defRPr sz="1800" b="0"/>
                      </a:pPr>
                      <a:r>
                        <a:rPr b="1">
                          <a:sym typeface="Arial"/>
                        </a:rPr>
                        <a:t>       Gestation in Days </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a:sym typeface="Arial"/>
                        </a:defRPr>
                      </a:pPr>
                      <a:r>
                        <a:t>64 – 70</a:t>
                      </a:r>
                    </a:p>
                    <a:p>
                      <a:pPr algn="ctr">
                        <a:spcBef>
                          <a:spcPts val="400"/>
                        </a:spcBef>
                        <a:defRPr sz="1800">
                          <a:sym typeface="Arial"/>
                        </a:defRPr>
                      </a:pPr>
                      <a:r>
                        <a:t>(n=1037)</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a:sym typeface="Arial"/>
                        </a:defRPr>
                      </a:pPr>
                      <a:r>
                        <a:t>71 – 77</a:t>
                      </a:r>
                    </a:p>
                    <a:p>
                      <a:pPr algn="ctr">
                        <a:spcBef>
                          <a:spcPts val="400"/>
                        </a:spcBef>
                        <a:defRPr sz="1800">
                          <a:sym typeface="Arial"/>
                        </a:defRPr>
                      </a:pPr>
                      <a:r>
                        <a:t>(n=584)</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a:sym typeface="Arial"/>
                        </a:defRPr>
                      </a:pPr>
                      <a:r>
                        <a:t>78 – 84</a:t>
                      </a:r>
                    </a:p>
                    <a:p>
                      <a:pPr algn="ctr">
                        <a:spcBef>
                          <a:spcPts val="400"/>
                        </a:spcBef>
                        <a:defRPr sz="1800">
                          <a:sym typeface="Arial"/>
                        </a:defRPr>
                      </a:pPr>
                      <a:r>
                        <a:t>(n=389)</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a:sym typeface="Arial"/>
                        </a:defRPr>
                      </a:pPr>
                      <a:r>
                        <a:t>85-91</a:t>
                      </a:r>
                    </a:p>
                    <a:p>
                      <a:pPr algn="ctr">
                        <a:spcBef>
                          <a:spcPts val="400"/>
                        </a:spcBef>
                        <a:defRPr sz="1800">
                          <a:sym typeface="Arial"/>
                        </a:defRPr>
                      </a:pPr>
                      <a:r>
                        <a:t>(n=209)</a:t>
                      </a:r>
                    </a:p>
                    <a:p>
                      <a:pPr algn="ctr">
                        <a:spcBef>
                          <a:spcPts val="400"/>
                        </a:spcBef>
                        <a:defRPr sz="1800">
                          <a:sym typeface="Arial"/>
                        </a:defRPr>
                      </a:pPr>
                      <a:endParaRPr/>
                    </a:p>
                  </a:txBody>
                  <a:tcPr marL="45720" marR="45720" horzOverflow="overflow">
                    <a:lnL w="12700">
                      <a:miter lim="400000"/>
                    </a:lnL>
                    <a:lnR w="12700">
                      <a:miter lim="400000"/>
                    </a:lnR>
                    <a:lnT w="12700">
                      <a:miter lim="400000"/>
                    </a:lnT>
                    <a:lnB w="12700">
                      <a:miter lim="400000"/>
                    </a:lnB>
                    <a:noFill/>
                  </a:tcPr>
                </a:tc>
              </a:tr>
              <a:tr h="795337">
                <a:tc>
                  <a:txBody>
                    <a:bodyPr/>
                    <a:lstStyle/>
                    <a:p>
                      <a:pPr algn="l">
                        <a:spcBef>
                          <a:spcPts val="400"/>
                        </a:spcBef>
                        <a:defRPr sz="1800" b="0"/>
                      </a:pPr>
                      <a:r>
                        <a:rPr sz="2300" b="1">
                          <a:sym typeface="Arial"/>
                        </a:rPr>
                        <a:t>        Evacuation  </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300" b="1">
                          <a:sym typeface="Arial"/>
                        </a:rPr>
                        <a:t>3.2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5.1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300" b="1">
                          <a:sym typeface="Arial"/>
                        </a:rPr>
                        <a:t>7.5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300" b="1">
                          <a:sym typeface="Arial"/>
                        </a:rPr>
                        <a:t>6.7</a:t>
                      </a:r>
                    </a:p>
                  </a:txBody>
                  <a:tcPr marL="45720" marR="45720" horzOverflow="overflow">
                    <a:lnL w="12700">
                      <a:miter lim="400000"/>
                    </a:lnL>
                    <a:lnR w="12700">
                      <a:miter lim="400000"/>
                    </a:lnR>
                    <a:lnT w="12700">
                      <a:miter lim="400000"/>
                    </a:lnT>
                    <a:lnB w="12700">
                      <a:miter lim="400000"/>
                    </a:lnB>
                    <a:noFill/>
                  </a:tcPr>
                </a:tc>
              </a:tr>
              <a:tr h="792162">
                <a:tc>
                  <a:txBody>
                    <a:bodyPr/>
                    <a:lstStyle/>
                    <a:p>
                      <a:pPr algn="l">
                        <a:spcBef>
                          <a:spcPts val="400"/>
                        </a:spcBef>
                        <a:defRPr sz="1800" b="0"/>
                      </a:pPr>
                      <a:r>
                        <a:rPr b="1">
                          <a:sym typeface="Arial"/>
                        </a:rPr>
                        <a:t>       ( Missed/Incomplete</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2.2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3.1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4.2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3.8</a:t>
                      </a:r>
                    </a:p>
                  </a:txBody>
                  <a:tcPr marL="45720" marR="45720" horzOverflow="overflow">
                    <a:lnL w="12700">
                      <a:miter lim="400000"/>
                    </a:lnL>
                    <a:lnR w="12700">
                      <a:miter lim="400000"/>
                    </a:lnR>
                    <a:lnT w="12700">
                      <a:miter lim="400000"/>
                    </a:lnT>
                    <a:lnB w="12700">
                      <a:miter lim="400000"/>
                    </a:lnB>
                    <a:noFill/>
                  </a:tcPr>
                </a:tc>
              </a:tr>
              <a:tr h="795337">
                <a:tc>
                  <a:txBody>
                    <a:bodyPr/>
                    <a:lstStyle/>
                    <a:p>
                      <a:pPr algn="l">
                        <a:spcBef>
                          <a:spcPts val="400"/>
                        </a:spcBef>
                        <a:defRPr sz="1800" b="0"/>
                      </a:pPr>
                      <a:r>
                        <a:rPr b="1">
                          <a:sym typeface="Arial"/>
                        </a:rPr>
                        <a:t>        FH Present</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0.7</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1.7</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2.6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100" b="1">
                          <a:sym typeface="Arial"/>
                        </a:rPr>
                        <a:t>2.9</a:t>
                      </a:r>
                    </a:p>
                  </a:txBody>
                  <a:tcPr marL="45720" marR="45720" horzOverflow="overflow">
                    <a:lnL w="12700">
                      <a:miter lim="400000"/>
                    </a:lnL>
                    <a:lnR w="12700">
                      <a:miter lim="400000"/>
                    </a:lnR>
                    <a:lnT w="12700">
                      <a:miter lim="400000"/>
                    </a:lnT>
                    <a:lnB w="12700">
                      <a:miter lim="400000"/>
                    </a:lnB>
                    <a:noFill/>
                  </a:tcPr>
                </a:tc>
              </a:tr>
              <a:tr h="795337">
                <a:tc>
                  <a:txBody>
                    <a:bodyPr/>
                    <a:lstStyle/>
                    <a:p>
                      <a:pPr algn="l">
                        <a:spcBef>
                          <a:spcPts val="400"/>
                        </a:spcBef>
                        <a:defRPr sz="1800" b="0"/>
                      </a:pPr>
                      <a:r>
                        <a:rPr b="1">
                          <a:sym typeface="Arial"/>
                        </a:rPr>
                        <a:t>        Emergency</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0.8</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1.0   )</a:t>
                      </a:r>
                    </a:p>
                  </a:txBody>
                  <a:tcPr marL="45720" marR="45720" horzOverflow="overflow">
                    <a:lnL w="12700">
                      <a:miter lim="400000"/>
                    </a:lnL>
                    <a:lnR w="12700">
                      <a:miter lim="400000"/>
                    </a:lnR>
                    <a:lnT w="12700">
                      <a:miter lim="400000"/>
                    </a:lnT>
                    <a:lnB w="12700">
                      <a:miter lim="400000"/>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idx="4294967295"/>
          </p:nvPr>
        </p:nvSpPr>
        <p:spPr>
          <a:xfrm>
            <a:off x="771525" y="404812"/>
            <a:ext cx="8743950" cy="1143001"/>
          </a:xfrm>
          <a:prstGeom prst="rect">
            <a:avLst/>
          </a:prstGeom>
        </p:spPr>
        <p:txBody>
          <a:bodyPr>
            <a:normAutofit/>
          </a:bodyPr>
          <a:lstStyle>
            <a:lvl1pPr>
              <a:defRPr sz="2800"/>
            </a:lvl1pPr>
          </a:lstStyle>
          <a:p>
            <a:r>
              <a:t>Outcome among 10-13 weeks since change</a:t>
            </a:r>
          </a:p>
        </p:txBody>
      </p:sp>
      <p:graphicFrame>
        <p:nvGraphicFramePr>
          <p:cNvPr id="97" name="Table 97"/>
          <p:cNvGraphicFramePr/>
          <p:nvPr/>
        </p:nvGraphicFramePr>
        <p:xfrm>
          <a:off x="771525" y="2078037"/>
          <a:ext cx="8743950" cy="4444999"/>
        </p:xfrm>
        <a:graphic>
          <a:graphicData uri="http://schemas.openxmlformats.org/drawingml/2006/table">
            <a:tbl>
              <a:tblPr>
                <a:tableStyleId>{4C3C2611-4C71-4FC5-86AE-919BDF0F9419}</a:tableStyleId>
              </a:tblPr>
              <a:tblGrid>
                <a:gridCol w="3803650"/>
                <a:gridCol w="2025650"/>
                <a:gridCol w="2914650"/>
              </a:tblGrid>
              <a:tr h="1152525">
                <a:tc>
                  <a:txBody>
                    <a:bodyPr/>
                    <a:lstStyle/>
                    <a:p>
                      <a:pPr algn="l">
                        <a:spcBef>
                          <a:spcPts val="400"/>
                        </a:spcBef>
                        <a:defRPr sz="1800">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a:sym typeface="Arial"/>
                        </a:defRPr>
                      </a:pPr>
                      <a:r>
                        <a:t>Review</a:t>
                      </a:r>
                    </a:p>
                    <a:p>
                      <a:pPr algn="ctr">
                        <a:spcBef>
                          <a:spcPts val="400"/>
                        </a:spcBef>
                        <a:defRPr sz="1800">
                          <a:sym typeface="Arial"/>
                        </a:defRPr>
                      </a:pPr>
                      <a:r>
                        <a:t>%</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a:sym typeface="Arial"/>
                        </a:defRPr>
                      </a:pPr>
                      <a:r>
                        <a:t>Change </a:t>
                      </a:r>
                    </a:p>
                    <a:p>
                      <a:pPr algn="ctr">
                        <a:spcBef>
                          <a:spcPts val="400"/>
                        </a:spcBef>
                        <a:defRPr sz="1800">
                          <a:sym typeface="Arial"/>
                        </a:defRPr>
                      </a:pPr>
                      <a:r>
                        <a:t>%</a:t>
                      </a:r>
                    </a:p>
                  </a:txBody>
                  <a:tcPr marL="45720" marR="45720" horzOverflow="overflow">
                    <a:lnL w="12700">
                      <a:miter lim="400000"/>
                    </a:lnL>
                    <a:lnR w="12700">
                      <a:miter lim="400000"/>
                    </a:lnR>
                    <a:lnT w="12700">
                      <a:miter lim="400000"/>
                    </a:lnT>
                    <a:lnB w="12700">
                      <a:miter lim="400000"/>
                    </a:lnB>
                    <a:noFill/>
                  </a:tcPr>
                </a:tc>
              </a:tr>
              <a:tr h="823912">
                <a:tc>
                  <a:txBody>
                    <a:bodyPr/>
                    <a:lstStyle/>
                    <a:p>
                      <a:pPr algn="l">
                        <a:spcBef>
                          <a:spcPts val="400"/>
                        </a:spcBef>
                        <a:defRPr sz="1800" b="0"/>
                      </a:pPr>
                      <a:r>
                        <a:rPr sz="2300" b="1">
                          <a:sym typeface="Arial"/>
                        </a:rPr>
                        <a:t>Complete</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95.0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97.3</a:t>
                      </a:r>
                    </a:p>
                  </a:txBody>
                  <a:tcPr marL="45720" marR="45720" horzOverflow="overflow">
                    <a:lnL w="12700">
                      <a:miter lim="400000"/>
                    </a:lnL>
                    <a:lnR w="12700">
                      <a:miter lim="400000"/>
                    </a:lnR>
                    <a:lnT w="12700">
                      <a:miter lim="400000"/>
                    </a:lnT>
                    <a:lnB w="12700">
                      <a:miter lim="400000"/>
                    </a:lnB>
                    <a:noFill/>
                  </a:tcPr>
                </a:tc>
              </a:tr>
              <a:tr h="822325">
                <a:tc>
                  <a:txBody>
                    <a:bodyPr/>
                    <a:lstStyle/>
                    <a:p>
                      <a:pPr algn="l">
                        <a:spcBef>
                          <a:spcPts val="400"/>
                        </a:spcBef>
                        <a:defRPr sz="1800" b="0"/>
                      </a:pPr>
                      <a:r>
                        <a:rPr b="1">
                          <a:sym typeface="Arial"/>
                        </a:rPr>
                        <a:t>Missed/Incomplete</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2.8</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1.3</a:t>
                      </a:r>
                    </a:p>
                  </a:txBody>
                  <a:tcPr marL="45720" marR="45720" horzOverflow="overflow">
                    <a:lnL w="12700">
                      <a:miter lim="400000"/>
                    </a:lnL>
                    <a:lnR w="12700">
                      <a:miter lim="400000"/>
                    </a:lnR>
                    <a:lnT w="12700">
                      <a:miter lim="400000"/>
                    </a:lnT>
                    <a:lnB w="12700">
                      <a:miter lim="400000"/>
                    </a:lnB>
                    <a:noFill/>
                  </a:tcPr>
                </a:tc>
              </a:tr>
              <a:tr h="823912">
                <a:tc>
                  <a:txBody>
                    <a:bodyPr/>
                    <a:lstStyle/>
                    <a:p>
                      <a:pPr algn="l">
                        <a:spcBef>
                          <a:spcPts val="400"/>
                        </a:spcBef>
                        <a:defRPr sz="1800" b="0"/>
                      </a:pPr>
                      <a:r>
                        <a:rPr b="1">
                          <a:sym typeface="Arial"/>
                        </a:rPr>
                        <a:t>FH present</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1.7</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1.3</a:t>
                      </a:r>
                    </a:p>
                  </a:txBody>
                  <a:tcPr marL="45720" marR="45720" horzOverflow="overflow">
                    <a:lnL w="12700">
                      <a:miter lim="400000"/>
                    </a:lnL>
                    <a:lnR w="12700">
                      <a:miter lim="400000"/>
                    </a:lnR>
                    <a:lnT w="12700">
                      <a:miter lim="400000"/>
                    </a:lnT>
                    <a:lnB w="12700">
                      <a:miter lim="400000"/>
                    </a:lnB>
                    <a:noFill/>
                  </a:tcPr>
                </a:tc>
              </a:tr>
              <a:tr h="822325">
                <a:tc>
                  <a:txBody>
                    <a:bodyPr/>
                    <a:lstStyle/>
                    <a:p>
                      <a:pPr algn="l">
                        <a:spcBef>
                          <a:spcPts val="400"/>
                        </a:spcBef>
                        <a:defRPr sz="1800" b="0"/>
                      </a:pPr>
                      <a:r>
                        <a:rPr b="1">
                          <a:sym typeface="Arial"/>
                        </a:rPr>
                        <a:t>Emergency</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a:t>
                      </a:r>
                    </a:p>
                  </a:txBody>
                  <a:tcPr marL="45720" marR="45720" horzOverflow="overflow">
                    <a:lnL w="12700">
                      <a:miter lim="400000"/>
                    </a:lnL>
                    <a:lnR w="12700">
                      <a:miter lim="400000"/>
                    </a:lnR>
                    <a:lnT w="12700">
                      <a:miter lim="400000"/>
                    </a:lnT>
                    <a:lnB w="12700">
                      <a:miter lim="400000"/>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title" idx="4294967295"/>
          </p:nvPr>
        </p:nvSpPr>
        <p:spPr>
          <a:xfrm>
            <a:off x="771525" y="609599"/>
            <a:ext cx="8743950" cy="1143002"/>
          </a:xfrm>
          <a:prstGeom prst="rect">
            <a:avLst/>
          </a:prstGeom>
        </p:spPr>
        <p:txBody>
          <a:bodyPr>
            <a:normAutofit/>
          </a:bodyPr>
          <a:lstStyle>
            <a:lvl1pPr>
              <a:defRPr b="0"/>
            </a:lvl1pPr>
          </a:lstStyle>
          <a:p>
            <a:r>
              <a:t>Second trimester regimen</a:t>
            </a:r>
          </a:p>
        </p:txBody>
      </p:sp>
      <p:sp>
        <p:nvSpPr>
          <p:cNvPr id="100" name="Shape 100"/>
          <p:cNvSpPr>
            <a:spLocks noGrp="1"/>
          </p:cNvSpPr>
          <p:nvPr>
            <p:ph type="body" idx="4294967295"/>
          </p:nvPr>
        </p:nvSpPr>
        <p:spPr>
          <a:xfrm>
            <a:off x="957791" y="1981200"/>
            <a:ext cx="8743951" cy="4114800"/>
          </a:xfrm>
          <a:prstGeom prst="rect">
            <a:avLst/>
          </a:prstGeom>
        </p:spPr>
        <p:txBody>
          <a:bodyPr>
            <a:normAutofit/>
          </a:bodyPr>
          <a:lstStyle/>
          <a:p>
            <a:pPr>
              <a:spcBef>
                <a:spcPts val="600"/>
              </a:spcBef>
              <a:buSzTx/>
              <a:buNone/>
              <a:defRPr sz="2800" b="0">
                <a:latin typeface="Futura"/>
                <a:ea typeface="Futura"/>
                <a:cs typeface="Futura"/>
                <a:sym typeface="Futura"/>
              </a:defRPr>
            </a:pPr>
            <a:r>
              <a:t>Mifepristone 200 mgs</a:t>
            </a:r>
          </a:p>
          <a:p>
            <a:pPr>
              <a:spcBef>
                <a:spcPts val="600"/>
              </a:spcBef>
              <a:buSzTx/>
              <a:buNone/>
              <a:defRPr sz="2800" b="0">
                <a:latin typeface="Futura"/>
                <a:ea typeface="Futura"/>
                <a:cs typeface="Futura"/>
                <a:sym typeface="Futura"/>
              </a:defRPr>
            </a:pPr>
            <a:r>
              <a:t>36 – 48 hours later</a:t>
            </a:r>
          </a:p>
          <a:p>
            <a:pPr>
              <a:spcBef>
                <a:spcPts val="600"/>
              </a:spcBef>
              <a:buSzTx/>
              <a:buNone/>
              <a:defRPr sz="2800" b="0">
                <a:latin typeface="Futura"/>
                <a:ea typeface="Futura"/>
                <a:cs typeface="Futura"/>
                <a:sym typeface="Futura"/>
              </a:defRPr>
            </a:pPr>
            <a:r>
              <a:t>Misoprostol 0.8 mgs vaginal (sublingual)</a:t>
            </a:r>
          </a:p>
          <a:p>
            <a:pPr>
              <a:buSzTx/>
              <a:buNone/>
              <a:defRPr sz="2800" b="0">
                <a:latin typeface="Futura"/>
                <a:ea typeface="Futura"/>
                <a:cs typeface="Futura"/>
                <a:sym typeface="Futura"/>
              </a:defRPr>
            </a:pPr>
            <a:endParaRPr/>
          </a:p>
          <a:p>
            <a:pPr>
              <a:spcBef>
                <a:spcPts val="600"/>
              </a:spcBef>
              <a:buSzTx/>
              <a:buNone/>
              <a:defRPr sz="2800" b="0">
                <a:latin typeface="Futura"/>
                <a:ea typeface="Futura"/>
                <a:cs typeface="Futura"/>
                <a:sym typeface="Futura"/>
              </a:defRPr>
            </a:pPr>
            <a:r>
              <a:t>Then according to bleeding</a:t>
            </a:r>
          </a:p>
          <a:p>
            <a:pPr>
              <a:spcBef>
                <a:spcPts val="600"/>
              </a:spcBef>
              <a:buSzTx/>
              <a:buNone/>
              <a:defRPr sz="2800" b="0">
                <a:latin typeface="Futura"/>
                <a:ea typeface="Futura"/>
                <a:cs typeface="Futura"/>
                <a:sym typeface="Futura"/>
              </a:defRPr>
            </a:pPr>
            <a:r>
              <a:t>Misoprostol  0.4 mgs vaginal/sublingual/oral</a:t>
            </a:r>
          </a:p>
          <a:p>
            <a:pPr>
              <a:spcBef>
                <a:spcPts val="600"/>
              </a:spcBef>
              <a:buSzTx/>
              <a:buNone/>
              <a:defRPr sz="2800" b="0">
                <a:latin typeface="Futura"/>
                <a:ea typeface="Futura"/>
                <a:cs typeface="Futura"/>
                <a:sym typeface="Futura"/>
              </a:defRPr>
            </a:pPr>
            <a:r>
              <a:t>Up to a total of 5 doses  (15 hours)</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idx="4294967295"/>
          </p:nvPr>
        </p:nvSpPr>
        <p:spPr>
          <a:xfrm>
            <a:off x="750887" y="260349"/>
            <a:ext cx="8743951" cy="1143002"/>
          </a:xfrm>
          <a:prstGeom prst="rect">
            <a:avLst/>
          </a:prstGeom>
        </p:spPr>
        <p:txBody>
          <a:bodyPr>
            <a:normAutofit/>
          </a:bodyPr>
          <a:lstStyle/>
          <a:p>
            <a:r>
              <a:t>Doses of PG used in second trimester</a:t>
            </a:r>
          </a:p>
        </p:txBody>
      </p:sp>
      <p:graphicFrame>
        <p:nvGraphicFramePr>
          <p:cNvPr id="103" name="Chart 103"/>
          <p:cNvGraphicFramePr/>
          <p:nvPr/>
        </p:nvGraphicFramePr>
        <p:xfrm>
          <a:off x="1315047" y="1677163"/>
          <a:ext cx="7544989" cy="3248561"/>
        </p:xfrm>
        <a:graphic>
          <a:graphicData uri="http://schemas.openxmlformats.org/drawingml/2006/chart">
            <c:chart xmlns:c="http://schemas.openxmlformats.org/drawingml/2006/chart" xmlns:r="http://schemas.openxmlformats.org/officeDocument/2006/relationships" r:id="rId2"/>
          </a:graphicData>
        </a:graphic>
      </p:graphicFrame>
      <p:sp>
        <p:nvSpPr>
          <p:cNvPr id="104" name="Shape 104"/>
          <p:cNvSpPr/>
          <p:nvPr/>
        </p:nvSpPr>
        <p:spPr>
          <a:xfrm>
            <a:off x="390525" y="5373687"/>
            <a:ext cx="9505950"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000"/>
              </a:spcBef>
              <a:defRPr sz="1800"/>
            </a:lvl1pPr>
          </a:lstStyle>
          <a:p>
            <a:r>
              <a:t>Surg evac (%)    2.3            2.7         5.9           17.1         23.1</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idx="4294967295"/>
          </p:nvPr>
        </p:nvSpPr>
        <p:spPr>
          <a:xfrm>
            <a:off x="771525" y="609599"/>
            <a:ext cx="8743950" cy="1143002"/>
          </a:xfrm>
          <a:prstGeom prst="rect">
            <a:avLst/>
          </a:prstGeom>
        </p:spPr>
        <p:txBody>
          <a:bodyPr>
            <a:normAutofit/>
          </a:bodyPr>
          <a:lstStyle/>
          <a:p>
            <a:r>
              <a:t>Second trimester medical abortion (n=1002)</a:t>
            </a:r>
          </a:p>
        </p:txBody>
      </p:sp>
      <p:graphicFrame>
        <p:nvGraphicFramePr>
          <p:cNvPr id="107" name="Table 107"/>
          <p:cNvGraphicFramePr/>
          <p:nvPr/>
        </p:nvGraphicFramePr>
        <p:xfrm>
          <a:off x="771525" y="1981200"/>
          <a:ext cx="8115300" cy="4114799"/>
        </p:xfrm>
        <a:graphic>
          <a:graphicData uri="http://schemas.openxmlformats.org/drawingml/2006/table">
            <a:tbl>
              <a:tblPr>
                <a:tableStyleId>{4C3C2611-4C71-4FC5-86AE-919BDF0F9419}</a:tableStyleId>
              </a:tblPr>
              <a:tblGrid>
                <a:gridCol w="3508375"/>
                <a:gridCol w="2232025"/>
                <a:gridCol w="2374900"/>
              </a:tblGrid>
              <a:tr h="822325">
                <a:tc>
                  <a:txBody>
                    <a:bodyPr/>
                    <a:lstStyle/>
                    <a:p>
                      <a:pPr algn="l">
                        <a:spcBef>
                          <a:spcPts val="400"/>
                        </a:spcBef>
                        <a:defRPr sz="2800">
                          <a:sym typeface="Arial"/>
                        </a:defRPr>
                      </a:pPr>
                      <a:endParaRPr/>
                    </a:p>
                  </a:txBody>
                  <a:tcPr marL="45720" marR="45720" horzOverflow="overflow">
                    <a:lnL w="12700">
                      <a:miter lim="400000"/>
                    </a:lnL>
                    <a:lnR w="12700">
                      <a:miter lim="400000"/>
                    </a:lnR>
                    <a:lnT w="12700">
                      <a:miter lim="400000"/>
                    </a:lnT>
                    <a:lnB w="12700">
                      <a:miter lim="400000"/>
                    </a:lnB>
                    <a:noFill/>
                  </a:tcPr>
                </a:tc>
                <a:tc gridSpan="2">
                  <a:txBody>
                    <a:bodyPr/>
                    <a:lstStyle/>
                    <a:p>
                      <a:pPr algn="ctr">
                        <a:spcBef>
                          <a:spcPts val="600"/>
                        </a:spcBef>
                        <a:defRPr sz="1800" b="0"/>
                      </a:pPr>
                      <a:r>
                        <a:rPr sz="2800" b="1">
                          <a:sym typeface="Arial"/>
                        </a:rPr>
                        <a:t>Cumulative success</a:t>
                      </a:r>
                    </a:p>
                  </a:txBody>
                  <a:tcPr marL="45720" marR="45720" horzOverflow="overflow">
                    <a:lnL w="12700">
                      <a:miter lim="400000"/>
                    </a:lnL>
                    <a:lnR w="12700">
                      <a:miter lim="400000"/>
                    </a:lnR>
                    <a:lnT w="12700">
                      <a:miter lim="400000"/>
                    </a:lnT>
                    <a:lnB w="12700">
                      <a:miter lim="400000"/>
                    </a:lnB>
                    <a:noFill/>
                  </a:tcPr>
                </a:tc>
                <a:tc hMerge="1">
                  <a:txBody>
                    <a:bodyPr/>
                    <a:lstStyle/>
                    <a:p>
                      <a:endParaRPr lang="tr-TR"/>
                    </a:p>
                  </a:txBody>
                  <a:tcPr/>
                </a:tc>
              </a:tr>
              <a:tr h="823912">
                <a:tc>
                  <a:txBody>
                    <a:bodyPr/>
                    <a:lstStyle/>
                    <a:p>
                      <a:pPr algn="l">
                        <a:spcBef>
                          <a:spcPts val="400"/>
                        </a:spcBef>
                        <a:defRPr sz="2800">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b="1">
                          <a:sym typeface="Arial"/>
                        </a:rPr>
                        <a:t>No.</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b="1">
                          <a:sym typeface="Arial"/>
                        </a:rPr>
                        <a:t>%</a:t>
                      </a:r>
                    </a:p>
                  </a:txBody>
                  <a:tcPr marL="45720" marR="45720" horzOverflow="overflow">
                    <a:lnL w="12700">
                      <a:miter lim="400000"/>
                    </a:lnL>
                    <a:lnR w="12700">
                      <a:miter lim="400000"/>
                    </a:lnR>
                    <a:lnT w="12700">
                      <a:miter lim="400000"/>
                    </a:lnT>
                    <a:lnB w="12700">
                      <a:miter lim="400000"/>
                    </a:lnB>
                    <a:noFill/>
                  </a:tcPr>
                </a:tc>
              </a:tr>
              <a:tr h="822325">
                <a:tc>
                  <a:txBody>
                    <a:bodyPr/>
                    <a:lstStyle/>
                    <a:p>
                      <a:pPr algn="l">
                        <a:spcBef>
                          <a:spcPts val="600"/>
                        </a:spcBef>
                        <a:defRPr sz="1800" b="0"/>
                      </a:pPr>
                      <a:r>
                        <a:rPr sz="2800" b="1">
                          <a:sym typeface="Arial"/>
                        </a:rPr>
                        <a:t>Day 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970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97.1</a:t>
                      </a:r>
                    </a:p>
                  </a:txBody>
                  <a:tcPr marL="45720" marR="45720" horzOverflow="overflow">
                    <a:lnL w="12700">
                      <a:miter lim="400000"/>
                    </a:lnL>
                    <a:lnR w="12700">
                      <a:miter lim="400000"/>
                    </a:lnR>
                    <a:lnT w="12700">
                      <a:miter lim="400000"/>
                    </a:lnT>
                    <a:lnB w="12700">
                      <a:miter lim="400000"/>
                    </a:lnB>
                    <a:noFill/>
                  </a:tcPr>
                </a:tc>
              </a:tr>
              <a:tr h="823912">
                <a:tc>
                  <a:txBody>
                    <a:bodyPr/>
                    <a:lstStyle/>
                    <a:p>
                      <a:pPr algn="l">
                        <a:spcBef>
                          <a:spcPts val="600"/>
                        </a:spcBef>
                        <a:defRPr sz="1800" b="0"/>
                      </a:pPr>
                      <a:r>
                        <a:rPr sz="2800" b="1">
                          <a:sym typeface="Arial"/>
                        </a:rPr>
                        <a:t>Day 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989</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99.0</a:t>
                      </a:r>
                    </a:p>
                  </a:txBody>
                  <a:tcPr marL="45720" marR="45720" horzOverflow="overflow">
                    <a:lnL w="12700">
                      <a:miter lim="400000"/>
                    </a:lnL>
                    <a:lnR w="12700">
                      <a:miter lim="400000"/>
                    </a:lnR>
                    <a:lnT w="12700">
                      <a:miter lim="400000"/>
                    </a:lnT>
                    <a:lnB w="12700">
                      <a:miter lim="400000"/>
                    </a:lnB>
                    <a:noFill/>
                  </a:tcPr>
                </a:tc>
              </a:tr>
              <a:tr h="822325">
                <a:tc>
                  <a:txBody>
                    <a:bodyPr/>
                    <a:lstStyle/>
                    <a:p>
                      <a:pPr algn="l">
                        <a:spcBef>
                          <a:spcPts val="600"/>
                        </a:spcBef>
                        <a:defRPr sz="1800" b="0"/>
                      </a:pPr>
                      <a:r>
                        <a:rPr sz="2800" b="1">
                          <a:sym typeface="Arial"/>
                        </a:rPr>
                        <a:t>Day 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999</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600"/>
                        </a:spcBef>
                        <a:defRPr sz="1800" b="0"/>
                      </a:pPr>
                      <a:r>
                        <a:rPr sz="2800">
                          <a:sym typeface="Arial"/>
                        </a:rPr>
                        <a:t>99.9</a:t>
                      </a:r>
                    </a:p>
                  </a:txBody>
                  <a:tcPr marL="45720" marR="45720" horzOverflow="overflow">
                    <a:lnL w="12700">
                      <a:miter lim="400000"/>
                    </a:lnL>
                    <a:lnR w="12700">
                      <a:miter lim="400000"/>
                    </a:lnR>
                    <a:lnT w="12700">
                      <a:miter lim="400000"/>
                    </a:lnT>
                    <a:lnB w="12700">
                      <a:miter lim="400000"/>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body" idx="4294967295"/>
          </p:nvPr>
        </p:nvSpPr>
        <p:spPr>
          <a:xfrm>
            <a:off x="849312" y="1268412"/>
            <a:ext cx="8743951" cy="4114801"/>
          </a:xfrm>
          <a:prstGeom prst="rect">
            <a:avLst/>
          </a:prstGeom>
        </p:spPr>
        <p:txBody>
          <a:bodyPr>
            <a:normAutofit/>
          </a:bodyPr>
          <a:lstStyle/>
          <a:p>
            <a:pPr>
              <a:buSzTx/>
              <a:buNone/>
            </a:pPr>
            <a:r>
              <a:t>Second day </a:t>
            </a:r>
          </a:p>
          <a:p>
            <a:pPr>
              <a:buSzTx/>
              <a:buNone/>
              <a:defRPr sz="2800"/>
            </a:pPr>
            <a:endParaRPr/>
          </a:p>
          <a:p>
            <a:pPr>
              <a:spcBef>
                <a:spcPts val="600"/>
              </a:spcBef>
              <a:buSzTx/>
              <a:buNone/>
              <a:defRPr sz="2800" b="0">
                <a:latin typeface="Futura"/>
                <a:ea typeface="Futura"/>
                <a:cs typeface="Futura"/>
                <a:sym typeface="Futura"/>
              </a:defRPr>
            </a:pPr>
            <a:r>
              <a:t>Repeat mifepristone 200 mgs evening</a:t>
            </a:r>
          </a:p>
          <a:p>
            <a:pPr>
              <a:spcBef>
                <a:spcPts val="600"/>
              </a:spcBef>
              <a:buSzTx/>
              <a:buNone/>
              <a:defRPr sz="2800" b="0">
                <a:latin typeface="Futura"/>
                <a:ea typeface="Futura"/>
                <a:cs typeface="Futura"/>
                <a:sym typeface="Futura"/>
              </a:defRPr>
            </a:pPr>
            <a:r>
              <a:t>then repeat misoprostol regimen</a:t>
            </a:r>
          </a:p>
          <a:p>
            <a:pPr>
              <a:buSzTx/>
              <a:buNone/>
              <a:defRPr sz="2800" b="0">
                <a:latin typeface="Futura"/>
                <a:ea typeface="Futura"/>
                <a:cs typeface="Futura"/>
                <a:sym typeface="Futura"/>
              </a:defRPr>
            </a:pPr>
            <a:endParaRPr/>
          </a:p>
          <a:p>
            <a:pPr>
              <a:buSzTx/>
              <a:buNone/>
              <a:defRPr sz="2800" b="0">
                <a:latin typeface="Futura"/>
                <a:ea typeface="Futura"/>
                <a:cs typeface="Futura"/>
                <a:sym typeface="Futura"/>
              </a:defRPr>
            </a:pPr>
            <a:r>
              <a:t>If  </a:t>
            </a:r>
            <a:r>
              <a:rPr sz="3200"/>
              <a:t>Third Day </a:t>
            </a:r>
            <a:r>
              <a:t>,  no additional mifepristone</a:t>
            </a:r>
          </a:p>
          <a:p>
            <a:pPr>
              <a:spcBef>
                <a:spcPts val="600"/>
              </a:spcBef>
              <a:buSzTx/>
              <a:buNone/>
              <a:defRPr sz="2800" b="0">
                <a:latin typeface="Futura"/>
                <a:ea typeface="Futura"/>
                <a:cs typeface="Futura"/>
                <a:sym typeface="Futura"/>
              </a:defRPr>
            </a:pPr>
            <a:r>
              <a:t>then gemeprost 1 mg ,  5 doses</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title" idx="4294967295"/>
          </p:nvPr>
        </p:nvSpPr>
        <p:spPr>
          <a:xfrm>
            <a:off x="771525" y="609599"/>
            <a:ext cx="8743950" cy="1143002"/>
          </a:xfrm>
          <a:prstGeom prst="rect">
            <a:avLst/>
          </a:prstGeom>
        </p:spPr>
        <p:txBody>
          <a:bodyPr>
            <a:normAutofit/>
          </a:bodyPr>
          <a:lstStyle>
            <a:lvl1pPr>
              <a:defRPr sz="2900" b="0">
                <a:latin typeface="Futura"/>
                <a:ea typeface="Futura"/>
                <a:cs typeface="Futura"/>
                <a:sym typeface="Futura"/>
              </a:defRPr>
            </a:lvl1pPr>
          </a:lstStyle>
          <a:p>
            <a:r>
              <a:t>Second trimester recent (n = 1244)</a:t>
            </a:r>
          </a:p>
        </p:txBody>
      </p:sp>
      <p:graphicFrame>
        <p:nvGraphicFramePr>
          <p:cNvPr id="112" name="Table 112"/>
          <p:cNvGraphicFramePr/>
          <p:nvPr/>
        </p:nvGraphicFramePr>
        <p:xfrm>
          <a:off x="771525" y="1978025"/>
          <a:ext cx="8743948" cy="4114800"/>
        </p:xfrm>
        <a:graphic>
          <a:graphicData uri="http://schemas.openxmlformats.org/drawingml/2006/table">
            <a:tbl>
              <a:tblPr>
                <a:tableStyleId>{4C3C2611-4C71-4FC5-86AE-919BDF0F9419}</a:tableStyleId>
              </a:tblPr>
              <a:tblGrid>
                <a:gridCol w="2670175"/>
                <a:gridCol w="1133475"/>
                <a:gridCol w="1296987"/>
                <a:gridCol w="1296987"/>
                <a:gridCol w="1214437"/>
                <a:gridCol w="1131887"/>
              </a:tblGrid>
              <a:tr h="685800">
                <a:tc>
                  <a:txBody>
                    <a:bodyPr/>
                    <a:lstStyle/>
                    <a:p>
                      <a:pPr algn="l">
                        <a:spcBef>
                          <a:spcPts val="400"/>
                        </a:spcBef>
                        <a:defRPr sz="1800" b="0"/>
                      </a:pPr>
                      <a:r>
                        <a:rPr b="1">
                          <a:sym typeface="Arial"/>
                        </a:rPr>
                        <a:t>Weeks</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13-14</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14-15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15-17</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17-19</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&gt; 19</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400"/>
                        </a:spcBef>
                        <a:defRPr sz="1800" b="0"/>
                      </a:pPr>
                      <a:r>
                        <a:rPr b="1">
                          <a:sym typeface="Arial"/>
                        </a:rPr>
                        <a:t>n</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383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236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282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219</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124</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400"/>
                        </a:spcBef>
                        <a:defRPr sz="1800" b="0"/>
                      </a:pPr>
                      <a:r>
                        <a:rPr b="1">
                          <a:sym typeface="Arial"/>
                        </a:rPr>
                        <a:t>Complete %</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100" b="1">
                          <a:sym typeface="Arial"/>
                        </a:rPr>
                        <a:t>98</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92</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95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95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sz="2200" b="1">
                          <a:sym typeface="Arial"/>
                        </a:rPr>
                        <a:t>98</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400"/>
                        </a:spcBef>
                        <a:defRPr sz="1800" b="0"/>
                      </a:pPr>
                      <a:r>
                        <a:rPr b="1">
                          <a:sym typeface="Arial"/>
                        </a:rPr>
                        <a:t>Incomplete %</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6.3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3.5</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3.6</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1.6</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400"/>
                        </a:spcBef>
                        <a:defRPr sz="1800" b="0"/>
                      </a:pPr>
                      <a:r>
                        <a:rPr b="1">
                          <a:sym typeface="Arial"/>
                        </a:rPr>
                        <a:t>Positive FH %</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0.4</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a:t>
                      </a:r>
                    </a:p>
                  </a:txBody>
                  <a:tcPr marL="45720" marR="45720" horzOverflow="overflow">
                    <a:lnL w="12700">
                      <a:miter lim="400000"/>
                    </a:lnL>
                    <a:lnR w="12700">
                      <a:miter lim="400000"/>
                    </a:lnR>
                    <a:lnT w="12700">
                      <a:miter lim="400000"/>
                    </a:lnT>
                    <a:lnB w="12700">
                      <a:miter lim="400000"/>
                    </a:lnB>
                    <a:noFill/>
                  </a:tcPr>
                </a:tc>
              </a:tr>
              <a:tr h="685800">
                <a:tc>
                  <a:txBody>
                    <a:bodyPr/>
                    <a:lstStyle/>
                    <a:p>
                      <a:pPr algn="l">
                        <a:spcBef>
                          <a:spcPts val="400"/>
                        </a:spcBef>
                        <a:defRPr sz="1800" b="0"/>
                      </a:pPr>
                      <a:r>
                        <a:rPr b="1">
                          <a:sym typeface="Arial"/>
                        </a:rPr>
                        <a:t>Emergency %</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1.0</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1.3</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1.1</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1.4</a:t>
                      </a:r>
                    </a:p>
                  </a:txBody>
                  <a:tcPr marL="45720" marR="45720" horzOverflow="overflow">
                    <a:lnL w="12700">
                      <a:miter lim="400000"/>
                    </a:lnL>
                    <a:lnR w="12700">
                      <a:miter lim="400000"/>
                    </a:lnR>
                    <a:lnT w="12700">
                      <a:miter lim="400000"/>
                    </a:lnT>
                    <a:lnB w="12700">
                      <a:miter lim="400000"/>
                    </a:lnB>
                    <a:noFill/>
                  </a:tcPr>
                </a:tc>
                <a:tc>
                  <a:txBody>
                    <a:bodyPr/>
                    <a:lstStyle/>
                    <a:p>
                      <a:pPr algn="ctr">
                        <a:spcBef>
                          <a:spcPts val="400"/>
                        </a:spcBef>
                        <a:defRPr sz="1800" b="0"/>
                      </a:pPr>
                      <a:r>
                        <a:rPr b="1">
                          <a:sym typeface="Arial"/>
                        </a:rPr>
                        <a:t>0.8</a:t>
                      </a:r>
                    </a:p>
                  </a:txBody>
                  <a:tcPr marL="45720" marR="45720" horzOverflow="overflow">
                    <a:lnL w="12700">
                      <a:miter lim="400000"/>
                    </a:lnL>
                    <a:lnR w="12700">
                      <a:miter lim="400000"/>
                    </a:lnR>
                    <a:lnT w="12700">
                      <a:miter lim="400000"/>
                    </a:lnT>
                    <a:lnB w="12700">
                      <a:miter lim="400000"/>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idx="4294967295"/>
          </p:nvPr>
        </p:nvSpPr>
        <p:spPr>
          <a:xfrm>
            <a:off x="771525" y="609599"/>
            <a:ext cx="8743950" cy="1143002"/>
          </a:xfrm>
          <a:prstGeom prst="rect">
            <a:avLst/>
          </a:prstGeom>
        </p:spPr>
        <p:txBody>
          <a:bodyPr>
            <a:normAutofit/>
          </a:bodyPr>
          <a:lstStyle>
            <a:lvl1pPr>
              <a:defRPr sz="2800"/>
            </a:lvl1pPr>
          </a:lstStyle>
          <a:p>
            <a:r>
              <a:t>Women who would opt for same method</a:t>
            </a:r>
          </a:p>
        </p:txBody>
      </p:sp>
      <p:sp>
        <p:nvSpPr>
          <p:cNvPr id="115" name="Shape 115"/>
          <p:cNvSpPr>
            <a:spLocks noGrp="1"/>
          </p:cNvSpPr>
          <p:nvPr>
            <p:ph type="body" idx="4294967295"/>
          </p:nvPr>
        </p:nvSpPr>
        <p:spPr>
          <a:xfrm>
            <a:off x="771525" y="1981200"/>
            <a:ext cx="9051925" cy="4543425"/>
          </a:xfrm>
          <a:prstGeom prst="rect">
            <a:avLst/>
          </a:prstGeom>
        </p:spPr>
        <p:txBody>
          <a:bodyPr>
            <a:normAutofit/>
          </a:bodyPr>
          <a:lstStyle/>
          <a:p>
            <a:pPr>
              <a:buSzTx/>
              <a:buNone/>
            </a:pPr>
            <a:r>
              <a:t>      </a:t>
            </a:r>
            <a:r>
              <a:rPr sz="2400"/>
              <a:t>Weeks </a:t>
            </a:r>
            <a:r>
              <a:t>                    </a:t>
            </a:r>
            <a:r>
              <a:rPr sz="2400"/>
              <a:t>Medical         Surgical </a:t>
            </a:r>
          </a:p>
          <a:p>
            <a:pPr>
              <a:spcBef>
                <a:spcPts val="500"/>
              </a:spcBef>
              <a:buSzTx/>
              <a:buNone/>
              <a:defRPr sz="2400"/>
            </a:pPr>
            <a:r>
              <a:t>                                                     %                  %</a:t>
            </a:r>
          </a:p>
          <a:p>
            <a:pPr>
              <a:spcBef>
                <a:spcPts val="500"/>
              </a:spcBef>
              <a:buSzTx/>
              <a:buNone/>
              <a:defRPr sz="2400"/>
            </a:pPr>
            <a:r>
              <a:t>          &lt;6                                    100                  )</a:t>
            </a:r>
          </a:p>
          <a:p>
            <a:pPr>
              <a:spcBef>
                <a:spcPts val="500"/>
              </a:spcBef>
              <a:buSzTx/>
              <a:buNone/>
              <a:defRPr sz="2400"/>
            </a:pPr>
            <a:r>
              <a:t>            7                                      90                  )    87</a:t>
            </a:r>
          </a:p>
          <a:p>
            <a:pPr>
              <a:spcBef>
                <a:spcPts val="500"/>
              </a:spcBef>
              <a:buSzTx/>
              <a:buNone/>
              <a:defRPr sz="2400"/>
            </a:pPr>
            <a:r>
              <a:t>            8                                      69                  )</a:t>
            </a:r>
          </a:p>
          <a:p>
            <a:pPr>
              <a:spcBef>
                <a:spcPts val="500"/>
              </a:spcBef>
              <a:buSzTx/>
              <a:buNone/>
              <a:defRPr sz="2400"/>
            </a:pPr>
            <a:r>
              <a:t>            9                                      66                  )</a:t>
            </a:r>
          </a:p>
          <a:p>
            <a:pPr>
              <a:spcBef>
                <a:spcPts val="500"/>
              </a:spcBef>
              <a:buSzTx/>
              <a:buNone/>
              <a:defRPr sz="2400"/>
            </a:pPr>
            <a:r>
              <a:t>         10-13                                  70                 79</a:t>
            </a:r>
          </a:p>
          <a:p>
            <a:pPr>
              <a:spcBef>
                <a:spcPts val="500"/>
              </a:spcBef>
              <a:buSzTx/>
              <a:buNone/>
              <a:defRPr sz="2400"/>
            </a:pPr>
            <a:r>
              <a:t>         13-20                                  53                100</a:t>
            </a:r>
          </a:p>
          <a:p>
            <a:pPr>
              <a:buSzTx/>
              <a:buNone/>
              <a:defRPr sz="2400"/>
            </a:pPr>
            <a:endParaRPr/>
          </a:p>
          <a:p>
            <a:pPr>
              <a:spcBef>
                <a:spcPts val="500"/>
              </a:spcBef>
              <a:buSzTx/>
              <a:buNone/>
              <a:defRPr sz="2400"/>
            </a:pPr>
            <a:r>
              <a:t>                                            </a:t>
            </a:r>
            <a:r>
              <a:rPr sz="1800"/>
              <a:t>From </a:t>
            </a:r>
            <a:r>
              <a:rPr sz="1800" i="1"/>
              <a:t>Henshaw 1993, Ashok 2002, Kelly 2010</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png"/>
          <p:cNvPicPr>
            <a:picLocks noChangeAspect="1"/>
          </p:cNvPicPr>
          <p:nvPr/>
        </p:nvPicPr>
        <p:blipFill>
          <a:blip r:embed="rId2">
            <a:extLst/>
          </a:blip>
          <a:stretch>
            <a:fillRect/>
          </a:stretch>
        </p:blipFill>
        <p:spPr>
          <a:xfrm>
            <a:off x="-185738" y="0"/>
            <a:ext cx="10472738" cy="699293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idx="4294967295"/>
          </p:nvPr>
        </p:nvSpPr>
        <p:spPr>
          <a:xfrm>
            <a:off x="771525" y="333374"/>
            <a:ext cx="8743950" cy="1143002"/>
          </a:xfrm>
          <a:prstGeom prst="rect">
            <a:avLst/>
          </a:prstGeom>
        </p:spPr>
        <p:txBody>
          <a:bodyPr>
            <a:normAutofit/>
          </a:bodyPr>
          <a:lstStyle>
            <a:lvl1pPr>
              <a:defRPr sz="2800"/>
            </a:lvl1pPr>
          </a:lstStyle>
          <a:p>
            <a:r>
              <a:t>Women approached but not randomised</a:t>
            </a:r>
          </a:p>
        </p:txBody>
      </p:sp>
      <p:sp>
        <p:nvSpPr>
          <p:cNvPr id="118" name="Shape 118"/>
          <p:cNvSpPr>
            <a:spLocks noGrp="1"/>
          </p:cNvSpPr>
          <p:nvPr>
            <p:ph type="body" idx="4294967295"/>
          </p:nvPr>
        </p:nvSpPr>
        <p:spPr>
          <a:xfrm>
            <a:off x="771525" y="1906587"/>
            <a:ext cx="8743950" cy="4114801"/>
          </a:xfrm>
          <a:prstGeom prst="rect">
            <a:avLst/>
          </a:prstGeom>
        </p:spPr>
        <p:txBody>
          <a:bodyPr>
            <a:normAutofit/>
          </a:bodyPr>
          <a:lstStyle/>
          <a:p>
            <a:pPr>
              <a:lnSpc>
                <a:spcPct val="90000"/>
              </a:lnSpc>
              <a:spcBef>
                <a:spcPts val="500"/>
              </a:spcBef>
              <a:buSzTx/>
              <a:buNone/>
              <a:defRPr sz="2400"/>
            </a:pPr>
            <a:r>
              <a:t>67% 	had strong preference for surgical </a:t>
            </a:r>
          </a:p>
          <a:p>
            <a:pPr>
              <a:lnSpc>
                <a:spcPct val="90000"/>
              </a:lnSpc>
              <a:spcBef>
                <a:spcPts val="500"/>
              </a:spcBef>
              <a:buSzTx/>
              <a:buNone/>
              <a:defRPr sz="2400"/>
            </a:pPr>
            <a:r>
              <a:t>		wanting to be asleep</a:t>
            </a:r>
          </a:p>
          <a:p>
            <a:pPr>
              <a:lnSpc>
                <a:spcPct val="90000"/>
              </a:lnSpc>
              <a:spcBef>
                <a:spcPts val="500"/>
              </a:spcBef>
              <a:buSzTx/>
              <a:buNone/>
              <a:defRPr sz="2400"/>
            </a:pPr>
            <a:r>
              <a:t>		less traumatic psychologically</a:t>
            </a:r>
          </a:p>
          <a:p>
            <a:pPr>
              <a:lnSpc>
                <a:spcPct val="90000"/>
              </a:lnSpc>
              <a:spcBef>
                <a:spcPts val="500"/>
              </a:spcBef>
              <a:buSzTx/>
              <a:buNone/>
              <a:defRPr sz="2400"/>
            </a:pPr>
            <a:r>
              <a:t>		less painful</a:t>
            </a:r>
          </a:p>
          <a:p>
            <a:pPr>
              <a:lnSpc>
                <a:spcPct val="90000"/>
              </a:lnSpc>
              <a:buSzTx/>
              <a:buNone/>
              <a:defRPr sz="2400"/>
            </a:pPr>
            <a:endParaRPr/>
          </a:p>
          <a:p>
            <a:pPr>
              <a:lnSpc>
                <a:spcPct val="90000"/>
              </a:lnSpc>
              <a:spcBef>
                <a:spcPts val="500"/>
              </a:spcBef>
              <a:buSzTx/>
              <a:buNone/>
              <a:defRPr sz="2400"/>
            </a:pPr>
            <a:r>
              <a:t>33%	had strong preference for medical</a:t>
            </a:r>
          </a:p>
          <a:p>
            <a:pPr>
              <a:lnSpc>
                <a:spcPct val="90000"/>
              </a:lnSpc>
              <a:spcBef>
                <a:spcPts val="500"/>
              </a:spcBef>
              <a:buSzTx/>
              <a:buNone/>
              <a:defRPr sz="2400"/>
            </a:pPr>
            <a:r>
              <a:t>		not wanting to be asleep</a:t>
            </a:r>
          </a:p>
          <a:p>
            <a:pPr>
              <a:lnSpc>
                <a:spcPct val="90000"/>
              </a:lnSpc>
              <a:spcBef>
                <a:spcPts val="500"/>
              </a:spcBef>
              <a:buSzTx/>
              <a:buNone/>
              <a:defRPr sz="2400"/>
            </a:pPr>
            <a:r>
              <a:t>		shorter time to wait</a:t>
            </a:r>
          </a:p>
          <a:p>
            <a:pPr>
              <a:lnSpc>
                <a:spcPct val="90000"/>
              </a:lnSpc>
              <a:buSzTx/>
              <a:buNone/>
              <a:defRPr sz="2400"/>
            </a:pPr>
            <a:endParaRPr/>
          </a:p>
          <a:p>
            <a:pPr algn="r">
              <a:lnSpc>
                <a:spcPct val="90000"/>
              </a:lnSpc>
              <a:spcBef>
                <a:spcPts val="400"/>
              </a:spcBef>
              <a:buSzTx/>
              <a:buNone/>
              <a:defRPr sz="2000"/>
            </a:pPr>
            <a:r>
              <a:t>Kelly </a:t>
            </a:r>
            <a:r>
              <a:rPr i="1"/>
              <a:t>et al</a:t>
            </a:r>
            <a:r>
              <a:t>, 2010</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idx="4294967295"/>
          </p:nvPr>
        </p:nvSpPr>
        <p:spPr>
          <a:xfrm>
            <a:off x="319087" y="333374"/>
            <a:ext cx="9720263" cy="1143002"/>
          </a:xfrm>
          <a:prstGeom prst="rect">
            <a:avLst/>
          </a:prstGeom>
        </p:spPr>
        <p:txBody>
          <a:bodyPr>
            <a:normAutofit/>
          </a:bodyPr>
          <a:lstStyle>
            <a:lvl1pPr>
              <a:defRPr sz="2400"/>
            </a:lvl1pPr>
          </a:lstStyle>
          <a:p>
            <a:r>
              <a:t>Analgesia use among 4343 women having medical abortion</a:t>
            </a:r>
          </a:p>
        </p:txBody>
      </p:sp>
      <p:graphicFrame>
        <p:nvGraphicFramePr>
          <p:cNvPr id="121" name="Chart 121"/>
          <p:cNvGraphicFramePr/>
          <p:nvPr/>
        </p:nvGraphicFramePr>
        <p:xfrm>
          <a:off x="807580" y="1838793"/>
          <a:ext cx="9626553" cy="47011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idx="4294967295"/>
          </p:nvPr>
        </p:nvSpPr>
        <p:spPr>
          <a:xfrm>
            <a:off x="768350" y="476250"/>
            <a:ext cx="8262938" cy="576263"/>
          </a:xfrm>
          <a:prstGeom prst="rect">
            <a:avLst/>
          </a:prstGeom>
        </p:spPr>
        <p:txBody>
          <a:bodyPr>
            <a:normAutofit/>
          </a:bodyPr>
          <a:lstStyle>
            <a:lvl1pPr>
              <a:defRPr sz="2900"/>
            </a:lvl1pPr>
          </a:lstStyle>
          <a:p>
            <a:r>
              <a:t>Antibiotic Policy</a:t>
            </a:r>
          </a:p>
        </p:txBody>
      </p:sp>
      <p:sp>
        <p:nvSpPr>
          <p:cNvPr id="124" name="Shape 124"/>
          <p:cNvSpPr>
            <a:spLocks noGrp="1"/>
          </p:cNvSpPr>
          <p:nvPr>
            <p:ph type="body" idx="4294967295"/>
          </p:nvPr>
        </p:nvSpPr>
        <p:spPr>
          <a:xfrm>
            <a:off x="448600" y="1872654"/>
            <a:ext cx="9389799" cy="4736175"/>
          </a:xfrm>
          <a:prstGeom prst="rect">
            <a:avLst/>
          </a:prstGeom>
        </p:spPr>
        <p:txBody>
          <a:bodyPr>
            <a:normAutofit/>
          </a:bodyPr>
          <a:lstStyle/>
          <a:p>
            <a:pPr marL="514350" lvl="2" indent="400050">
              <a:spcBef>
                <a:spcPts val="0"/>
              </a:spcBef>
              <a:buSzTx/>
              <a:buNone/>
              <a:defRPr sz="2800" b="0" i="1"/>
            </a:pPr>
            <a:r>
              <a:t>All women are screened for chlamydia and gc</a:t>
            </a:r>
          </a:p>
          <a:p>
            <a:pPr marL="514350" indent="-514350">
              <a:buSzTx/>
              <a:buNone/>
              <a:defRPr sz="2800" b="0"/>
            </a:pPr>
            <a:endParaRPr/>
          </a:p>
          <a:p>
            <a:pPr marL="514350" indent="-514350">
              <a:spcBef>
                <a:spcPts val="600"/>
              </a:spcBef>
              <a:buSzTx/>
              <a:buNone/>
              <a:defRPr sz="2800" b="0"/>
            </a:pPr>
            <a:r>
              <a:t>If positive given </a:t>
            </a:r>
            <a:r>
              <a:rPr b="1"/>
              <a:t>azithromycin</a:t>
            </a:r>
            <a:r>
              <a:t> (can use doxycycline)</a:t>
            </a:r>
            <a:br/>
            <a:endParaRPr/>
          </a:p>
          <a:p>
            <a:pPr marL="514350" indent="-514350">
              <a:spcBef>
                <a:spcPts val="600"/>
              </a:spcBef>
              <a:buSzTx/>
              <a:buNone/>
              <a:defRPr sz="2800" b="0"/>
            </a:pPr>
            <a:r>
              <a:t>If 18 years and under - given prophylactic azithromycin</a:t>
            </a:r>
          </a:p>
          <a:p>
            <a:pPr marL="514350" indent="-514350">
              <a:spcBef>
                <a:spcPts val="600"/>
              </a:spcBef>
              <a:buSzTx/>
              <a:buNone/>
              <a:defRPr sz="2800" b="0"/>
            </a:pPr>
            <a:endParaRPr/>
          </a:p>
          <a:p>
            <a:pPr marL="514350" indent="-514350">
              <a:spcBef>
                <a:spcPts val="600"/>
              </a:spcBef>
              <a:buSzTx/>
              <a:buNone/>
              <a:defRPr sz="2800" b="0"/>
            </a:pPr>
            <a:endParaRPr/>
          </a:p>
          <a:p>
            <a:pPr marL="514350" indent="-514350">
              <a:spcBef>
                <a:spcPts val="600"/>
              </a:spcBef>
              <a:buSzTx/>
              <a:buNone/>
              <a:defRPr sz="2800" b="0"/>
            </a:pPr>
            <a:r>
              <a:t> </a:t>
            </a:r>
            <a:r>
              <a:rPr b="1"/>
              <a:t>All</a:t>
            </a:r>
            <a:r>
              <a:t> women get </a:t>
            </a:r>
            <a:r>
              <a:rPr b="1"/>
              <a:t>metronidazole</a:t>
            </a:r>
            <a:r>
              <a:t> 800mgs at time of abortion</a:t>
            </a:r>
            <a:br/>
            <a:endParaRP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idx="4294967295"/>
          </p:nvPr>
        </p:nvSpPr>
        <p:spPr>
          <a:xfrm>
            <a:off x="174625" y="260350"/>
            <a:ext cx="9937750" cy="1223963"/>
          </a:xfrm>
          <a:prstGeom prst="rect">
            <a:avLst/>
          </a:prstGeom>
        </p:spPr>
        <p:txBody>
          <a:bodyPr>
            <a:normAutofit/>
          </a:bodyPr>
          <a:lstStyle/>
          <a:p>
            <a:r>
              <a:t>Prevention of Subsequent Unintended Pregnancy</a:t>
            </a:r>
          </a:p>
        </p:txBody>
      </p:sp>
      <p:sp>
        <p:nvSpPr>
          <p:cNvPr id="127" name="Shape 127"/>
          <p:cNvSpPr>
            <a:spLocks noGrp="1"/>
          </p:cNvSpPr>
          <p:nvPr>
            <p:ph type="body" idx="4294967295"/>
          </p:nvPr>
        </p:nvSpPr>
        <p:spPr>
          <a:xfrm>
            <a:off x="923925" y="1896533"/>
            <a:ext cx="8743950" cy="4114801"/>
          </a:xfrm>
          <a:prstGeom prst="rect">
            <a:avLst/>
          </a:prstGeom>
        </p:spPr>
        <p:txBody>
          <a:bodyPr>
            <a:normAutofit/>
          </a:bodyPr>
          <a:lstStyle/>
          <a:p>
            <a:pPr>
              <a:spcBef>
                <a:spcPts val="600"/>
              </a:spcBef>
              <a:buChar char="•"/>
              <a:defRPr sz="2800" b="0">
                <a:latin typeface="Futura"/>
                <a:ea typeface="Futura"/>
                <a:cs typeface="Futura"/>
                <a:sym typeface="Futura"/>
              </a:defRPr>
            </a:pPr>
            <a:r>
              <a:t>Immediate insertion of IUCD is safe and acceptable    </a:t>
            </a:r>
            <a:r>
              <a:rPr sz="2000"/>
              <a:t>(Grimes et al 2003)</a:t>
            </a:r>
          </a:p>
          <a:p>
            <a:pPr>
              <a:buChar char="•"/>
              <a:defRPr sz="2000" b="0">
                <a:latin typeface="Futura"/>
                <a:ea typeface="Futura"/>
                <a:cs typeface="Futura"/>
                <a:sym typeface="Futura"/>
              </a:defRPr>
            </a:pPr>
            <a:endParaRPr sz="2000"/>
          </a:p>
          <a:p>
            <a:pPr>
              <a:spcBef>
                <a:spcPts val="600"/>
              </a:spcBef>
              <a:buChar char="•"/>
              <a:defRPr sz="2800" b="0">
                <a:latin typeface="Futura"/>
                <a:ea typeface="Futura"/>
                <a:cs typeface="Futura"/>
                <a:sym typeface="Futura"/>
              </a:defRPr>
            </a:pPr>
            <a:r>
              <a:t>Significantly fewer subsequent abortions                        </a:t>
            </a:r>
            <a:r>
              <a:rPr sz="2000"/>
              <a:t>(Goodman et al 2008, Heikinheimo et al 2008, Roberts et al 2010)</a:t>
            </a:r>
          </a:p>
          <a:p>
            <a:pPr>
              <a:buChar char="•"/>
              <a:defRPr sz="2000" b="0">
                <a:latin typeface="Futura"/>
                <a:ea typeface="Futura"/>
                <a:cs typeface="Futura"/>
                <a:sym typeface="Futura"/>
              </a:defRPr>
            </a:pPr>
            <a:endParaRPr sz="2000"/>
          </a:p>
          <a:p>
            <a:pPr>
              <a:spcBef>
                <a:spcPts val="600"/>
              </a:spcBef>
              <a:buChar char="•"/>
              <a:defRPr sz="2800" b="0">
                <a:latin typeface="Futura"/>
                <a:ea typeface="Futura"/>
                <a:cs typeface="Futura"/>
                <a:sym typeface="Futura"/>
              </a:defRPr>
            </a:pPr>
            <a:r>
              <a:t>Immediate insertion has higher rate of use at six months         </a:t>
            </a:r>
            <a:r>
              <a:rPr sz="2000"/>
              <a:t>(Bednarek et al 2011)</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p:nvPr/>
        </p:nvSpPr>
        <p:spPr>
          <a:xfrm>
            <a:off x="788115" y="872627"/>
            <a:ext cx="9144002" cy="539214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900" b="1"/>
            </a:pPr>
            <a:r>
              <a:t>First-trimester Abortion</a:t>
            </a:r>
          </a:p>
          <a:p>
            <a:pPr>
              <a:defRPr sz="1900" b="1"/>
            </a:pPr>
            <a:endParaRPr/>
          </a:p>
          <a:p>
            <a:pPr>
              <a:defRPr sz="1900" b="1"/>
            </a:pPr>
            <a:endParaRPr/>
          </a:p>
          <a:p>
            <a:pPr>
              <a:defRPr sz="1900"/>
            </a:pPr>
            <a:r>
              <a:t>• Up to 9 weeks’ gestation, a choice of medical or surgical abortion should be offered, since both are safe and effective.                                                           </a:t>
            </a:r>
            <a:r>
              <a:rPr b="1"/>
              <a:t>(Medical at home or surgical without GA but with misoprostol pre-treatment)</a:t>
            </a:r>
          </a:p>
          <a:p>
            <a:pPr>
              <a:defRPr sz="1900" b="1"/>
            </a:pPr>
            <a:endParaRPr b="1"/>
          </a:p>
          <a:p>
            <a:pPr>
              <a:defRPr sz="1900"/>
            </a:pPr>
            <a:r>
              <a:t>• Medical abortion is associated with more pain and bleeding, and it carries a slightly higher risk of incomplete abortion (2 to 5%, vs. 1% with surgical abortion).</a:t>
            </a:r>
          </a:p>
          <a:p>
            <a:pPr>
              <a:defRPr sz="1900"/>
            </a:pPr>
            <a:endParaRPr/>
          </a:p>
          <a:p>
            <a:pPr>
              <a:defRPr sz="1900"/>
            </a:pPr>
            <a:r>
              <a:t>• Surgical abortion may be associated with an increased risk of serious, but very rare, complications requiring major surgery.</a:t>
            </a:r>
          </a:p>
          <a:p>
            <a:pPr>
              <a:defRPr sz="1900"/>
            </a:pPr>
            <a:endParaRPr/>
          </a:p>
          <a:p>
            <a:pPr>
              <a:defRPr sz="1900"/>
            </a:pPr>
            <a:r>
              <a:t>• Women can be reassured that the current evidence indicates that neither method of abortion is associated with an increased risk of harm to their future reproductive health or to their future mental health, as compared with continued pregnancy.</a:t>
            </a:r>
          </a:p>
          <a:p>
            <a:pPr>
              <a:defRPr sz="1900"/>
            </a:pPr>
            <a:endParaRPr/>
          </a:p>
          <a:p>
            <a:pPr>
              <a:defRPr sz="1900"/>
            </a:pPr>
            <a:r>
              <a:t>• The insertion of an intrauterine device at the time of the abortion is the best reversible method of contraception to prevent another unintended pregnancy.</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276608" y="638092"/>
            <a:ext cx="9733783" cy="55060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100"/>
            </a:pPr>
            <a:r>
              <a:t>EBCOG  Position Statement</a:t>
            </a:r>
          </a:p>
          <a:p>
            <a:pPr>
              <a:defRPr sz="2100"/>
            </a:pPr>
            <a:endParaRPr/>
          </a:p>
          <a:p>
            <a:pPr>
              <a:defRPr sz="2100"/>
            </a:pPr>
            <a:endParaRPr/>
          </a:p>
          <a:p>
            <a:pPr>
              <a:defRPr sz="2100"/>
            </a:pPr>
            <a:r>
              <a:rPr sz="2000"/>
              <a:t>The provision of safe abortion is crucial to the public health of all communities</a:t>
            </a:r>
            <a:r>
              <a:t>. </a:t>
            </a:r>
          </a:p>
          <a:p>
            <a:pPr>
              <a:defRPr sz="2100"/>
            </a:pPr>
            <a:endParaRPr/>
          </a:p>
          <a:p>
            <a:pPr>
              <a:defRPr sz="1900"/>
            </a:pPr>
            <a:r>
              <a:t>WHO advises that the choice of abortion should be readily available to women in all national healthcare systems.</a:t>
            </a:r>
          </a:p>
          <a:p>
            <a:pPr>
              <a:defRPr sz="2100"/>
            </a:pPr>
            <a:endParaRPr/>
          </a:p>
          <a:p>
            <a:pPr>
              <a:defRPr sz="2100" i="1">
                <a:latin typeface="Futura"/>
                <a:ea typeface="Futura"/>
                <a:cs typeface="Futura"/>
                <a:sym typeface="Futura"/>
              </a:defRPr>
            </a:pPr>
            <a:r>
              <a:t>EBCOG considers that its universal availability in all countries in Europe is fundamental to women’s health and well-being.</a:t>
            </a:r>
          </a:p>
          <a:p>
            <a:pPr>
              <a:defRPr sz="2100"/>
            </a:pPr>
            <a:endParaRPr/>
          </a:p>
          <a:p>
            <a:pPr>
              <a:defRPr sz="2100" i="1">
                <a:latin typeface="Futura"/>
                <a:ea typeface="Futura"/>
                <a:cs typeface="Futura"/>
                <a:sym typeface="Futura"/>
              </a:defRPr>
            </a:pPr>
            <a:r>
              <a:t>Medical abortion is one of the safest procedures in medical practice, with minimal morbidity and mortality, and as such there is no reason to restrict the licensing of mifepristone and misoprostol. </a:t>
            </a:r>
          </a:p>
          <a:p>
            <a:pPr>
              <a:defRPr sz="2100"/>
            </a:pPr>
            <a:endParaRPr/>
          </a:p>
          <a:p>
            <a:pPr>
              <a:defRPr sz="2000"/>
            </a:pPr>
            <a:r>
              <a:t>EBCOG recommends that training in abortion care is mandatory and is included in the curriculum for anyone training in the specialty of gynaecology and obstetrics. </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276609" y="187865"/>
            <a:ext cx="9733782" cy="55092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EBCOG  Statement</a:t>
            </a:r>
          </a:p>
          <a:p>
            <a:endParaRPr lang="tr-TR" dirty="0" smtClean="0"/>
          </a:p>
          <a:p>
            <a:endParaRPr dirty="0"/>
          </a:p>
          <a:p>
            <a:r>
              <a:rPr sz="2000" dirty="0"/>
              <a:t>The provision of safe abortion is crucial to the public health of all communities. </a:t>
            </a:r>
          </a:p>
          <a:p>
            <a:endParaRPr sz="2000" dirty="0"/>
          </a:p>
          <a:p>
            <a:r>
              <a:rPr sz="2000" dirty="0"/>
              <a:t>WHO advises that the choice of abortion should be readily available to women in all national healthcare systems.</a:t>
            </a:r>
          </a:p>
          <a:p>
            <a:endParaRPr sz="2000" dirty="0"/>
          </a:p>
          <a:p>
            <a:r>
              <a:rPr sz="2000" dirty="0"/>
              <a:t>EBCOG considers that its universal availability in all countries in Europe is fundamental to women’s health and well-being.</a:t>
            </a:r>
          </a:p>
          <a:p>
            <a:endParaRPr sz="2000" dirty="0"/>
          </a:p>
          <a:p>
            <a:r>
              <a:rPr sz="2000" dirty="0"/>
              <a:t>Medical abortion is one of the safest procedures in medical practice, with minimal morbidity and mortality, and as such there appears to be no good reason to restrict the licensing of mifepristone and misoprostol. </a:t>
            </a:r>
          </a:p>
          <a:p>
            <a:endParaRPr sz="2000" dirty="0"/>
          </a:p>
          <a:p>
            <a:r>
              <a:rPr sz="2000" dirty="0"/>
              <a:t>EBCOG recommends that training in abortion care is mandatory and is included in the curriculum for anyone training in the specialty of </a:t>
            </a:r>
            <a:r>
              <a:rPr sz="2000" dirty="0" err="1"/>
              <a:t>gynaecology</a:t>
            </a:r>
            <a:r>
              <a:rPr sz="2000" dirty="0"/>
              <a:t> and obstetrics. </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age8image12448.png"/>
          <p:cNvPicPr>
            <a:picLocks noChangeAspect="1"/>
          </p:cNvPicPr>
          <p:nvPr/>
        </p:nvPicPr>
        <p:blipFill>
          <a:blip r:embed="rId2">
            <a:extLst/>
          </a:blip>
          <a:stretch>
            <a:fillRect/>
          </a:stretch>
        </p:blipFill>
        <p:spPr>
          <a:xfrm>
            <a:off x="1383298" y="1370806"/>
            <a:ext cx="7520404" cy="5264283"/>
          </a:xfrm>
          <a:prstGeom prst="rect">
            <a:avLst/>
          </a:prstGeom>
          <a:ln w="12700">
            <a:miter lim="400000"/>
          </a:ln>
        </p:spPr>
      </p:pic>
      <p:sp>
        <p:nvSpPr>
          <p:cNvPr id="33" name="Shape 33"/>
          <p:cNvSpPr/>
          <p:nvPr/>
        </p:nvSpPr>
        <p:spPr>
          <a:xfrm>
            <a:off x="1039348" y="139700"/>
            <a:ext cx="8786775"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lnSpc>
                <a:spcPts val="4600"/>
              </a:lnSpc>
              <a:defRPr sz="2700" b="1">
                <a:latin typeface="Times"/>
                <a:ea typeface="Times"/>
                <a:cs typeface="Times"/>
                <a:sym typeface="Times"/>
              </a:defRPr>
            </a:pPr>
            <a:r>
              <a:t> Rates of termination</a:t>
            </a:r>
            <a:r>
              <a:rPr baseline="29629"/>
              <a:t> </a:t>
            </a:r>
            <a:r>
              <a:t>by age of woman   2005 – 2014</a:t>
            </a:r>
          </a:p>
          <a:p>
            <a:pPr defTabSz="457200">
              <a:lnSpc>
                <a:spcPts val="2800"/>
              </a:lnSpc>
              <a:defRPr sz="1200">
                <a:latin typeface="Times"/>
                <a:ea typeface="Times"/>
                <a:cs typeface="Times"/>
                <a:sym typeface="Times"/>
              </a:defRPr>
            </a:pPr>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nvSpPr>
        <p:spPr>
          <a:xfrm>
            <a:off x="654268" y="854160"/>
            <a:ext cx="8978464" cy="101794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vl1pPr>
          </a:lstStyle>
          <a:p>
            <a:r>
              <a:t>Development of medical methods of  induced abortion with mifepristone and prostaglandin</a:t>
            </a:r>
          </a:p>
        </p:txBody>
      </p:sp>
      <p:pic>
        <p:nvPicPr>
          <p:cNvPr id="36" name="image.pdf"/>
          <p:cNvPicPr>
            <a:picLocks noChangeAspect="1"/>
          </p:cNvPicPr>
          <p:nvPr/>
        </p:nvPicPr>
        <p:blipFill>
          <a:blip r:embed="rId2">
            <a:extLst/>
          </a:blip>
          <a:stretch>
            <a:fillRect/>
          </a:stretch>
        </p:blipFill>
        <p:spPr>
          <a:xfrm>
            <a:off x="9292960" y="6030912"/>
            <a:ext cx="153499" cy="70984"/>
          </a:xfrm>
          <a:prstGeom prst="rect">
            <a:avLst/>
          </a:prstGeom>
          <a:ln w="12700">
            <a:miter lim="400000"/>
          </a:ln>
        </p:spPr>
      </p:pic>
      <p:sp>
        <p:nvSpPr>
          <p:cNvPr id="37" name="Shape 37"/>
          <p:cNvSpPr/>
          <p:nvPr/>
        </p:nvSpPr>
        <p:spPr>
          <a:xfrm>
            <a:off x="4811930" y="3210465"/>
            <a:ext cx="663140" cy="437070"/>
          </a:xfrm>
          <a:prstGeom prst="rect">
            <a:avLst/>
          </a:prstGeom>
          <a:ln w="12700">
            <a:miter lim="400000"/>
          </a:ln>
        </p:spPr>
        <p:txBody>
          <a:bodyPr wrap="none" lIns="45719" rIns="45719">
            <a:spAutoFit/>
          </a:bodyPr>
          <a:lstStyle/>
          <a:p>
            <a:endParaRPr/>
          </a:p>
        </p:txBody>
      </p:sp>
      <p:sp>
        <p:nvSpPr>
          <p:cNvPr id="38" name="Shape 38"/>
          <p:cNvSpPr/>
          <p:nvPr/>
        </p:nvSpPr>
        <p:spPr>
          <a:xfrm>
            <a:off x="4938930" y="3337465"/>
            <a:ext cx="663140" cy="437070"/>
          </a:xfrm>
          <a:prstGeom prst="rect">
            <a:avLst/>
          </a:prstGeom>
          <a:ln w="12700">
            <a:miter lim="400000"/>
          </a:ln>
        </p:spPr>
        <p:txBody>
          <a:bodyPr wrap="none" lIns="45719" rIns="45719">
            <a:spAutoFit/>
          </a:bodyPr>
          <a:lstStyle/>
          <a:p>
            <a:endParaRPr/>
          </a:p>
        </p:txBody>
      </p:sp>
      <p:sp>
        <p:nvSpPr>
          <p:cNvPr id="39" name="Shape 39"/>
          <p:cNvSpPr/>
          <p:nvPr/>
        </p:nvSpPr>
        <p:spPr>
          <a:xfrm>
            <a:off x="939828" y="2651665"/>
            <a:ext cx="8269298" cy="34321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900" b="1"/>
            </a:pPr>
            <a:r>
              <a:rPr b="0"/>
              <a:t>1984 </a:t>
            </a:r>
            <a:r>
              <a:t>  </a:t>
            </a:r>
            <a:r>
              <a:rPr b="0"/>
              <a:t>Mifepristone alone</a:t>
            </a:r>
          </a:p>
          <a:p>
            <a:pPr>
              <a:defRPr sz="2900" b="1"/>
            </a:pPr>
            <a:r>
              <a:t>1985   Mifepristone and Prostaglandin</a:t>
            </a:r>
          </a:p>
          <a:p>
            <a:pPr>
              <a:defRPr sz="2900" b="1"/>
            </a:pPr>
            <a:r>
              <a:rPr b="0"/>
              <a:t>1987   Mifepristone and vaginal prostaglandin</a:t>
            </a:r>
          </a:p>
          <a:p>
            <a:pPr>
              <a:defRPr sz="2900" b="1"/>
            </a:pPr>
            <a:r>
              <a:rPr b="0"/>
              <a:t>1991   Mifepristone and oral prostaglandin</a:t>
            </a:r>
          </a:p>
          <a:p>
            <a:pPr>
              <a:defRPr sz="2900" b="1"/>
            </a:pPr>
            <a:r>
              <a:rPr b="0"/>
              <a:t>1991   Reduced doses of mifepristone</a:t>
            </a:r>
          </a:p>
          <a:p>
            <a:pPr>
              <a:defRPr sz="2900" b="1"/>
            </a:pPr>
            <a:r>
              <a:t>1995   Mifepristone and vaginal misoprostol</a:t>
            </a:r>
          </a:p>
          <a:p>
            <a:pPr>
              <a:defRPr sz="2900" b="1"/>
            </a:pPr>
            <a:r>
              <a:t>2000   Medical methods at all gestations</a:t>
            </a:r>
          </a:p>
          <a:p>
            <a:pPr>
              <a:defRPr sz="2900" b="1"/>
            </a:pPr>
            <a:r>
              <a:t>2002   </a:t>
            </a:r>
            <a:r>
              <a:rPr b="0"/>
              <a:t>Mifepristone and sublingual misoprostol</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771525" y="333375"/>
            <a:ext cx="8693150" cy="1419225"/>
          </a:xfrm>
          <a:prstGeom prst="rect">
            <a:avLst/>
          </a:prstGeom>
        </p:spPr>
        <p:txBody>
          <a:bodyPr>
            <a:normAutofit/>
          </a:bodyPr>
          <a:lstStyle/>
          <a:p>
            <a:pPr>
              <a:defRPr sz="2800"/>
            </a:pPr>
            <a:r>
              <a:t>Outcome of medical abortion (10291 women)</a:t>
            </a:r>
            <a:br/>
            <a:endParaRPr/>
          </a:p>
        </p:txBody>
      </p:sp>
      <p:graphicFrame>
        <p:nvGraphicFramePr>
          <p:cNvPr id="42" name="Table 42"/>
          <p:cNvGraphicFramePr/>
          <p:nvPr/>
        </p:nvGraphicFramePr>
        <p:xfrm>
          <a:off x="274802" y="2060575"/>
          <a:ext cx="9686588" cy="4267199"/>
        </p:xfrm>
        <a:graphic>
          <a:graphicData uri="http://schemas.openxmlformats.org/drawingml/2006/table">
            <a:tbl>
              <a:tblPr>
                <a:tableStyleId>{4C3C2611-4C71-4FC5-86AE-919BDF0F9419}</a:tableStyleId>
              </a:tblPr>
              <a:tblGrid>
                <a:gridCol w="1406939"/>
                <a:gridCol w="780604"/>
                <a:gridCol w="780604"/>
                <a:gridCol w="782147"/>
                <a:gridCol w="780604"/>
                <a:gridCol w="936417"/>
                <a:gridCol w="937959"/>
                <a:gridCol w="780604"/>
                <a:gridCol w="860824"/>
                <a:gridCol w="857739"/>
                <a:gridCol w="782147"/>
              </a:tblGrid>
              <a:tr h="822325">
                <a:tc>
                  <a:txBody>
                    <a:bodyPr/>
                    <a:lstStyle/>
                    <a:p>
                      <a:pPr algn="l">
                        <a:spcBef>
                          <a:spcPts val="400"/>
                        </a:spcBef>
                        <a:defRPr sz="2800">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  &lt;7</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8-9</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 10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 11</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  12</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  13</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14-15</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16-17</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18-19</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400"/>
                        </a:spcBef>
                        <a:defRPr sz="1800" b="0"/>
                      </a:pPr>
                      <a:r>
                        <a:rPr b="1">
                          <a:sym typeface="Arial"/>
                        </a:rPr>
                        <a:t>&gt;19</a:t>
                      </a:r>
                    </a:p>
                  </a:txBody>
                  <a:tcPr marL="45720" marR="45720" horzOverflow="overflow">
                    <a:lnL w="12700">
                      <a:miter lim="400000"/>
                    </a:lnL>
                    <a:lnR w="12700">
                      <a:miter lim="400000"/>
                    </a:lnR>
                    <a:lnT w="12700">
                      <a:miter lim="400000"/>
                    </a:lnT>
                    <a:lnB w="12700">
                      <a:miter lim="400000"/>
                    </a:lnB>
                    <a:noFill/>
                  </a:tcPr>
                </a:tc>
              </a:tr>
              <a:tr h="854075">
                <a:tc>
                  <a:txBody>
                    <a:bodyPr/>
                    <a:lstStyle/>
                    <a:p>
                      <a:pPr algn="l">
                        <a:spcBef>
                          <a:spcPts val="600"/>
                        </a:spcBef>
                        <a:defRPr sz="1800" b="0"/>
                      </a:pPr>
                      <a:r>
                        <a:rPr sz="2800" b="1" i="1">
                          <a:sym typeface="Arial"/>
                        </a:rPr>
                        <a:t>Evac</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1.8</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1.7</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3.8</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4.8</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 6.4</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6.0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4.7</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 6.0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4.1</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b="1" i="1">
                          <a:sym typeface="Arial"/>
                        </a:rPr>
                        <a:t>2.2</a:t>
                      </a:r>
                    </a:p>
                  </a:txBody>
                  <a:tcPr marL="45720" marR="45720" horzOverflow="overflow">
                    <a:lnL w="12700">
                      <a:miter lim="400000"/>
                    </a:lnL>
                    <a:lnR w="12700">
                      <a:miter lim="400000"/>
                    </a:lnR>
                    <a:lnT w="12700">
                      <a:miter lim="400000"/>
                    </a:lnT>
                    <a:lnB w="12700">
                      <a:miter lim="400000"/>
                    </a:lnB>
                    <a:noFill/>
                  </a:tcPr>
                </a:tc>
              </a:tr>
              <a:tr h="944562">
                <a:tc>
                  <a:txBody>
                    <a:bodyPr/>
                    <a:lstStyle/>
                    <a:p>
                      <a:pPr algn="l">
                        <a:spcBef>
                          <a:spcPts val="600"/>
                        </a:spcBef>
                        <a:defRPr sz="1800" b="0"/>
                      </a:pPr>
                      <a:r>
                        <a:rPr sz="2800">
                          <a:sym typeface="Arial"/>
                        </a:rPr>
                        <a:t>Incomp</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1.3</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1.1</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2.6</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2.7</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3.2</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2.5</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3.5</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3.9</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3.0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1.5</a:t>
                      </a:r>
                    </a:p>
                  </a:txBody>
                  <a:tcPr marL="45720" marR="45720" horzOverflow="overflow">
                    <a:lnL w="12700">
                      <a:miter lim="400000"/>
                    </a:lnL>
                    <a:lnR w="12700">
                      <a:miter lim="400000"/>
                    </a:lnR>
                    <a:lnT w="12700">
                      <a:miter lim="400000"/>
                    </a:lnT>
                    <a:lnB w="12700">
                      <a:miter lim="400000"/>
                    </a:lnB>
                    <a:noFill/>
                  </a:tcPr>
                </a:tc>
              </a:tr>
              <a:tr h="823912">
                <a:tc>
                  <a:txBody>
                    <a:bodyPr/>
                    <a:lstStyle/>
                    <a:p>
                      <a:pPr algn="l">
                        <a:spcBef>
                          <a:spcPts val="600"/>
                        </a:spcBef>
                        <a:defRPr sz="1800" b="0"/>
                      </a:pPr>
                      <a:r>
                        <a:rPr sz="2800">
                          <a:sym typeface="Arial"/>
                        </a:rPr>
                        <a:t>FH</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0.2</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0.7</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1.8</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2.8</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2.7</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0.3</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0.0</a:t>
                      </a:r>
                    </a:p>
                  </a:txBody>
                  <a:tcPr marL="45720" marR="45720" horzOverflow="overflow">
                    <a:lnL w="12700">
                      <a:miter lim="400000"/>
                    </a:lnL>
                    <a:lnR w="12700">
                      <a:miter lim="400000"/>
                    </a:lnR>
                    <a:lnT w="12700">
                      <a:miter lim="400000"/>
                    </a:lnT>
                    <a:lnB w="12700">
                      <a:miter lim="400000"/>
                    </a:lnB>
                    <a:noFill/>
                  </a:tcPr>
                </a:tc>
              </a:tr>
              <a:tr h="822325">
                <a:tc>
                  <a:txBody>
                    <a:bodyPr/>
                    <a:lstStyle/>
                    <a:p>
                      <a:pPr algn="l">
                        <a:spcBef>
                          <a:spcPts val="600"/>
                        </a:spcBef>
                        <a:defRPr sz="1800" b="0"/>
                      </a:pPr>
                      <a:r>
                        <a:rPr sz="2800">
                          <a:sym typeface="Arial"/>
                        </a:rPr>
                        <a:t>Emerg</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0.5</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0.4</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0.5</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0.3</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0.4</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0.8</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1.2</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 1.8</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1.1</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1800" b="0"/>
                      </a:pPr>
                      <a:r>
                        <a:rPr sz="2800">
                          <a:sym typeface="Arial"/>
                        </a:rPr>
                        <a:t>0.7</a:t>
                      </a:r>
                    </a:p>
                  </a:txBody>
                  <a:tcPr marL="45720" marR="4572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age9image13512.png"/>
          <p:cNvPicPr>
            <a:picLocks noChangeAspect="1"/>
          </p:cNvPicPr>
          <p:nvPr/>
        </p:nvPicPr>
        <p:blipFill>
          <a:blip r:embed="rId2">
            <a:extLst/>
          </a:blip>
          <a:stretch>
            <a:fillRect/>
          </a:stretch>
        </p:blipFill>
        <p:spPr>
          <a:xfrm>
            <a:off x="1216702" y="1452015"/>
            <a:ext cx="7628502" cy="5390261"/>
          </a:xfrm>
          <a:prstGeom prst="rect">
            <a:avLst/>
          </a:prstGeom>
          <a:ln w="12700">
            <a:miter lim="400000"/>
          </a:ln>
        </p:spPr>
      </p:pic>
      <p:sp>
        <p:nvSpPr>
          <p:cNvPr id="45" name="Shape 45"/>
          <p:cNvSpPr/>
          <p:nvPr/>
        </p:nvSpPr>
        <p:spPr>
          <a:xfrm>
            <a:off x="425450" y="95250"/>
            <a:ext cx="180340" cy="4470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sp>
        <p:nvSpPr>
          <p:cNvPr id="46" name="Shape 46"/>
          <p:cNvSpPr/>
          <p:nvPr/>
        </p:nvSpPr>
        <p:spPr>
          <a:xfrm>
            <a:off x="4811930" y="3210465"/>
            <a:ext cx="663140" cy="437070"/>
          </a:xfrm>
          <a:prstGeom prst="rect">
            <a:avLst/>
          </a:prstGeom>
          <a:ln w="12700">
            <a:miter lim="400000"/>
          </a:ln>
        </p:spPr>
        <p:txBody>
          <a:bodyPr wrap="none" lIns="45719" rIns="45719">
            <a:spAutoFit/>
          </a:bodyPr>
          <a:lstStyle/>
          <a:p>
            <a:endParaRPr/>
          </a:p>
        </p:txBody>
      </p:sp>
      <p:sp>
        <p:nvSpPr>
          <p:cNvPr id="47" name="Shape 47"/>
          <p:cNvSpPr/>
          <p:nvPr/>
        </p:nvSpPr>
        <p:spPr>
          <a:xfrm>
            <a:off x="4938930" y="3337465"/>
            <a:ext cx="663140" cy="437070"/>
          </a:xfrm>
          <a:prstGeom prst="rect">
            <a:avLst/>
          </a:prstGeom>
          <a:ln w="12700">
            <a:miter lim="400000"/>
          </a:ln>
        </p:spPr>
        <p:txBody>
          <a:bodyPr wrap="none" lIns="45719" rIns="45719">
            <a:spAutoFit/>
          </a:bodyPr>
          <a:lstStyle/>
          <a:p>
            <a:endParaRPr/>
          </a:p>
        </p:txBody>
      </p:sp>
      <p:sp>
        <p:nvSpPr>
          <p:cNvPr id="48" name="Shape 48"/>
          <p:cNvSpPr/>
          <p:nvPr/>
        </p:nvSpPr>
        <p:spPr>
          <a:xfrm>
            <a:off x="1547138" y="568865"/>
            <a:ext cx="7446724" cy="43707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a:lvl1pPr>
          </a:lstStyle>
          <a:p>
            <a:r>
              <a:t>Abortions in Scotland by Gestation 1968-2014</a:t>
            </a:r>
          </a:p>
        </p:txBody>
      </p:sp>
    </p:spTree>
  </p:cSld>
  <p:clrMapOvr>
    <a:masterClrMapping/>
  </p:clrMapOvr>
  <mc:AlternateContent xmlns:mc="http://schemas.openxmlformats.org/markup-compatibility/2006" xmlns:p14="http://schemas.microsoft.com/office/powerpoint/2010/main">
    <mc:Choice Requires="p14">
      <p:transition spd="slow" p14:dur="1200">
        <p:circ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stirton009.jpg" descr="stirton009"/>
          <p:cNvPicPr>
            <a:picLocks noChangeAspect="1"/>
          </p:cNvPicPr>
          <p:nvPr/>
        </p:nvPicPr>
        <p:blipFill>
          <a:blip r:embed="rId2">
            <a:extLst/>
          </a:blip>
          <a:stretch>
            <a:fillRect/>
          </a:stretch>
        </p:blipFill>
        <p:spPr>
          <a:xfrm>
            <a:off x="0" y="0"/>
            <a:ext cx="10283825" cy="6854825"/>
          </a:xfrm>
          <a:prstGeom prst="rect">
            <a:avLst/>
          </a:prstGeom>
          <a:ln w="12700">
            <a:miter lim="400000"/>
          </a:ln>
        </p:spPr>
      </p:pic>
    </p:spTree>
  </p:cSld>
  <p:clrMapOvr>
    <a:masterClrMapping/>
  </p:clrMapOvr>
  <p:transition spd="slow"/>
</p:sld>
</file>

<file path=ppt/theme/theme1.xml><?xml version="1.0" encoding="utf-8"?>
<a:theme xmlns:a="http://schemas.openxmlformats.org/drawingml/2006/main" name="Blank Presentation">
  <a:themeElements>
    <a:clrScheme name="Blank Presentatio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Blank Presentation">
      <a:majorFont>
        <a:latin typeface="Times New Roman"/>
        <a:ea typeface="Times New Roman"/>
        <a:cs typeface="Times New Roman"/>
      </a:majorFont>
      <a:minorFont>
        <a:latin typeface="Helvetica"/>
        <a:ea typeface="Helvetica"/>
        <a:cs typeface="Helvetica"/>
      </a:minorFont>
    </a:fontScheme>
    <a:fmtScheme name="Blank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nk Presentation">
  <a:themeElements>
    <a:clrScheme name="Blank Presentatio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Blank Presentation">
      <a:majorFont>
        <a:latin typeface="Times New Roman"/>
        <a:ea typeface="Times New Roman"/>
        <a:cs typeface="Times New Roman"/>
      </a:majorFont>
      <a:minorFont>
        <a:latin typeface="Helvetica"/>
        <a:ea typeface="Helvetica"/>
        <a:cs typeface="Helvetica"/>
      </a:minorFont>
    </a:fontScheme>
    <a:fmtScheme name="Blank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1207</Words>
  <Application>Microsoft Office PowerPoint</Application>
  <PresentationFormat>35mm Slides</PresentationFormat>
  <Paragraphs>367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Futura</vt:lpstr>
      <vt:lpstr>Times</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Outcome of medical abortion (10291 women) </vt:lpstr>
      <vt:lpstr>PowerPoint Presentation</vt:lpstr>
      <vt:lpstr>PowerPoint Presentation</vt:lpstr>
      <vt:lpstr>PowerPoint Presentation</vt:lpstr>
      <vt:lpstr>Comparison of mifepristone and misoprostol</vt:lpstr>
      <vt:lpstr>PowerPoint Presentation</vt:lpstr>
      <vt:lpstr>PowerPoint Presentation</vt:lpstr>
      <vt:lpstr>Uterine contractility* in response to PGE2 in 20 women treated with RU486</vt:lpstr>
      <vt:lpstr>PowerPoint Presentation</vt:lpstr>
      <vt:lpstr>Misoprostol alone</vt:lpstr>
      <vt:lpstr>Cervical Preparation with misoprostol before Surgery reduces incomplete abortion</vt:lpstr>
      <vt:lpstr>PowerPoint Presentation</vt:lpstr>
      <vt:lpstr> Sublingual misoprostol as effective as vaginal but with slightly more side effects (for medical abortion up to 13 weeks)</vt:lpstr>
      <vt:lpstr>Outcome of medical abortion at home  among 1001 women</vt:lpstr>
      <vt:lpstr>Abortions at Home, Aberdeen 2003-2015</vt:lpstr>
      <vt:lpstr>PowerPoint Presentation</vt:lpstr>
      <vt:lpstr>Outcome among 10-13 weeks since change</vt:lpstr>
      <vt:lpstr>Second trimester regimen</vt:lpstr>
      <vt:lpstr>Doses of PG used in second trimester</vt:lpstr>
      <vt:lpstr>Second trimester medical abortion (n=1002)</vt:lpstr>
      <vt:lpstr>PowerPoint Presentation</vt:lpstr>
      <vt:lpstr>Second trimester recent (n = 1244)</vt:lpstr>
      <vt:lpstr>Women who would opt for same method</vt:lpstr>
      <vt:lpstr>Women approached but not randomised</vt:lpstr>
      <vt:lpstr>Analgesia use among 4343 women having medical abortion</vt:lpstr>
      <vt:lpstr>Antibiotic Policy</vt:lpstr>
      <vt:lpstr>Prevention of Subsequent Unintended Pregnancy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cp:lastModifiedBy>
  <cp:revision>1</cp:revision>
  <dcterms:modified xsi:type="dcterms:W3CDTF">2017-05-18T10:06:12Z</dcterms:modified>
</cp:coreProperties>
</file>