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BBDB75-6A3C-4C1A-BFB6-A6431C42D3C6}">
          <p14:sldIdLst>
            <p14:sldId id="256"/>
            <p14:sldId id="258"/>
            <p14:sldId id="259"/>
            <p14:sldId id="260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han nawaz" initials="Rn" lastIdx="2" clrIdx="0">
    <p:extLst>
      <p:ext uri="{19B8F6BF-5375-455C-9EA6-DF929625EA0E}">
        <p15:presenceInfo xmlns:p15="http://schemas.microsoft.com/office/powerpoint/2012/main" userId="Rehan naw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D879-7F32-4A67-B6E2-E4AB137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29A05-2AE9-4FF5-A953-795E1759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66C-F40C-45EB-AA24-5FDBE03A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DDE8-527A-4441-BA9D-96B2CF6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6CF1-CD65-49B7-B4A2-6881082F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621-FF90-4157-B460-F0EE85F3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9B019-2A3E-4967-8B3B-45FC68FD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7341-360C-479A-9807-02018125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C1B7-2CC5-4C14-9147-B90BA354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09E0-F679-48CE-9B5E-58992D1C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490F1-0CC7-448E-91DE-1240F038F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91C0-64C5-4009-8355-54BC4021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7E82-6F4D-45C4-89B2-E6030172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C159-1BD1-4073-9100-3590CEC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09D3-DF13-4932-98AF-892B03CD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0ACB-D4FB-44FE-9BC5-1A6290E7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FE59-5144-498D-8934-EE55B6EE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83B-2D60-481A-998C-BC89CC1B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5C29-A213-4EE1-9461-80C1CD14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3671-B686-4254-9F4A-DD8CC769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DE2A-E92F-4BD2-9581-D607E34B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16AF-96E9-44CC-AE2E-A75A4F37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FBCE-1FB7-448E-9A13-2E98EE78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51AF-6A65-49AF-816C-947187E4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CA2C-6C67-4374-9376-FBD87AF5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BF62-960F-4EEE-90A6-633A7BE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D5CC-07E4-4156-B40D-62A14B792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AE41-6961-4164-96A1-2CF339F5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BD71-DA19-4063-8156-E0AE064E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2028-E454-4D74-AB23-FC28DA62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7439C-BB71-4003-BE06-E6AB7353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59F-4744-4EC8-960E-3FAF096F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ECF3-5BD2-4E9F-9D5C-F0434418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ED1A6-8EE3-4F9E-A8E6-2F308E22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11537-2B50-44F9-9A5C-3902E4BE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B111-5F74-4CE3-80E7-D3A03075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ED186-EB4E-4B49-BEE1-E209DDF9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405F6-9119-4C9D-BB6B-AE4C094E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2983-78E9-41EF-8A87-7C4D2293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0B9F-134B-47C8-8F22-57E4657A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D4702-00E8-484F-A8D2-83CC86F0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3B52-3A55-459E-924B-7C0264B3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BFEF-0C8E-4289-B3DF-FDBD9F13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A13D6-F2DB-44E7-AFC2-84997184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022EB-6BF6-43AA-A7EF-B29180D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B910-333D-47AA-AF00-70106377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3C5A-4D08-400B-BC9C-41F8C0B3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831A-BF68-430C-8D3B-4F4B5052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E6DB-39A0-408E-A311-A9546F2B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AA57-4B05-4229-B240-7E6E6F1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BF0F-9FAC-499B-8A93-859DFC1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9C122-5112-488B-BF39-793E0428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9B84-1211-4C9B-97EB-CEEFA555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05CB4-9B2D-427B-A0CA-778AA41A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97637-0E3D-4E38-9CC0-0DAFE7EE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140B9-0A30-4B7B-8ED9-FAF05B4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3BA4-4527-44B7-9ECD-79848E58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7501-9FA2-4FEE-B923-99661C8F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8E9EE-3DB5-4F81-BF7F-F241F911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33263-5C76-4599-9ED0-8A468752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9AD0-8B16-4C77-8BA0-6BE4873D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9110-0FC6-414A-A43B-CAB7F6E19BC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CB97-4AEF-4707-86FD-4B88CA9D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07F5-94AB-4B78-8A09-5E2713CA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2889-A103-42DC-9F6D-8222D0C2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cikit-learn/0.19.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Python_Package_Inde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4E01D2-51A9-4FD1-9352-A3C0725779E0}"/>
              </a:ext>
            </a:extLst>
          </p:cNvPr>
          <p:cNvSpPr/>
          <p:nvPr/>
        </p:nvSpPr>
        <p:spPr>
          <a:xfrm rot="21244372">
            <a:off x="1016365" y="496201"/>
            <a:ext cx="3190875" cy="2343150"/>
          </a:xfrm>
          <a:prstGeom prst="rect">
            <a:avLst/>
          </a:prstGeom>
          <a:solidFill>
            <a:schemeClr val="accent1">
              <a:alpha val="4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6DA7B-6197-417F-87CA-A8C8114FA7F1}"/>
              </a:ext>
            </a:extLst>
          </p:cNvPr>
          <p:cNvSpPr/>
          <p:nvPr/>
        </p:nvSpPr>
        <p:spPr>
          <a:xfrm rot="3232480">
            <a:off x="1196801" y="346183"/>
            <a:ext cx="1752600" cy="1762125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243D0-BD33-4A92-8309-A9BC979E20E4}"/>
              </a:ext>
            </a:extLst>
          </p:cNvPr>
          <p:cNvSpPr/>
          <p:nvPr/>
        </p:nvSpPr>
        <p:spPr>
          <a:xfrm>
            <a:off x="0" y="254218"/>
            <a:ext cx="1973628" cy="2200275"/>
          </a:xfrm>
          <a:prstGeom prst="rect">
            <a:avLst/>
          </a:prstGeom>
          <a:solidFill>
            <a:schemeClr val="accent6">
              <a:alpha val="26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AEF19-25B8-4C14-B9BB-4A178A01B2BC}"/>
              </a:ext>
            </a:extLst>
          </p:cNvPr>
          <p:cNvSpPr/>
          <p:nvPr/>
        </p:nvSpPr>
        <p:spPr>
          <a:xfrm>
            <a:off x="180975" y="788356"/>
            <a:ext cx="10029825" cy="1339262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29F27-9C3C-486A-A8C7-525CCE4DE981}"/>
              </a:ext>
            </a:extLst>
          </p:cNvPr>
          <p:cNvSpPr/>
          <p:nvPr/>
        </p:nvSpPr>
        <p:spPr>
          <a:xfrm>
            <a:off x="180975" y="2861796"/>
            <a:ext cx="7870460" cy="38061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6BC82-3320-4AAE-8956-0DE10DA26275}"/>
              </a:ext>
            </a:extLst>
          </p:cNvPr>
          <p:cNvSpPr txBox="1"/>
          <p:nvPr/>
        </p:nvSpPr>
        <p:spPr>
          <a:xfrm>
            <a:off x="280109" y="2974921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                                        </a:t>
            </a:r>
            <a:r>
              <a:rPr lang="en-US" sz="3600" dirty="0">
                <a:solidFill>
                  <a:schemeClr val="accent1"/>
                </a:solidFill>
              </a:rPr>
              <a:t>GROUP MEMBERS</a:t>
            </a:r>
          </a:p>
          <a:p>
            <a:r>
              <a:rPr lang="en-US" b="1" dirty="0">
                <a:solidFill>
                  <a:schemeClr val="bg1"/>
                </a:solidFill>
              </a:rPr>
              <a:t>MD. MAQBOOL ALAM </a:t>
            </a:r>
            <a:r>
              <a:rPr lang="en-US" dirty="0">
                <a:solidFill>
                  <a:schemeClr val="bg1"/>
                </a:solidFill>
              </a:rPr>
              <a:t>, HERITAGE INSTITUTE OF TECHNOLOGY</a:t>
            </a:r>
          </a:p>
          <a:p>
            <a:r>
              <a:rPr lang="en-US" dirty="0">
                <a:solidFill>
                  <a:schemeClr val="bg1"/>
                </a:solidFill>
              </a:rPr>
              <a:t>UNIVERSITY REG. NO. :  151260110084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REHAN NAWAZ </a:t>
            </a:r>
            <a:r>
              <a:rPr lang="en-US" dirty="0">
                <a:solidFill>
                  <a:schemeClr val="bg1"/>
                </a:solidFill>
              </a:rPr>
              <a:t>, FUTURE INSTITUTE OF ENGINEERING &amp; MANAGEMENTS</a:t>
            </a:r>
          </a:p>
          <a:p>
            <a:r>
              <a:rPr lang="en-US" dirty="0">
                <a:solidFill>
                  <a:schemeClr val="bg1"/>
                </a:solidFill>
              </a:rPr>
              <a:t>UNIVERSITY REG. NO. : 151480110160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APARNA SAHA </a:t>
            </a:r>
            <a:r>
              <a:rPr lang="en-US" dirty="0">
                <a:solidFill>
                  <a:schemeClr val="bg1"/>
                </a:solidFill>
              </a:rPr>
              <a:t>, FUTURE INSTITUTE OF ENGINEERING &amp; MANAGEMENTS</a:t>
            </a:r>
          </a:p>
          <a:p>
            <a:r>
              <a:rPr lang="en-US" dirty="0">
                <a:solidFill>
                  <a:schemeClr val="bg1"/>
                </a:solidFill>
              </a:rPr>
              <a:t>UNIVERSITY REG. NO. : 151480110139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ANTALINA DAS </a:t>
            </a:r>
            <a:r>
              <a:rPr lang="en-US" dirty="0">
                <a:solidFill>
                  <a:schemeClr val="bg1"/>
                </a:solidFill>
              </a:rPr>
              <a:t>, FUTURE INSTITUTE OF ENGINEERING &amp; MANAGEMENTS</a:t>
            </a:r>
          </a:p>
          <a:p>
            <a:r>
              <a:rPr lang="en-US" dirty="0">
                <a:solidFill>
                  <a:schemeClr val="bg1"/>
                </a:solidFill>
              </a:rPr>
              <a:t>UNIVERSITY REG. NO. : 151480110138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150C0-24E5-4188-BCC2-E3F176204E0D}"/>
              </a:ext>
            </a:extLst>
          </p:cNvPr>
          <p:cNvSpPr txBox="1"/>
          <p:nvPr/>
        </p:nvSpPr>
        <p:spPr>
          <a:xfrm>
            <a:off x="344765" y="857822"/>
            <a:ext cx="850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DIGIT RECOGNITION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3163C7-CD52-41D2-8E58-8ADFBB55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07" y="123357"/>
            <a:ext cx="5305893" cy="5305893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15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E7B9D4-E525-4DDB-9362-2ACA9A9F9ACD}"/>
              </a:ext>
            </a:extLst>
          </p:cNvPr>
          <p:cNvSpPr/>
          <p:nvPr/>
        </p:nvSpPr>
        <p:spPr>
          <a:xfrm>
            <a:off x="323850" y="285750"/>
            <a:ext cx="11515725" cy="6305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BA994-59FC-4F7F-BF1A-6EFD2AE07278}"/>
              </a:ext>
            </a:extLst>
          </p:cNvPr>
          <p:cNvSpPr txBox="1"/>
          <p:nvPr/>
        </p:nvSpPr>
        <p:spPr>
          <a:xfrm>
            <a:off x="4105275" y="161925"/>
            <a:ext cx="479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D1E76-6A9F-4F62-91DE-4C0FFA23676D}"/>
              </a:ext>
            </a:extLst>
          </p:cNvPr>
          <p:cNvSpPr txBox="1"/>
          <p:nvPr/>
        </p:nvSpPr>
        <p:spPr>
          <a:xfrm>
            <a:off x="581025" y="931366"/>
            <a:ext cx="10848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 Recognition has many application in varies sectors. For </a:t>
            </a:r>
            <a:r>
              <a:rPr lang="en-US" sz="2800" dirty="0" err="1">
                <a:solidFill>
                  <a:schemeClr val="bg1"/>
                </a:solidFill>
              </a:rPr>
              <a:t>exmple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Courtesy Amount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Traffic Cameras /Number plate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Postal Mail Sorting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Formation of Data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58CA-F905-4EF8-9298-3BB2D3640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33558" r="7000" b="6287"/>
          <a:stretch/>
        </p:blipFill>
        <p:spPr>
          <a:xfrm>
            <a:off x="733425" y="4238624"/>
            <a:ext cx="2934314" cy="182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6C8AD-CB30-49DA-8A98-5CD19A8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15" y="4238624"/>
            <a:ext cx="3275986" cy="1844670"/>
          </a:xfrm>
          <a:prstGeom prst="rect">
            <a:avLst/>
          </a:prstGeom>
        </p:spPr>
      </p:pic>
      <p:pic>
        <p:nvPicPr>
          <p:cNvPr id="9" name="Content Placeholder 5" descr="1200px-Sample_cheque.jpeg">
            <a:extLst>
              <a:ext uri="{FF2B5EF4-FFF2-40B4-BE49-F238E27FC236}">
                <a16:creationId xmlns:a16="http://schemas.microsoft.com/office/drawing/2014/main" id="{9F51C63E-5AA4-4F34-B6E9-56496BD3C5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7649" y="4222755"/>
            <a:ext cx="3275986" cy="18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191FE-0999-45EE-AA5F-32CDBA95162C}"/>
              </a:ext>
            </a:extLst>
          </p:cNvPr>
          <p:cNvSpPr/>
          <p:nvPr/>
        </p:nvSpPr>
        <p:spPr>
          <a:xfrm>
            <a:off x="381000" y="333375"/>
            <a:ext cx="11449050" cy="6200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F5374-EEA3-4055-A53C-6C6E89C8D13D}"/>
              </a:ext>
            </a:extLst>
          </p:cNvPr>
          <p:cNvSpPr txBox="1"/>
          <p:nvPr/>
        </p:nvSpPr>
        <p:spPr>
          <a:xfrm>
            <a:off x="1209675" y="1224409"/>
            <a:ext cx="79724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itchFamily="34" charset="0"/>
              </a:rPr>
              <a:t>The proposed algorithms  can be modified further to improve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itchFamily="34" charset="0"/>
              </a:rPr>
              <a:t> New features can be added to improve the accuracy of recognition.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itchFamily="34" charset="0"/>
              </a:rPr>
              <a:t> These algorithms can be tried on large database of handwritten digits.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itchFamily="34" charset="0"/>
              </a:rPr>
              <a:t> The presented work focus on offline digit recognition so there is a scope for online digit recognition.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12E0D-97C1-4C34-8918-6C7C842E7F60}"/>
              </a:ext>
            </a:extLst>
          </p:cNvPr>
          <p:cNvSpPr txBox="1"/>
          <p:nvPr/>
        </p:nvSpPr>
        <p:spPr>
          <a:xfrm>
            <a:off x="1600200" y="333375"/>
            <a:ext cx="899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itchFamily="82" charset="0"/>
              </a:rPr>
              <a:t>Future Scope of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6674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EC6CB-95BB-4006-9347-C4AEE802E50D}"/>
              </a:ext>
            </a:extLst>
          </p:cNvPr>
          <p:cNvSpPr/>
          <p:nvPr/>
        </p:nvSpPr>
        <p:spPr>
          <a:xfrm>
            <a:off x="381000" y="333375"/>
            <a:ext cx="11430000" cy="6257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2440-A217-4920-82F2-DF8B06541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1" y="962025"/>
            <a:ext cx="10364098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9D5FE-5F48-4AB6-9119-94C865F6A220}"/>
              </a:ext>
            </a:extLst>
          </p:cNvPr>
          <p:cNvSpPr txBox="1"/>
          <p:nvPr/>
        </p:nvSpPr>
        <p:spPr>
          <a:xfrm>
            <a:off x="5057775" y="192584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716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7B98B6-D561-4F1B-93D9-439742FB52FE}"/>
              </a:ext>
            </a:extLst>
          </p:cNvPr>
          <p:cNvSpPr/>
          <p:nvPr/>
        </p:nvSpPr>
        <p:spPr>
          <a:xfrm>
            <a:off x="342900" y="314325"/>
            <a:ext cx="11515725" cy="6200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559A6-70FB-47EE-8932-50746DBDBFC1}"/>
              </a:ext>
            </a:extLst>
          </p:cNvPr>
          <p:cNvSpPr txBox="1"/>
          <p:nvPr/>
        </p:nvSpPr>
        <p:spPr>
          <a:xfrm>
            <a:off x="3724275" y="314325"/>
            <a:ext cx="4391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64581-8E31-4B11-8A5D-4B48DDE74007}"/>
              </a:ext>
            </a:extLst>
          </p:cNvPr>
          <p:cNvSpPr txBox="1"/>
          <p:nvPr/>
        </p:nvSpPr>
        <p:spPr>
          <a:xfrm>
            <a:off x="742950" y="1390650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hlinkClick r:id="rId3"/>
              </a:rPr>
              <a:t> "</a:t>
            </a:r>
            <a:r>
              <a:rPr lang="en-US" sz="2800" i="1" dirty="0" err="1">
                <a:solidFill>
                  <a:schemeClr val="bg1"/>
                </a:solidFill>
                <a:hlinkClick r:id="rId3"/>
              </a:rPr>
              <a:t>scikit</a:t>
            </a:r>
            <a:r>
              <a:rPr lang="en-US" sz="2800" i="1" dirty="0">
                <a:solidFill>
                  <a:schemeClr val="bg1"/>
                </a:solidFill>
                <a:hlinkClick r:id="rId3"/>
              </a:rPr>
              <a:t>-learn 0.19.1"</a:t>
            </a:r>
            <a:r>
              <a:rPr lang="en-US" sz="2800" i="1" dirty="0">
                <a:solidFill>
                  <a:schemeClr val="bg1"/>
                </a:solidFill>
              </a:rPr>
              <a:t>. </a:t>
            </a:r>
            <a:r>
              <a:rPr lang="en-US" sz="2800" i="1" dirty="0">
                <a:solidFill>
                  <a:schemeClr val="bg1"/>
                </a:solidFill>
                <a:hlinkClick r:id="rId4" tooltip="Python Package Index"/>
              </a:rPr>
              <a:t>Python Package Index</a:t>
            </a:r>
            <a:r>
              <a:rPr lang="en-US" sz="2800" i="1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Devi, V. </a:t>
            </a:r>
            <a:r>
              <a:rPr lang="en-US" sz="2800" dirty="0" err="1">
                <a:solidFill>
                  <a:schemeClr val="bg1"/>
                </a:solidFill>
              </a:rPr>
              <a:t>Susheela</a:t>
            </a:r>
            <a:r>
              <a:rPr lang="en-US" sz="2800" dirty="0">
                <a:solidFill>
                  <a:schemeClr val="bg1"/>
                </a:solidFill>
              </a:rPr>
              <a:t> and M. Narasimha </a:t>
            </a:r>
            <a:r>
              <a:rPr lang="en-US" sz="2800" dirty="0" err="1">
                <a:solidFill>
                  <a:schemeClr val="bg1"/>
                </a:solidFill>
              </a:rPr>
              <a:t>Murty</a:t>
            </a:r>
            <a:r>
              <a:rPr lang="en-US" sz="2800" dirty="0">
                <a:solidFill>
                  <a:schemeClr val="bg1"/>
                </a:solidFill>
              </a:rPr>
              <a:t>. Handwritten digit       recognition using soft computing tools. In </a:t>
            </a:r>
            <a:r>
              <a:rPr lang="en-US" sz="2800" i="1" dirty="0">
                <a:solidFill>
                  <a:schemeClr val="bg1"/>
                </a:solidFill>
              </a:rPr>
              <a:t>Soft Computing for Image Processing</a:t>
            </a:r>
            <a:r>
              <a:rPr lang="en-US" sz="2800" dirty="0">
                <a:solidFill>
                  <a:schemeClr val="bg1"/>
                </a:solidFill>
              </a:rPr>
              <a:t>. Edited by S. K. Pal, A. Ghosh and M. K. Kundu. Berlin: Springer. 2000.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0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B93A1-FD03-4448-B15B-5A337D710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D5B1C-6902-4FC2-B579-27A1DAB2C0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426C8-70D2-41FB-9992-96C8C3192A63}"/>
              </a:ext>
            </a:extLst>
          </p:cNvPr>
          <p:cNvSpPr txBox="1"/>
          <p:nvPr/>
        </p:nvSpPr>
        <p:spPr>
          <a:xfrm>
            <a:off x="3028950" y="2524124"/>
            <a:ext cx="966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38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85D39-046E-4627-97CD-C93CB00E358C}"/>
              </a:ext>
            </a:extLst>
          </p:cNvPr>
          <p:cNvSpPr/>
          <p:nvPr/>
        </p:nvSpPr>
        <p:spPr>
          <a:xfrm>
            <a:off x="476249" y="390525"/>
            <a:ext cx="11287125" cy="60769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B51FF-5731-4283-B840-2085445A8663}"/>
              </a:ext>
            </a:extLst>
          </p:cNvPr>
          <p:cNvSpPr txBox="1"/>
          <p:nvPr/>
        </p:nvSpPr>
        <p:spPr>
          <a:xfrm>
            <a:off x="4695825" y="32897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41161-181B-41CD-872E-BAC2CF5E555A}"/>
              </a:ext>
            </a:extLst>
          </p:cNvPr>
          <p:cNvSpPr txBox="1"/>
          <p:nvPr/>
        </p:nvSpPr>
        <p:spPr>
          <a:xfrm>
            <a:off x="904875" y="1098411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AKNOWLEDGEMENT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PROJECT OBJECTIVE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PROJECT SCOPE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REQUIREMENT SPECIFICATION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DATABASE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APPLICATION WORK FLOW DIAGRAM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SCREENSHOTS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FUTURE SCOPE OF IMPROVEMENTS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CODE</a:t>
            </a: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7743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9D54F6-3359-4060-A8B8-1FA43D2819BD}"/>
              </a:ext>
            </a:extLst>
          </p:cNvPr>
          <p:cNvSpPr/>
          <p:nvPr/>
        </p:nvSpPr>
        <p:spPr>
          <a:xfrm>
            <a:off x="461962" y="447675"/>
            <a:ext cx="11268075" cy="60388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0F3C7-6F8C-4DFF-880E-81CB890E586F}"/>
              </a:ext>
            </a:extLst>
          </p:cNvPr>
          <p:cNvSpPr txBox="1"/>
          <p:nvPr/>
        </p:nvSpPr>
        <p:spPr>
          <a:xfrm>
            <a:off x="733424" y="447675"/>
            <a:ext cx="1072515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itchFamily="82" charset="0"/>
              </a:rPr>
              <a:t>                          </a:t>
            </a:r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Acknowledgement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 take this opportunity to express my profound gratitude and deep regards to my faculty </a:t>
            </a:r>
            <a:r>
              <a:rPr lang="en-US" sz="2400" i="1" dirty="0">
                <a:solidFill>
                  <a:schemeClr val="bg1"/>
                </a:solidFill>
                <a:latin typeface="Algerian" pitchFamily="82" charset="0"/>
              </a:rPr>
              <a:t>Prof. Arnab Chakraborty  </a:t>
            </a:r>
            <a:r>
              <a:rPr lang="en-US" sz="2400" i="1" dirty="0">
                <a:solidFill>
                  <a:schemeClr val="bg1"/>
                </a:solidFill>
              </a:rPr>
              <a:t>for his exemplary guidance, monitoring and constant encouragement throughout the course of this project. The blessing, help and guidance given by him/her time to time shall carry me a long way in the journey of life on which I am about to embark.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 am obliged to my project team members for the valuable information provided by them in their respective fields. I am grateful for their cooperation during the period of my assignment.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REHAN NAWAZ</a:t>
            </a:r>
          </a:p>
          <a:p>
            <a:r>
              <a:rPr lang="en-US" sz="2400" dirty="0">
                <a:solidFill>
                  <a:schemeClr val="bg1"/>
                </a:solidFill>
              </a:rPr>
              <a:t>MD MAQBOOL ALAM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APARNA SAHA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ANTALINA DAS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9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6F2C34-EA81-42E4-BCB7-5D391D94A167}"/>
              </a:ext>
            </a:extLst>
          </p:cNvPr>
          <p:cNvSpPr/>
          <p:nvPr/>
        </p:nvSpPr>
        <p:spPr>
          <a:xfrm>
            <a:off x="438150" y="457200"/>
            <a:ext cx="11325225" cy="60388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10A24-CEA7-44F3-B492-86A315327166}"/>
              </a:ext>
            </a:extLst>
          </p:cNvPr>
          <p:cNvSpPr txBox="1"/>
          <p:nvPr/>
        </p:nvSpPr>
        <p:spPr>
          <a:xfrm>
            <a:off x="3224212" y="457200"/>
            <a:ext cx="5743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PROJECT </a:t>
            </a:r>
            <a:r>
              <a:rPr lang="en-US" sz="4400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oBJECTIVE</a:t>
            </a:r>
            <a:endParaRPr lang="en-US" sz="44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14CFE-52EC-45E7-94AA-1648AEFA2C93}"/>
              </a:ext>
            </a:extLst>
          </p:cNvPr>
          <p:cNvSpPr txBox="1"/>
          <p:nvPr/>
        </p:nvSpPr>
        <p:spPr>
          <a:xfrm>
            <a:off x="862011" y="1314450"/>
            <a:ext cx="10467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 Recognition is a popular computer vision problem which involves automatic recognition of digits: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recognize handwritten digits correctly.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best algorithm for better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improve the accuracy of detection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D8E15-0397-4889-B061-E397C8DAF0E7}"/>
              </a:ext>
            </a:extLst>
          </p:cNvPr>
          <p:cNvSpPr/>
          <p:nvPr/>
        </p:nvSpPr>
        <p:spPr>
          <a:xfrm>
            <a:off x="461962" y="381000"/>
            <a:ext cx="11268075" cy="6096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F6E3F-85A9-41A1-9DDB-A773B37F00A3}"/>
              </a:ext>
            </a:extLst>
          </p:cNvPr>
          <p:cNvSpPr txBox="1"/>
          <p:nvPr/>
        </p:nvSpPr>
        <p:spPr>
          <a:xfrm>
            <a:off x="3886200" y="352425"/>
            <a:ext cx="5343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Project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C977B-0276-4892-8716-BE00AE53ADAE}"/>
              </a:ext>
            </a:extLst>
          </p:cNvPr>
          <p:cNvSpPr txBox="1"/>
          <p:nvPr/>
        </p:nvSpPr>
        <p:spPr>
          <a:xfrm>
            <a:off x="914399" y="1390650"/>
            <a:ext cx="10315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</a:rPr>
              <a:t>The broad scope of the digit recognition  project includes:</a:t>
            </a:r>
          </a:p>
          <a:p>
            <a:endParaRPr lang="en-US" sz="2800" i="1" u="sng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To split dataset into training and testing  in proper  threshold limit.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Feature Extraction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Selection of classifier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RandomForestClassifier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DecisionTreeClassifier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KNeighborsClassifier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has been used in proposed model .</a:t>
            </a:r>
          </a:p>
          <a:p>
            <a:endParaRPr lang="en-US" sz="28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3E5F4-0E9F-4925-9F74-6132C2C37D67}"/>
              </a:ext>
            </a:extLst>
          </p:cNvPr>
          <p:cNvSpPr/>
          <p:nvPr/>
        </p:nvSpPr>
        <p:spPr>
          <a:xfrm>
            <a:off x="390524" y="361950"/>
            <a:ext cx="11420475" cy="6134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62578-14ED-430B-BA6E-0FA6BFD988DA}"/>
              </a:ext>
            </a:extLst>
          </p:cNvPr>
          <p:cNvSpPr txBox="1"/>
          <p:nvPr/>
        </p:nvSpPr>
        <p:spPr>
          <a:xfrm>
            <a:off x="4152900" y="257175"/>
            <a:ext cx="409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649E8-0819-4B29-AEFF-CF746928AC32}"/>
              </a:ext>
            </a:extLst>
          </p:cNvPr>
          <p:cNvSpPr txBox="1"/>
          <p:nvPr/>
        </p:nvSpPr>
        <p:spPr>
          <a:xfrm>
            <a:off x="428624" y="1362074"/>
            <a:ext cx="7705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digits dataset is one of datasets </a:t>
            </a:r>
            <a:r>
              <a:rPr lang="en-US" sz="2400" dirty="0" err="1">
                <a:solidFill>
                  <a:schemeClr val="bg1"/>
                </a:solidFill>
              </a:rPr>
              <a:t>scikit</a:t>
            </a:r>
            <a:r>
              <a:rPr lang="en-US" sz="2400" dirty="0">
                <a:solidFill>
                  <a:schemeClr val="bg1"/>
                </a:solidFill>
              </a:rPr>
              <a:t>-learn comes with that do not require the downloading of any file from some external website. The code below will load the digits dataset.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DATASETS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98B9-F8BC-477D-942D-E9AB7FC3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223" y="1362074"/>
            <a:ext cx="2895851" cy="2865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37F83B-9AA0-490F-A6B5-CB05BBCF9980}"/>
              </a:ext>
            </a:extLst>
          </p:cNvPr>
          <p:cNvSpPr/>
          <p:nvPr/>
        </p:nvSpPr>
        <p:spPr>
          <a:xfrm>
            <a:off x="9010649" y="4409062"/>
            <a:ext cx="1924050" cy="485775"/>
          </a:xfrm>
          <a:prstGeom prst="rect">
            <a:avLst/>
          </a:prstGeom>
          <a:solidFill>
            <a:schemeClr val="accent6">
              <a:alpha val="6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2604C-F3DC-43C5-BA02-09EF08B04F5E}"/>
              </a:ext>
            </a:extLst>
          </p:cNvPr>
          <p:cNvSpPr txBox="1"/>
          <p:nvPr/>
        </p:nvSpPr>
        <p:spPr>
          <a:xfrm>
            <a:off x="9329737" y="4433172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Figure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17BFD-E92C-4BA6-B898-B3B81FDAB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" y="3267192"/>
            <a:ext cx="5563908" cy="30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003A4-0B04-4562-BD00-3F1E5F4047E0}"/>
              </a:ext>
            </a:extLst>
          </p:cNvPr>
          <p:cNvSpPr/>
          <p:nvPr/>
        </p:nvSpPr>
        <p:spPr>
          <a:xfrm>
            <a:off x="-20246" y="-14787"/>
            <a:ext cx="11420475" cy="61817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57922-3474-4978-B301-A9A7E1F47821}"/>
              </a:ext>
            </a:extLst>
          </p:cNvPr>
          <p:cNvSpPr/>
          <p:nvPr/>
        </p:nvSpPr>
        <p:spPr>
          <a:xfrm>
            <a:off x="7211612" y="2847460"/>
            <a:ext cx="2447925" cy="6059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3DACD-168F-4242-A244-83FF83E73123}"/>
              </a:ext>
            </a:extLst>
          </p:cNvPr>
          <p:cNvSpPr/>
          <p:nvPr/>
        </p:nvSpPr>
        <p:spPr>
          <a:xfrm>
            <a:off x="1712712" y="2879903"/>
            <a:ext cx="2438400" cy="6059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122B9-0728-4889-9B15-EF4718133471}"/>
              </a:ext>
            </a:extLst>
          </p:cNvPr>
          <p:cNvSpPr/>
          <p:nvPr/>
        </p:nvSpPr>
        <p:spPr>
          <a:xfrm>
            <a:off x="557216" y="5332640"/>
            <a:ext cx="2590800" cy="736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43619-2FA4-448F-A4E4-DDF139C303D5}"/>
              </a:ext>
            </a:extLst>
          </p:cNvPr>
          <p:cNvSpPr/>
          <p:nvPr/>
        </p:nvSpPr>
        <p:spPr>
          <a:xfrm>
            <a:off x="3967165" y="1079674"/>
            <a:ext cx="3367085" cy="6059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CB1BF-BE66-425E-98F4-5CC0CF834177}"/>
              </a:ext>
            </a:extLst>
          </p:cNvPr>
          <p:cNvSpPr/>
          <p:nvPr/>
        </p:nvSpPr>
        <p:spPr>
          <a:xfrm>
            <a:off x="4045737" y="1869761"/>
            <a:ext cx="3288513" cy="736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402DC-F463-4D2F-AD3D-74E8C2A76280}"/>
              </a:ext>
            </a:extLst>
          </p:cNvPr>
          <p:cNvSpPr/>
          <p:nvPr/>
        </p:nvSpPr>
        <p:spPr>
          <a:xfrm>
            <a:off x="4312439" y="3652327"/>
            <a:ext cx="2755108" cy="8808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6EDB8-7BB5-4320-AA02-B6EBFBE611C6}"/>
              </a:ext>
            </a:extLst>
          </p:cNvPr>
          <p:cNvSpPr/>
          <p:nvPr/>
        </p:nvSpPr>
        <p:spPr>
          <a:xfrm>
            <a:off x="3825473" y="5332641"/>
            <a:ext cx="3689751" cy="7365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F1E50-BB42-4411-AE9A-3479338B2B06}"/>
              </a:ext>
            </a:extLst>
          </p:cNvPr>
          <p:cNvSpPr txBox="1"/>
          <p:nvPr/>
        </p:nvSpPr>
        <p:spPr>
          <a:xfrm>
            <a:off x="572688" y="540858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71497-819E-4E24-9DE7-50CCD91CB5CC}"/>
              </a:ext>
            </a:extLst>
          </p:cNvPr>
          <p:cNvSpPr txBox="1"/>
          <p:nvPr/>
        </p:nvSpPr>
        <p:spPr>
          <a:xfrm>
            <a:off x="4151112" y="5437161"/>
            <a:ext cx="311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TRAINED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54E44-0692-4E56-80FE-8F97162D4586}"/>
              </a:ext>
            </a:extLst>
          </p:cNvPr>
          <p:cNvSpPr txBox="1"/>
          <p:nvPr/>
        </p:nvSpPr>
        <p:spPr>
          <a:xfrm>
            <a:off x="4407689" y="3769062"/>
            <a:ext cx="2564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4B9BC-72AA-4053-9E69-CBE32B6F563A}"/>
              </a:ext>
            </a:extLst>
          </p:cNvPr>
          <p:cNvSpPr txBox="1"/>
          <p:nvPr/>
        </p:nvSpPr>
        <p:spPr>
          <a:xfrm>
            <a:off x="7264598" y="2950359"/>
            <a:ext cx="2312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E51DC-D794-4A3D-9F23-1C943EBA0DE8}"/>
              </a:ext>
            </a:extLst>
          </p:cNvPr>
          <p:cNvSpPr txBox="1"/>
          <p:nvPr/>
        </p:nvSpPr>
        <p:spPr>
          <a:xfrm>
            <a:off x="1852616" y="2995983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2FB9D-4ABC-489D-B242-8566689ECBBB}"/>
              </a:ext>
            </a:extLst>
          </p:cNvPr>
          <p:cNvSpPr txBox="1"/>
          <p:nvPr/>
        </p:nvSpPr>
        <p:spPr>
          <a:xfrm>
            <a:off x="4230287" y="1109089"/>
            <a:ext cx="310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TRAINING DATASETS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AB1C6-0F01-48C3-8715-6236E0E780EE}"/>
              </a:ext>
            </a:extLst>
          </p:cNvPr>
          <p:cNvSpPr txBox="1"/>
          <p:nvPr/>
        </p:nvSpPr>
        <p:spPr>
          <a:xfrm>
            <a:off x="4230287" y="235270"/>
            <a:ext cx="4910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WORK 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C2271-AC16-46BC-B6CE-20C88B9B0403}"/>
              </a:ext>
            </a:extLst>
          </p:cNvPr>
          <p:cNvSpPr/>
          <p:nvPr/>
        </p:nvSpPr>
        <p:spPr>
          <a:xfrm>
            <a:off x="8173339" y="5798207"/>
            <a:ext cx="2863455" cy="64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E5B47-501F-4702-A777-58E688F6B532}"/>
              </a:ext>
            </a:extLst>
          </p:cNvPr>
          <p:cNvSpPr/>
          <p:nvPr/>
        </p:nvSpPr>
        <p:spPr>
          <a:xfrm>
            <a:off x="8192681" y="4939047"/>
            <a:ext cx="2863455" cy="64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39B90-EB21-46B9-9142-7892642B44D8}"/>
              </a:ext>
            </a:extLst>
          </p:cNvPr>
          <p:cNvSpPr txBox="1"/>
          <p:nvPr/>
        </p:nvSpPr>
        <p:spPr>
          <a:xfrm>
            <a:off x="4233863" y="1971660"/>
            <a:ext cx="297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TRAINING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243E09-2C9B-4F20-87DA-60590F755227}"/>
              </a:ext>
            </a:extLst>
          </p:cNvPr>
          <p:cNvSpPr txBox="1"/>
          <p:nvPr/>
        </p:nvSpPr>
        <p:spPr>
          <a:xfrm>
            <a:off x="8613876" y="504378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B3A15-C58B-46FA-A0D3-BF56E95DB676}"/>
              </a:ext>
            </a:extLst>
          </p:cNvPr>
          <p:cNvSpPr txBox="1"/>
          <p:nvPr/>
        </p:nvSpPr>
        <p:spPr>
          <a:xfrm>
            <a:off x="8716270" y="5881728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ACCURACY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2972B5-4899-488C-8E2F-678744DD37C4}"/>
              </a:ext>
            </a:extLst>
          </p:cNvPr>
          <p:cNvCxnSpPr>
            <a:endCxn id="9" idx="0"/>
          </p:cNvCxnSpPr>
          <p:nvPr/>
        </p:nvCxnSpPr>
        <p:spPr>
          <a:xfrm>
            <a:off x="5581650" y="1685583"/>
            <a:ext cx="108344" cy="18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5B265E9-E50C-49A6-A131-56F75D2EDB5D}"/>
              </a:ext>
            </a:extLst>
          </p:cNvPr>
          <p:cNvSpPr/>
          <p:nvPr/>
        </p:nvSpPr>
        <p:spPr>
          <a:xfrm>
            <a:off x="5495475" y="1628578"/>
            <a:ext cx="454524" cy="4318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B7E89B-9841-46BF-80AE-6489B018CBF2}"/>
              </a:ext>
            </a:extLst>
          </p:cNvPr>
          <p:cNvSpPr/>
          <p:nvPr/>
        </p:nvSpPr>
        <p:spPr>
          <a:xfrm>
            <a:off x="3148016" y="5505450"/>
            <a:ext cx="692930" cy="376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F4950D9-2BEF-4BB8-9759-E657AF927C9E}"/>
              </a:ext>
            </a:extLst>
          </p:cNvPr>
          <p:cNvSpPr/>
          <p:nvPr/>
        </p:nvSpPr>
        <p:spPr>
          <a:xfrm>
            <a:off x="5445614" y="4523354"/>
            <a:ext cx="488756" cy="926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01E1CAA-4AC6-453C-9B37-9A4686B3D7A5}"/>
              </a:ext>
            </a:extLst>
          </p:cNvPr>
          <p:cNvSpPr/>
          <p:nvPr/>
        </p:nvSpPr>
        <p:spPr>
          <a:xfrm>
            <a:off x="7352038" y="5779769"/>
            <a:ext cx="908605" cy="460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5C080C67-9821-45D9-861E-235C2C7B8787}"/>
              </a:ext>
            </a:extLst>
          </p:cNvPr>
          <p:cNvSpPr/>
          <p:nvPr/>
        </p:nvSpPr>
        <p:spPr>
          <a:xfrm flipV="1">
            <a:off x="7325757" y="2110508"/>
            <a:ext cx="824222" cy="9303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CC839128-D77D-4D94-8D1F-1738ACC725F9}"/>
              </a:ext>
            </a:extLst>
          </p:cNvPr>
          <p:cNvSpPr/>
          <p:nvPr/>
        </p:nvSpPr>
        <p:spPr>
          <a:xfrm flipH="1" flipV="1">
            <a:off x="3317970" y="2141918"/>
            <a:ext cx="754262" cy="9341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5DE236B6-D244-459F-AFB5-1C80F07B950B}"/>
              </a:ext>
            </a:extLst>
          </p:cNvPr>
          <p:cNvSpPr/>
          <p:nvPr/>
        </p:nvSpPr>
        <p:spPr>
          <a:xfrm rot="5400000">
            <a:off x="3566200" y="3511565"/>
            <a:ext cx="966223" cy="8155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4815017F-979F-4625-B82F-EB7B89942828}"/>
              </a:ext>
            </a:extLst>
          </p:cNvPr>
          <p:cNvSpPr/>
          <p:nvPr/>
        </p:nvSpPr>
        <p:spPr>
          <a:xfrm rot="5400000" flipV="1">
            <a:off x="6851138" y="3489449"/>
            <a:ext cx="966224" cy="7988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D7726B-3EF2-4CA0-A23C-92137CAEB54E}"/>
              </a:ext>
            </a:extLst>
          </p:cNvPr>
          <p:cNvSpPr/>
          <p:nvPr/>
        </p:nvSpPr>
        <p:spPr>
          <a:xfrm>
            <a:off x="7325757" y="5177998"/>
            <a:ext cx="908605" cy="44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FB39B1-C706-4B88-B198-1C1FC560BDA3}"/>
              </a:ext>
            </a:extLst>
          </p:cNvPr>
          <p:cNvSpPr/>
          <p:nvPr/>
        </p:nvSpPr>
        <p:spPr>
          <a:xfrm>
            <a:off x="323850" y="294905"/>
            <a:ext cx="11544300" cy="63150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4BA38-8C1E-49A3-8692-D41A2B5CA000}"/>
              </a:ext>
            </a:extLst>
          </p:cNvPr>
          <p:cNvSpPr txBox="1"/>
          <p:nvPr/>
        </p:nvSpPr>
        <p:spPr>
          <a:xfrm>
            <a:off x="3861786" y="248020"/>
            <a:ext cx="6134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8383-7408-4AFC-A1C7-D75C6C7B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23" y="1055191"/>
            <a:ext cx="7967410" cy="2157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FECBE-D11B-45FB-9492-DA38F20400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55602" r="-147" b="8327"/>
          <a:stretch/>
        </p:blipFill>
        <p:spPr>
          <a:xfrm>
            <a:off x="3788823" y="3494478"/>
            <a:ext cx="7967411" cy="215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B4470-8332-48E5-8399-5827D46991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9112" r="51809" b="42468"/>
          <a:stretch/>
        </p:blipFill>
        <p:spPr>
          <a:xfrm>
            <a:off x="544819" y="2453625"/>
            <a:ext cx="3013507" cy="2896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5F839D-2021-45A2-92FB-38112884A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89"/>
          <a:stretch/>
        </p:blipFill>
        <p:spPr>
          <a:xfrm>
            <a:off x="3760372" y="5933765"/>
            <a:ext cx="7967411" cy="545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9EEDA-212F-40BE-B3BA-42FCFDDCC384}"/>
              </a:ext>
            </a:extLst>
          </p:cNvPr>
          <p:cNvSpPr/>
          <p:nvPr/>
        </p:nvSpPr>
        <p:spPr>
          <a:xfrm>
            <a:off x="544819" y="1057752"/>
            <a:ext cx="3013507" cy="1211987"/>
          </a:xfrm>
          <a:prstGeom prst="rect">
            <a:avLst/>
          </a:prstGeom>
          <a:solidFill>
            <a:schemeClr val="accent6">
              <a:alpha val="5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D997C-C07E-4521-A725-B252BEBA8CCE}"/>
              </a:ext>
            </a:extLst>
          </p:cNvPr>
          <p:cNvSpPr txBox="1"/>
          <p:nvPr/>
        </p:nvSpPr>
        <p:spPr>
          <a:xfrm>
            <a:off x="544819" y="1155913"/>
            <a:ext cx="301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SHOWING THE FIRST DIGITS FROM “</a:t>
            </a:r>
            <a:r>
              <a:rPr lang="en-US" sz="2000" dirty="0" err="1">
                <a:solidFill>
                  <a:schemeClr val="accent2"/>
                </a:solidFill>
              </a:rPr>
              <a:t>load_digits</a:t>
            </a:r>
            <a:r>
              <a:rPr lang="en-US" sz="2000" dirty="0">
                <a:solidFill>
                  <a:schemeClr val="accent2"/>
                </a:solidFill>
              </a:rPr>
              <a:t>”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BC0EA-06D3-4C2E-9904-C396909D75ED}"/>
              </a:ext>
            </a:extLst>
          </p:cNvPr>
          <p:cNvSpPr/>
          <p:nvPr/>
        </p:nvSpPr>
        <p:spPr>
          <a:xfrm>
            <a:off x="544819" y="5534057"/>
            <a:ext cx="3013507" cy="94474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985ED-2E54-4B85-8B3D-AAF0D6EA8FC4}"/>
              </a:ext>
            </a:extLst>
          </p:cNvPr>
          <p:cNvSpPr txBox="1"/>
          <p:nvPr/>
        </p:nvSpPr>
        <p:spPr>
          <a:xfrm>
            <a:off x="1152525" y="5631651"/>
            <a:ext cx="3318563" cy="71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PREDICTION =&gt;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    =&gt;</a:t>
            </a:r>
          </a:p>
        </p:txBody>
      </p:sp>
    </p:spTree>
    <p:extLst>
      <p:ext uri="{BB962C8B-B14F-4D97-AF65-F5344CB8AC3E}">
        <p14:creationId xmlns:p14="http://schemas.microsoft.com/office/powerpoint/2010/main" val="318913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24233-FB7F-402E-AE0C-9301EFCEDE72}"/>
              </a:ext>
            </a:extLst>
          </p:cNvPr>
          <p:cNvSpPr/>
          <p:nvPr/>
        </p:nvSpPr>
        <p:spPr>
          <a:xfrm>
            <a:off x="342900" y="333375"/>
            <a:ext cx="11506200" cy="62388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005E21-5832-4A1D-AEB1-FB4071CD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42" y="1200427"/>
            <a:ext cx="6105920" cy="4466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0AC14-7E34-4FCA-8C78-DA4E01016EF1}"/>
              </a:ext>
            </a:extLst>
          </p:cNvPr>
          <p:cNvSpPr txBox="1"/>
          <p:nvPr/>
        </p:nvSpPr>
        <p:spPr>
          <a:xfrm>
            <a:off x="3675354" y="208965"/>
            <a:ext cx="542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performance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31FFA6-3C0C-4872-AA02-5D2072DD8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8" y="1200427"/>
            <a:ext cx="4504088" cy="983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6DC623-619E-43D8-840B-E1F7CFF2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8" y="2394394"/>
            <a:ext cx="4504089" cy="13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517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</dc:title>
  <dc:creator>Rehan nawaz</dc:creator>
  <cp:lastModifiedBy>Rehan nawaz</cp:lastModifiedBy>
  <cp:revision>45</cp:revision>
  <dcterms:created xsi:type="dcterms:W3CDTF">2018-01-18T10:42:04Z</dcterms:created>
  <dcterms:modified xsi:type="dcterms:W3CDTF">2018-01-19T12:11:00Z</dcterms:modified>
</cp:coreProperties>
</file>