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9" r:id="rId11"/>
    <p:sldId id="380" r:id="rId12"/>
    <p:sldId id="381" r:id="rId13"/>
    <p:sldId id="383" r:id="rId14"/>
    <p:sldId id="384" r:id="rId15"/>
    <p:sldId id="385" r:id="rId16"/>
    <p:sldId id="35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CC8F7D-54B7-40DC-BD6E-F6FE3E693A97}">
          <p14:sldIdLst>
            <p14:sldId id="256"/>
            <p14:sldId id="257"/>
            <p14:sldId id="371"/>
            <p14:sldId id="372"/>
            <p14:sldId id="373"/>
            <p14:sldId id="374"/>
            <p14:sldId id="375"/>
            <p14:sldId id="376"/>
            <p14:sldId id="377"/>
            <p14:sldId id="379"/>
            <p14:sldId id="380"/>
            <p14:sldId id="381"/>
            <p14:sldId id="383"/>
            <p14:sldId id="384"/>
            <p14:sldId id="385"/>
            <p14:sldId id="3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9494-016E-4C7D-B051-6F3572ABA61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E42-1FA3-47B4-A858-CBFB56C926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17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9494-016E-4C7D-B051-6F3572ABA61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E42-1FA3-47B4-A858-CBFB56C9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4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9494-016E-4C7D-B051-6F3572ABA61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E42-1FA3-47B4-A858-CBFB56C9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2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9494-016E-4C7D-B051-6F3572ABA61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E42-1FA3-47B4-A858-CBFB56C9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5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9494-016E-4C7D-B051-6F3572ABA61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E42-1FA3-47B4-A858-CBFB56C926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46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9494-016E-4C7D-B051-6F3572ABA61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E42-1FA3-47B4-A858-CBFB56C9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5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9494-016E-4C7D-B051-6F3572ABA61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E42-1FA3-47B4-A858-CBFB56C9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9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9494-016E-4C7D-B051-6F3572ABA61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E42-1FA3-47B4-A858-CBFB56C9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9494-016E-4C7D-B051-6F3572ABA61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E42-1FA3-47B4-A858-CBFB56C9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1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AD9494-016E-4C7D-B051-6F3572ABA61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B50E42-1FA3-47B4-A858-CBFB56C9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6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9494-016E-4C7D-B051-6F3572ABA61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E42-1FA3-47B4-A858-CBFB56C9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3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AD9494-016E-4C7D-B051-6F3572ABA61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B50E42-1FA3-47B4-A858-CBFB56C926D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37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950899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SKILLS</a:t>
            </a:r>
            <a:endParaRPr lang="en-US" sz="8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501042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latin typeface="Book Antiqua" panose="02040602050305030304" pitchFamily="18" charset="0"/>
              </a:rPr>
              <a:t>Umar </a:t>
            </a:r>
            <a:r>
              <a:rPr lang="en-US" b="1" dirty="0" smtClean="0">
                <a:latin typeface="Book Antiqua" panose="02040602050305030304" pitchFamily="18" charset="0"/>
              </a:rPr>
              <a:t>Waqar Azim</a:t>
            </a:r>
            <a:endParaRPr lang="en-US" b="1" dirty="0">
              <a:latin typeface="Book Antiqua" panose="0204060205030503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19" y="91441"/>
            <a:ext cx="9980024" cy="144997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Audience Rapport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19" y="1867989"/>
            <a:ext cx="9980023" cy="4441370"/>
          </a:xfrm>
        </p:spPr>
        <p:txBody>
          <a:bodyPr>
            <a:normAutofit/>
          </a:bodyPr>
          <a:lstStyle/>
          <a:p>
            <a:pPr marL="52578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Helpful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techniques include providing effective imagery, supplying verbal 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signposts, and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using body language strategically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.</a:t>
            </a:r>
          </a:p>
          <a:p>
            <a:pPr marL="640080" indent="-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Effective </a:t>
            </a: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Imagery </a:t>
            </a:r>
          </a:p>
          <a:p>
            <a:pPr marL="18288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You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will lose your audience quickly if you fill your talk 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with </a:t>
            </a:r>
            <a:r>
              <a:rPr lang="en-US" sz="24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abstractions</a:t>
            </a:r>
            <a:r>
              <a:rPr lang="en-US" sz="2400" b="1" dirty="0">
                <a:solidFill>
                  <a:schemeClr val="tx1"/>
                </a:solidFill>
                <a:latin typeface="Book Antiqua" panose="02040602050305030304" pitchFamily="18" charset="0"/>
              </a:rPr>
              <a:t>, generalities,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and </a:t>
            </a:r>
            <a:r>
              <a:rPr lang="en-US" sz="2400" b="1" dirty="0">
                <a:solidFill>
                  <a:schemeClr val="tx1"/>
                </a:solidFill>
                <a:latin typeface="Book Antiqua" panose="02040602050305030304" pitchFamily="18" charset="0"/>
              </a:rPr>
              <a:t>dry facts. 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However, beware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of exaggeration or distortion. Keep your </a:t>
            </a:r>
            <a:r>
              <a:rPr lang="en-US" sz="2400" b="1" dirty="0">
                <a:solidFill>
                  <a:schemeClr val="tx1"/>
                </a:solidFill>
                <a:latin typeface="Book Antiqua" panose="02040602050305030304" pitchFamily="18" charset="0"/>
              </a:rPr>
              <a:t>imagery realistic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and </a:t>
            </a:r>
            <a:r>
              <a:rPr lang="en-US" sz="2400" b="1" dirty="0">
                <a:solidFill>
                  <a:schemeClr val="tx1"/>
                </a:solidFill>
                <a:latin typeface="Book Antiqua" panose="02040602050305030304" pitchFamily="18" charset="0"/>
              </a:rPr>
              <a:t>credible.</a:t>
            </a:r>
            <a:endParaRPr lang="en-US" sz="2400" b="1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8288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endParaRPr lang="en-US" sz="2400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8288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endParaRPr lang="en-US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845" y="418011"/>
            <a:ext cx="9980024" cy="37882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for Effective Imagery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2777"/>
            <a:ext cx="12191999" cy="586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19" y="91441"/>
            <a:ext cx="9980024" cy="144997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Audience Rapport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19" y="1867989"/>
            <a:ext cx="9980023" cy="4441370"/>
          </a:xfrm>
        </p:spPr>
        <p:txBody>
          <a:bodyPr>
            <a:normAutofit/>
          </a:bodyPr>
          <a:lstStyle/>
          <a:p>
            <a:pPr marL="640080" indent="-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 startAt="2"/>
            </a:pP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Verbal Signposts</a:t>
            </a:r>
          </a:p>
          <a:p>
            <a:pPr marL="18288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Knowledgeable speakers help 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the audience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recognize the organization and main points in an oral message with 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verbal signposts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. They keep listeners on track by including helpful </a:t>
            </a:r>
            <a:r>
              <a:rPr lang="en-US" sz="2400" b="1" dirty="0">
                <a:solidFill>
                  <a:schemeClr val="tx1"/>
                </a:solidFill>
                <a:latin typeface="Book Antiqua" panose="02040602050305030304" pitchFamily="18" charset="0"/>
              </a:rPr>
              <a:t>previews, </a:t>
            </a:r>
            <a:r>
              <a:rPr lang="en-US" sz="24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summaries, 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and </a:t>
            </a:r>
            <a:r>
              <a:rPr lang="en-US" sz="24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transitions. </a:t>
            </a:r>
          </a:p>
          <a:p>
            <a:pPr marL="18288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endParaRPr lang="en-US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3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19" y="91441"/>
            <a:ext cx="9980024" cy="144997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Verbal Signposts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348" y="2034881"/>
            <a:ext cx="9849395" cy="401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19" y="91441"/>
            <a:ext cx="9980024" cy="144997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Audience Rapport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19" y="1867989"/>
            <a:ext cx="9980023" cy="4441370"/>
          </a:xfrm>
        </p:spPr>
        <p:txBody>
          <a:bodyPr>
            <a:normAutofit/>
          </a:bodyPr>
          <a:lstStyle/>
          <a:p>
            <a:pPr marL="640080" indent="-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 startAt="3"/>
            </a:pP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Nonverbal Messages</a:t>
            </a:r>
          </a:p>
          <a:p>
            <a:pPr marL="18288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How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you look,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how you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move,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and how you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speak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can </a:t>
            </a: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make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 or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break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 your presentation.</a:t>
            </a:r>
            <a:endParaRPr lang="en-US" sz="2400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8288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endParaRPr lang="en-US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97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19" y="91441"/>
            <a:ext cx="9980024" cy="144997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Audience Rapport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19" y="1867989"/>
            <a:ext cx="9980023" cy="4441370"/>
          </a:xfrm>
        </p:spPr>
        <p:txBody>
          <a:bodyPr>
            <a:normAutofit/>
          </a:bodyPr>
          <a:lstStyle/>
          <a:p>
            <a:pPr marL="18288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Suggestions for Nonverbal Messages:</a:t>
            </a:r>
          </a:p>
          <a:p>
            <a:pPr marL="640080" indent="-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Look good.</a:t>
            </a:r>
          </a:p>
          <a:p>
            <a:pPr marL="640080" indent="-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Animate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 your body.</a:t>
            </a:r>
          </a:p>
          <a:p>
            <a:pPr marL="640080" indent="-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Punctuate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 your words.</a:t>
            </a:r>
          </a:p>
          <a:p>
            <a:pPr marL="640080" indent="-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Get out 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from </a:t>
            </a: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behind the podium.</a:t>
            </a:r>
          </a:p>
          <a:p>
            <a:pPr marL="640080" indent="-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Vary</a:t>
            </a:r>
            <a:r>
              <a:rPr lang="en-US" sz="24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your </a:t>
            </a: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facial expression.</a:t>
            </a:r>
          </a:p>
          <a:p>
            <a:pPr marL="18288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endParaRPr lang="en-US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01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19" y="352698"/>
            <a:ext cx="9980024" cy="1188720"/>
          </a:xfrm>
        </p:spPr>
        <p:txBody>
          <a:bodyPr>
            <a:norm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19" y="1867989"/>
            <a:ext cx="9980023" cy="4441370"/>
          </a:xfrm>
        </p:spPr>
        <p:txBody>
          <a:bodyPr>
            <a:normAutofit/>
          </a:bodyPr>
          <a:lstStyle/>
          <a:p>
            <a:pPr marL="182880" indent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endParaRPr lang="en-US" sz="2400" b="1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82880" indent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endParaRPr lang="en-US" sz="2400" b="1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82880" indent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r>
              <a:rPr lang="en-US" sz="66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THANK YOU!</a:t>
            </a:r>
            <a:endParaRPr lang="en-US" sz="66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77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19" y="91441"/>
            <a:ext cx="9980024" cy="144997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Reasons to Speak and Present Effectively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19" y="1867989"/>
            <a:ext cx="9980023" cy="4441370"/>
          </a:xfrm>
        </p:spPr>
        <p:txBody>
          <a:bodyPr>
            <a:normAutofit/>
          </a:bodyPr>
          <a:lstStyle/>
          <a:p>
            <a:pPr marL="52578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Speaking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skills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rank </a:t>
            </a: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very high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on recruiters’ wish lists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.</a:t>
            </a:r>
          </a:p>
          <a:p>
            <a:pPr marL="52578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In a survey of employers,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spoken communication </a:t>
            </a: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took the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top spot as the most desirable “soft skill” sought in job candidates.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 It even 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ranks above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a strong work ethic, teamwork, analytical skills, and initiative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.</a:t>
            </a:r>
          </a:p>
          <a:p>
            <a:pPr marL="52578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Speaking skills are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useful at every career stage.</a:t>
            </a:r>
          </a:p>
          <a:p>
            <a:pPr marL="18288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endParaRPr lang="en-US" sz="2400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8288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endParaRPr lang="en-US" sz="2400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8288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endParaRPr lang="en-US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4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19" y="235132"/>
            <a:ext cx="9980024" cy="126709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Types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19" y="1867989"/>
            <a:ext cx="9980023" cy="4441370"/>
          </a:xfrm>
        </p:spPr>
        <p:txBody>
          <a:bodyPr>
            <a:normAutofit/>
          </a:bodyPr>
          <a:lstStyle/>
          <a:p>
            <a:pPr marL="18288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endParaRPr lang="en-US" sz="2400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8288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endParaRPr lang="en-US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1867989"/>
            <a:ext cx="10123713" cy="444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19" y="261257"/>
            <a:ext cx="9980024" cy="37882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Audience Types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079"/>
            <a:ext cx="12192000" cy="621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7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19" y="91441"/>
            <a:ext cx="9980024" cy="144997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Organizing for Content the Introduction of a Presentation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19" y="1867989"/>
            <a:ext cx="9980023" cy="4441370"/>
          </a:xfrm>
        </p:spPr>
        <p:txBody>
          <a:bodyPr>
            <a:normAutofit/>
          </a:bodyPr>
          <a:lstStyle/>
          <a:p>
            <a:pPr marL="52578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Capture listeners’ attention and get them involved.</a:t>
            </a:r>
          </a:p>
          <a:p>
            <a:pPr marL="18288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r>
              <a:rPr lang="en-US" sz="2400" i="1" u="sng" dirty="0">
                <a:solidFill>
                  <a:schemeClr val="tx1"/>
                </a:solidFill>
                <a:latin typeface="Book Antiqua" panose="02040602050305030304" pitchFamily="18" charset="0"/>
              </a:rPr>
              <a:t>How:</a:t>
            </a:r>
            <a:r>
              <a:rPr lang="en-US" sz="2400" i="1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Book Antiqua" panose="02040602050305030304" pitchFamily="18" charset="0"/>
              </a:rPr>
              <a:t>question,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a startling </a:t>
            </a:r>
            <a:r>
              <a:rPr lang="en-US" sz="2400" b="1" dirty="0">
                <a:solidFill>
                  <a:schemeClr val="tx1"/>
                </a:solidFill>
                <a:latin typeface="Book Antiqua" panose="02040602050305030304" pitchFamily="18" charset="0"/>
              </a:rPr>
              <a:t>fact, 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a </a:t>
            </a:r>
            <a:r>
              <a:rPr lang="en-US" sz="24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joke</a:t>
            </a:r>
            <a:r>
              <a:rPr lang="en-US" sz="2400" b="1" dirty="0">
                <a:solidFill>
                  <a:schemeClr val="tx1"/>
                </a:solidFill>
                <a:latin typeface="Book Antiqua" panose="0204060205030503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a </a:t>
            </a:r>
            <a:r>
              <a:rPr lang="en-US" sz="2400" b="1" dirty="0">
                <a:solidFill>
                  <a:schemeClr val="tx1"/>
                </a:solidFill>
                <a:latin typeface="Book Antiqua" panose="02040602050305030304" pitchFamily="18" charset="0"/>
              </a:rPr>
              <a:t>story, 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a </a:t>
            </a:r>
            <a:r>
              <a:rPr lang="en-US" sz="24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quotation, 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a </a:t>
            </a:r>
            <a:r>
              <a:rPr lang="en-US" sz="2400" b="1" dirty="0">
                <a:solidFill>
                  <a:schemeClr val="tx1"/>
                </a:solidFill>
                <a:latin typeface="Book Antiqua" panose="02040602050305030304" pitchFamily="18" charset="0"/>
              </a:rPr>
              <a:t>question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 or 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a </a:t>
            </a:r>
            <a:r>
              <a:rPr lang="en-US" sz="24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command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that requires audience members to raise their hands 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or stand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up.</a:t>
            </a:r>
            <a:endParaRPr lang="en-US" sz="2400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52578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Identify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yourself and establish your credibility</a:t>
            </a: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.</a:t>
            </a:r>
          </a:p>
          <a:p>
            <a:pPr marL="18288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r>
              <a:rPr lang="en-US" sz="2400" i="1" u="sng" dirty="0">
                <a:solidFill>
                  <a:schemeClr val="tx1"/>
                </a:solidFill>
                <a:latin typeface="Book Antiqua" panose="02040602050305030304" pitchFamily="18" charset="0"/>
              </a:rPr>
              <a:t>How: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 you need to </a:t>
            </a:r>
            <a:r>
              <a:rPr lang="en-US" sz="2400" b="1" dirty="0">
                <a:solidFill>
                  <a:schemeClr val="tx1"/>
                </a:solidFill>
                <a:latin typeface="Book Antiqua" panose="02040602050305030304" pitchFamily="18" charset="0"/>
              </a:rPr>
              <a:t>describe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 your </a:t>
            </a:r>
            <a:r>
              <a:rPr lang="en-US" sz="2400" b="1" dirty="0">
                <a:solidFill>
                  <a:schemeClr val="tx1"/>
                </a:solidFill>
                <a:latin typeface="Book Antiqua" panose="02040602050305030304" pitchFamily="18" charset="0"/>
              </a:rPr>
              <a:t>position, knowledge, 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or </a:t>
            </a:r>
            <a:r>
              <a:rPr lang="en-US" sz="24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experience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—whatever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qualifies you to speak. In addition, try to connect with 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your audience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.</a:t>
            </a:r>
          </a:p>
          <a:p>
            <a:pPr marL="18288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endParaRPr lang="en-US" sz="2400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8288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endParaRPr lang="en-US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47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19" y="91441"/>
            <a:ext cx="9980024" cy="144997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Organizing Content for the Introduction of a Presentation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19" y="1867989"/>
            <a:ext cx="9980023" cy="4441370"/>
          </a:xfrm>
        </p:spPr>
        <p:txBody>
          <a:bodyPr>
            <a:normAutofit/>
          </a:bodyPr>
          <a:lstStyle/>
          <a:p>
            <a:pPr marL="52578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Preview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your main </a:t>
            </a: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points.</a:t>
            </a:r>
          </a:p>
          <a:p>
            <a:pPr marL="18288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r>
              <a:rPr lang="en-US" sz="2400" i="1" u="sng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How: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 use </a:t>
            </a:r>
            <a:r>
              <a:rPr lang="en-US" sz="24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bullet points 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or </a:t>
            </a:r>
            <a:r>
              <a:rPr lang="en-US" sz="24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visual aids. </a:t>
            </a:r>
          </a:p>
          <a:p>
            <a:pPr marL="18288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endParaRPr lang="en-US" sz="2400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8288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endParaRPr lang="en-US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55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19" y="91441"/>
            <a:ext cx="9980024" cy="144997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Organizing Content for the Body of a Presentation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19" y="1867989"/>
            <a:ext cx="9980023" cy="4441370"/>
          </a:xfrm>
        </p:spPr>
        <p:txBody>
          <a:bodyPr>
            <a:normAutofit/>
          </a:bodyPr>
          <a:lstStyle/>
          <a:p>
            <a:pPr marL="52578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The most effective oral presentations focus on 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a </a:t>
            </a: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few principal ideas.</a:t>
            </a:r>
          </a:p>
          <a:p>
            <a:pPr marL="52578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The body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of your short presentation 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should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include a </a:t>
            </a: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limited number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of main points—say, two to four. </a:t>
            </a:r>
            <a:endParaRPr lang="en-US" sz="2400" b="1" dirty="0" smtClean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 marL="52578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Develop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each main point with </a:t>
            </a: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adequate, but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not excessive, explanation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details.</a:t>
            </a:r>
          </a:p>
          <a:p>
            <a:pPr marL="52578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oo many details can obscure the main message. </a:t>
            </a:r>
          </a:p>
          <a:p>
            <a:pPr marL="18288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endParaRPr lang="en-US" sz="2400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8288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endParaRPr lang="en-US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19" y="91441"/>
            <a:ext cx="9980024" cy="144997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Organizing Content for the Conclusion of a Presentation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19" y="1867989"/>
            <a:ext cx="9980023" cy="4441370"/>
          </a:xfrm>
        </p:spPr>
        <p:txBody>
          <a:bodyPr>
            <a:normAutofit/>
          </a:bodyPr>
          <a:lstStyle/>
          <a:p>
            <a:pPr marL="52578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Nervous speakers often rush to wrap up their presentations because they can’t 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wait to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flee the stage. However,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listeners will remember the conclusion more than </a:t>
            </a: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any other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part of a speech</a:t>
            </a: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.</a:t>
            </a:r>
          </a:p>
          <a:p>
            <a:pPr marL="52578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Strive to achieve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three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goals:</a:t>
            </a:r>
          </a:p>
          <a:p>
            <a:pPr marL="640080" indent="-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Summarize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main themes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of the presentation.</a:t>
            </a:r>
          </a:p>
          <a:p>
            <a:pPr marL="640080" indent="-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Leave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the audience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with a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specific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 and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memorable take-away.</a:t>
            </a:r>
          </a:p>
          <a:p>
            <a:pPr marL="640080" indent="-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Include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a statement that allows you to exit the podium gracefully.</a:t>
            </a:r>
            <a:endParaRPr lang="en-US" sz="2400" b="1" dirty="0" smtClean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 marL="18288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endParaRPr lang="en-US" sz="2400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8288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endParaRPr lang="en-US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9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19" y="91441"/>
            <a:ext cx="9980024" cy="144997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Organizing Content for the Conclusion of a Presentation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19" y="1867989"/>
            <a:ext cx="9980023" cy="4441370"/>
          </a:xfrm>
        </p:spPr>
        <p:txBody>
          <a:bodyPr>
            <a:normAutofit/>
          </a:bodyPr>
          <a:lstStyle/>
          <a:p>
            <a:pPr marL="52578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conclusion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 is like a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punch line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and must be memorable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.</a:t>
            </a:r>
          </a:p>
          <a:p>
            <a:pPr marL="52578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take-away,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should tie in with the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opening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or 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present a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forward-looking idea. </a:t>
            </a:r>
            <a:endParaRPr lang="en-US" sz="2400" b="1" dirty="0" smtClean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 marL="52578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Avoid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merely rehashing,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in the same words, what you 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said before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, but ensure that you will leave the audience with very specific information 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or benefits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and a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positive impression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of you and your 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company/organization.</a:t>
            </a:r>
          </a:p>
          <a:p>
            <a:pPr marL="18288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endParaRPr lang="en-US" sz="2400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8288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endParaRPr lang="en-US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2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5677</TotalTime>
  <Words>559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Book Antiqua</vt:lpstr>
      <vt:lpstr>Calibri</vt:lpstr>
      <vt:lpstr>Calibri Light</vt:lpstr>
      <vt:lpstr>Times New Roman</vt:lpstr>
      <vt:lpstr>Wingdings</vt:lpstr>
      <vt:lpstr>Retrospect</vt:lpstr>
      <vt:lpstr>PRESENTATION SKILLS</vt:lpstr>
      <vt:lpstr>Reasons to Speak and Present Effectively</vt:lpstr>
      <vt:lpstr>Presentation Types</vt:lpstr>
      <vt:lpstr>Audience Types </vt:lpstr>
      <vt:lpstr>Organizing for Content the Introduction of a Presentation</vt:lpstr>
      <vt:lpstr>Organizing Content for the Introduction of a Presentation</vt:lpstr>
      <vt:lpstr>Organizing Content for the Body of a Presentation</vt:lpstr>
      <vt:lpstr>Organizing Content for the Conclusion of a Presentation</vt:lpstr>
      <vt:lpstr>Organizing Content for the Conclusion of a Presentation</vt:lpstr>
      <vt:lpstr>Establishing Audience Rapport</vt:lpstr>
      <vt:lpstr>Techniques for Effective Imagery</vt:lpstr>
      <vt:lpstr>Establishing Audience Rapport</vt:lpstr>
      <vt:lpstr>Verbal Signposts</vt:lpstr>
      <vt:lpstr>Establishing Audience Rapport</vt:lpstr>
      <vt:lpstr>Establishing Audience Rapport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CLASSES</dc:title>
  <dc:creator>Umar Waqar Azim</dc:creator>
  <cp:lastModifiedBy>Administrator</cp:lastModifiedBy>
  <cp:revision>265</cp:revision>
  <dcterms:created xsi:type="dcterms:W3CDTF">2022-09-10T11:06:30Z</dcterms:created>
  <dcterms:modified xsi:type="dcterms:W3CDTF">2023-12-18T06:19:43Z</dcterms:modified>
</cp:coreProperties>
</file>