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1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4400" spc="-1" strike="noStrike">
                <a:solidFill>
                  <a:schemeClr val="dk1"/>
                </a:solidFill>
                <a:latin typeface="Arial"/>
              </a:rPr>
              <a:t>Click to move the slide</a:t>
            </a:r>
            <a:endParaRPr b="0" lang="en-US" sz="4400" spc="-1" strike="noStrike">
              <a:solidFill>
                <a:schemeClr val="dk1"/>
              </a:solidFill>
              <a:latin typeface="Arial"/>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5DB6801-456C-4A59-BAB6-DFD2D1CB611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1143000" y="685800"/>
            <a:ext cx="4571640" cy="3428640"/>
          </a:xfrm>
          <a:prstGeom prst="rect">
            <a:avLst/>
          </a:prstGeom>
          <a:ln w="0">
            <a:noFill/>
          </a:ln>
        </p:spPr>
      </p:sp>
      <p:sp>
        <p:nvSpPr>
          <p:cNvPr id="10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216000">
              <a:buNone/>
            </a:pPr>
            <a:endParaRPr b="0" lang="en-US" sz="1800" spc="-1" strike="noStrike">
              <a:solidFill>
                <a:srgbClr val="000000"/>
              </a:solidFill>
              <a:latin typeface="Arial"/>
            </a:endParaRPr>
          </a:p>
        </p:txBody>
      </p:sp>
      <p:sp>
        <p:nvSpPr>
          <p:cNvPr id="102" name="PlaceHolder 3"/>
          <p:cNvSpPr>
            <a:spLocks noGrp="1"/>
          </p:cNvSpPr>
          <p:nvPr>
            <p:ph type="sldNum" idx="1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ea typeface="+mn-ea"/>
              </a:defRPr>
            </a:lvl1pPr>
          </a:lstStyle>
          <a:p>
            <a:pPr indent="0" algn="r">
              <a:lnSpc>
                <a:spcPct val="100000"/>
              </a:lnSpc>
              <a:buNone/>
            </a:pPr>
            <a:fld id="{C1DFF97A-571D-4766-BE7A-0F832307B1E1}" type="slidenum">
              <a:rPr b="0" lang="en-US" sz="1200" spc="-1" strike="noStrike">
                <a:solidFill>
                  <a:schemeClr val="dk1"/>
                </a:solidFill>
                <a:latin typeface="Arial"/>
                <a:ea typeface="+mn-ea"/>
              </a:rPr>
              <a:t>10</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Img"/>
          </p:nvPr>
        </p:nvSpPr>
        <p:spPr>
          <a:xfrm>
            <a:off x="1143000" y="685800"/>
            <a:ext cx="4571640" cy="3428640"/>
          </a:xfrm>
          <a:prstGeom prst="rect">
            <a:avLst/>
          </a:prstGeom>
          <a:ln w="0">
            <a:noFill/>
          </a:ln>
        </p:spPr>
      </p:sp>
      <p:sp>
        <p:nvSpPr>
          <p:cNvPr id="10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216000">
              <a:buNone/>
            </a:pPr>
            <a:endParaRPr b="0" lang="en-US" sz="1800" spc="-1" strike="noStrike">
              <a:solidFill>
                <a:srgbClr val="000000"/>
              </a:solidFill>
              <a:latin typeface="Arial"/>
            </a:endParaRPr>
          </a:p>
        </p:txBody>
      </p:sp>
      <p:sp>
        <p:nvSpPr>
          <p:cNvPr id="105" name="PlaceHolder 3"/>
          <p:cNvSpPr>
            <a:spLocks noGrp="1"/>
          </p:cNvSpPr>
          <p:nvPr>
            <p:ph type="sldNum" idx="1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ea typeface="+mn-ea"/>
              </a:defRPr>
            </a:lvl1pPr>
          </a:lstStyle>
          <a:p>
            <a:pPr indent="0" algn="r">
              <a:lnSpc>
                <a:spcPct val="100000"/>
              </a:lnSpc>
              <a:buNone/>
            </a:pPr>
            <a:fld id="{4FA3F8E7-07B1-4ED5-808E-82BB78073FF5}" type="slidenum">
              <a:rPr b="0" lang="en-US" sz="1200" spc="-1" strike="noStrike">
                <a:solidFill>
                  <a:schemeClr val="dk1"/>
                </a:solidFill>
                <a:latin typeface="Arial"/>
                <a:ea typeface="+mn-ea"/>
              </a:rPr>
              <a:t>11</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1143000" y="685800"/>
            <a:ext cx="4571640" cy="3428640"/>
          </a:xfrm>
          <a:prstGeom prst="rect">
            <a:avLst/>
          </a:prstGeom>
          <a:ln w="0">
            <a:noFill/>
          </a:ln>
        </p:spPr>
      </p:sp>
      <p:sp>
        <p:nvSpPr>
          <p:cNvPr id="8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216000">
              <a:buNone/>
            </a:pPr>
            <a:endParaRPr b="0" lang="en-US" sz="1800" spc="-1" strike="noStrike">
              <a:solidFill>
                <a:srgbClr val="000000"/>
              </a:solidFill>
              <a:latin typeface="Arial"/>
            </a:endParaRPr>
          </a:p>
        </p:txBody>
      </p:sp>
      <p:sp>
        <p:nvSpPr>
          <p:cNvPr id="90" name="PlaceHolder 3"/>
          <p:cNvSpPr>
            <a:spLocks noGrp="1"/>
          </p:cNvSpPr>
          <p:nvPr>
            <p:ph type="sldNum" idx="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ea typeface="+mn-ea"/>
              </a:defRPr>
            </a:lvl1pPr>
          </a:lstStyle>
          <a:p>
            <a:pPr indent="0" algn="r">
              <a:lnSpc>
                <a:spcPct val="100000"/>
              </a:lnSpc>
              <a:buNone/>
            </a:pPr>
            <a:fld id="{73F921FE-D0FB-4CCF-9E9D-105631BF9A46}" type="slidenum">
              <a:rPr b="0" lang="en-US" sz="1200" spc="-1" strike="noStrike">
                <a:solidFill>
                  <a:schemeClr val="dk1"/>
                </a:solidFill>
                <a:latin typeface="Arial"/>
                <a:ea typeface="+mn-ea"/>
              </a:rPr>
              <a:t>3</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1143000" y="685800"/>
            <a:ext cx="4571640" cy="3428640"/>
          </a:xfrm>
          <a:prstGeom prst="rect">
            <a:avLst/>
          </a:prstGeom>
          <a:ln w="0">
            <a:noFill/>
          </a:ln>
        </p:spPr>
      </p:sp>
      <p:sp>
        <p:nvSpPr>
          <p:cNvPr id="9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216000">
              <a:buNone/>
            </a:pPr>
            <a:endParaRPr b="0" lang="en-US" sz="1800" spc="-1" strike="noStrike">
              <a:solidFill>
                <a:srgbClr val="000000"/>
              </a:solidFill>
              <a:latin typeface="Arial"/>
            </a:endParaRPr>
          </a:p>
        </p:txBody>
      </p:sp>
      <p:sp>
        <p:nvSpPr>
          <p:cNvPr id="93" name="PlaceHolder 3"/>
          <p:cNvSpPr>
            <a:spLocks noGrp="1"/>
          </p:cNvSpPr>
          <p:nvPr>
            <p:ph type="sldNum" idx="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ea typeface="+mn-ea"/>
              </a:defRPr>
            </a:lvl1pPr>
          </a:lstStyle>
          <a:p>
            <a:pPr indent="0" algn="r">
              <a:lnSpc>
                <a:spcPct val="100000"/>
              </a:lnSpc>
              <a:buNone/>
            </a:pPr>
            <a:fld id="{E887C769-BE8E-4356-991A-D64247229324}" type="slidenum">
              <a:rPr b="0" lang="en-US" sz="1200" spc="-1" strike="noStrike">
                <a:solidFill>
                  <a:schemeClr val="dk1"/>
                </a:solidFill>
                <a:latin typeface="Arial"/>
                <a:ea typeface="+mn-ea"/>
              </a:rPr>
              <a:t>4</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1143000" y="685800"/>
            <a:ext cx="4571640" cy="3428640"/>
          </a:xfrm>
          <a:prstGeom prst="rect">
            <a:avLst/>
          </a:prstGeom>
          <a:ln w="0">
            <a:noFill/>
          </a:ln>
        </p:spPr>
      </p:sp>
      <p:sp>
        <p:nvSpPr>
          <p:cNvPr id="9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216000">
              <a:buNone/>
            </a:pPr>
            <a:endParaRPr b="0" lang="en-US" sz="1800" spc="-1" strike="noStrike">
              <a:solidFill>
                <a:srgbClr val="000000"/>
              </a:solidFill>
              <a:latin typeface="Arial"/>
            </a:endParaRPr>
          </a:p>
        </p:txBody>
      </p:sp>
      <p:sp>
        <p:nvSpPr>
          <p:cNvPr id="96" name="PlaceHolder 3"/>
          <p:cNvSpPr>
            <a:spLocks noGrp="1"/>
          </p:cNvSpPr>
          <p:nvPr>
            <p:ph type="sldNum" idx="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ea typeface="+mn-ea"/>
              </a:defRPr>
            </a:lvl1pPr>
          </a:lstStyle>
          <a:p>
            <a:pPr indent="0" algn="r">
              <a:lnSpc>
                <a:spcPct val="100000"/>
              </a:lnSpc>
              <a:buNone/>
            </a:pPr>
            <a:fld id="{AB461E38-F7E0-4462-993A-D3E182C22EFD}" type="slidenum">
              <a:rPr b="0" lang="en-US" sz="1200" spc="-1" strike="noStrike">
                <a:solidFill>
                  <a:schemeClr val="dk1"/>
                </a:solidFill>
                <a:latin typeface="Arial"/>
                <a:ea typeface="+mn-ea"/>
              </a:rPr>
              <a:t>8</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sldImg"/>
          </p:nvPr>
        </p:nvSpPr>
        <p:spPr>
          <a:xfrm>
            <a:off x="1143000" y="685800"/>
            <a:ext cx="4571640" cy="3428640"/>
          </a:xfrm>
          <a:prstGeom prst="rect">
            <a:avLst/>
          </a:prstGeom>
          <a:ln w="0">
            <a:noFill/>
          </a:ln>
        </p:spPr>
      </p:sp>
      <p:sp>
        <p:nvSpPr>
          <p:cNvPr id="9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216000">
              <a:buNone/>
            </a:pPr>
            <a:endParaRPr b="0" lang="en-US" sz="1800" spc="-1" strike="noStrike">
              <a:solidFill>
                <a:srgbClr val="000000"/>
              </a:solidFill>
              <a:latin typeface="Arial"/>
            </a:endParaRPr>
          </a:p>
        </p:txBody>
      </p:sp>
      <p:sp>
        <p:nvSpPr>
          <p:cNvPr id="99" name="PlaceHolder 3"/>
          <p:cNvSpPr>
            <a:spLocks noGrp="1"/>
          </p:cNvSpPr>
          <p:nvPr>
            <p:ph type="sldNum" idx="1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ea typeface="+mn-ea"/>
              </a:defRPr>
            </a:lvl1pPr>
          </a:lstStyle>
          <a:p>
            <a:pPr indent="0" algn="r">
              <a:lnSpc>
                <a:spcPct val="100000"/>
              </a:lnSpc>
              <a:buNone/>
            </a:pPr>
            <a:fld id="{B1E010B7-FF88-444C-B533-59B577144E23}" type="slidenum">
              <a:rPr b="0" lang="en-US" sz="1200" spc="-1" strike="noStrike">
                <a:solidFill>
                  <a:schemeClr val="dk1"/>
                </a:solidFill>
                <a:latin typeface="Arial"/>
                <a:ea typeface="+mn-ea"/>
              </a:rPr>
              <a:t>9</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D81EA3B-190F-4EAD-B159-269DC051FB1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7903E98-8D04-4C49-B1BC-A72620E1CC8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D56EF68-0993-4075-A63C-5F26C289D09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D2E895C-2EB8-44C8-A58B-3B8E764B3CE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00B0932-DD2F-47E0-BE7F-511BD241737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7C1500A-D980-460F-BFDC-97EE3DB3FD4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990EE3F-B2BC-459F-B5B6-80D5A87822B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92F22CE-BDC6-4461-B9AD-A073A49DFFA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48D84F3-229E-49C8-A5F0-5333FEE00AF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D424C57-03D4-42EE-8A8D-DECE78BF57E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F5CB7CE-092A-4B61-A9C0-01E34DDBA5A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pc="-1" strike="noStrike">
              <a:solidFill>
                <a:schemeClr val="dk1"/>
              </a:solidFill>
              <a:latin typeface="Arial"/>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30CD699-0215-48FE-B22E-82563148B63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9360">
            <a:noFill/>
          </a:ln>
        </p:spPr>
        <p:txBody>
          <a:bodyPr numCol="1" spcCol="0" lIns="91440" rIns="91440" tIns="45720" bIns="45720" anchor="ctr">
            <a:noAutofit/>
          </a:bodyPr>
          <a:p>
            <a:pPr indent="0" algn="ctr">
              <a:lnSpc>
                <a:spcPct val="100000"/>
              </a:lnSpc>
              <a:buNone/>
            </a:pPr>
            <a:r>
              <a:rPr b="0" lang="en-US" sz="4400" spc="-1" strike="noStrike">
                <a:solidFill>
                  <a:schemeClr val="dk2"/>
                </a:solidFill>
                <a:latin typeface="Arial"/>
              </a:rPr>
              <a:t>Click to edit Master title style</a:t>
            </a:r>
            <a:endParaRPr b="0" lang="en-US" sz="4400" spc="-1" strike="noStrike">
              <a:solidFill>
                <a:schemeClr val="dk1"/>
              </a:solidFill>
              <a:latin typeface="Arial"/>
            </a:endParaRPr>
          </a:p>
        </p:txBody>
      </p:sp>
      <p:sp>
        <p:nvSpPr>
          <p:cNvPr id="1" name="PlaceHolder 2"/>
          <p:cNvSpPr>
            <a:spLocks noGrp="1"/>
          </p:cNvSpPr>
          <p:nvPr>
            <p:ph type="dt" idx="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 name="PlaceHolder 3"/>
          <p:cNvSpPr>
            <a:spLocks noGrp="1"/>
          </p:cNvSpPr>
          <p:nvPr>
            <p:ph type="ftr" idx="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pc="-1" strike="noStrike">
                <a:solidFill>
                  <a:schemeClr val="dk1"/>
                </a:solidFill>
                <a:latin typeface="Arial"/>
              </a:defRPr>
            </a:lvl1pPr>
          </a:lstStyle>
          <a:p>
            <a:pPr indent="0" algn="r">
              <a:lnSpc>
                <a:spcPct val="100000"/>
              </a:lnSpc>
              <a:buNone/>
            </a:pPr>
            <a:fld id="{ADD65229-2F7B-4281-8725-58C424F2FFB6}" type="slidenum">
              <a:rPr b="0" lang="en-US" sz="1400" spc="-1" strike="noStrike">
                <a:solidFill>
                  <a:schemeClr val="dk1"/>
                </a:solidFill>
                <a:latin typeface="Arial"/>
              </a:rPr>
              <a:t>&lt;number&gt;</a:t>
            </a:fld>
            <a:endParaRPr b="0" lang="en-US" sz="14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Arial"/>
              </a:rPr>
              <a:t>Click to edit the outline text format</a:t>
            </a:r>
            <a:endParaRPr b="0" lang="en-US" sz="3200" spc="-1" strike="noStrike">
              <a:solidFill>
                <a:schemeClr val="dk1"/>
              </a:solidFill>
              <a:latin typeface="Arial"/>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Arial"/>
              </a:rPr>
              <a:t>Second Outline Level</a:t>
            </a:r>
            <a:endParaRPr b="0" lang="en-US" sz="2400" spc="-1" strike="noStrike">
              <a:solidFill>
                <a:schemeClr val="dk1"/>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Arial"/>
              </a:rPr>
              <a:t>Third Outline Level</a:t>
            </a:r>
            <a:endParaRPr b="0" lang="en-US" sz="2000" spc="-1" strike="noStrike">
              <a:solidFill>
                <a:schemeClr val="dk1"/>
              </a:solidFill>
              <a:latin typeface="Arial"/>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Arial"/>
              </a:rPr>
              <a:t>Fourth Outline Level</a:t>
            </a:r>
            <a:endParaRPr b="0" lang="en-US" sz="2000" spc="-1" strike="noStrike">
              <a:solidFill>
                <a:schemeClr val="dk1"/>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0"/>
            <a:ext cx="8229240" cy="1417320"/>
          </a:xfrm>
          <a:prstGeom prst="rect">
            <a:avLst/>
          </a:prstGeom>
          <a:noFill/>
          <a:ln w="9360">
            <a:noFill/>
          </a:ln>
        </p:spPr>
        <p:txBody>
          <a:bodyPr numCol="1" spcCol="0" lIns="91440" rIns="91440" tIns="45720" bIns="45720" anchor="ctr">
            <a:noAutofit/>
          </a:bodyPr>
          <a:p>
            <a:pPr indent="0">
              <a:lnSpc>
                <a:spcPct val="100000"/>
              </a:lnSpc>
              <a:buNone/>
            </a:pPr>
            <a:r>
              <a:rPr b="1" lang="arn-CL" sz="4400" spc="-1" strike="noStrike">
                <a:solidFill>
                  <a:schemeClr val="dk2"/>
                </a:solidFill>
                <a:latin typeface="Arial"/>
              </a:rPr>
              <a:t>                  </a:t>
            </a:r>
            <a:r>
              <a:rPr b="0" lang="arn-CL" sz="4400" spc="-1" strike="noStrike">
                <a:solidFill>
                  <a:schemeClr val="dk2"/>
                </a:solidFill>
                <a:latin typeface="Arial"/>
              </a:rPr>
              <a:t>ALHADEES</a:t>
            </a:r>
            <a:endParaRPr b="0" lang="en-US" sz="4400" spc="-1" strike="noStrike">
              <a:solidFill>
                <a:schemeClr val="dk1"/>
              </a:solidFill>
              <a:latin typeface="Arial"/>
            </a:endParaRPr>
          </a:p>
        </p:txBody>
      </p:sp>
      <p:sp>
        <p:nvSpPr>
          <p:cNvPr id="48"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1" lang="en-US" sz="3200" spc="-1" strike="noStrike">
                <a:solidFill>
                  <a:schemeClr val="dk1"/>
                </a:solidFill>
                <a:latin typeface="Arial"/>
              </a:rPr>
              <a:t>Literal meaning :</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New thing, information about some thing and incident.</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1" lang="en-US" sz="3200" spc="-1" strike="noStrike">
                <a:solidFill>
                  <a:schemeClr val="dk1"/>
                </a:solidFill>
                <a:latin typeface="Arial"/>
              </a:rPr>
              <a:t>Technical meaning</a:t>
            </a:r>
            <a:r>
              <a:rPr b="0" lang="en-US" sz="3200" spc="-1" strike="noStrike">
                <a:solidFill>
                  <a:schemeClr val="dk1"/>
                </a:solidFill>
                <a:latin typeface="Arial"/>
              </a:rPr>
              <a:t> </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Information about the sayings, deeds and silence (when some thing was happened in his presence) of the holy prophet (s.a.w.s.)</a:t>
            </a:r>
            <a:endParaRPr b="0" lang="en-US" sz="3200" spc="-1" strike="noStrike">
              <a:solidFill>
                <a:schemeClr val="dk1"/>
              </a:solidFill>
              <a:latin typeface="Arial"/>
            </a:endParaRPr>
          </a:p>
          <a:p>
            <a:pPr indent="0">
              <a:lnSpc>
                <a:spcPct val="100000"/>
              </a:lnSpc>
              <a:spcBef>
                <a:spcPts val="641"/>
              </a:spcBef>
              <a:buNone/>
            </a:pPr>
            <a:br>
              <a:rPr sz="3200"/>
            </a:br>
            <a:endParaRPr b="0" lang="en-US"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1" lang="en-US" sz="3200" spc="-1" strike="noStrike">
                <a:solidFill>
                  <a:srgbClr val="000000"/>
                </a:solidFill>
                <a:latin typeface="Arial"/>
              </a:rPr>
              <a:t>Division of Hadith according to its Origin </a:t>
            </a:r>
            <a:endParaRPr b="0" lang="en-US" sz="3200" spc="-1" strike="noStrike">
              <a:solidFill>
                <a:schemeClr val="dk1"/>
              </a:solidFill>
              <a:latin typeface="Arial"/>
            </a:endParaRPr>
          </a:p>
        </p:txBody>
      </p:sp>
      <p:sp>
        <p:nvSpPr>
          <p:cNvPr id="65"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1" lang="en-US" sz="2400" spc="-1" strike="noStrike">
                <a:solidFill>
                  <a:schemeClr val="dk1"/>
                </a:solidFill>
                <a:latin typeface="Arial"/>
              </a:rPr>
              <a:t>Hadith e Qudsi</a:t>
            </a:r>
            <a:r>
              <a:rPr b="1" lang="en-US" sz="2400" spc="-1" strike="noStrike">
                <a:solidFill>
                  <a:schemeClr val="dk1"/>
                </a:solidFill>
                <a:latin typeface="Arial"/>
              </a:rPr>
              <a:t>: (</a:t>
            </a:r>
            <a:r>
              <a:rPr b="1" lang="ar-AE" sz="2400" spc="-1" strike="noStrike">
                <a:solidFill>
                  <a:schemeClr val="dk1"/>
                </a:solidFill>
                <a:latin typeface="Arial"/>
                <a:cs typeface="Arial"/>
              </a:rPr>
              <a:t>حديث قدسي</a:t>
            </a:r>
            <a:r>
              <a:rPr b="1" lang="en-US" sz="2400" spc="-1" strike="noStrike">
                <a:solidFill>
                  <a:schemeClr val="dk1"/>
                </a:solidFill>
                <a:latin typeface="Arial"/>
              </a:rPr>
              <a:t>)</a:t>
            </a:r>
            <a:endParaRPr b="0" lang="en-US" sz="24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A Hadith in which PROPHET (PEACE BE OPUN HIM) narrates something from ALLAH ‘Azzwajal.</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 </a:t>
            </a:r>
            <a:r>
              <a:rPr b="0" lang="en-US" sz="2000" spc="-1" strike="noStrike">
                <a:solidFill>
                  <a:schemeClr val="dk1"/>
                </a:solidFill>
                <a:latin typeface="Arial"/>
              </a:rPr>
              <a:t>It is important to Differentiate between Quran and Hadith e Qudsi. Quran is protected by ALLAH so there is no chance of Mistake in it whereas Hadith e Qudsi is protected by narrators. </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So Hadith e Qudsi can be graded as Sahih, Hasan or Weak according to chain. </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Whoever rejects even a single verse of Quran is Kafir by consensus but if somebody rejects Hadith e Qudsi on the basis of chain of narration he will not be considered as Kafir. </a:t>
            </a:r>
            <a:endParaRPr b="0" lang="en-US" sz="2000" spc="-1" strike="noStrike">
              <a:solidFill>
                <a:schemeClr val="dk1"/>
              </a:solidFill>
              <a:latin typeface="Arial"/>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1" lang="en-US" sz="3200" spc="-1" strike="noStrike">
                <a:solidFill>
                  <a:srgbClr val="000000"/>
                </a:solidFill>
                <a:latin typeface="Arial"/>
              </a:rPr>
              <a:t>Division of Hadith according to its Origin </a:t>
            </a:r>
            <a:endParaRPr b="0" lang="en-US" sz="3200" spc="-1" strike="noStrike">
              <a:solidFill>
                <a:schemeClr val="dk1"/>
              </a:solidFill>
              <a:latin typeface="Arial"/>
            </a:endParaRPr>
          </a:p>
        </p:txBody>
      </p:sp>
      <p:sp>
        <p:nvSpPr>
          <p:cNvPr id="67"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1" lang="en-US" sz="2400" spc="-1" strike="noStrike">
                <a:solidFill>
                  <a:schemeClr val="dk1"/>
                </a:solidFill>
                <a:latin typeface="Arial"/>
              </a:rPr>
              <a:t>Hadith e Marfu’ (</a:t>
            </a:r>
            <a:r>
              <a:rPr b="1" lang="ar-AE" sz="2400" spc="-1" strike="noStrike">
                <a:solidFill>
                  <a:schemeClr val="dk1"/>
                </a:solidFill>
                <a:latin typeface="Arial"/>
                <a:cs typeface="Arial"/>
              </a:rPr>
              <a:t>حديث مرفوع</a:t>
            </a:r>
            <a:r>
              <a:rPr b="1" lang="en-US" sz="2400" spc="-1" strike="noStrike">
                <a:solidFill>
                  <a:schemeClr val="dk1"/>
                </a:solidFill>
                <a:latin typeface="Arial"/>
              </a:rPr>
              <a:t> </a:t>
            </a:r>
            <a:r>
              <a:rPr b="1" lang="en-US" sz="2400" spc="-1" strike="noStrike">
                <a:solidFill>
                  <a:schemeClr val="dk1"/>
                </a:solidFill>
                <a:latin typeface="Arial"/>
              </a:rPr>
              <a:t>)</a:t>
            </a:r>
            <a:endParaRPr b="0" lang="en-US" sz="24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A Narration in which any Saying, Action or approval of any action by PROPHET (Peace Be upon Him) is reported or referred to PROPHET (Peace be Upon Him) is called Hadith e Marfu’. </a:t>
            </a:r>
            <a:endParaRPr b="0" lang="en-US" sz="2000" spc="-1" strike="noStrike">
              <a:solidFill>
                <a:schemeClr val="dk1"/>
              </a:solidFill>
              <a:latin typeface="Arial"/>
            </a:endParaRPr>
          </a:p>
          <a:p>
            <a:pPr marL="343080" indent="-343080">
              <a:lnSpc>
                <a:spcPct val="100000"/>
              </a:lnSpc>
              <a:spcBef>
                <a:spcPts val="479"/>
              </a:spcBef>
              <a:buClr>
                <a:srgbClr val="000000"/>
              </a:buClr>
              <a:buFont typeface="Arial"/>
              <a:buChar char="•"/>
            </a:pPr>
            <a:r>
              <a:rPr b="1" lang="en-US" sz="2400" spc="-1" strike="noStrike">
                <a:solidFill>
                  <a:schemeClr val="dk1"/>
                </a:solidFill>
                <a:latin typeface="Arial"/>
              </a:rPr>
              <a:t>Hadith e Mauqoof  (</a:t>
            </a:r>
            <a:r>
              <a:rPr b="1" lang="ar-AE" sz="2400" spc="-1" strike="noStrike">
                <a:solidFill>
                  <a:schemeClr val="dk1"/>
                </a:solidFill>
                <a:latin typeface="Arial"/>
                <a:cs typeface="Arial"/>
              </a:rPr>
              <a:t>حديث موقوف</a:t>
            </a:r>
            <a:r>
              <a:rPr b="1" lang="en-US" sz="2400" spc="-1" strike="noStrike">
                <a:solidFill>
                  <a:schemeClr val="dk1"/>
                </a:solidFill>
                <a:latin typeface="Arial"/>
              </a:rPr>
              <a:t>)</a:t>
            </a:r>
            <a:endParaRPr b="0" lang="en-US" sz="24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A Narration in which any Saying, Action or approval of any action by Companion of PROPHET is reported or referred to a Companion is called Hadith e Mauqoof. </a:t>
            </a:r>
            <a:endParaRPr b="0" lang="en-US" sz="2000" spc="-1" strike="noStrike">
              <a:solidFill>
                <a:schemeClr val="dk1"/>
              </a:solidFill>
              <a:latin typeface="Arial"/>
            </a:endParaRPr>
          </a:p>
          <a:p>
            <a:pPr marL="343080" indent="-343080">
              <a:lnSpc>
                <a:spcPct val="100000"/>
              </a:lnSpc>
              <a:spcBef>
                <a:spcPts val="479"/>
              </a:spcBef>
              <a:buClr>
                <a:srgbClr val="000000"/>
              </a:buClr>
              <a:buFont typeface="Wingdings" charset="2"/>
              <a:buChar char="•"/>
            </a:pPr>
            <a:r>
              <a:rPr b="1" lang="en-US" sz="2400" spc="-1" strike="noStrike">
                <a:solidFill>
                  <a:schemeClr val="dk1"/>
                </a:solidFill>
                <a:latin typeface="Arial"/>
              </a:rPr>
              <a:t>Hadith e Maqtu (</a:t>
            </a:r>
            <a:r>
              <a:rPr b="1" lang="ar-AE" sz="2400" spc="-1" strike="noStrike">
                <a:solidFill>
                  <a:schemeClr val="dk1"/>
                </a:solidFill>
                <a:latin typeface="Arial"/>
                <a:cs typeface="Arial"/>
              </a:rPr>
              <a:t>حديث مقطوع</a:t>
            </a:r>
            <a:r>
              <a:rPr b="1" lang="en-US" sz="2400" spc="-1" strike="noStrike">
                <a:solidFill>
                  <a:schemeClr val="dk1"/>
                </a:solidFill>
                <a:latin typeface="Arial"/>
              </a:rPr>
              <a:t>):)</a:t>
            </a:r>
            <a:endParaRPr b="0" lang="en-US" sz="2400" spc="-1" strike="noStrike">
              <a:solidFill>
                <a:schemeClr val="dk1"/>
              </a:solidFill>
              <a:latin typeface="Arial"/>
            </a:endParaRPr>
          </a:p>
          <a:p>
            <a:pPr marL="343080" indent="-343080">
              <a:lnSpc>
                <a:spcPct val="100000"/>
              </a:lnSpc>
              <a:spcBef>
                <a:spcPts val="479"/>
              </a:spcBef>
              <a:buClr>
                <a:srgbClr val="000000"/>
              </a:buClr>
              <a:buFont typeface="Wingdings" charset="2"/>
              <a:buChar char=""/>
            </a:pPr>
            <a:r>
              <a:rPr b="1" lang="en-US" sz="2400" spc="-1" strike="noStrike">
                <a:solidFill>
                  <a:schemeClr val="dk1"/>
                </a:solidFill>
                <a:latin typeface="Arial"/>
              </a:rPr>
              <a:t> </a:t>
            </a:r>
            <a:r>
              <a:rPr b="0" lang="en-US" sz="2000" spc="-1" strike="noStrike">
                <a:solidFill>
                  <a:schemeClr val="dk1"/>
                </a:solidFill>
                <a:latin typeface="Arial"/>
              </a:rPr>
              <a:t>A Narration in which any Saying, Action or approval of any action by a Great Scholar Tabi'i is reported is called Hadith e Maqtu'. </a:t>
            </a:r>
            <a:endParaRPr b="0" lang="en-US" sz="2000" spc="-1" strike="noStrike">
              <a:solidFill>
                <a:schemeClr val="dk1"/>
              </a:solidFill>
              <a:latin typeface="Arial"/>
            </a:endParaRPr>
          </a:p>
          <a:p>
            <a:pPr indent="0">
              <a:lnSpc>
                <a:spcPct val="100000"/>
              </a:lnSpc>
              <a:spcBef>
                <a:spcPts val="400"/>
              </a:spcBef>
              <a:buNone/>
            </a:pPr>
            <a:endParaRPr b="0" lang="en-US" sz="2000" spc="-1" strike="noStrike">
              <a:solidFill>
                <a:schemeClr val="dk1"/>
              </a:solidFill>
              <a:latin typeface="Arial"/>
            </a:endParaRPr>
          </a:p>
        </p:txBody>
      </p:sp>
    </p:spTree>
  </p:cSld>
  <p:transition>
    <p:fade thruBlk="tru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2400" spc="-1" strike="noStrike">
                <a:solidFill>
                  <a:schemeClr val="dk2"/>
                </a:solidFill>
                <a:latin typeface="Arial"/>
              </a:rPr>
              <a:t>Division of Hadith according to number of chains</a:t>
            </a:r>
            <a:br>
              <a:rPr sz="2400"/>
            </a:br>
            <a:r>
              <a:rPr b="1" lang="en-US" sz="2400" spc="-1" strike="noStrike">
                <a:solidFill>
                  <a:schemeClr val="dk2"/>
                </a:solidFill>
                <a:latin typeface="Arial"/>
              </a:rPr>
              <a:t>transmitting it </a:t>
            </a:r>
            <a:endParaRPr b="0" lang="en-US" sz="2400" spc="-1" strike="noStrike">
              <a:solidFill>
                <a:schemeClr val="dk1"/>
              </a:solidFill>
              <a:latin typeface="Arial"/>
            </a:endParaRPr>
          </a:p>
        </p:txBody>
      </p:sp>
      <p:sp>
        <p:nvSpPr>
          <p:cNvPr id="69" name="PlaceHolder 2"/>
          <p:cNvSpPr>
            <a:spLocks noGrp="1"/>
          </p:cNvSpPr>
          <p:nvPr>
            <p:ph/>
          </p:nvPr>
        </p:nvSpPr>
        <p:spPr>
          <a:xfrm>
            <a:off x="457200" y="1600200"/>
            <a:ext cx="8305560" cy="502884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Wingdings" charset="2"/>
              <a:buChar char=""/>
            </a:pPr>
            <a:r>
              <a:rPr b="1" lang="en-US" sz="2400" spc="-1" strike="noStrike">
                <a:solidFill>
                  <a:schemeClr val="dk1"/>
                </a:solidFill>
                <a:latin typeface="Arial"/>
              </a:rPr>
              <a:t>It is divided into two types. </a:t>
            </a:r>
            <a:endParaRPr b="0" lang="en-US" sz="2400" spc="-1" strike="noStrike">
              <a:solidFill>
                <a:schemeClr val="dk1"/>
              </a:solidFill>
              <a:latin typeface="Arial"/>
            </a:endParaRPr>
          </a:p>
          <a:p>
            <a:pPr marL="457200" indent="-457200">
              <a:lnSpc>
                <a:spcPct val="100000"/>
              </a:lnSpc>
              <a:spcBef>
                <a:spcPts val="479"/>
              </a:spcBef>
              <a:buClr>
                <a:srgbClr val="000000"/>
              </a:buClr>
              <a:buFont typeface="Wingdings" charset="2"/>
              <a:buAutoNum type="arabicPeriod"/>
            </a:pPr>
            <a:r>
              <a:rPr b="1" lang="en-US" sz="2400" spc="-1" strike="noStrike">
                <a:solidFill>
                  <a:schemeClr val="dk1"/>
                </a:solidFill>
                <a:latin typeface="Arial"/>
              </a:rPr>
              <a:t>Mutwaatir (</a:t>
            </a:r>
            <a:r>
              <a:rPr b="1" lang="ar-AE" sz="2400" spc="-1" strike="noStrike">
                <a:solidFill>
                  <a:schemeClr val="dk1"/>
                </a:solidFill>
                <a:latin typeface="Arial"/>
                <a:cs typeface="Arial"/>
              </a:rPr>
              <a:t>متواتر</a:t>
            </a:r>
            <a:r>
              <a:rPr b="1" lang="en-US" sz="2400" spc="-1" strike="noStrike">
                <a:solidFill>
                  <a:schemeClr val="dk1"/>
                </a:solidFill>
                <a:latin typeface="Arial"/>
              </a:rPr>
              <a:t>)</a:t>
            </a:r>
            <a:endParaRPr b="0" lang="en-US" sz="2400" spc="-1" strike="noStrike">
              <a:solidFill>
                <a:schemeClr val="dk1"/>
              </a:solidFill>
              <a:latin typeface="Arial"/>
            </a:endParaRPr>
          </a:p>
          <a:p>
            <a:pPr marL="457200" indent="-457200">
              <a:lnSpc>
                <a:spcPct val="100000"/>
              </a:lnSpc>
              <a:spcBef>
                <a:spcPts val="479"/>
              </a:spcBef>
              <a:buClr>
                <a:srgbClr val="000000"/>
              </a:buClr>
              <a:buFont typeface="Wingdings" charset="2"/>
              <a:buAutoNum type="arabicPeriod"/>
            </a:pPr>
            <a:r>
              <a:rPr b="1" lang="en-US" sz="2400" spc="-1" strike="noStrike">
                <a:solidFill>
                  <a:schemeClr val="dk1"/>
                </a:solidFill>
                <a:latin typeface="Arial"/>
              </a:rPr>
              <a:t>Khabr e Wahid (</a:t>
            </a:r>
            <a:r>
              <a:rPr b="1" lang="ar-AE" sz="2400" spc="-1" strike="noStrike">
                <a:solidFill>
                  <a:schemeClr val="dk1"/>
                </a:solidFill>
                <a:latin typeface="Arial"/>
                <a:cs typeface="Arial"/>
              </a:rPr>
              <a:t>خبر واحد</a:t>
            </a:r>
            <a:r>
              <a:rPr b="1" lang="en-US" sz="2400" spc="-1" strike="noStrike">
                <a:solidFill>
                  <a:schemeClr val="dk1"/>
                </a:solidFill>
                <a:latin typeface="Arial"/>
              </a:rPr>
              <a:t>)</a:t>
            </a:r>
            <a:endParaRPr b="0" lang="en-US" sz="2400" spc="-1" strike="noStrike">
              <a:solidFill>
                <a:schemeClr val="dk1"/>
              </a:solidFill>
              <a:latin typeface="Arial"/>
            </a:endParaRPr>
          </a:p>
          <a:p>
            <a:pPr marL="457200" indent="-457200">
              <a:lnSpc>
                <a:spcPct val="100000"/>
              </a:lnSpc>
              <a:spcBef>
                <a:spcPts val="479"/>
              </a:spcBef>
              <a:buClr>
                <a:srgbClr val="000000"/>
              </a:buClr>
              <a:buFont typeface="Wingdings" charset="2"/>
              <a:buChar char="•"/>
            </a:pPr>
            <a:r>
              <a:rPr b="1" lang="en-US" sz="2400" spc="-1" strike="noStrike">
                <a:solidFill>
                  <a:schemeClr val="dk1"/>
                </a:solidFill>
                <a:latin typeface="Arial"/>
              </a:rPr>
              <a:t>Mutwaatir (</a:t>
            </a:r>
            <a:r>
              <a:rPr b="1" lang="ar-AE" sz="2400" spc="-1" strike="noStrike">
                <a:solidFill>
                  <a:schemeClr val="dk1"/>
                </a:solidFill>
                <a:latin typeface="Arial"/>
                <a:cs typeface="Arial"/>
              </a:rPr>
              <a:t>متواتر</a:t>
            </a:r>
            <a:r>
              <a:rPr b="1" lang="en-US" sz="2400" spc="-1" strike="noStrike">
                <a:solidFill>
                  <a:schemeClr val="dk1"/>
                </a:solidFill>
                <a:latin typeface="Arial"/>
              </a:rPr>
              <a:t>)</a:t>
            </a:r>
            <a:endParaRPr b="0" lang="en-US" sz="24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Hadith which is narrated by such a large Number of people that they cannot be expected to agree upon a lie, all of them together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It is Wajib to act upon Hadith-e-Mutwatir given that it is not Mansookh (i.e. Abrogated) </a:t>
            </a:r>
            <a:endParaRPr b="0" lang="en-US" sz="2000" spc="-1" strike="noStrike">
              <a:solidFill>
                <a:schemeClr val="dk1"/>
              </a:solidFill>
              <a:latin typeface="Arial"/>
            </a:endParaRPr>
          </a:p>
          <a:p>
            <a:pPr marL="457200" indent="-457200">
              <a:lnSpc>
                <a:spcPct val="100000"/>
              </a:lnSpc>
              <a:spcBef>
                <a:spcPts val="400"/>
              </a:spcBef>
              <a:buClr>
                <a:srgbClr val="000000"/>
              </a:buClr>
              <a:buFont typeface="Arial"/>
              <a:buChar char="•"/>
            </a:pPr>
            <a:r>
              <a:rPr b="1" lang="en-US" sz="2000" spc="-1" strike="noStrike">
                <a:solidFill>
                  <a:schemeClr val="dk1"/>
                </a:solidFill>
                <a:latin typeface="Arial"/>
              </a:rPr>
              <a:t>Khabr e Wahid (</a:t>
            </a:r>
            <a:r>
              <a:rPr b="1" lang="ar-AE" sz="2000" spc="-1" strike="noStrike">
                <a:solidFill>
                  <a:schemeClr val="dk1"/>
                </a:solidFill>
                <a:latin typeface="Arial"/>
                <a:cs typeface="Arial"/>
              </a:rPr>
              <a:t>خبر واحد</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Report which does not reach the level of Mutwatir is known as khabr-e-Wahid.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Even though the narrators in this case can also be more than one. Majority of the ahadith falls under this category.</a:t>
            </a: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200" spc="-1" strike="noStrike">
                <a:solidFill>
                  <a:schemeClr val="dk2"/>
                </a:solidFill>
                <a:latin typeface="Arial"/>
              </a:rPr>
              <a:t>Khabr e Wahid is further divided into three types: </a:t>
            </a:r>
            <a:endParaRPr b="0" lang="en-US" sz="3200" spc="-1" strike="noStrike">
              <a:solidFill>
                <a:schemeClr val="dk1"/>
              </a:solidFill>
              <a:latin typeface="Arial"/>
            </a:endParaRPr>
          </a:p>
        </p:txBody>
      </p:sp>
      <p:sp>
        <p:nvSpPr>
          <p:cNvPr id="71"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457200" indent="-457200">
              <a:lnSpc>
                <a:spcPct val="100000"/>
              </a:lnSpc>
              <a:spcBef>
                <a:spcPts val="479"/>
              </a:spcBef>
              <a:buClr>
                <a:srgbClr val="000000"/>
              </a:buClr>
              <a:buFont typeface="OpenSymbol"/>
              <a:buAutoNum type="arabicPeriod"/>
            </a:pPr>
            <a:r>
              <a:rPr b="1" lang="en-US" sz="2400" spc="-1" strike="noStrike">
                <a:solidFill>
                  <a:schemeClr val="dk1"/>
                </a:solidFill>
                <a:latin typeface="Arial"/>
              </a:rPr>
              <a:t>Mash-hoor(</a:t>
            </a:r>
            <a:r>
              <a:rPr b="1" lang="ar-AE" sz="2400" spc="-1" strike="noStrike">
                <a:solidFill>
                  <a:schemeClr val="dk1"/>
                </a:solidFill>
                <a:latin typeface="Arial"/>
                <a:cs typeface="Arial"/>
              </a:rPr>
              <a:t>مشهور</a:t>
            </a:r>
            <a:r>
              <a:rPr b="1" lang="en-US" sz="2400" spc="-1" strike="noStrike">
                <a:solidFill>
                  <a:schemeClr val="dk1"/>
                </a:solidFill>
                <a:latin typeface="Arial"/>
              </a:rPr>
              <a:t>) </a:t>
            </a:r>
            <a:endParaRPr b="0" lang="en-US" sz="24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A narration which have numerous chains (Asaneed) but still does not reach the level of Mutwatir is known as Hadith-e-Mash-hoor.</a:t>
            </a:r>
            <a:endParaRPr b="0" lang="en-US" sz="2000" spc="-1" strike="noStrike">
              <a:solidFill>
                <a:schemeClr val="dk1"/>
              </a:solidFill>
              <a:latin typeface="Arial"/>
            </a:endParaRPr>
          </a:p>
          <a:p>
            <a:pPr marL="457200" indent="-457200">
              <a:lnSpc>
                <a:spcPct val="100000"/>
              </a:lnSpc>
              <a:spcBef>
                <a:spcPts val="479"/>
              </a:spcBef>
              <a:buNone/>
              <a:tabLst>
                <a:tab algn="l" pos="0"/>
              </a:tabLst>
            </a:pPr>
            <a:r>
              <a:rPr b="1" lang="en-US" sz="2400" spc="-1" strike="noStrike">
                <a:solidFill>
                  <a:schemeClr val="dk1"/>
                </a:solidFill>
                <a:latin typeface="Arial"/>
              </a:rPr>
              <a:t>2. Azeez(</a:t>
            </a:r>
            <a:r>
              <a:rPr b="1" lang="ar-AE" sz="2400" spc="-1" strike="noStrike">
                <a:solidFill>
                  <a:schemeClr val="dk1"/>
                </a:solidFill>
                <a:latin typeface="Arial"/>
                <a:cs typeface="Arial"/>
              </a:rPr>
              <a:t>عزيز</a:t>
            </a:r>
            <a:r>
              <a:rPr b="1" lang="en-US" sz="2400" spc="-1" strike="noStrike">
                <a:solidFill>
                  <a:schemeClr val="dk1"/>
                </a:solidFill>
                <a:latin typeface="Arial"/>
              </a:rPr>
              <a:t> </a:t>
            </a:r>
            <a:r>
              <a:rPr b="1" lang="en-US" sz="2400" spc="-1" strike="noStrike">
                <a:solidFill>
                  <a:schemeClr val="dk1"/>
                </a:solidFill>
                <a:latin typeface="Arial"/>
              </a:rPr>
              <a:t>)  </a:t>
            </a:r>
            <a:endParaRPr b="0" lang="en-US" sz="2400" spc="-1" strike="noStrike">
              <a:solidFill>
                <a:schemeClr val="dk1"/>
              </a:solidFill>
              <a:latin typeface="Arial"/>
            </a:endParaRPr>
          </a:p>
          <a:p>
            <a:pPr marL="457200" indent="-457200">
              <a:lnSpc>
                <a:spcPct val="100000"/>
              </a:lnSpc>
              <a:spcBef>
                <a:spcPts val="400"/>
              </a:spcBef>
              <a:buClr>
                <a:srgbClr val="000000"/>
              </a:buClr>
              <a:buFont typeface="Wingdings" charset="2"/>
              <a:buChar char=""/>
              <a:tabLst>
                <a:tab algn="l" pos="0"/>
              </a:tabLst>
            </a:pPr>
            <a:r>
              <a:rPr b="0" lang="en-US" sz="2000" spc="-1" strike="noStrike">
                <a:solidFill>
                  <a:schemeClr val="dk1"/>
                </a:solidFill>
                <a:latin typeface="Arial"/>
              </a:rPr>
              <a:t>A narration which have at least two chains of narration is called ‘Azeez. </a:t>
            </a:r>
            <a:endParaRPr b="0" lang="en-US" sz="2000" spc="-1" strike="noStrike">
              <a:solidFill>
                <a:schemeClr val="dk1"/>
              </a:solidFill>
              <a:latin typeface="Arial"/>
            </a:endParaRPr>
          </a:p>
          <a:p>
            <a:pPr marL="457200" indent="-457200">
              <a:lnSpc>
                <a:spcPct val="100000"/>
              </a:lnSpc>
              <a:spcBef>
                <a:spcPts val="479"/>
              </a:spcBef>
              <a:buNone/>
              <a:tabLst>
                <a:tab algn="l" pos="0"/>
              </a:tabLst>
            </a:pPr>
            <a:r>
              <a:rPr b="1" lang="en-US" sz="2400" spc="-1" strike="noStrike">
                <a:solidFill>
                  <a:schemeClr val="dk1"/>
                </a:solidFill>
                <a:latin typeface="Arial"/>
              </a:rPr>
              <a:t>3. Ghareeb(</a:t>
            </a:r>
            <a:r>
              <a:rPr b="1" lang="ar-AE" sz="2400" spc="-1" strike="noStrike">
                <a:solidFill>
                  <a:schemeClr val="dk1"/>
                </a:solidFill>
                <a:latin typeface="Arial"/>
                <a:cs typeface="Arial"/>
              </a:rPr>
              <a:t>غريب</a:t>
            </a:r>
            <a:r>
              <a:rPr b="1" lang="en-US" sz="2400" spc="-1" strike="noStrike">
                <a:solidFill>
                  <a:schemeClr val="dk1"/>
                </a:solidFill>
                <a:latin typeface="Arial"/>
              </a:rPr>
              <a:t>)</a:t>
            </a:r>
            <a:endParaRPr b="0" lang="en-US" sz="2400" spc="-1" strike="noStrike">
              <a:solidFill>
                <a:schemeClr val="dk1"/>
              </a:solidFill>
              <a:latin typeface="Arial"/>
            </a:endParaRPr>
          </a:p>
          <a:p>
            <a:pPr marL="457200" indent="-457200">
              <a:lnSpc>
                <a:spcPct val="100000"/>
              </a:lnSpc>
              <a:spcBef>
                <a:spcPts val="400"/>
              </a:spcBef>
              <a:buClr>
                <a:srgbClr val="000000"/>
              </a:buClr>
              <a:buFont typeface="Wingdings" charset="2"/>
              <a:buChar char=""/>
              <a:tabLst>
                <a:tab algn="l" pos="0"/>
              </a:tabLst>
            </a:pPr>
            <a:r>
              <a:rPr b="0" lang="en-US" sz="2000" spc="-1" strike="noStrike">
                <a:solidFill>
                  <a:schemeClr val="dk1"/>
                </a:solidFill>
                <a:latin typeface="Arial"/>
              </a:rPr>
              <a:t>A narration which is narrated by only one chain of narration is called Ghareeb.</a:t>
            </a: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pc="-1" strike="noStrike">
                <a:solidFill>
                  <a:schemeClr val="dk2"/>
                </a:solidFill>
                <a:latin typeface="Arial"/>
              </a:rPr>
              <a:t>Important point</a:t>
            </a:r>
            <a:endParaRPr b="0" lang="en-US" sz="4400" spc="-1" strike="noStrike">
              <a:solidFill>
                <a:schemeClr val="dk1"/>
              </a:solidFill>
              <a:latin typeface="Arial"/>
            </a:endParaRPr>
          </a:p>
        </p:txBody>
      </p:sp>
      <p:sp>
        <p:nvSpPr>
          <p:cNvPr id="73"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The above division, which we have discussed, has nothing to do with the Authenticity of a Hadith.</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 </a:t>
            </a:r>
            <a:r>
              <a:rPr b="0" lang="en-US" sz="2000" spc="-1" strike="noStrike">
                <a:solidFill>
                  <a:schemeClr val="dk1"/>
                </a:solidFill>
                <a:latin typeface="Arial"/>
              </a:rPr>
              <a:t>A Hadith Can be Ghareeb and Sahih at the same time.</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 </a:t>
            </a:r>
            <a:r>
              <a:rPr b="0" lang="en-US" sz="2000" spc="-1" strike="noStrike">
                <a:solidFill>
                  <a:schemeClr val="dk1"/>
                </a:solidFill>
                <a:latin typeface="Arial"/>
              </a:rPr>
              <a:t>There are several examples of it in Bukhari and Muslim. E.g.</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 </a:t>
            </a:r>
            <a:r>
              <a:rPr b="0" lang="en-US" sz="2000" spc="-1" strike="noStrike">
                <a:solidFill>
                  <a:schemeClr val="dk1"/>
                </a:solidFill>
                <a:latin typeface="Arial"/>
              </a:rPr>
              <a:t>the first Hadith of Sahih Bukhari which is also recorded by Muslim and many other Scholars that “The reward of deeds depends upon the intentions” is Ghareeb.</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 </a:t>
            </a:r>
            <a:r>
              <a:rPr b="0" lang="en-US" sz="2000" spc="-1" strike="noStrike">
                <a:solidFill>
                  <a:schemeClr val="dk1"/>
                </a:solidFill>
                <a:latin typeface="Arial"/>
              </a:rPr>
              <a:t>It is only narrated by one chain but still remains Sahih.</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 </a:t>
            </a:r>
            <a:r>
              <a:rPr b="0" lang="en-US" sz="2000" spc="-1" strike="noStrike">
                <a:solidFill>
                  <a:schemeClr val="dk1"/>
                </a:solidFill>
                <a:latin typeface="Arial"/>
              </a:rPr>
              <a:t>This hadith is one of the most famous one. </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Imam Tirmidhi has extensively used this term Sahih Ghareeb, Hasan Ghareeb etc. in his books. </a:t>
            </a: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200" spc="-1" strike="noStrike">
                <a:solidFill>
                  <a:schemeClr val="dk2"/>
                </a:solidFill>
                <a:latin typeface="Arial"/>
              </a:rPr>
              <a:t>Division of Hadith according to its authenticity </a:t>
            </a:r>
            <a:endParaRPr b="0" lang="en-US" sz="3200" spc="-1" strike="noStrike">
              <a:solidFill>
                <a:schemeClr val="dk1"/>
              </a:solidFill>
              <a:latin typeface="Arial"/>
            </a:endParaRPr>
          </a:p>
        </p:txBody>
      </p:sp>
      <p:sp>
        <p:nvSpPr>
          <p:cNvPr id="75"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Wingdings" charset="2"/>
              <a:buChar char=""/>
            </a:pPr>
            <a:r>
              <a:rPr b="1" lang="en-US" sz="2400" spc="-1" strike="noStrike">
                <a:solidFill>
                  <a:schemeClr val="dk1"/>
                </a:solidFill>
                <a:latin typeface="Arial"/>
              </a:rPr>
              <a:t>According to Authenticity, Hadith is divided into three types. </a:t>
            </a:r>
            <a:endParaRPr b="0" lang="en-US" sz="2400" spc="-1" strike="noStrike">
              <a:solidFill>
                <a:schemeClr val="dk1"/>
              </a:solidFill>
              <a:latin typeface="Arial"/>
            </a:endParaRPr>
          </a:p>
          <a:p>
            <a:pPr marL="457200" indent="-457200">
              <a:lnSpc>
                <a:spcPct val="100000"/>
              </a:lnSpc>
              <a:spcBef>
                <a:spcPts val="479"/>
              </a:spcBef>
              <a:buClr>
                <a:srgbClr val="000000"/>
              </a:buClr>
              <a:buFont typeface="Wingdings" charset="2"/>
              <a:buAutoNum type="arabicPeriod"/>
            </a:pPr>
            <a:r>
              <a:rPr b="1" lang="en-US" sz="2400" spc="-1" strike="noStrike">
                <a:solidFill>
                  <a:schemeClr val="dk1"/>
                </a:solidFill>
                <a:latin typeface="Arial"/>
              </a:rPr>
              <a:t>Hadith e Sahih</a:t>
            </a:r>
            <a:r>
              <a:rPr b="1" lang="ar-AE" sz="2400" spc="-1" strike="noStrike">
                <a:solidFill>
                  <a:schemeClr val="dk1"/>
                </a:solidFill>
                <a:latin typeface="Arial"/>
                <a:cs typeface="Arial"/>
              </a:rPr>
              <a:t>صحيح</a:t>
            </a:r>
            <a:r>
              <a:rPr b="1" lang="en-US" sz="2400" spc="-1" strike="noStrike">
                <a:solidFill>
                  <a:schemeClr val="dk1"/>
                </a:solidFill>
                <a:latin typeface="Arial"/>
              </a:rPr>
              <a:t>))</a:t>
            </a:r>
            <a:endParaRPr b="0" lang="en-US" sz="2400" spc="-1" strike="noStrike">
              <a:solidFill>
                <a:schemeClr val="dk1"/>
              </a:solidFill>
              <a:latin typeface="Arial"/>
            </a:endParaRPr>
          </a:p>
          <a:p>
            <a:pPr marL="457200" indent="-457200">
              <a:lnSpc>
                <a:spcPct val="100000"/>
              </a:lnSpc>
              <a:spcBef>
                <a:spcPts val="479"/>
              </a:spcBef>
              <a:buClr>
                <a:srgbClr val="000000"/>
              </a:buClr>
              <a:buFont typeface="Wingdings" charset="2"/>
              <a:buAutoNum type="arabicPeriod"/>
            </a:pPr>
            <a:r>
              <a:rPr b="1" lang="en-US" sz="2400" spc="-1" strike="noStrike">
                <a:solidFill>
                  <a:schemeClr val="dk1"/>
                </a:solidFill>
                <a:latin typeface="Arial"/>
              </a:rPr>
              <a:t> </a:t>
            </a:r>
            <a:r>
              <a:rPr b="1" lang="en-US" sz="2400" spc="-1" strike="noStrike">
                <a:solidFill>
                  <a:schemeClr val="dk1"/>
                </a:solidFill>
                <a:latin typeface="Arial"/>
              </a:rPr>
              <a:t>Hadith e Hasan(</a:t>
            </a:r>
            <a:r>
              <a:rPr b="1" lang="ar-AE" sz="2400" spc="-1" strike="noStrike">
                <a:solidFill>
                  <a:schemeClr val="dk1"/>
                </a:solidFill>
                <a:latin typeface="Arial"/>
                <a:cs typeface="Arial"/>
              </a:rPr>
              <a:t>حسن</a:t>
            </a:r>
            <a:r>
              <a:rPr b="1" lang="en-US" sz="2400" spc="-1" strike="noStrike">
                <a:solidFill>
                  <a:schemeClr val="dk1"/>
                </a:solidFill>
                <a:latin typeface="Arial"/>
              </a:rPr>
              <a:t>)</a:t>
            </a:r>
            <a:endParaRPr b="0" lang="en-US" sz="2400" spc="-1" strike="noStrike">
              <a:solidFill>
                <a:schemeClr val="dk1"/>
              </a:solidFill>
              <a:latin typeface="Arial"/>
            </a:endParaRPr>
          </a:p>
          <a:p>
            <a:pPr marL="457200" indent="-457200">
              <a:lnSpc>
                <a:spcPct val="100000"/>
              </a:lnSpc>
              <a:spcBef>
                <a:spcPts val="479"/>
              </a:spcBef>
              <a:buClr>
                <a:srgbClr val="000000"/>
              </a:buClr>
              <a:buFont typeface="Wingdings" charset="2"/>
              <a:buAutoNum type="arabicPeriod"/>
            </a:pPr>
            <a:r>
              <a:rPr b="1" lang="en-US" sz="2400" spc="-1" strike="noStrike">
                <a:solidFill>
                  <a:schemeClr val="dk1"/>
                </a:solidFill>
                <a:latin typeface="Arial"/>
              </a:rPr>
              <a:t> </a:t>
            </a:r>
            <a:r>
              <a:rPr b="1" lang="en-US" sz="2400" spc="-1" strike="noStrike">
                <a:solidFill>
                  <a:schemeClr val="dk1"/>
                </a:solidFill>
                <a:latin typeface="Arial"/>
              </a:rPr>
              <a:t>Hadith e Da’if (</a:t>
            </a:r>
            <a:r>
              <a:rPr b="1" lang="ar-AE" sz="2400" spc="-1" strike="noStrike">
                <a:solidFill>
                  <a:schemeClr val="dk1"/>
                </a:solidFill>
                <a:latin typeface="Arial"/>
                <a:cs typeface="Arial"/>
              </a:rPr>
              <a:t>ضعيف</a:t>
            </a:r>
            <a:r>
              <a:rPr b="1" lang="en-US" sz="2400" spc="-1" strike="noStrike">
                <a:solidFill>
                  <a:schemeClr val="dk1"/>
                </a:solidFill>
                <a:latin typeface="Arial"/>
              </a:rPr>
              <a:t>)</a:t>
            </a:r>
            <a:endParaRPr b="0" lang="en-US" sz="24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Hadith e Sahih </a:t>
            </a:r>
            <a:r>
              <a:rPr b="0" lang="ar-AE" sz="2000" spc="-1" strike="noStrike">
                <a:solidFill>
                  <a:schemeClr val="dk1"/>
                </a:solidFill>
                <a:latin typeface="Arial"/>
                <a:cs typeface="Arial"/>
              </a:rPr>
              <a:t>صحيح</a:t>
            </a:r>
            <a:r>
              <a:rPr b="0" lang="en-US" sz="2000" spc="-1" strike="noStrike">
                <a:solidFill>
                  <a:schemeClr val="dk1"/>
                </a:solidFill>
                <a:latin typeface="Arial"/>
              </a:rPr>
              <a:t>)) There are two types of Hadith e Sahih.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AutoNum type="arabicPeriod"/>
            </a:pPr>
            <a:r>
              <a:rPr b="1" lang="en-US" sz="2000" spc="-1" strike="noStrike">
                <a:solidFill>
                  <a:schemeClr val="dk1"/>
                </a:solidFill>
                <a:latin typeface="Arial"/>
              </a:rPr>
              <a:t>Sahih Li zaatihi. (excellent) </a:t>
            </a:r>
            <a:r>
              <a:rPr b="1" lang="ar-AE" sz="2000" spc="-1" strike="noStrike">
                <a:solidFill>
                  <a:schemeClr val="dk1"/>
                </a:solidFill>
                <a:latin typeface="Arial"/>
                <a:cs typeface="Arial"/>
              </a:rPr>
              <a:t>صحيح لذاته</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AutoNum type="arabicPeriod"/>
            </a:pPr>
            <a:r>
              <a:rPr b="1" lang="en-US" sz="2000" spc="-1" strike="noStrike">
                <a:solidFill>
                  <a:schemeClr val="dk1"/>
                </a:solidFill>
                <a:latin typeface="Arial"/>
              </a:rPr>
              <a:t>Sahih li ghairihi. (Very Good)(</a:t>
            </a:r>
            <a:r>
              <a:rPr b="1" lang="ar-AE" sz="2000" spc="-1" strike="noStrike">
                <a:solidFill>
                  <a:schemeClr val="dk1"/>
                </a:solidFill>
                <a:latin typeface="Arial"/>
                <a:cs typeface="Arial"/>
              </a:rPr>
              <a:t>صحيح لغيره</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Li zaatihi means It Is Supported by itself without any external.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Support. Li ghairihi means it is supported by External Support.</a:t>
            </a: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944280"/>
          </a:xfrm>
          <a:prstGeom prst="rect">
            <a:avLst/>
          </a:prstGeom>
          <a:noFill/>
          <a:ln w="9360">
            <a:noFill/>
          </a:ln>
        </p:spPr>
        <p:txBody>
          <a:bodyPr numCol="1" spcCol="0" lIns="91440" rIns="91440" tIns="45720" bIns="45720" anchor="ctr">
            <a:noAutofit/>
          </a:bodyPr>
          <a:p>
            <a:pPr indent="0" algn="ctr">
              <a:lnSpc>
                <a:spcPct val="100000"/>
              </a:lnSpc>
              <a:buNone/>
            </a:pPr>
            <a:r>
              <a:rPr b="1" lang="en-US" sz="3200" spc="-1" strike="noStrike">
                <a:solidFill>
                  <a:schemeClr val="dk2"/>
                </a:solidFill>
                <a:latin typeface="Arial"/>
              </a:rPr>
              <a:t>Hadith e Sahih</a:t>
            </a:r>
            <a:r>
              <a:rPr b="1" lang="ar-AE" sz="3200" spc="-1" strike="noStrike">
                <a:solidFill>
                  <a:schemeClr val="dk2"/>
                </a:solidFill>
                <a:latin typeface="Arial"/>
                <a:cs typeface="Arial"/>
              </a:rPr>
              <a:t>صحيح</a:t>
            </a:r>
            <a:r>
              <a:rPr b="1" lang="en-US" sz="3200" spc="-1" strike="noStrike">
                <a:solidFill>
                  <a:schemeClr val="dk2"/>
                </a:solidFill>
                <a:latin typeface="Arial"/>
              </a:rPr>
              <a:t>))</a:t>
            </a:r>
            <a:endParaRPr b="0" lang="en-US" sz="3200" spc="-1" strike="noStrike">
              <a:solidFill>
                <a:schemeClr val="dk1"/>
              </a:solidFill>
              <a:latin typeface="Arial"/>
            </a:endParaRPr>
          </a:p>
        </p:txBody>
      </p:sp>
      <p:sp>
        <p:nvSpPr>
          <p:cNvPr id="77" name="PlaceHolder 2"/>
          <p:cNvSpPr>
            <a:spLocks noGrp="1"/>
          </p:cNvSpPr>
          <p:nvPr>
            <p:ph/>
          </p:nvPr>
        </p:nvSpPr>
        <p:spPr>
          <a:xfrm>
            <a:off x="457200" y="1219320"/>
            <a:ext cx="8686440" cy="6324120"/>
          </a:xfrm>
          <a:prstGeom prst="rect">
            <a:avLst/>
          </a:prstGeom>
          <a:noFill/>
          <a:ln w="9360">
            <a:noFill/>
          </a:ln>
        </p:spPr>
        <p:txBody>
          <a:bodyPr numCol="1" spcCol="0" lIns="91440" rIns="91440" tIns="45720" bIns="45720" anchor="t">
            <a:noAutofit/>
          </a:bodyPr>
          <a:p>
            <a:pPr marL="343080" indent="-343080">
              <a:lnSpc>
                <a:spcPct val="100000"/>
              </a:lnSpc>
              <a:spcBef>
                <a:spcPts val="400"/>
              </a:spcBef>
              <a:buClr>
                <a:srgbClr val="000000"/>
              </a:buClr>
              <a:buFont typeface="Wingdings" charset="2"/>
              <a:buChar char=""/>
            </a:pPr>
            <a:r>
              <a:rPr b="0" lang="en-US" sz="2000" spc="-1" strike="noStrike">
                <a:solidFill>
                  <a:schemeClr val="dk1"/>
                </a:solidFill>
                <a:latin typeface="Arial"/>
              </a:rPr>
              <a:t>If a Hadith fulfill these below five conditions then it will be known as Hadith e Sahih.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AutoNum type="arabicPeriod"/>
            </a:pPr>
            <a:r>
              <a:rPr b="1" lang="en-US" sz="2000" spc="-1" strike="noStrike">
                <a:solidFill>
                  <a:schemeClr val="dk1"/>
                </a:solidFill>
                <a:latin typeface="Arial"/>
              </a:rPr>
              <a:t>Ittisaal us Sanad </a:t>
            </a:r>
            <a:r>
              <a:rPr b="1" lang="ar-AE" sz="2000" spc="-1" strike="noStrike">
                <a:solidFill>
                  <a:schemeClr val="dk1"/>
                </a:solidFill>
                <a:latin typeface="Arial"/>
                <a:cs typeface="Arial"/>
              </a:rPr>
              <a:t>اتصال السند</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There shouldn’t be any breakage in the Chain of transmitters.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AutoNum type="arabicPeriod" startAt="2"/>
            </a:pPr>
            <a:r>
              <a:rPr b="1" lang="en-US" sz="2000" spc="-1" strike="noStrike">
                <a:solidFill>
                  <a:schemeClr val="dk1"/>
                </a:solidFill>
                <a:latin typeface="Arial"/>
              </a:rPr>
              <a:t>‘</a:t>
            </a:r>
            <a:r>
              <a:rPr b="1" lang="en-US" sz="2000" spc="-1" strike="noStrike">
                <a:solidFill>
                  <a:schemeClr val="dk1"/>
                </a:solidFill>
                <a:latin typeface="Arial"/>
              </a:rPr>
              <a:t>Adalah-tur-Riwaat</a:t>
            </a:r>
            <a:r>
              <a:rPr b="1" lang="ar-AE" sz="2000" spc="-1" strike="noStrike">
                <a:solidFill>
                  <a:schemeClr val="dk1"/>
                </a:solidFill>
                <a:latin typeface="Arial"/>
                <a:cs typeface="Arial"/>
              </a:rPr>
              <a:t>عدالة الرواة</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All transmitters should be capable of being witness and their witness should be acceptable according to shari’ah. </a:t>
            </a:r>
            <a:endParaRPr b="0" lang="en-US" sz="2000" spc="-1" strike="noStrike">
              <a:solidFill>
                <a:schemeClr val="dk1"/>
              </a:solidFill>
              <a:latin typeface="Arial"/>
            </a:endParaRPr>
          </a:p>
          <a:p>
            <a:pPr marL="457200" indent="-457200">
              <a:lnSpc>
                <a:spcPct val="100000"/>
              </a:lnSpc>
              <a:spcBef>
                <a:spcPts val="400"/>
              </a:spcBef>
              <a:buNone/>
              <a:tabLst>
                <a:tab algn="l" pos="0"/>
              </a:tabLst>
            </a:pPr>
            <a:r>
              <a:rPr b="1" lang="en-US" sz="2000" spc="-1" strike="noStrike">
                <a:solidFill>
                  <a:schemeClr val="dk1"/>
                </a:solidFill>
                <a:latin typeface="Arial"/>
              </a:rPr>
              <a:t>3. Tamam-uz-Zabt (</a:t>
            </a:r>
            <a:r>
              <a:rPr b="1" lang="ar-AE" sz="2000" spc="-1" strike="noStrike">
                <a:solidFill>
                  <a:schemeClr val="dk1"/>
                </a:solidFill>
                <a:latin typeface="Arial"/>
                <a:cs typeface="Arial"/>
              </a:rPr>
              <a:t>تمام الضبط</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tabLst>
                <a:tab algn="l" pos="0"/>
              </a:tabLst>
            </a:pPr>
            <a:r>
              <a:rPr b="0" lang="en-US" sz="2000" spc="-1" strike="noStrike">
                <a:solidFill>
                  <a:schemeClr val="dk1"/>
                </a:solidFill>
                <a:latin typeface="Arial"/>
              </a:rPr>
              <a:t>Their memory should be exemplary and extraordinary or they should have saved the Hadith in written form and narrate through it. </a:t>
            </a:r>
            <a:endParaRPr b="0" lang="en-US" sz="2000" spc="-1" strike="noStrike">
              <a:solidFill>
                <a:schemeClr val="dk1"/>
              </a:solidFill>
              <a:latin typeface="Arial"/>
            </a:endParaRPr>
          </a:p>
          <a:p>
            <a:pPr marL="457200" indent="-457200">
              <a:lnSpc>
                <a:spcPct val="100000"/>
              </a:lnSpc>
              <a:spcBef>
                <a:spcPts val="400"/>
              </a:spcBef>
              <a:buNone/>
              <a:tabLst>
                <a:tab algn="l" pos="0"/>
              </a:tabLst>
            </a:pPr>
            <a:r>
              <a:rPr b="0" lang="en-US" sz="2000" spc="-1" strike="noStrike">
                <a:solidFill>
                  <a:schemeClr val="dk1"/>
                </a:solidFill>
                <a:latin typeface="Arial"/>
              </a:rPr>
              <a:t>4</a:t>
            </a:r>
            <a:r>
              <a:rPr b="1" lang="en-US" sz="2000" spc="-1" strike="noStrike">
                <a:solidFill>
                  <a:schemeClr val="dk1"/>
                </a:solidFill>
                <a:latin typeface="Arial"/>
              </a:rPr>
              <a:t>. Ghairu Shuzooz or ‘Adm-ash-Shuzooz </a:t>
            </a:r>
            <a:r>
              <a:rPr b="1" lang="ar-AE" sz="2000" spc="-1" strike="noStrike">
                <a:solidFill>
                  <a:schemeClr val="dk1"/>
                </a:solidFill>
                <a:latin typeface="Arial"/>
                <a:cs typeface="Arial"/>
              </a:rPr>
              <a:t>غير شذوذ/عدم شذوذ</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tabLst>
                <a:tab algn="l" pos="0"/>
              </a:tabLst>
            </a:pPr>
            <a:r>
              <a:rPr b="0" lang="en-US" sz="2000" spc="-1" strike="noStrike">
                <a:solidFill>
                  <a:schemeClr val="dk1"/>
                </a:solidFill>
                <a:latin typeface="Arial"/>
              </a:rPr>
              <a:t>The chain and hadith should not be shaaz. Shaaz   </a:t>
            </a:r>
            <a:endParaRPr b="0" lang="en-US" sz="2000" spc="-1" strike="noStrike">
              <a:solidFill>
                <a:schemeClr val="dk1"/>
              </a:solidFill>
              <a:latin typeface="Arial"/>
            </a:endParaRPr>
          </a:p>
          <a:p>
            <a:pPr marL="457200" indent="-457200">
              <a:lnSpc>
                <a:spcPct val="100000"/>
              </a:lnSpc>
              <a:spcBef>
                <a:spcPts val="479"/>
              </a:spcBef>
              <a:buClr>
                <a:srgbClr val="000000"/>
              </a:buClr>
              <a:buFont typeface="Wingdings" charset="2"/>
              <a:buChar char=""/>
              <a:tabLst>
                <a:tab algn="l" pos="0"/>
              </a:tabLst>
            </a:pPr>
            <a:r>
              <a:rPr b="1" lang="ar-AE" sz="2400" spc="-1" strike="noStrike">
                <a:solidFill>
                  <a:schemeClr val="dk1"/>
                </a:solidFill>
                <a:latin typeface="Arial"/>
                <a:cs typeface="Arial"/>
              </a:rPr>
              <a:t>شاذ</a:t>
            </a:r>
            <a:r>
              <a:rPr b="0" lang="en-US" sz="2000" spc="-1" strike="noStrike">
                <a:solidFill>
                  <a:schemeClr val="dk1"/>
                </a:solidFill>
                <a:latin typeface="Arial"/>
              </a:rPr>
              <a:t> </a:t>
            </a:r>
            <a:r>
              <a:rPr b="0" lang="en-US" sz="2000" spc="-1" strike="noStrike">
                <a:solidFill>
                  <a:schemeClr val="dk1"/>
                </a:solidFill>
                <a:latin typeface="Arial"/>
              </a:rPr>
              <a:t>:A Reliable person reports something against more reliable (Thiqa) person than him.</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tabLst>
                <a:tab algn="l" pos="0"/>
              </a:tabLst>
            </a:pPr>
            <a:r>
              <a:rPr b="0" lang="en-US" sz="2000" spc="-1" strike="noStrike">
                <a:solidFill>
                  <a:schemeClr val="dk1"/>
                </a:solidFill>
                <a:latin typeface="Arial"/>
              </a:rPr>
              <a:t> </a:t>
            </a:r>
            <a:r>
              <a:rPr b="0" lang="en-US" sz="2000" spc="-1" strike="noStrike">
                <a:solidFill>
                  <a:schemeClr val="dk1"/>
                </a:solidFill>
                <a:latin typeface="Arial"/>
              </a:rPr>
              <a:t>The Difference of text is called Shuzooz and hadith will be known as Shaaz. </a:t>
            </a:r>
            <a:endParaRPr b="0" lang="en-US" sz="2000" spc="-1" strike="noStrike">
              <a:solidFill>
                <a:schemeClr val="dk1"/>
              </a:solidFill>
              <a:latin typeface="Arial"/>
            </a:endParaRPr>
          </a:p>
          <a:p>
            <a:pPr marL="457200" indent="-457200">
              <a:lnSpc>
                <a:spcPct val="100000"/>
              </a:lnSpc>
              <a:spcBef>
                <a:spcPts val="400"/>
              </a:spcBef>
              <a:buNone/>
              <a:tabLst>
                <a:tab algn="l" pos="0"/>
              </a:tabLst>
            </a:pPr>
            <a:endParaRPr b="0" lang="en-US" sz="2000" spc="-1" strike="noStrike">
              <a:solidFill>
                <a:schemeClr val="dk1"/>
              </a:solidFill>
              <a:latin typeface="Arial"/>
            </a:endParaRPr>
          </a:p>
          <a:p>
            <a:pPr indent="0">
              <a:lnSpc>
                <a:spcPct val="100000"/>
              </a:lnSpc>
              <a:spcBef>
                <a:spcPts val="400"/>
              </a:spcBef>
              <a:buNone/>
              <a:tabLst>
                <a:tab algn="l" pos="0"/>
              </a:tabLst>
            </a:pPr>
            <a:endParaRPr b="0" lang="en-US" sz="2000" spc="-1" strike="noStrike">
              <a:solidFill>
                <a:schemeClr val="dk1"/>
              </a:solidFill>
              <a:latin typeface="Arial"/>
            </a:endParaRPr>
          </a:p>
          <a:p>
            <a:pPr marL="457200" indent="-457200">
              <a:lnSpc>
                <a:spcPct val="100000"/>
              </a:lnSpc>
              <a:spcBef>
                <a:spcPts val="400"/>
              </a:spcBef>
              <a:buNone/>
              <a:tabLst>
                <a:tab algn="l" pos="0"/>
              </a:tabLst>
            </a:pP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200" spc="-1" strike="noStrike">
                <a:solidFill>
                  <a:schemeClr val="dk2"/>
                </a:solidFill>
                <a:latin typeface="Arial"/>
              </a:rPr>
              <a:t>Hadith e Sahih</a:t>
            </a:r>
            <a:r>
              <a:rPr b="1" lang="ar-AE" sz="3200" spc="-1" strike="noStrike">
                <a:solidFill>
                  <a:schemeClr val="dk2"/>
                </a:solidFill>
                <a:latin typeface="Arial"/>
                <a:cs typeface="Arial"/>
              </a:rPr>
              <a:t>صحيح</a:t>
            </a:r>
            <a:r>
              <a:rPr b="1" lang="en-US" sz="3200" spc="-1" strike="noStrike">
                <a:solidFill>
                  <a:schemeClr val="dk2"/>
                </a:solidFill>
                <a:latin typeface="Arial"/>
              </a:rPr>
              <a:t>))</a:t>
            </a:r>
            <a:endParaRPr b="0" lang="en-US" sz="3200" spc="-1" strike="noStrike">
              <a:solidFill>
                <a:schemeClr val="dk1"/>
              </a:solidFill>
              <a:latin typeface="Arial"/>
            </a:endParaRPr>
          </a:p>
        </p:txBody>
      </p:sp>
      <p:sp>
        <p:nvSpPr>
          <p:cNvPr id="79"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479"/>
              </a:spcBef>
              <a:buNone/>
              <a:tabLst>
                <a:tab algn="l" pos="0"/>
              </a:tabLst>
            </a:pPr>
            <a:r>
              <a:rPr b="1" lang="en-US" sz="2400" spc="-1" strike="noStrike">
                <a:solidFill>
                  <a:schemeClr val="dk1"/>
                </a:solidFill>
                <a:latin typeface="Arial"/>
              </a:rPr>
              <a:t>5. ‘Adm ul ‘illah(</a:t>
            </a:r>
            <a:r>
              <a:rPr b="1" lang="ar-AE" sz="2400" spc="-1" strike="noStrike">
                <a:solidFill>
                  <a:schemeClr val="dk1"/>
                </a:solidFill>
                <a:latin typeface="Arial"/>
                <a:cs typeface="Arial"/>
              </a:rPr>
              <a:t>عدم العلة</a:t>
            </a:r>
            <a:r>
              <a:rPr b="1" lang="en-US" sz="2400" spc="-1" strike="noStrike">
                <a:solidFill>
                  <a:schemeClr val="dk1"/>
                </a:solidFill>
                <a:latin typeface="Arial"/>
              </a:rPr>
              <a:t>)</a:t>
            </a:r>
            <a:endParaRPr b="0" lang="en-US" sz="2400" spc="-1" strike="noStrike">
              <a:solidFill>
                <a:schemeClr val="dk1"/>
              </a:solidFill>
              <a:latin typeface="Arial"/>
            </a:endParaRPr>
          </a:p>
          <a:p>
            <a:pPr marL="343080" indent="-343080">
              <a:lnSpc>
                <a:spcPct val="100000"/>
              </a:lnSpc>
              <a:spcBef>
                <a:spcPts val="400"/>
              </a:spcBef>
              <a:buClr>
                <a:srgbClr val="000000"/>
              </a:buClr>
              <a:buFont typeface="Wingdings" charset="2"/>
              <a:buChar char=""/>
              <a:tabLst>
                <a:tab algn="l" pos="0"/>
              </a:tabLst>
            </a:pPr>
            <a:r>
              <a:rPr b="0" lang="en-US" sz="2000" spc="-1" strike="noStrike">
                <a:solidFill>
                  <a:schemeClr val="dk1"/>
                </a:solidFill>
                <a:latin typeface="Arial"/>
              </a:rPr>
              <a:t>There should not be any hidden swear sickness in the chain. If there is some minor weakness in the chain then this weakness can be cured by Shawahid and zawabit (i.e. external evidences and supports) </a:t>
            </a:r>
            <a:endParaRPr b="0" lang="en-US" sz="2000" spc="-1" strike="noStrike">
              <a:solidFill>
                <a:schemeClr val="dk1"/>
              </a:solidFill>
              <a:latin typeface="Arial"/>
            </a:endParaRPr>
          </a:p>
          <a:p>
            <a:pPr marL="343080" indent="-343080">
              <a:lnSpc>
                <a:spcPct val="100000"/>
              </a:lnSpc>
              <a:spcBef>
                <a:spcPts val="400"/>
              </a:spcBef>
              <a:buClr>
                <a:srgbClr val="000000"/>
              </a:buClr>
              <a:buFont typeface="Wingdings" charset="2"/>
              <a:buChar char=""/>
              <a:tabLst>
                <a:tab algn="l" pos="0"/>
              </a:tabLst>
            </a:pPr>
            <a:r>
              <a:rPr b="0" lang="en-US" sz="2000" spc="-1" strike="noStrike">
                <a:solidFill>
                  <a:schemeClr val="dk1"/>
                </a:solidFill>
                <a:latin typeface="Arial"/>
              </a:rPr>
              <a:t>According to Muhadditheen, These five conditions must be fulfilled by a Hadith to be called as Hadith e Sahih. </a:t>
            </a:r>
            <a:endParaRPr b="0" lang="en-US" sz="2000" spc="-1" strike="noStrike">
              <a:solidFill>
                <a:schemeClr val="dk1"/>
              </a:solidFill>
              <a:latin typeface="Arial"/>
            </a:endParaRPr>
          </a:p>
          <a:p>
            <a:pPr indent="0">
              <a:lnSpc>
                <a:spcPct val="100000"/>
              </a:lnSpc>
              <a:spcBef>
                <a:spcPts val="641"/>
              </a:spcBef>
              <a:buNone/>
              <a:tabLst>
                <a:tab algn="l" pos="0"/>
              </a:tabLst>
            </a:pPr>
            <a:endParaRPr b="0" lang="en-US"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600" spc="-1" strike="noStrike">
                <a:solidFill>
                  <a:schemeClr val="dk2"/>
                </a:solidFill>
                <a:latin typeface="Arial"/>
              </a:rPr>
              <a:t>Hadith e Hassan </a:t>
            </a:r>
            <a:endParaRPr b="0" lang="en-US" sz="3600" spc="-1" strike="noStrike">
              <a:solidFill>
                <a:schemeClr val="dk1"/>
              </a:solidFill>
              <a:latin typeface="Arial"/>
            </a:endParaRPr>
          </a:p>
        </p:txBody>
      </p:sp>
      <p:sp>
        <p:nvSpPr>
          <p:cNvPr id="81"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400"/>
              </a:spcBef>
              <a:buClr>
                <a:srgbClr val="000000"/>
              </a:buClr>
              <a:buFont typeface="Wingdings" charset="2"/>
              <a:buChar char=""/>
            </a:pPr>
            <a:r>
              <a:rPr b="1" lang="en-US" sz="2000" spc="-1" strike="noStrike">
                <a:solidFill>
                  <a:schemeClr val="dk1"/>
                </a:solidFill>
                <a:latin typeface="Arial"/>
              </a:rPr>
              <a:t>There are two types of Hadith e Hassan.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AutoNum type="arabicPeriod"/>
            </a:pPr>
            <a:r>
              <a:rPr b="1" lang="en-US" sz="2000" spc="-1" strike="noStrike">
                <a:solidFill>
                  <a:schemeClr val="dk1"/>
                </a:solidFill>
                <a:latin typeface="Arial"/>
              </a:rPr>
              <a:t>Hassan Li Zaatihi (Very Good)</a:t>
            </a:r>
            <a:r>
              <a:rPr b="1" lang="ar-AE" sz="2000" spc="-1" strike="noStrike">
                <a:solidFill>
                  <a:schemeClr val="dk1"/>
                </a:solidFill>
                <a:latin typeface="Arial"/>
                <a:cs typeface="Arial"/>
              </a:rPr>
              <a:t>حسن لذاته</a:t>
            </a:r>
            <a:r>
              <a:rPr b="1" lang="en-US" sz="2000" spc="-1" strike="noStrike">
                <a:solidFill>
                  <a:schemeClr val="dk1"/>
                </a:solidFill>
                <a:latin typeface="Arial"/>
              </a:rPr>
              <a:t>)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AutoNum type="arabicPeriod"/>
            </a:pPr>
            <a:r>
              <a:rPr b="1" lang="en-US" sz="2000" spc="-1" strike="noStrike">
                <a:solidFill>
                  <a:schemeClr val="dk1"/>
                </a:solidFill>
                <a:latin typeface="Arial"/>
              </a:rPr>
              <a:t>2. Hassan Li ghairihi (Good)</a:t>
            </a:r>
            <a:r>
              <a:rPr b="1" lang="ar-AE" sz="2000" spc="-1" strike="noStrike">
                <a:solidFill>
                  <a:schemeClr val="dk1"/>
                </a:solidFill>
                <a:latin typeface="Arial"/>
                <a:cs typeface="Arial"/>
              </a:rPr>
              <a:t>حسن لغيره</a:t>
            </a:r>
            <a:r>
              <a:rPr b="1" lang="en-US" sz="2000" spc="-1" strike="noStrike">
                <a:solidFill>
                  <a:schemeClr val="dk1"/>
                </a:solidFill>
                <a:latin typeface="Arial"/>
              </a:rPr>
              <a:t>))</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Li zaatihi means It Is Supported by itself without any external Support. </a:t>
            </a:r>
            <a:endParaRPr b="0" lang="en-US" sz="2000" spc="-1" strike="noStrike">
              <a:solidFill>
                <a:schemeClr val="dk1"/>
              </a:solidFill>
              <a:latin typeface="Arial"/>
            </a:endParaRPr>
          </a:p>
          <a:p>
            <a:pPr marL="457200" indent="-457200">
              <a:lnSpc>
                <a:spcPct val="100000"/>
              </a:lnSpc>
              <a:spcBef>
                <a:spcPts val="400"/>
              </a:spcBef>
              <a:buClr>
                <a:srgbClr val="000000"/>
              </a:buClr>
              <a:buFont typeface="Wingdings" charset="2"/>
              <a:buChar char=""/>
            </a:pPr>
            <a:r>
              <a:rPr b="0" lang="en-US" sz="2000" spc="-1" strike="noStrike">
                <a:solidFill>
                  <a:schemeClr val="dk1"/>
                </a:solidFill>
                <a:latin typeface="Arial"/>
              </a:rPr>
              <a:t>Li ghairihi means it is supported by External Support. </a:t>
            </a:r>
            <a:endParaRPr b="0" lang="en-US" sz="2000" spc="-1" strike="noStrike">
              <a:solidFill>
                <a:schemeClr val="dk1"/>
              </a:solidFill>
              <a:latin typeface="Arial"/>
            </a:endParaRPr>
          </a:p>
          <a:p>
            <a:pPr marL="457200" indent="-457200">
              <a:lnSpc>
                <a:spcPct val="100000"/>
              </a:lnSpc>
              <a:spcBef>
                <a:spcPts val="320"/>
              </a:spcBef>
              <a:buClr>
                <a:srgbClr val="000000"/>
              </a:buClr>
              <a:buFont typeface="Wingdings" charset="2"/>
              <a:buChar char=""/>
            </a:pPr>
            <a:r>
              <a:rPr b="0" lang="en-US" sz="1600" spc="-1" strike="noStrike">
                <a:solidFill>
                  <a:schemeClr val="dk1"/>
                </a:solidFill>
                <a:latin typeface="Arial"/>
              </a:rPr>
              <a:t>If a Hadith fulfills these below five conditions than it will be known as Hadith e Hassan. </a:t>
            </a:r>
            <a:endParaRPr b="0" lang="en-US" sz="1600" spc="-1" strike="noStrike">
              <a:solidFill>
                <a:schemeClr val="dk1"/>
              </a:solidFill>
              <a:latin typeface="Arial"/>
            </a:endParaRPr>
          </a:p>
          <a:p>
            <a:pPr marL="457200" indent="-457200">
              <a:lnSpc>
                <a:spcPct val="100000"/>
              </a:lnSpc>
              <a:spcBef>
                <a:spcPts val="320"/>
              </a:spcBef>
              <a:buClr>
                <a:srgbClr val="000000"/>
              </a:buClr>
              <a:buFont typeface="Wingdings" charset="2"/>
              <a:buChar char=""/>
            </a:pPr>
            <a:r>
              <a:rPr b="0" lang="en-US" sz="1600" spc="-1" strike="noStrike">
                <a:solidFill>
                  <a:schemeClr val="dk1"/>
                </a:solidFill>
                <a:latin typeface="Arial"/>
              </a:rPr>
              <a:t>All the five conditions are the same as of Hadith e Sahih with the exception of the third condition, as it has some softness as compare to the condition in Hadith e Sahih, which is Memory of narrator. </a:t>
            </a:r>
            <a:endParaRPr b="0" lang="en-US" sz="1600" spc="-1" strike="noStrike">
              <a:solidFill>
                <a:schemeClr val="dk1"/>
              </a:solidFill>
              <a:latin typeface="Arial"/>
            </a:endParaRPr>
          </a:p>
          <a:p>
            <a:pPr indent="0">
              <a:lnSpc>
                <a:spcPct val="100000"/>
              </a:lnSpc>
              <a:spcBef>
                <a:spcPts val="320"/>
              </a:spcBef>
              <a:buNone/>
            </a:pPr>
            <a:endParaRPr b="0" lang="en-US" sz="1600" spc="-1" strike="noStrike">
              <a:solidFill>
                <a:schemeClr val="dk1"/>
              </a:solidFill>
              <a:latin typeface="Arial"/>
            </a:endParaRPr>
          </a:p>
          <a:p>
            <a:pPr indent="0">
              <a:lnSpc>
                <a:spcPct val="100000"/>
              </a:lnSpc>
              <a:spcBef>
                <a:spcPts val="400"/>
              </a:spcBef>
              <a:buNone/>
            </a:pPr>
            <a:endParaRPr b="0" lang="en-US" sz="2000" spc="-1" strike="noStrike">
              <a:solidFill>
                <a:schemeClr val="dk1"/>
              </a:solidFill>
              <a:latin typeface="Arial"/>
            </a:endParaRPr>
          </a:p>
          <a:p>
            <a:pPr indent="0">
              <a:lnSpc>
                <a:spcPct val="100000"/>
              </a:lnSpc>
              <a:spcBef>
                <a:spcPts val="400"/>
              </a:spcBef>
              <a:buNone/>
            </a:pP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0" lang="en-US" sz="4400" spc="-1" strike="noStrike">
                <a:solidFill>
                  <a:schemeClr val="dk2"/>
                </a:solidFill>
                <a:latin typeface="Arial"/>
              </a:rPr>
              <a:t>Brief introduction to sihah-e-sitta</a:t>
            </a:r>
            <a:endParaRPr b="0" lang="en-US" sz="4400" spc="-1" strike="noStrike">
              <a:solidFill>
                <a:schemeClr val="dk1"/>
              </a:solidFill>
              <a:latin typeface="Arial"/>
            </a:endParaRPr>
          </a:p>
        </p:txBody>
      </p:sp>
      <p:sp>
        <p:nvSpPr>
          <p:cNvPr id="83"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The source of knowledge in the field of ahadees.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Sihah means authentic and sitta means six.</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It means that a person who reads these books can gain a lot of authentic ahadees, which are enough to know the religion of Islam.</a:t>
            </a:r>
            <a:endParaRPr b="0" lang="en-US"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1" lang="arn-CL" sz="4400" spc="-1" strike="noStrike">
                <a:solidFill>
                  <a:schemeClr val="dk2"/>
                </a:solidFill>
                <a:latin typeface="Arial"/>
              </a:rPr>
              <a:t>           </a:t>
            </a:r>
            <a:r>
              <a:rPr b="1" lang="arn-CL" sz="4400" spc="-1" strike="noStrike">
                <a:solidFill>
                  <a:schemeClr val="dk2"/>
                </a:solidFill>
                <a:latin typeface="Arial"/>
              </a:rPr>
              <a:t>kinds of Hadees</a:t>
            </a:r>
            <a:endParaRPr b="0" lang="en-US" sz="4400" spc="-1" strike="noStrike">
              <a:solidFill>
                <a:schemeClr val="dk1"/>
              </a:solidFill>
              <a:latin typeface="Arial"/>
            </a:endParaRPr>
          </a:p>
        </p:txBody>
      </p:sp>
      <p:sp>
        <p:nvSpPr>
          <p:cNvPr id="50"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Hadees-e-Qauli: information about the sayings of the holy prophet (s.a.w.s.)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Hadees-e-Faily: information about the deeds of the holy prophet (s.a.w.s.) </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Hadees-e-taqreeri: information about the silence (on the deeds and sayings of his companions R.A.) of the holy prophet (s.a.w.s.) </a:t>
            </a:r>
            <a:endParaRPr b="0" lang="en-US"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0" lang="en-US" sz="4400" spc="-1" strike="noStrike">
                <a:solidFill>
                  <a:schemeClr val="dk2"/>
                </a:solidFill>
                <a:latin typeface="Arial"/>
              </a:rPr>
              <a:t>Brief introduction to sihah-e-sitta</a:t>
            </a:r>
            <a:endParaRPr b="0" lang="en-US" sz="4400" spc="-1" strike="noStrike">
              <a:solidFill>
                <a:schemeClr val="dk1"/>
              </a:solidFill>
              <a:latin typeface="Arial"/>
            </a:endParaRPr>
          </a:p>
        </p:txBody>
      </p:sp>
      <p:sp>
        <p:nvSpPr>
          <p:cNvPr id="85"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Saheeh Bukhari and Muslim have only the authentic ahadees. </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Other than these two have authentic and non-authentic ahadees.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Authentic ahadees are not confined in sahees bukhare and saheeh muslim.</a:t>
            </a:r>
            <a:endParaRPr b="0" lang="en-US" sz="3200" spc="-1" strike="noStrike">
              <a:solidFill>
                <a:schemeClr val="dk1"/>
              </a:solidFill>
              <a:latin typeface="Arial"/>
            </a:endParaRPr>
          </a:p>
          <a:p>
            <a:pPr indent="0">
              <a:lnSpc>
                <a:spcPct val="100000"/>
              </a:lnSpc>
              <a:spcBef>
                <a:spcPts val="641"/>
              </a:spcBef>
              <a:buNone/>
            </a:pPr>
            <a:endParaRPr b="0" lang="en-US"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0" lang="en-US" sz="4000" spc="-1" strike="noStrike">
                <a:solidFill>
                  <a:schemeClr val="dk2"/>
                </a:solidFill>
                <a:latin typeface="Arial"/>
              </a:rPr>
              <a:t>Names of the books of sihah-e-sitta</a:t>
            </a:r>
            <a:endParaRPr b="0" lang="en-US" sz="4000" spc="-1" strike="noStrike">
              <a:solidFill>
                <a:schemeClr val="dk1"/>
              </a:solidFill>
              <a:latin typeface="Arial"/>
            </a:endParaRPr>
          </a:p>
        </p:txBody>
      </p:sp>
      <p:sp>
        <p:nvSpPr>
          <p:cNvPr id="87"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pc="-1" strike="noStrike">
                <a:solidFill>
                  <a:schemeClr val="dk1"/>
                </a:solidFill>
                <a:latin typeface="Arial"/>
              </a:rPr>
              <a:t>Saheeh Bukhari: next to the Qura’n. (consensus)</a:t>
            </a:r>
            <a:endParaRPr b="0" lang="en-US" sz="2800" spc="-1" strike="noStrike">
              <a:solidFill>
                <a:schemeClr val="dk1"/>
              </a:solidFill>
              <a:latin typeface="Arial"/>
            </a:endParaRPr>
          </a:p>
          <a:p>
            <a:pPr marL="343080" indent="-343080">
              <a:lnSpc>
                <a:spcPct val="100000"/>
              </a:lnSpc>
              <a:spcBef>
                <a:spcPts val="561"/>
              </a:spcBef>
              <a:buClr>
                <a:srgbClr val="000000"/>
              </a:buClr>
              <a:buFont typeface="Symbol" charset="2"/>
              <a:buChar char=""/>
            </a:pPr>
            <a:r>
              <a:rPr b="0" lang="en-US" sz="2800" spc="-1" strike="noStrike">
                <a:solidFill>
                  <a:schemeClr val="dk1"/>
                </a:solidFill>
                <a:latin typeface="Arial"/>
              </a:rPr>
              <a:t>Saheeh Muslim: only authentic ahadees.</a:t>
            </a:r>
            <a:endParaRPr b="0" lang="en-US" sz="2800" spc="-1" strike="noStrike">
              <a:solidFill>
                <a:schemeClr val="dk1"/>
              </a:solidFill>
              <a:latin typeface="Arial"/>
            </a:endParaRPr>
          </a:p>
          <a:p>
            <a:pPr marL="343080" indent="-343080">
              <a:lnSpc>
                <a:spcPct val="100000"/>
              </a:lnSpc>
              <a:spcBef>
                <a:spcPts val="561"/>
              </a:spcBef>
              <a:buClr>
                <a:srgbClr val="000000"/>
              </a:buClr>
              <a:buFont typeface="Symbol" charset="2"/>
              <a:buChar char=""/>
            </a:pPr>
            <a:r>
              <a:rPr b="0" lang="en-US" sz="2800" spc="-1" strike="noStrike">
                <a:solidFill>
                  <a:schemeClr val="dk1"/>
                </a:solidFill>
                <a:latin typeface="Arial"/>
              </a:rPr>
              <a:t>Sunan-e-nasai:(authentic &amp; non-authentic)</a:t>
            </a:r>
            <a:endParaRPr b="0" lang="en-US" sz="2800" spc="-1" strike="noStrike">
              <a:solidFill>
                <a:schemeClr val="dk1"/>
              </a:solidFill>
              <a:latin typeface="Arial"/>
            </a:endParaRPr>
          </a:p>
          <a:p>
            <a:pPr marL="343080" indent="-343080">
              <a:lnSpc>
                <a:spcPct val="100000"/>
              </a:lnSpc>
              <a:spcBef>
                <a:spcPts val="561"/>
              </a:spcBef>
              <a:buClr>
                <a:srgbClr val="000000"/>
              </a:buClr>
              <a:buFont typeface="Symbol" charset="2"/>
              <a:buChar char=""/>
            </a:pPr>
            <a:r>
              <a:rPr b="0" lang="en-US" sz="2800" spc="-1" strike="noStrike">
                <a:solidFill>
                  <a:schemeClr val="dk1"/>
                </a:solidFill>
                <a:latin typeface="Arial"/>
              </a:rPr>
              <a:t>Sunan-e- abi daud. (sajistani)</a:t>
            </a:r>
            <a:endParaRPr b="0" lang="en-US" sz="2800" spc="-1" strike="noStrike">
              <a:solidFill>
                <a:schemeClr val="dk1"/>
              </a:solidFill>
              <a:latin typeface="Arial"/>
            </a:endParaRPr>
          </a:p>
          <a:p>
            <a:pPr marL="343080" indent="-343080">
              <a:lnSpc>
                <a:spcPct val="100000"/>
              </a:lnSpc>
              <a:spcBef>
                <a:spcPts val="561"/>
              </a:spcBef>
              <a:buClr>
                <a:srgbClr val="000000"/>
              </a:buClr>
              <a:buFont typeface="Symbol" charset="2"/>
              <a:buChar char=""/>
            </a:pPr>
            <a:r>
              <a:rPr b="0" lang="en-US" sz="2800" spc="-1" strike="noStrike">
                <a:solidFill>
                  <a:schemeClr val="dk1"/>
                </a:solidFill>
                <a:latin typeface="Arial"/>
              </a:rPr>
              <a:t>Jame tirmize: Ahadees and commentary.</a:t>
            </a:r>
            <a:endParaRPr b="0" lang="en-US" sz="2800" spc="-1" strike="noStrike">
              <a:solidFill>
                <a:schemeClr val="dk1"/>
              </a:solidFill>
              <a:latin typeface="Arial"/>
            </a:endParaRPr>
          </a:p>
          <a:p>
            <a:pPr marL="343080" indent="-343080">
              <a:lnSpc>
                <a:spcPct val="100000"/>
              </a:lnSpc>
              <a:spcBef>
                <a:spcPts val="561"/>
              </a:spcBef>
              <a:buClr>
                <a:srgbClr val="000000"/>
              </a:buClr>
              <a:buFont typeface="Symbol" charset="2"/>
              <a:buChar char=""/>
            </a:pPr>
            <a:r>
              <a:rPr b="0" lang="en-US" sz="2800" spc="-1" strike="noStrike">
                <a:solidFill>
                  <a:schemeClr val="dk1"/>
                </a:solidFill>
                <a:latin typeface="Arial"/>
              </a:rPr>
              <a:t>Sunan-e- ibni maja.</a:t>
            </a:r>
            <a:endParaRPr b="0" lang="en-US" sz="2800" spc="-1" strike="noStrike">
              <a:solidFill>
                <a:schemeClr val="dk1"/>
              </a:solidFill>
              <a:latin typeface="Arial"/>
            </a:endParaRPr>
          </a:p>
          <a:p>
            <a:pPr marL="343080" indent="-343080">
              <a:lnSpc>
                <a:spcPct val="100000"/>
              </a:lnSpc>
              <a:spcBef>
                <a:spcPts val="561"/>
              </a:spcBef>
              <a:buNone/>
              <a:tabLst>
                <a:tab algn="l" pos="0"/>
              </a:tabLst>
            </a:pPr>
            <a:r>
              <a:rPr b="0" lang="en-US" sz="2800" spc="-1" strike="noStrike">
                <a:solidFill>
                  <a:schemeClr val="dk1"/>
                </a:solidFill>
                <a:latin typeface="Arial"/>
              </a:rPr>
              <a:t>The last four books have authentic&amp; non-authentic </a:t>
            </a:r>
            <a:endParaRPr b="0" lang="en-US" sz="2800" spc="-1" strike="noStrike">
              <a:solidFill>
                <a:schemeClr val="dk1"/>
              </a:solidFill>
              <a:latin typeface="Arial"/>
            </a:endParaRPr>
          </a:p>
          <a:p>
            <a:pPr indent="0">
              <a:lnSpc>
                <a:spcPct val="100000"/>
              </a:lnSpc>
              <a:spcBef>
                <a:spcPts val="561"/>
              </a:spcBef>
              <a:buNone/>
              <a:tabLst>
                <a:tab algn="l" pos="0"/>
              </a:tabLst>
            </a:pPr>
            <a:endParaRPr b="0" lang="en-US" sz="2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457200"/>
            <a:ext cx="7772040" cy="3142800"/>
          </a:xfrm>
          <a:prstGeom prst="rect">
            <a:avLst/>
          </a:prstGeom>
          <a:noFill/>
          <a:ln w="9360">
            <a:noFill/>
          </a:ln>
        </p:spPr>
        <p:txBody>
          <a:bodyPr numCol="1" spcCol="0" lIns="91440" rIns="91440" tIns="45720" bIns="45720" anchor="ctr">
            <a:noAutofit/>
          </a:bodyPr>
          <a:p>
            <a:pPr indent="0" algn="ctr">
              <a:lnSpc>
                <a:spcPct val="100000"/>
              </a:lnSpc>
              <a:buNone/>
            </a:pPr>
            <a:r>
              <a:rPr b="0" lang="en-US" sz="4400" spc="-1" strike="noStrike">
                <a:solidFill>
                  <a:schemeClr val="dk2"/>
                </a:solidFill>
                <a:latin typeface="Arial"/>
              </a:rPr>
              <a:t> </a:t>
            </a:r>
            <a:r>
              <a:rPr b="0" lang="en-US" sz="4400" spc="-1" strike="noStrike">
                <a:solidFill>
                  <a:schemeClr val="dk2"/>
                </a:solidFill>
                <a:latin typeface="Arial"/>
              </a:rPr>
              <a:t>Usool-ul-Hadith</a:t>
            </a:r>
            <a:endParaRPr b="0" lang="en-US" sz="4400" spc="-1" strike="noStrike">
              <a:solidFill>
                <a:schemeClr val="dk1"/>
              </a:solidFill>
              <a:latin typeface="Arial"/>
            </a:endParaRPr>
          </a:p>
        </p:txBody>
      </p:sp>
      <p:sp>
        <p:nvSpPr>
          <p:cNvPr id="52" name="PlaceHolder 2"/>
          <p:cNvSpPr>
            <a:spLocks noGrp="1"/>
          </p:cNvSpPr>
          <p:nvPr>
            <p:ph type="subTitle"/>
          </p:nvPr>
        </p:nvSpPr>
        <p:spPr>
          <a:xfrm>
            <a:off x="1371600" y="3886200"/>
            <a:ext cx="6400440" cy="1752120"/>
          </a:xfrm>
          <a:prstGeom prst="rect">
            <a:avLst/>
          </a:prstGeom>
          <a:noFill/>
          <a:ln w="9360">
            <a:noFill/>
          </a:ln>
        </p:spPr>
        <p:txBody>
          <a:bodyPr numCol="1" spcCol="0" lIns="91440" rIns="91440" tIns="45720" bIns="45720" anchor="t">
            <a:noAutofit/>
          </a:bodyPr>
          <a:p>
            <a:pPr indent="0" algn="just">
              <a:lnSpc>
                <a:spcPct val="100000"/>
              </a:lnSpc>
              <a:spcBef>
                <a:spcPts val="479"/>
              </a:spcBef>
              <a:buNone/>
              <a:tabLst>
                <a:tab algn="l" pos="0"/>
              </a:tabLst>
            </a:pPr>
            <a:r>
              <a:rPr b="0" lang="en-US" sz="2400" spc="-1" strike="noStrike">
                <a:solidFill>
                  <a:schemeClr val="dk1"/>
                </a:solidFill>
                <a:latin typeface="Arial"/>
              </a:rPr>
              <a:t>A report of the sayings or actions of PROPHET (Peace be Upon Him) or his Companions (May ALLAH be please with them), together with the tradition of its chain of transmission. </a:t>
            </a:r>
            <a:endParaRPr b="0" lang="en-US" sz="2400" spc="-1" strike="noStrike">
              <a:solidFill>
                <a:srgbClr val="000000"/>
              </a:solidFill>
              <a:latin typeface="Arial"/>
            </a:endParaRPr>
          </a:p>
        </p:txBody>
      </p:sp>
    </p:spTree>
  </p:cSld>
  <p:transition>
    <p:randomBar dir="vert"/>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0" lang="en-US" sz="4400" spc="-1" strike="noStrike">
                <a:solidFill>
                  <a:schemeClr val="dk2"/>
                </a:solidFill>
                <a:latin typeface="Arial"/>
              </a:rPr>
              <a:t>               </a:t>
            </a:r>
            <a:r>
              <a:rPr b="0" lang="en-US" sz="4400" spc="-1" strike="noStrike">
                <a:solidFill>
                  <a:schemeClr val="dk2"/>
                </a:solidFill>
                <a:latin typeface="Arial"/>
              </a:rPr>
              <a:t>Usool-ul-Hadith</a:t>
            </a:r>
            <a:endParaRPr b="0" lang="en-US" sz="4400" spc="-1" strike="noStrike">
              <a:solidFill>
                <a:schemeClr val="dk1"/>
              </a:solidFill>
              <a:latin typeface="Arial"/>
            </a:endParaRPr>
          </a:p>
        </p:txBody>
      </p:sp>
      <p:sp>
        <p:nvSpPr>
          <p:cNvPr id="54"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609480" indent="-609480">
              <a:lnSpc>
                <a:spcPct val="100000"/>
              </a:lnSpc>
              <a:spcBef>
                <a:spcPts val="479"/>
              </a:spcBef>
              <a:buClr>
                <a:srgbClr val="000000"/>
              </a:buClr>
              <a:buFont typeface="Symbol" charset="2"/>
              <a:buChar char=""/>
            </a:pPr>
            <a:r>
              <a:rPr b="0" lang="en-US" sz="2400" spc="-1" strike="noStrike">
                <a:solidFill>
                  <a:schemeClr val="dk1"/>
                </a:solidFill>
                <a:latin typeface="Arial"/>
              </a:rPr>
              <a:t>Sanad :(</a:t>
            </a:r>
            <a:r>
              <a:rPr b="0" lang="ar-AE" sz="2400" spc="-1" strike="noStrike">
                <a:solidFill>
                  <a:schemeClr val="dk1"/>
                </a:solidFill>
                <a:latin typeface="Arial"/>
                <a:cs typeface="Arial"/>
              </a:rPr>
              <a:t>سند</a:t>
            </a:r>
            <a:r>
              <a:rPr b="0" lang="en-US" sz="2400" spc="-1" strike="noStrike">
                <a:solidFill>
                  <a:schemeClr val="dk1"/>
                </a:solidFill>
                <a:latin typeface="Arial"/>
              </a:rPr>
              <a:t>Chain of  transmission/transmitters) </a:t>
            </a:r>
            <a:endParaRPr b="0" lang="en-US" sz="2400" spc="-1" strike="noStrike">
              <a:solidFill>
                <a:schemeClr val="dk1"/>
              </a:solidFill>
              <a:latin typeface="Arial"/>
            </a:endParaRPr>
          </a:p>
          <a:p>
            <a:pPr marL="343080" indent="-343080">
              <a:lnSpc>
                <a:spcPct val="90000"/>
              </a:lnSpc>
              <a:spcBef>
                <a:spcPts val="479"/>
              </a:spcBef>
              <a:buClr>
                <a:srgbClr val="000000"/>
              </a:buClr>
              <a:buFont typeface="Symbol" charset="2"/>
              <a:buChar char=""/>
            </a:pPr>
            <a:r>
              <a:rPr b="0" lang="en-US" sz="2400" spc="-1" strike="noStrike">
                <a:solidFill>
                  <a:schemeClr val="dk1"/>
                </a:solidFill>
                <a:latin typeface="Arial"/>
              </a:rPr>
              <a:t>It is series of the narrators which are mentioned in the beginning of the Hadees. E.g.</a:t>
            </a:r>
            <a:endParaRPr b="0" lang="en-US" sz="2400" spc="-1" strike="noStrike">
              <a:solidFill>
                <a:schemeClr val="dk1"/>
              </a:solidFill>
              <a:latin typeface="Arial"/>
            </a:endParaRPr>
          </a:p>
          <a:p>
            <a:pPr marL="343080" indent="-343080">
              <a:lnSpc>
                <a:spcPct val="90000"/>
              </a:lnSpc>
              <a:spcBef>
                <a:spcPts val="479"/>
              </a:spcBef>
              <a:buClr>
                <a:srgbClr val="000000"/>
              </a:buClr>
              <a:buFont typeface="Symbol" charset="2"/>
              <a:buChar char=""/>
            </a:pPr>
            <a:r>
              <a:rPr b="0" lang="ar-AE" sz="2400" spc="-1" strike="noStrike" u="sng">
                <a:solidFill>
                  <a:schemeClr val="dk1"/>
                </a:solidFill>
                <a:uFillTx/>
                <a:latin typeface="Arial"/>
                <a:cs typeface="Arial"/>
              </a:rPr>
              <a:t>حَدَّثَنَا الْحُمَيْدِيُّ عَبْدُ اللَّهِ بْنُ الزُّبَيْرِ قَالَ حَدَّثَنَا سُفْيَانُ قَالَ حَدَّثَنَا يَحْيَى بْنُ سَعِيدٍ الْأَنْصَارِيُّ قَالَ أَخْبَرَنِي مُحَمَّدُ بْنُ إِبْرَاهِيمَ التَّيْمِيُّ أَنَّهُ سَمِعَ عَلْقَمَةَ بْنَ وَقَّاصٍ اللَّيْثِيَّ </a:t>
            </a:r>
            <a:r>
              <a:rPr b="0" lang="ar-AE" sz="2400" spc="-1" strike="noStrike">
                <a:solidFill>
                  <a:schemeClr val="dk1"/>
                </a:solidFill>
                <a:latin typeface="Arial"/>
                <a:cs typeface="Arial"/>
              </a:rPr>
              <a:t>يَقُولُ سَمِعْتُ عُمَرَ بْنَ الْخَطَّابِ رَضِيَ اللَّهُ عَنْهُ عَلَى الْمِنْبَرِقَالَ سَمِعْتُ رَسُولَ اللَّهِ صَلَّى اللَّهُ عَلَيْهِ وَسَلَّمَ يَقُولُ إِنَّمَا الْأَعْمَالُ بِالنِّيَّاتِ وَإِنَّمَا لِكُلِّ امْرِئٍ مَا نَوَى فَمَنْ كَانَتْ هِجْرَتُهُ إِلَى دُنْيَا يُصِيبُهَا أَوْ إِلَى امْرَأَةٍ يَنْكِحُهَا فَهِجْرَتُهُ إِلَى مَا هَاجَرَ إِلَيْهِ</a:t>
            </a:r>
            <a:endParaRPr b="0" lang="en-US" sz="2400" spc="-1" strike="noStrike">
              <a:solidFill>
                <a:schemeClr val="dk1"/>
              </a:solidFill>
              <a:latin typeface="Arial"/>
            </a:endParaRPr>
          </a:p>
          <a:p>
            <a:pPr marL="343080" indent="-343080">
              <a:lnSpc>
                <a:spcPct val="90000"/>
              </a:lnSpc>
              <a:spcBef>
                <a:spcPts val="479"/>
              </a:spcBef>
              <a:buClr>
                <a:srgbClr val="000000"/>
              </a:buClr>
              <a:buFont typeface="Symbol" charset="2"/>
              <a:buChar char=""/>
            </a:pPr>
            <a:r>
              <a:rPr b="0" lang="en-US" sz="2400" spc="-1" strike="noStrike">
                <a:solidFill>
                  <a:schemeClr val="dk1"/>
                </a:solidFill>
                <a:latin typeface="Arial"/>
              </a:rPr>
              <a:t>In this hadees the underlined portion shows the sanad of Hadees.</a:t>
            </a:r>
            <a:endParaRPr b="0" lang="en-US" sz="2400" spc="-1" strike="noStrike">
              <a:solidFill>
                <a:schemeClr val="dk1"/>
              </a:solidFill>
              <a:latin typeface="Arial"/>
            </a:endParaRPr>
          </a:p>
        </p:txBody>
      </p:sp>
    </p:spTree>
  </p:cSld>
  <p:transition>
    <p:fade thruBlk="tru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1" lang="en-US" sz="4400" spc="-1" strike="noStrike">
                <a:solidFill>
                  <a:schemeClr val="dk2"/>
                </a:solidFill>
                <a:latin typeface="Arial"/>
              </a:rPr>
              <a:t>                      </a:t>
            </a:r>
            <a:r>
              <a:rPr b="1" lang="en-US" sz="4400" spc="-1" strike="noStrike">
                <a:solidFill>
                  <a:schemeClr val="dk2"/>
                </a:solidFill>
                <a:latin typeface="Arial"/>
              </a:rPr>
              <a:t>Matan</a:t>
            </a:r>
            <a:endParaRPr b="0" lang="en-US" sz="4400" spc="-1" strike="noStrike">
              <a:solidFill>
                <a:schemeClr val="dk1"/>
              </a:solidFill>
              <a:latin typeface="Arial"/>
            </a:endParaRPr>
          </a:p>
        </p:txBody>
      </p:sp>
      <p:sp>
        <p:nvSpPr>
          <p:cNvPr id="56" name="PlaceHolder 2"/>
          <p:cNvSpPr>
            <a:spLocks noGrp="1"/>
          </p:cNvSpPr>
          <p:nvPr>
            <p:ph/>
          </p:nvPr>
        </p:nvSpPr>
        <p:spPr>
          <a:xfrm>
            <a:off x="457200" y="1189440"/>
            <a:ext cx="8229240" cy="4525560"/>
          </a:xfrm>
          <a:prstGeom prst="rect">
            <a:avLst/>
          </a:prstGeom>
          <a:noFill/>
          <a:ln w="9360">
            <a:noFill/>
          </a:ln>
        </p:spPr>
        <p:txBody>
          <a:bodyPr numCol="1" spcCol="0" lIns="91440" rIns="91440" tIns="45720" bIns="45720" anchor="t">
            <a:noAutofit/>
          </a:bodyPr>
          <a:p>
            <a:pPr marL="343080" indent="-343080">
              <a:lnSpc>
                <a:spcPct val="90000"/>
              </a:lnSpc>
              <a:spcBef>
                <a:spcPts val="641"/>
              </a:spcBef>
              <a:buClr>
                <a:srgbClr val="000000"/>
              </a:buClr>
              <a:buFont typeface="Symbol" charset="2"/>
              <a:buChar char=""/>
            </a:pPr>
            <a:r>
              <a:rPr b="0" lang="en-US" sz="3200" spc="-1" strike="noStrike">
                <a:solidFill>
                  <a:schemeClr val="dk1"/>
                </a:solidFill>
                <a:latin typeface="Arial"/>
              </a:rPr>
              <a:t>it is the text of Hadees which in mentioned after the sanad e.g.</a:t>
            </a:r>
            <a:endParaRPr b="0" lang="en-US" sz="3200" spc="-1" strike="noStrike">
              <a:solidFill>
                <a:schemeClr val="dk1"/>
              </a:solidFill>
              <a:latin typeface="Arial"/>
            </a:endParaRPr>
          </a:p>
          <a:p>
            <a:pPr indent="0">
              <a:lnSpc>
                <a:spcPct val="90000"/>
              </a:lnSpc>
              <a:spcBef>
                <a:spcPts val="561"/>
              </a:spcBef>
              <a:buNone/>
            </a:pPr>
            <a:endParaRPr b="0" lang="en-US" sz="2800" spc="-1" strike="noStrike">
              <a:solidFill>
                <a:schemeClr val="dk1"/>
              </a:solidFill>
              <a:latin typeface="Arial"/>
            </a:endParaRPr>
          </a:p>
          <a:p>
            <a:pPr marL="343080" indent="-343080">
              <a:lnSpc>
                <a:spcPct val="90000"/>
              </a:lnSpc>
              <a:spcBef>
                <a:spcPts val="561"/>
              </a:spcBef>
              <a:buClr>
                <a:srgbClr val="000000"/>
              </a:buClr>
              <a:buFont typeface="Symbol" charset="2"/>
              <a:buChar char=""/>
            </a:pPr>
            <a:r>
              <a:rPr b="0" lang="ar-AE" sz="2800" spc="-1" strike="noStrike">
                <a:solidFill>
                  <a:schemeClr val="dk1"/>
                </a:solidFill>
                <a:latin typeface="Arial"/>
                <a:cs typeface="Arial"/>
              </a:rPr>
              <a:t>حَدَّثَنَا الْحُمَيْدِيُّ عَبْدُ اللَّهِ بْنُ الزُّبَيْرِ قَالَ حَدَّثَنَا سُفْيَانُ قَالَ حَدَّثَنَا يَحْيَى بْنُ سَعِيدٍ الْأَنْصَارِيُّ قَالَ أَخْبَرَنِي مُحَمَّدُ بْنُ إِبْرَاهِيمَ التَّيْمِيُّ أَنَّهُ سَمِعَ عَلْقَمَةَ بْنَ وَقَّاصٍ اللَّيْثِيَّ يَقُولُ سَمِعْتُ عُمَرَ بْنَ الْخَطَّابِ رَضِيَ اللَّهُ عَنْهُ عَلَى الْمِنْبَرِقَالَ سَمِعْتُ رَسُولَ اللَّهِ صَلَّى اللَّهُ عَلَيْهِ وَسَلَّمَ يَقُولُ </a:t>
            </a:r>
            <a:r>
              <a:rPr b="0" lang="ar-AE" sz="2800" spc="-1" strike="noStrike" u="sng">
                <a:solidFill>
                  <a:schemeClr val="dk1"/>
                </a:solidFill>
                <a:uFillTx/>
                <a:latin typeface="Arial"/>
                <a:cs typeface="Arial"/>
              </a:rPr>
              <a:t>إِنَّمَا الْأَعْمَالُ بِالنِّيَّاتِ وَإِنَّمَا لِكُلِّ امْرِئٍ مَا نَوَى فَمَنْ كَانَتْ هِجْرَتُهُ إِلَى دُنْيَا يُصِيبُهَا أَوْ إِلَى امْرَأَةٍ يَنْكِحُهَا فَهِجْرَتُهُ إِلَى مَا هَاجَرَ إِلَيْهِ</a:t>
            </a:r>
            <a:endParaRPr b="0" lang="en-US" sz="2800" spc="-1" strike="noStrike">
              <a:solidFill>
                <a:schemeClr val="dk1"/>
              </a:solidFill>
              <a:latin typeface="Arial"/>
            </a:endParaRPr>
          </a:p>
          <a:p>
            <a:pPr marL="343080" indent="-343080">
              <a:lnSpc>
                <a:spcPct val="90000"/>
              </a:lnSpc>
              <a:spcBef>
                <a:spcPts val="561"/>
              </a:spcBef>
              <a:buClr>
                <a:srgbClr val="000000"/>
              </a:buClr>
              <a:buFont typeface="Symbol" charset="2"/>
              <a:buChar char=""/>
            </a:pPr>
            <a:r>
              <a:rPr b="0" lang="en-US" sz="2800" spc="-1" strike="noStrike">
                <a:solidFill>
                  <a:schemeClr val="dk1"/>
                </a:solidFill>
                <a:latin typeface="Arial"/>
              </a:rPr>
              <a:t>The underlined potion of the hadees shows matan of Hadee</a:t>
            </a:r>
            <a:endParaRPr b="0" lang="en-US" sz="2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1" lang="en-US" sz="4400" spc="-1" strike="noStrike">
                <a:solidFill>
                  <a:schemeClr val="dk2"/>
                </a:solidFill>
                <a:latin typeface="Arial"/>
              </a:rPr>
              <a:t>Kinds of science of Hadees</a:t>
            </a:r>
            <a:endParaRPr b="0" lang="en-US" sz="4400" spc="-1" strike="noStrike">
              <a:solidFill>
                <a:schemeClr val="dk1"/>
              </a:solidFill>
              <a:latin typeface="Arial"/>
            </a:endParaRPr>
          </a:p>
        </p:txBody>
      </p:sp>
      <p:sp>
        <p:nvSpPr>
          <p:cNvPr id="58"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1" lang="en-US" sz="3200" spc="-1" strike="noStrike" u="sng">
                <a:solidFill>
                  <a:schemeClr val="dk1"/>
                </a:solidFill>
                <a:uFillTx/>
                <a:latin typeface="Arial"/>
              </a:rPr>
              <a:t>Ilm-i-riwaiat-ul-Hadees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Science about the text of 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0" lang="en-US" sz="3200" spc="-1" strike="noStrike">
                <a:solidFill>
                  <a:schemeClr val="dk1"/>
                </a:solidFill>
                <a:latin typeface="Arial"/>
              </a:rPr>
              <a:t>meaning and explanation of 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0" lang="en-US" sz="3200" spc="-1" strike="noStrike">
                <a:solidFill>
                  <a:schemeClr val="dk1"/>
                </a:solidFill>
                <a:latin typeface="Arial"/>
              </a:rPr>
              <a:t>injunctions derived from 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0" lang="en-US" sz="3200" spc="-1" strike="noStrike">
                <a:solidFill>
                  <a:schemeClr val="dk1"/>
                </a:solidFill>
                <a:latin typeface="Arial"/>
              </a:rPr>
              <a:t>controversies among the scholars.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0" lang="en-US" sz="3200" spc="-1" strike="noStrike">
                <a:solidFill>
                  <a:schemeClr val="dk1"/>
                </a:solidFill>
                <a:latin typeface="Arial"/>
              </a:rPr>
              <a:t>e.t.c. </a:t>
            </a:r>
            <a:endParaRPr b="0" lang="en-US"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1" lang="en-US" sz="3200" spc="-1" strike="noStrike" u="sng">
                <a:solidFill>
                  <a:schemeClr val="dk1"/>
                </a:solidFill>
                <a:uFillTx/>
                <a:latin typeface="Arial"/>
              </a:rPr>
              <a:t>Ilm-e-diraiat-ul-hadees: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Science about the narrators of 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His memory.</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0" lang="en-US" sz="3200" spc="-1" strike="noStrike">
                <a:solidFill>
                  <a:schemeClr val="dk1"/>
                </a:solidFill>
                <a:latin typeface="Arial"/>
              </a:rPr>
              <a:t>his piety.</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Behavior with Hadees.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0" lang="en-US" sz="3200" spc="-1" strike="noStrike">
                <a:solidFill>
                  <a:schemeClr val="dk1"/>
                </a:solidFill>
                <a:latin typeface="Arial"/>
              </a:rPr>
              <a:t>his students and teachers.</a:t>
            </a:r>
            <a:endParaRPr b="0" lang="en-US" sz="3200" spc="-1" strike="noStrike">
              <a:solidFill>
                <a:schemeClr val="dk1"/>
              </a:solidFill>
              <a:latin typeface="Arial"/>
            </a:endParaRPr>
          </a:p>
          <a:p>
            <a:pPr marL="343080" indent="-343080">
              <a:lnSpc>
                <a:spcPct val="100000"/>
              </a:lnSpc>
              <a:spcBef>
                <a:spcPts val="641"/>
              </a:spcBef>
              <a:buClr>
                <a:srgbClr val="000000"/>
              </a:buClr>
              <a:buFont typeface="Symbol" charset="2"/>
              <a:buChar char=""/>
            </a:pPr>
            <a:r>
              <a:rPr b="0" lang="en-US" sz="3200" spc="-1" strike="noStrike">
                <a:solidFill>
                  <a:schemeClr val="dk1"/>
                </a:solidFill>
                <a:latin typeface="Arial"/>
              </a:rPr>
              <a:t> </a:t>
            </a:r>
            <a:r>
              <a:rPr b="0" lang="en-US" sz="3200" spc="-1" strike="noStrike">
                <a:solidFill>
                  <a:schemeClr val="dk1"/>
                </a:solidFill>
                <a:latin typeface="Arial"/>
              </a:rPr>
              <a:t>opinions of the critics about him. E.t.c.</a:t>
            </a:r>
            <a:endParaRPr b="0" lang="en-US" sz="3200" spc="-1" strike="noStrike">
              <a:solidFill>
                <a:schemeClr val="dk1"/>
              </a:solidFill>
              <a:latin typeface="Arial"/>
            </a:endParaRPr>
          </a:p>
          <a:p>
            <a:pPr indent="0">
              <a:lnSpc>
                <a:spcPct val="100000"/>
              </a:lnSpc>
              <a:spcBef>
                <a:spcPts val="641"/>
              </a:spcBef>
              <a:buNone/>
            </a:pPr>
            <a:endParaRPr b="0" lang="en-US"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1" lang="en-US" sz="3200" spc="-1" strike="noStrike">
                <a:solidFill>
                  <a:schemeClr val="dk2"/>
                </a:solidFill>
                <a:latin typeface="Arial"/>
              </a:rPr>
              <a:t>Difference between Hadith and Sunnah</a:t>
            </a:r>
            <a:endParaRPr b="0" lang="en-US" sz="3200" spc="-1" strike="noStrike">
              <a:solidFill>
                <a:schemeClr val="dk1"/>
              </a:solidFill>
              <a:latin typeface="Arial"/>
            </a:endParaRPr>
          </a:p>
        </p:txBody>
      </p:sp>
      <p:sp>
        <p:nvSpPr>
          <p:cNvPr id="61"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609480" indent="-609480" algn="just">
              <a:lnSpc>
                <a:spcPct val="90000"/>
              </a:lnSpc>
              <a:spcBef>
                <a:spcPts val="561"/>
              </a:spcBef>
              <a:buClr>
                <a:srgbClr val="000000"/>
              </a:buClr>
              <a:buFont typeface="Wingdings" charset="2"/>
              <a:buChar char=""/>
            </a:pPr>
            <a:r>
              <a:rPr b="0" lang="en-US" sz="2800" spc="-1" strike="noStrike">
                <a:solidFill>
                  <a:schemeClr val="dk1"/>
                </a:solidFill>
                <a:latin typeface="Arial"/>
              </a:rPr>
              <a:t>Hadith and Sunnah are slightly different words. </a:t>
            </a:r>
            <a:endParaRPr b="0" lang="en-US" sz="2800" spc="-1" strike="noStrike">
              <a:solidFill>
                <a:schemeClr val="dk1"/>
              </a:solidFill>
              <a:latin typeface="Arial"/>
            </a:endParaRPr>
          </a:p>
          <a:p>
            <a:pPr marL="609480" indent="-609480" algn="just">
              <a:lnSpc>
                <a:spcPct val="90000"/>
              </a:lnSpc>
              <a:spcBef>
                <a:spcPts val="561"/>
              </a:spcBef>
              <a:buClr>
                <a:srgbClr val="000000"/>
              </a:buClr>
              <a:buFont typeface="Wingdings" charset="2"/>
              <a:buChar char=""/>
            </a:pPr>
            <a:r>
              <a:rPr b="0" lang="en-US" sz="2800" spc="-1" strike="noStrike">
                <a:solidFill>
                  <a:schemeClr val="dk1"/>
                </a:solidFill>
                <a:latin typeface="Arial"/>
              </a:rPr>
              <a:t>Hadith is the source that conveys us the Sunnah of RUSUL ALLAH (SAW). </a:t>
            </a:r>
            <a:endParaRPr b="0" lang="en-US" sz="2800" spc="-1" strike="noStrike">
              <a:solidFill>
                <a:schemeClr val="dk1"/>
              </a:solidFill>
              <a:latin typeface="Arial"/>
            </a:endParaRPr>
          </a:p>
          <a:p>
            <a:pPr marL="609480" indent="-609480" algn="just">
              <a:lnSpc>
                <a:spcPct val="90000"/>
              </a:lnSpc>
              <a:spcBef>
                <a:spcPts val="561"/>
              </a:spcBef>
              <a:buClr>
                <a:srgbClr val="000000"/>
              </a:buClr>
              <a:buFont typeface="Wingdings" charset="2"/>
              <a:buChar char=""/>
            </a:pPr>
            <a:r>
              <a:rPr b="0" lang="en-US" sz="2800" spc="-1" strike="noStrike">
                <a:solidFill>
                  <a:schemeClr val="dk1"/>
                </a:solidFill>
                <a:latin typeface="Arial"/>
              </a:rPr>
              <a:t>Hadith includes the portion of Sanad and Matan. </a:t>
            </a:r>
            <a:endParaRPr b="0" lang="en-US" sz="2800" spc="-1" strike="noStrike">
              <a:solidFill>
                <a:schemeClr val="dk1"/>
              </a:solidFill>
              <a:latin typeface="Arial"/>
            </a:endParaRPr>
          </a:p>
          <a:p>
            <a:pPr marL="609480" indent="-609480" algn="just">
              <a:lnSpc>
                <a:spcPct val="90000"/>
              </a:lnSpc>
              <a:spcBef>
                <a:spcPts val="561"/>
              </a:spcBef>
              <a:buClr>
                <a:srgbClr val="000000"/>
              </a:buClr>
              <a:buFont typeface="Wingdings" charset="2"/>
              <a:buChar char=""/>
            </a:pPr>
            <a:r>
              <a:rPr b="0" lang="en-US" sz="2800" spc="-1" strike="noStrike">
                <a:solidFill>
                  <a:schemeClr val="dk1"/>
                </a:solidFill>
                <a:latin typeface="Arial"/>
              </a:rPr>
              <a:t>While Sunnah is the part of Hadith upon which the Muslim Ummah is agreed. </a:t>
            </a:r>
            <a:endParaRPr b="0" lang="en-US" sz="2800" spc="-1" strike="noStrike">
              <a:solidFill>
                <a:schemeClr val="dk1"/>
              </a:solidFill>
              <a:latin typeface="Arial"/>
            </a:endParaRPr>
          </a:p>
        </p:txBody>
      </p:sp>
    </p:spTree>
  </p:cSld>
  <p:transition>
    <p:fade thruBlk="tru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nSpc>
                <a:spcPct val="100000"/>
              </a:lnSpc>
              <a:buNone/>
            </a:pPr>
            <a:r>
              <a:rPr b="1" lang="en-US" sz="3200" spc="-1" strike="noStrike">
                <a:solidFill>
                  <a:schemeClr val="dk2"/>
                </a:solidFill>
                <a:latin typeface="Arial"/>
              </a:rPr>
              <a:t>Division of Hadith according to its Origin </a:t>
            </a:r>
            <a:endParaRPr b="0" lang="en-US" sz="3200" spc="-1" strike="noStrike">
              <a:solidFill>
                <a:schemeClr val="dk1"/>
              </a:solidFill>
              <a:latin typeface="Arial"/>
            </a:endParaRPr>
          </a:p>
        </p:txBody>
      </p:sp>
      <p:sp>
        <p:nvSpPr>
          <p:cNvPr id="63" name="PlaceHolder 2"/>
          <p:cNvSpPr>
            <a:spLocks noGrp="1"/>
          </p:cNvSpPr>
          <p:nvPr>
            <p:ph/>
          </p:nvPr>
        </p:nvSpPr>
        <p:spPr>
          <a:xfrm>
            <a:off x="457200" y="1219320"/>
            <a:ext cx="8229240" cy="4906440"/>
          </a:xfrm>
          <a:prstGeom prst="rect">
            <a:avLst/>
          </a:prstGeom>
          <a:noFill/>
          <a:ln w="9360">
            <a:noFill/>
          </a:ln>
        </p:spPr>
        <p:txBody>
          <a:bodyPr numCol="1" spcCol="0" lIns="91440" rIns="91440" tIns="45720" bIns="45720" anchor="t">
            <a:noAutofit/>
          </a:bodyPr>
          <a:p>
            <a:pPr marL="609480" indent="-609480">
              <a:lnSpc>
                <a:spcPct val="100000"/>
              </a:lnSpc>
              <a:spcBef>
                <a:spcPts val="479"/>
              </a:spcBef>
              <a:buClr>
                <a:srgbClr val="000000"/>
              </a:buClr>
              <a:buFont typeface="Wingdings" charset="2"/>
              <a:buChar char=""/>
            </a:pPr>
            <a:r>
              <a:rPr b="0" lang="en-US" sz="2400" spc="-1" strike="noStrike">
                <a:solidFill>
                  <a:schemeClr val="dk1"/>
                </a:solidFill>
                <a:latin typeface="Arial"/>
              </a:rPr>
              <a:t>It is divided into four types.</a:t>
            </a:r>
            <a:endParaRPr b="0" lang="en-US" sz="2400" spc="-1" strike="noStrike">
              <a:solidFill>
                <a:schemeClr val="dk1"/>
              </a:solidFill>
              <a:latin typeface="Arial"/>
            </a:endParaRPr>
          </a:p>
          <a:p>
            <a:pPr marL="609480" indent="-609480">
              <a:lnSpc>
                <a:spcPct val="100000"/>
              </a:lnSpc>
              <a:spcBef>
                <a:spcPts val="479"/>
              </a:spcBef>
              <a:buClr>
                <a:srgbClr val="000000"/>
              </a:buClr>
              <a:buFont typeface="Wingdings" charset="2"/>
              <a:buChar char=""/>
            </a:pPr>
            <a:r>
              <a:rPr b="0" lang="en-US" sz="2400" spc="-1" strike="noStrike">
                <a:solidFill>
                  <a:schemeClr val="dk1"/>
                </a:solidFill>
                <a:latin typeface="Arial"/>
              </a:rPr>
              <a:t> </a:t>
            </a:r>
            <a:r>
              <a:rPr b="0" lang="en-US" sz="2400" spc="-1" strike="noStrike">
                <a:solidFill>
                  <a:schemeClr val="dk1"/>
                </a:solidFill>
                <a:latin typeface="Arial"/>
              </a:rPr>
              <a:t>It is important to note that this division has nothing to do with Authenticity of a narration:</a:t>
            </a:r>
            <a:endParaRPr b="0" lang="en-US" sz="2400" spc="-1" strike="noStrike">
              <a:solidFill>
                <a:schemeClr val="dk1"/>
              </a:solidFill>
              <a:latin typeface="Arial"/>
            </a:endParaRPr>
          </a:p>
          <a:p>
            <a:pPr marL="609480" indent="-609480">
              <a:lnSpc>
                <a:spcPct val="100000"/>
              </a:lnSpc>
              <a:spcBef>
                <a:spcPts val="479"/>
              </a:spcBef>
              <a:buNone/>
              <a:tabLst>
                <a:tab algn="l" pos="0"/>
              </a:tabLst>
            </a:pPr>
            <a:r>
              <a:rPr b="0" lang="en-US" sz="2400" spc="-1" strike="noStrike">
                <a:solidFill>
                  <a:schemeClr val="dk1"/>
                </a:solidFill>
                <a:latin typeface="Arial"/>
              </a:rPr>
              <a:t> </a:t>
            </a:r>
            <a:endParaRPr b="0" lang="en-US" sz="2400" spc="-1" strike="noStrike">
              <a:solidFill>
                <a:schemeClr val="dk1"/>
              </a:solidFill>
              <a:latin typeface="Arial"/>
            </a:endParaRPr>
          </a:p>
          <a:p>
            <a:pPr marL="609480" indent="-609480">
              <a:lnSpc>
                <a:spcPct val="100000"/>
              </a:lnSpc>
              <a:spcBef>
                <a:spcPts val="479"/>
              </a:spcBef>
              <a:buClr>
                <a:srgbClr val="000000"/>
              </a:buClr>
              <a:buFont typeface="Arial"/>
              <a:buAutoNum type="arabicPeriod"/>
              <a:tabLst>
                <a:tab algn="l" pos="0"/>
              </a:tabLst>
            </a:pPr>
            <a:r>
              <a:rPr b="0" lang="en-US" sz="2400" spc="-1" strike="noStrike">
                <a:solidFill>
                  <a:schemeClr val="dk1"/>
                </a:solidFill>
                <a:latin typeface="Arial"/>
              </a:rPr>
              <a:t> </a:t>
            </a:r>
            <a:r>
              <a:rPr b="0" lang="en-US" sz="2400" spc="-1" strike="noStrike">
                <a:solidFill>
                  <a:schemeClr val="dk1"/>
                </a:solidFill>
                <a:latin typeface="Arial"/>
              </a:rPr>
              <a:t>Hadith e Qudsi</a:t>
            </a:r>
            <a:r>
              <a:rPr b="0" lang="en-US" sz="2400" spc="-1" strike="noStrike">
                <a:solidFill>
                  <a:schemeClr val="dk1"/>
                </a:solidFill>
                <a:latin typeface="Arial"/>
              </a:rPr>
              <a:t>: (</a:t>
            </a:r>
            <a:r>
              <a:rPr b="0" lang="ar-AE" sz="2400" spc="-1" strike="noStrike">
                <a:solidFill>
                  <a:schemeClr val="dk1"/>
                </a:solidFill>
                <a:latin typeface="Arial"/>
                <a:cs typeface="Arial"/>
              </a:rPr>
              <a:t>حديث قدسي</a:t>
            </a:r>
            <a:r>
              <a:rPr b="0" lang="en-US" sz="2400" spc="-1" strike="noStrike">
                <a:solidFill>
                  <a:schemeClr val="dk1"/>
                </a:solidFill>
                <a:latin typeface="Arial"/>
              </a:rPr>
              <a:t>)</a:t>
            </a:r>
            <a:endParaRPr b="0" lang="en-US" sz="2400" spc="-1" strike="noStrike">
              <a:solidFill>
                <a:schemeClr val="dk1"/>
              </a:solidFill>
              <a:latin typeface="Arial"/>
            </a:endParaRPr>
          </a:p>
          <a:p>
            <a:pPr marL="609480" indent="-609480">
              <a:lnSpc>
                <a:spcPct val="100000"/>
              </a:lnSpc>
              <a:spcBef>
                <a:spcPts val="479"/>
              </a:spcBef>
              <a:buClr>
                <a:srgbClr val="000000"/>
              </a:buClr>
              <a:buFont typeface="Arial"/>
              <a:buAutoNum type="arabicPeriod"/>
              <a:tabLst>
                <a:tab algn="l" pos="0"/>
              </a:tabLst>
            </a:pPr>
            <a:r>
              <a:rPr b="0" lang="en-US" sz="2400" spc="-1" strike="noStrike">
                <a:solidFill>
                  <a:schemeClr val="dk1"/>
                </a:solidFill>
                <a:latin typeface="Arial"/>
              </a:rPr>
              <a:t> </a:t>
            </a:r>
            <a:r>
              <a:rPr b="0" lang="en-US" sz="2400" spc="-1" strike="noStrike">
                <a:solidFill>
                  <a:schemeClr val="dk1"/>
                </a:solidFill>
                <a:latin typeface="Arial"/>
              </a:rPr>
              <a:t>Hadith e Marfu’ (</a:t>
            </a:r>
            <a:r>
              <a:rPr b="0" lang="ar-AE" sz="2400" spc="-1" strike="noStrike">
                <a:solidFill>
                  <a:schemeClr val="dk1"/>
                </a:solidFill>
                <a:latin typeface="Arial"/>
                <a:cs typeface="Arial"/>
              </a:rPr>
              <a:t>حديث مرفوع</a:t>
            </a:r>
            <a:r>
              <a:rPr b="0" lang="en-US" sz="2400" spc="-1" strike="noStrike">
                <a:solidFill>
                  <a:schemeClr val="dk1"/>
                </a:solidFill>
                <a:latin typeface="Arial"/>
              </a:rPr>
              <a:t> </a:t>
            </a:r>
            <a:r>
              <a:rPr b="0" lang="en-US" sz="2400" spc="-1" strike="noStrike">
                <a:solidFill>
                  <a:schemeClr val="dk1"/>
                </a:solidFill>
                <a:latin typeface="Arial"/>
              </a:rPr>
              <a:t>)</a:t>
            </a:r>
            <a:endParaRPr b="0" lang="en-US" sz="2400" spc="-1" strike="noStrike">
              <a:solidFill>
                <a:schemeClr val="dk1"/>
              </a:solidFill>
              <a:latin typeface="Arial"/>
            </a:endParaRPr>
          </a:p>
          <a:p>
            <a:pPr marL="609480" indent="-609480">
              <a:lnSpc>
                <a:spcPct val="100000"/>
              </a:lnSpc>
              <a:spcBef>
                <a:spcPts val="479"/>
              </a:spcBef>
              <a:buClr>
                <a:srgbClr val="000000"/>
              </a:buClr>
              <a:buFont typeface="Arial"/>
              <a:buAutoNum type="arabicPeriod"/>
              <a:tabLst>
                <a:tab algn="l" pos="0"/>
              </a:tabLst>
            </a:pPr>
            <a:r>
              <a:rPr b="0" lang="en-US" sz="2400" spc="-1" strike="noStrike">
                <a:solidFill>
                  <a:schemeClr val="dk1"/>
                </a:solidFill>
                <a:latin typeface="Arial"/>
              </a:rPr>
              <a:t>Hadith e Mauqoof  (</a:t>
            </a:r>
            <a:r>
              <a:rPr b="0" lang="ar-AE" sz="2400" spc="-1" strike="noStrike">
                <a:solidFill>
                  <a:schemeClr val="dk1"/>
                </a:solidFill>
                <a:latin typeface="Arial"/>
                <a:cs typeface="Arial"/>
              </a:rPr>
              <a:t>حديث موقوف</a:t>
            </a:r>
            <a:r>
              <a:rPr b="0" lang="en-US" sz="2400" spc="-1" strike="noStrike">
                <a:solidFill>
                  <a:schemeClr val="dk1"/>
                </a:solidFill>
                <a:latin typeface="Arial"/>
              </a:rPr>
              <a:t>)</a:t>
            </a:r>
            <a:endParaRPr b="0" lang="en-US" sz="2400" spc="-1" strike="noStrike">
              <a:solidFill>
                <a:schemeClr val="dk1"/>
              </a:solidFill>
              <a:latin typeface="Arial"/>
            </a:endParaRPr>
          </a:p>
          <a:p>
            <a:pPr marL="609480" indent="-609480">
              <a:lnSpc>
                <a:spcPct val="100000"/>
              </a:lnSpc>
              <a:spcBef>
                <a:spcPts val="479"/>
              </a:spcBef>
              <a:buClr>
                <a:srgbClr val="000000"/>
              </a:buClr>
              <a:buFont typeface="Arial"/>
              <a:buAutoNum type="arabicPeriod"/>
              <a:tabLst>
                <a:tab algn="l" pos="0"/>
              </a:tabLst>
            </a:pPr>
            <a:r>
              <a:rPr b="0" lang="en-US" sz="2400" spc="-1" strike="noStrike">
                <a:solidFill>
                  <a:schemeClr val="dk1"/>
                </a:solidFill>
                <a:latin typeface="Arial"/>
              </a:rPr>
              <a:t>Hadith e Maqtu (</a:t>
            </a:r>
            <a:r>
              <a:rPr b="0" lang="ar-AE" sz="2400" spc="-1" strike="noStrike">
                <a:solidFill>
                  <a:schemeClr val="dk1"/>
                </a:solidFill>
                <a:latin typeface="Arial"/>
                <a:cs typeface="Arial"/>
              </a:rPr>
              <a:t>حديث مقطوع</a:t>
            </a:r>
            <a:r>
              <a:rPr b="0" lang="en-US" sz="2400" spc="-1" strike="noStrike">
                <a:solidFill>
                  <a:schemeClr val="dk1"/>
                </a:solidFill>
                <a:latin typeface="Arial"/>
              </a:rPr>
              <a:t>):)</a:t>
            </a:r>
            <a:endParaRPr b="0" lang="en-US" sz="2400" spc="-1" strike="noStrike">
              <a:solidFill>
                <a:schemeClr val="dk1"/>
              </a:solidFill>
              <a:latin typeface="Arial"/>
            </a:endParaRPr>
          </a:p>
          <a:p>
            <a:pPr marL="609480" indent="-609480">
              <a:lnSpc>
                <a:spcPct val="100000"/>
              </a:lnSpc>
              <a:spcBef>
                <a:spcPts val="641"/>
              </a:spcBef>
              <a:buNone/>
              <a:tabLst>
                <a:tab algn="l" pos="0"/>
              </a:tabLst>
            </a:pPr>
            <a:endParaRPr b="0" lang="en-US" sz="3200" spc="-1" strike="noStrike">
              <a:solidFill>
                <a:schemeClr val="dk1"/>
              </a:solidFill>
              <a:latin typeface="Arial"/>
            </a:endParaRPr>
          </a:p>
        </p:txBody>
      </p:sp>
    </p:spTree>
  </p:cSld>
  <p:transition>
    <p:fade thruBlk="true"/>
  </p:transition>
</p:sld>
</file>

<file path=ppt/theme/theme1.xml><?xml version="1.0" encoding="utf-8"?>
<a:theme xmlns:a="http://schemas.openxmlformats.org/drawingml/2006/main" xmlns:r="http://schemas.openxmlformats.org/officeDocument/2006/relationships" name="Islamic Template (4)">
  <a:themeElements>
    <a:clrScheme name="Office Theme 3">
      <a:dk1>
        <a:srgbClr val="000000"/>
      </a:dk1>
      <a:lt1>
        <a:srgbClr val="f7db10"/>
      </a:lt1>
      <a:dk2>
        <a:srgbClr val="000000"/>
      </a:dk2>
      <a:lt2>
        <a:srgbClr val="b2b2b2"/>
      </a:lt2>
      <a:accent1>
        <a:srgbClr val="5478f2"/>
      </a:accent1>
      <a:accent2>
        <a:srgbClr val="b49806"/>
      </a:accent2>
      <a:accent3>
        <a:srgbClr val="faeaaa"/>
      </a:accent3>
      <a:accent4>
        <a:srgbClr val="000000"/>
      </a:accent4>
      <a:accent5>
        <a:srgbClr val="b3bef7"/>
      </a:accent5>
      <a:accent6>
        <a:srgbClr val="a38905"/>
      </a:accent6>
      <a:hlink>
        <a:srgbClr val="0c2e9e"/>
      </a:hlink>
      <a:folHlink>
        <a:srgbClr val="7f10a0"/>
      </a:folHlink>
    </a:clrScheme>
    <a:fontScheme name="Office Theme">
      <a:majorFont>
        <a:latin typeface="Arial" pitchFamily="0" charset="1"/>
        <a:ea typeface=""/>
        <a:cs typeface="Arial" pitchFamily="0" charset="1"/>
      </a:majorFont>
      <a:minorFont>
        <a:latin typeface="Arial" pitchFamily="0" charset="1"/>
        <a:ea typeface=""/>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Islamic Template (4)</Template>
  <TotalTime>57</TotalTime>
  <Application>LibreOffice/7.6.4.1$Linux_X86_64 LibreOffice_project/60$Build-1</Application>
  <AppVersion>15.0000</AppVersion>
  <Words>1674</Words>
  <Paragraphs>145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2009-01-14T16:34:00Z</dcterms:created>
  <dc:creator/>
  <dc:description/>
  <dc:language>en-US</dc:language>
  <cp:lastModifiedBy/>
  <dcterms:modified xsi:type="dcterms:W3CDTF">2024-01-22T19:13:17Z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(4:3)</vt:lpwstr>
  </property>
  <property fmtid="{D5CDD505-2E9C-101B-9397-08002B2CF9AE}" pid="4" name="Slides">
    <vt:i4>21</vt:i4>
  </property>
</Properties>
</file>