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1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type="screen4x3" cy="6858000" cx="9144000"/>
  <p:notesSz cx="6858000" cy="9144000"/>
  <p:defaultTextStyle>
    <a:lvl1pPr algn="ctr" eaLnBrk="0" fontAlgn="base" hangingPunct="0" indent="0" latinLnBrk="0" marL="0" rtl="1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ahoma" pitchFamily="34" charset="0"/>
        <a:ea typeface="Arial" pitchFamily="0" charset="0"/>
        <a:sym typeface="Tahoma" pitchFamily="34" charset="0"/>
      </a:defRPr>
    </a:lvl1pPr>
    <a:lvl2pPr algn="ctr" eaLnBrk="0" fontAlgn="base" hangingPunct="0" indent="0" latinLnBrk="0" marL="457200" rtl="1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ahoma" pitchFamily="34" charset="0"/>
        <a:ea typeface="Arial" pitchFamily="0" charset="0"/>
        <a:sym typeface="Tahoma" pitchFamily="34" charset="0"/>
      </a:defRPr>
    </a:lvl2pPr>
    <a:lvl3pPr algn="ctr" eaLnBrk="0" fontAlgn="base" hangingPunct="0" indent="0" latinLnBrk="0" marL="914400" rtl="1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ahoma" pitchFamily="34" charset="0"/>
        <a:ea typeface="Arial" pitchFamily="0" charset="0"/>
        <a:sym typeface="Tahoma" pitchFamily="34" charset="0"/>
      </a:defRPr>
    </a:lvl3pPr>
    <a:lvl4pPr algn="ctr" eaLnBrk="0" fontAlgn="base" hangingPunct="0" indent="0" latinLnBrk="0" marL="1371600" rtl="1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ahoma" pitchFamily="34" charset="0"/>
        <a:ea typeface="Arial" pitchFamily="0" charset="0"/>
        <a:sym typeface="Tahoma" pitchFamily="34" charset="0"/>
      </a:defRPr>
    </a:lvl4pPr>
    <a:lvl5pPr algn="ctr" eaLnBrk="0" fontAlgn="base" hangingPunct="0" indent="0" latinLnBrk="0" marL="1828800" rtl="1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Tahoma" pitchFamily="34" charset="0"/>
        <a:ea typeface="Arial" pitchFamily="0" charset="0"/>
        <a:sym typeface="Tahoma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8438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-1446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l" eaLnBrk="1" hangingPunct="1" lvl="0"/>
            <a:endParaRPr altLang="en-US" sz="1200" lang="en-GB"/>
          </a:p>
        </p:txBody>
      </p:sp>
      <p:sp>
        <p:nvSpPr>
          <p:cNvPr id="1048726" name="Date Placeholder 2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fld id="{566ABCEB-ACFC-4714-9973-3DA970169C29}" type="datetime1">
              <a:rPr altLang="en-US" sz="1200" lang="en-US"/>
              <a:pPr algn="r" eaLnBrk="1" hangingPunct="1" lvl="0"/>
            </a:fld>
            <a:endParaRPr altLang="en-US" sz="1200" lang="en-US"/>
          </a:p>
        </p:txBody>
      </p:sp>
      <p:sp>
        <p:nvSpPr>
          <p:cNvPr id="1048727" name="Slide Image Placeholder 3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28" name="Notes Placeholder 4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29" name="Footer Placeholder 5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l" eaLnBrk="1" hangingPunct="1" lvl="0"/>
            <a:endParaRPr altLang="en-US" sz="1200" lang="en-GB"/>
          </a:p>
        </p:txBody>
      </p:sp>
      <p:sp>
        <p:nvSpPr>
          <p:cNvPr id="1048730" name="Slide Number Placeholder 6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GB"/>
              <a:pPr algn="r" eaLnBrk="1" hangingPunct="1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Arial" pitchFamily="0" charset="0"/>
        <a:sym typeface="Tahoma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Arial" pitchFamily="0" charset="0"/>
        <a:sym typeface="Tahoma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Arial" pitchFamily="0" charset="0"/>
        <a:sym typeface="Tahoma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Arial" pitchFamily="0" charset="0"/>
        <a:sym typeface="Tahoma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Arial" pitchFamily="0" charset="0"/>
        <a:sym typeface="Tahoma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6" name="Slide Image Placeholder 1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97" name="Notes Placeholder 2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vl="0">
              <a:spcBef>
                <a:spcPct val="0"/>
              </a:spcBef>
            </a:pPr>
            <a:r>
              <a:rPr altLang="en-US" lang="ar-SA"/>
              <a:t>ي</a:t>
            </a:r>
          </a:p>
        </p:txBody>
      </p:sp>
      <p:sp>
        <p:nvSpPr>
          <p:cNvPr id="1048698" name="Slide Number Placeholder 3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GB"/>
              <a:pPr algn="r" eaLnBrk="1" hangingPunct="1" lvl="0"/>
            </a:fld>
            <a:endParaRPr altLang="en-US" sz="1200"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chemeClr val="dk2">
                <a:alpha val="100000"/>
              </a:schemeClr>
            </a:gs>
            <a:gs pos="50000">
              <a:schemeClr val="lt1">
                <a:alpha val="100000"/>
              </a:schemeClr>
            </a:gs>
            <a:gs pos="100000">
              <a:schemeClr val="dk2">
                <a:alpha val="100000"/>
              </a:schemeClr>
            </a:gs>
          </a:gsLst>
          <a:lin ang="5400000" scaled="1"/>
        </a:gradFill>
      </p:bgPr>
    </p:bg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3800475" y="1789112"/>
            <a:ext cx="5340350" cy="5056187"/>
            <a:chOff x="2394" y="1127"/>
            <a:chExt cx="3364" cy="3185"/>
          </a:xfrm>
        </p:grpSpPr>
        <p:sp>
          <p:nvSpPr>
            <p:cNvPr id="1048615" name="Rectangle 3"/>
            <p:cNvSpPr/>
            <p:nvPr/>
          </p:nvSpPr>
          <p:spPr bwMode="ltGray">
            <a:xfrm rot="0">
              <a:off x="4230" y="1365"/>
              <a:ext cx="197" cy="102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16" name="Oval 4"/>
            <p:cNvSpPr/>
            <p:nvPr/>
          </p:nvSpPr>
          <p:spPr bwMode="ltGray">
            <a:xfrm rot="0">
              <a:off x="4299" y="1185"/>
              <a:ext cx="47" cy="47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17" name="Rectangle 5"/>
            <p:cNvSpPr/>
            <p:nvPr/>
          </p:nvSpPr>
          <p:spPr bwMode="ltGray">
            <a:xfrm rot="995336">
              <a:off x="5205" y="1495"/>
              <a:ext cx="6" cy="2073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18" name="Freeform 6"/>
            <p:cNvSpPr/>
            <p:nvPr/>
          </p:nvSpPr>
          <p:spPr bwMode="ltGray">
            <a:xfrm rot="0">
              <a:off x="4871" y="3508"/>
              <a:ext cx="66" cy="96"/>
            </a:xfrm>
            <a:custGeom>
              <a:avLst/>
              <a:gdLst>
                <a:gd name="l" fmla="*/ 0 w 66"/>
                <a:gd name="t" fmla="*/ 0 h 96"/>
                <a:gd name="r" fmla="*/ 66 w 66"/>
                <a:gd name="b" fmla="*/ 96 h 96"/>
              </a:gdLst>
              <a:ahLst/>
              <a:rect l="l" t="t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19" name="Rectangle 7"/>
            <p:cNvSpPr/>
            <p:nvPr/>
          </p:nvSpPr>
          <p:spPr bwMode="ltGray">
            <a:xfrm rot="91735">
              <a:off x="5487" y="1535"/>
              <a:ext cx="6" cy="1998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0" name="Rectangle 8"/>
            <p:cNvSpPr/>
            <p:nvPr/>
          </p:nvSpPr>
          <p:spPr bwMode="ltGray">
            <a:xfrm rot="20673776">
              <a:off x="5640" y="1521"/>
              <a:ext cx="6" cy="881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1" name="Rectangle 9"/>
            <p:cNvSpPr/>
            <p:nvPr/>
          </p:nvSpPr>
          <p:spPr bwMode="ltGray">
            <a:xfrm rot="20459686">
              <a:off x="3444" y="1816"/>
              <a:ext cx="6" cy="2033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2" name="Rectangle 10"/>
            <p:cNvSpPr/>
            <p:nvPr/>
          </p:nvSpPr>
          <p:spPr bwMode="ltGray">
            <a:xfrm rot="1114411">
              <a:off x="2757" y="1821"/>
              <a:ext cx="6" cy="2119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3" name="Rectangle 11"/>
            <p:cNvSpPr/>
            <p:nvPr/>
          </p:nvSpPr>
          <p:spPr bwMode="ltGray">
            <a:xfrm rot="254674">
              <a:off x="3035" y="1870"/>
              <a:ext cx="6" cy="1906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4" name="Freeform 12"/>
            <p:cNvSpPr/>
            <p:nvPr/>
          </p:nvSpPr>
          <p:spPr bwMode="ltGray">
            <a:xfrm rot="0">
              <a:off x="4007" y="3021"/>
              <a:ext cx="623" cy="156"/>
            </a:xfrm>
            <a:custGeom>
              <a:avLst/>
              <a:gdLst>
                <a:gd name="l" fmla="*/ 0 w 623"/>
                <a:gd name="t" fmla="*/ 0 h 156"/>
                <a:gd name="r" fmla="*/ 623 w 623"/>
                <a:gd name="b" fmla="*/ 156 h 156"/>
              </a:gdLst>
              <a:ahLst/>
              <a:rect l="l" t="t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5" name="Freeform 13"/>
            <p:cNvSpPr/>
            <p:nvPr/>
          </p:nvSpPr>
          <p:spPr bwMode="ltGray">
            <a:xfrm rot="0">
              <a:off x="4762" y="3591"/>
              <a:ext cx="996" cy="126"/>
            </a:xfrm>
            <a:custGeom>
              <a:avLst/>
              <a:gdLst>
                <a:gd name="l" fmla="*/ 0 w 993"/>
                <a:gd name="t" fmla="*/ 0 h 126"/>
                <a:gd name="r" fmla="*/ 993 w 993"/>
                <a:gd name="b" fmla="*/ 126 h 126"/>
              </a:gdLst>
              <a:ahLst/>
              <a:rect l="l" t="t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6" name="Freeform 14"/>
            <p:cNvSpPr/>
            <p:nvPr/>
          </p:nvSpPr>
          <p:spPr bwMode="ltGray">
            <a:xfrm rot="0">
              <a:off x="4786" y="3645"/>
              <a:ext cx="972" cy="245"/>
            </a:xfrm>
            <a:custGeom>
              <a:avLst/>
              <a:gdLst>
                <a:gd name="l" fmla="*/ 0 w 969"/>
                <a:gd name="t" fmla="*/ 0 h 245"/>
                <a:gd name="r" fmla="*/ 969 w 969"/>
                <a:gd name="b" fmla="*/ 245 h 245"/>
              </a:gdLst>
              <a:ahLst/>
              <a:rect l="l" t="t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189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7" name="Freeform 15"/>
            <p:cNvSpPr/>
            <p:nvPr/>
          </p:nvSpPr>
          <p:spPr bwMode="ltGray">
            <a:xfrm rot="0">
              <a:off x="4804" y="3591"/>
              <a:ext cx="954" cy="90"/>
            </a:xfrm>
            <a:custGeom>
              <a:avLst/>
              <a:gdLst>
                <a:gd name="l" fmla="*/ 0 w 951"/>
                <a:gd name="t" fmla="*/ 0 h 90"/>
                <a:gd name="r" fmla="*/ 951 w 951"/>
                <a:gd name="b" fmla="*/ 90 h 90"/>
              </a:gdLst>
              <a:ahLst/>
              <a:rect l="l" t="t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8" name="Freeform 16"/>
            <p:cNvSpPr/>
            <p:nvPr/>
          </p:nvSpPr>
          <p:spPr bwMode="ltGray">
            <a:xfrm rot="0">
              <a:off x="3059" y="1541"/>
              <a:ext cx="102" cy="155"/>
            </a:xfrm>
            <a:custGeom>
              <a:avLst/>
              <a:gdLst>
                <a:gd name="l" fmla="*/ 0 w 102"/>
                <a:gd name="t" fmla="*/ 0 h 155"/>
                <a:gd name="r" fmla="*/ 102 w 102"/>
                <a:gd name="b" fmla="*/ 155 h 155"/>
              </a:gdLst>
              <a:ahLst/>
              <a:rect l="l" t="t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29" name="Freeform 17"/>
            <p:cNvSpPr/>
            <p:nvPr/>
          </p:nvSpPr>
          <p:spPr bwMode="ltGray">
            <a:xfrm rot="0">
              <a:off x="3059" y="1690"/>
              <a:ext cx="90" cy="96"/>
            </a:xfrm>
            <a:custGeom>
              <a:avLst/>
              <a:gdLst>
                <a:gd name="l" fmla="*/ 0 w 90"/>
                <a:gd name="t" fmla="*/ 0 h 96"/>
                <a:gd name="r" fmla="*/ 90 w 90"/>
                <a:gd name="b" fmla="*/ 96 h 96"/>
              </a:gdLst>
              <a:ahLst/>
              <a:rect l="l" t="t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0" name="Freeform 18"/>
            <p:cNvSpPr/>
            <p:nvPr/>
          </p:nvSpPr>
          <p:spPr bwMode="ltGray">
            <a:xfrm rot="0">
              <a:off x="3059" y="1768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1" name="Freeform 19"/>
            <p:cNvSpPr/>
            <p:nvPr/>
          </p:nvSpPr>
          <p:spPr bwMode="ltGray">
            <a:xfrm rot="0">
              <a:off x="5470" y="1205"/>
              <a:ext cx="102" cy="156"/>
            </a:xfrm>
            <a:custGeom>
              <a:avLst/>
              <a:gdLst>
                <a:gd name="l" fmla="*/ 0 w 102"/>
                <a:gd name="t" fmla="*/ 0 h 156"/>
                <a:gd name="r" fmla="*/ 102 w 102"/>
                <a:gd name="b" fmla="*/ 156 h 156"/>
              </a:gdLst>
              <a:ahLst/>
              <a:rect l="l" t="t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2" name="Freeform 20"/>
            <p:cNvSpPr/>
            <p:nvPr/>
          </p:nvSpPr>
          <p:spPr bwMode="ltGray">
            <a:xfrm rot="0">
              <a:off x="5476" y="1349"/>
              <a:ext cx="84" cy="96"/>
            </a:xfrm>
            <a:custGeom>
              <a:avLst/>
              <a:gdLst>
                <a:gd name="l" fmla="*/ 0 w 84"/>
                <a:gd name="t" fmla="*/ 0 h 96"/>
                <a:gd name="r" fmla="*/ 84 w 84"/>
                <a:gd name="b" fmla="*/ 96 h 96"/>
              </a:gdLst>
              <a:ahLst/>
              <a:rect l="l" t="t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3" name="Freeform 21"/>
            <p:cNvSpPr/>
            <p:nvPr/>
          </p:nvSpPr>
          <p:spPr bwMode="ltGray">
            <a:xfrm rot="0">
              <a:off x="5470" y="1433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4" name="Freeform 22"/>
            <p:cNvSpPr/>
            <p:nvPr/>
          </p:nvSpPr>
          <p:spPr bwMode="ltGray">
            <a:xfrm rot="0">
              <a:off x="5428" y="3525"/>
              <a:ext cx="66" cy="96"/>
            </a:xfrm>
            <a:custGeom>
              <a:avLst/>
              <a:gdLst>
                <a:gd name="l" fmla="*/ 0 w 66"/>
                <a:gd name="t" fmla="*/ 0 h 96"/>
                <a:gd name="r" fmla="*/ 66 w 66"/>
                <a:gd name="b" fmla="*/ 96 h 96"/>
              </a:gdLst>
              <a:ahLst/>
              <a:rect l="l" t="t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5" name="Freeform 23"/>
            <p:cNvSpPr/>
            <p:nvPr/>
          </p:nvSpPr>
          <p:spPr bwMode="ltGray">
            <a:xfrm rot="0">
              <a:off x="3017" y="1127"/>
              <a:ext cx="2603" cy="444"/>
            </a:xfrm>
            <a:custGeom>
              <a:avLst/>
              <a:gdLst>
                <a:gd name="l" fmla="*/ 0 w 2594"/>
                <a:gd name="t" fmla="*/ 0 h 444"/>
                <a:gd name="r" fmla="*/ 2594 w 2594"/>
                <a:gd name="b" fmla="*/ 444 h 444"/>
              </a:gdLst>
              <a:ahLst/>
              <a:rect l="l" t="t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6" name="Freeform 24"/>
            <p:cNvSpPr/>
            <p:nvPr/>
          </p:nvSpPr>
          <p:spPr bwMode="ltGray">
            <a:xfrm rot="0">
              <a:off x="2934" y="3773"/>
              <a:ext cx="84" cy="95"/>
            </a:xfrm>
            <a:custGeom>
              <a:avLst/>
              <a:gdLst>
                <a:gd name="l" fmla="*/ 0 w 84"/>
                <a:gd name="t" fmla="*/ 0 h 95"/>
                <a:gd name="r" fmla="*/ 84 w 84"/>
                <a:gd name="b" fmla="*/ 95 h 95"/>
              </a:gdLst>
              <a:ahLst/>
              <a:rect l="l" t="t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7" name="Freeform 25"/>
            <p:cNvSpPr/>
            <p:nvPr/>
          </p:nvSpPr>
          <p:spPr bwMode="ltGray">
            <a:xfrm rot="0">
              <a:off x="3779" y="3872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8" name="Freeform 26"/>
            <p:cNvSpPr/>
            <p:nvPr/>
          </p:nvSpPr>
          <p:spPr bwMode="ltGray">
            <a:xfrm rot="0">
              <a:off x="2400" y="3872"/>
              <a:ext cx="72" cy="90"/>
            </a:xfrm>
            <a:custGeom>
              <a:avLst/>
              <a:gdLst>
                <a:gd name="l" fmla="*/ 0 w 71"/>
                <a:gd name="t" fmla="*/ 0 h 90"/>
                <a:gd name="r" fmla="*/ 71 w 71"/>
                <a:gd name="b" fmla="*/ 90 h 90"/>
              </a:gdLst>
              <a:ahLst/>
              <a:rect l="l" t="t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39" name="Oval 27"/>
            <p:cNvSpPr/>
            <p:nvPr/>
          </p:nvSpPr>
          <p:spPr bwMode="ltGray">
            <a:xfrm rot="0">
              <a:off x="2444" y="3838"/>
              <a:ext cx="1380" cy="389"/>
            </a:xfrm>
            <a:prstGeom prst="ellipse"/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0" name="Oval 28"/>
            <p:cNvSpPr/>
            <p:nvPr/>
          </p:nvSpPr>
          <p:spPr bwMode="ltGray">
            <a:xfrm rot="0">
              <a:off x="2394" y="3834"/>
              <a:ext cx="1502" cy="288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1" name="Oval 29"/>
            <p:cNvSpPr/>
            <p:nvPr/>
          </p:nvSpPr>
          <p:spPr bwMode="ltGray">
            <a:xfrm rot="0">
              <a:off x="2441" y="3860"/>
              <a:ext cx="1425" cy="22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2" name="Freeform 30"/>
            <p:cNvSpPr/>
            <p:nvPr/>
          </p:nvSpPr>
          <p:spPr bwMode="ltGray">
            <a:xfrm rot="0">
              <a:off x="3743" y="3788"/>
              <a:ext cx="90" cy="96"/>
            </a:xfrm>
            <a:custGeom>
              <a:avLst/>
              <a:gdLst>
                <a:gd name="l" fmla="*/ 0 w 90"/>
                <a:gd name="t" fmla="*/ 0 h 96"/>
                <a:gd name="r" fmla="*/ 90 w 90"/>
                <a:gd name="b" fmla="*/ 96 h 96"/>
              </a:gdLst>
              <a:ahLst/>
              <a:rect l="l" t="t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3" name="Freeform 31"/>
            <p:cNvSpPr/>
            <p:nvPr/>
          </p:nvSpPr>
          <p:spPr bwMode="ltGray">
            <a:xfrm rot="0">
              <a:off x="5422" y="3603"/>
              <a:ext cx="72" cy="108"/>
            </a:xfrm>
            <a:custGeom>
              <a:avLst/>
              <a:gdLst>
                <a:gd name="l" fmla="*/ 0 w 72"/>
                <a:gd name="t" fmla="*/ 0 h 108"/>
                <a:gd name="r" fmla="*/ 72 w 72"/>
                <a:gd name="b" fmla="*/ 108 h 108"/>
              </a:gdLst>
              <a:ahLst/>
              <a:rect l="l" t="t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4" name="Rectangle 32"/>
            <p:cNvSpPr/>
            <p:nvPr/>
          </p:nvSpPr>
          <p:spPr bwMode="ltGray">
            <a:xfrm rot="0">
              <a:off x="4238" y="1773"/>
              <a:ext cx="173" cy="2539"/>
            </a:xfrm>
            <a:prstGeom prst="rect"/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5" name="Rectangle 33"/>
            <p:cNvSpPr/>
            <p:nvPr/>
          </p:nvSpPr>
          <p:spPr bwMode="ltGray">
            <a:xfrm rot="0">
              <a:off x="4288" y="1545"/>
              <a:ext cx="76" cy="240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6" name="AutoShape 34"/>
            <p:cNvSpPr/>
            <p:nvPr/>
          </p:nvSpPr>
          <p:spPr bwMode="ltGray">
            <a:xfrm rot="0">
              <a:off x="4220" y="1743"/>
              <a:ext cx="205" cy="52"/>
            </a:xfrm>
            <a:prstGeom prst="round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7" name="Freeform 35"/>
            <p:cNvSpPr/>
            <p:nvPr/>
          </p:nvSpPr>
          <p:spPr bwMode="ltGray">
            <a:xfrm rot="0">
              <a:off x="4306" y="1529"/>
              <a:ext cx="252" cy="1576"/>
            </a:xfrm>
            <a:custGeom>
              <a:avLst/>
              <a:gdLst>
                <a:gd name="l" fmla="*/ 0 w 252"/>
                <a:gd name="t" fmla="*/ 0 h 1576"/>
                <a:gd name="r" fmla="*/ 252 w 252"/>
                <a:gd name="b" fmla="*/ 1576 h 1576"/>
              </a:gdLst>
              <a:ahLst/>
              <a:rect l="l" t="t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48" name="Freeform 36"/>
            <p:cNvSpPr/>
            <p:nvPr/>
          </p:nvSpPr>
          <p:spPr bwMode="ltGray">
            <a:xfrm rot="0">
              <a:off x="4169" y="1421"/>
              <a:ext cx="317" cy="138"/>
            </a:xfrm>
            <a:custGeom>
              <a:avLst/>
              <a:gdLst>
                <a:gd name="l" fmla="*/ 0 w 316"/>
                <a:gd name="t" fmla="*/ 0 h 138"/>
                <a:gd name="r" fmla="*/ 316 w 316"/>
                <a:gd name="b" fmla="*/ 138 h 138"/>
              </a:gdLst>
              <a:ahLst/>
              <a:rect l="l" t="t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</p:grpSp>
      <p:sp>
        <p:nvSpPr>
          <p:cNvPr id="1048651" name="Rectangle 37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52" name="Rectangle 38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  <p:sp>
        <p:nvSpPr>
          <p:cNvPr id="1048653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55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4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r" defTabSz="914400" eaLnBrk="0" fontAlgn="base" hangingPunct="0" indent="0" latinLnBrk="0" lvl="0" marL="0" marR="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>
                <a:outerShdw algn="tl" blurRad="38100" dir="2700000" dist="381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dk2">
                <a:alpha val="100000"/>
              </a:schemeClr>
            </a:gs>
            <a:gs pos="50000">
              <a:schemeClr val="lt1">
                <a:alpha val="100000"/>
              </a:schemeClr>
            </a:gs>
            <a:gs pos="100000">
              <a:schemeClr val="dk2">
                <a:alpha val="100000"/>
              </a:schemeClr>
            </a:gs>
          </a:gsLst>
          <a:lin ang="5400000" scaled="1"/>
        </a:gra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800475" y="1789112"/>
            <a:ext cx="5340350" cy="5056187"/>
            <a:chOff x="2394" y="1127"/>
            <a:chExt cx="3364" cy="3185"/>
          </a:xfrm>
        </p:grpSpPr>
        <p:sp>
          <p:nvSpPr>
            <p:cNvPr id="1048576" name="Rectangle 3"/>
            <p:cNvSpPr/>
            <p:nvPr/>
          </p:nvSpPr>
          <p:spPr bwMode="ltGray">
            <a:xfrm rot="0">
              <a:off x="4230" y="1365"/>
              <a:ext cx="197" cy="102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77" name="Oval 4"/>
            <p:cNvSpPr/>
            <p:nvPr/>
          </p:nvSpPr>
          <p:spPr bwMode="ltGray">
            <a:xfrm rot="0">
              <a:off x="4299" y="1185"/>
              <a:ext cx="47" cy="47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78" name="Rectangle 5"/>
            <p:cNvSpPr/>
            <p:nvPr/>
          </p:nvSpPr>
          <p:spPr bwMode="ltGray">
            <a:xfrm rot="995336">
              <a:off x="5205" y="1495"/>
              <a:ext cx="6" cy="2073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79" name="Freeform 6"/>
            <p:cNvSpPr/>
            <p:nvPr/>
          </p:nvSpPr>
          <p:spPr bwMode="ltGray">
            <a:xfrm rot="0">
              <a:off x="4871" y="3508"/>
              <a:ext cx="66" cy="96"/>
            </a:xfrm>
            <a:custGeom>
              <a:avLst/>
              <a:gdLst>
                <a:gd name="l" fmla="*/ 0 w 66"/>
                <a:gd name="t" fmla="*/ 0 h 96"/>
                <a:gd name="r" fmla="*/ 66 w 66"/>
                <a:gd name="b" fmla="*/ 96 h 96"/>
              </a:gdLst>
              <a:ahLst/>
              <a:rect l="l" t="t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0" name="Rectangle 7"/>
            <p:cNvSpPr/>
            <p:nvPr/>
          </p:nvSpPr>
          <p:spPr bwMode="ltGray">
            <a:xfrm rot="91735">
              <a:off x="5487" y="1535"/>
              <a:ext cx="6" cy="1998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1" name="Rectangle 8"/>
            <p:cNvSpPr/>
            <p:nvPr/>
          </p:nvSpPr>
          <p:spPr bwMode="ltGray">
            <a:xfrm rot="20673776">
              <a:off x="5640" y="1521"/>
              <a:ext cx="6" cy="881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2" name="Rectangle 9"/>
            <p:cNvSpPr/>
            <p:nvPr/>
          </p:nvSpPr>
          <p:spPr bwMode="ltGray">
            <a:xfrm rot="20459686">
              <a:off x="3444" y="1816"/>
              <a:ext cx="6" cy="2033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3" name="Rectangle 10"/>
            <p:cNvSpPr/>
            <p:nvPr/>
          </p:nvSpPr>
          <p:spPr bwMode="ltGray">
            <a:xfrm rot="1114411">
              <a:off x="2757" y="1821"/>
              <a:ext cx="6" cy="2119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4" name="Rectangle 11"/>
            <p:cNvSpPr/>
            <p:nvPr/>
          </p:nvSpPr>
          <p:spPr bwMode="ltGray">
            <a:xfrm rot="254674">
              <a:off x="3035" y="1870"/>
              <a:ext cx="6" cy="1906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5" name="Freeform 12"/>
            <p:cNvSpPr/>
            <p:nvPr/>
          </p:nvSpPr>
          <p:spPr bwMode="ltGray">
            <a:xfrm rot="0">
              <a:off x="4007" y="3021"/>
              <a:ext cx="623" cy="156"/>
            </a:xfrm>
            <a:custGeom>
              <a:avLst/>
              <a:gdLst>
                <a:gd name="l" fmla="*/ 0 w 623"/>
                <a:gd name="t" fmla="*/ 0 h 156"/>
                <a:gd name="r" fmla="*/ 623 w 623"/>
                <a:gd name="b" fmla="*/ 156 h 156"/>
              </a:gdLst>
              <a:ahLst/>
              <a:rect l="l" t="t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6" name="Freeform 13"/>
            <p:cNvSpPr/>
            <p:nvPr/>
          </p:nvSpPr>
          <p:spPr bwMode="ltGray">
            <a:xfrm rot="0">
              <a:off x="4762" y="3591"/>
              <a:ext cx="996" cy="126"/>
            </a:xfrm>
            <a:custGeom>
              <a:avLst/>
              <a:gdLst>
                <a:gd name="l" fmla="*/ 0 w 993"/>
                <a:gd name="t" fmla="*/ 0 h 126"/>
                <a:gd name="r" fmla="*/ 993 w 993"/>
                <a:gd name="b" fmla="*/ 126 h 126"/>
              </a:gdLst>
              <a:ahLst/>
              <a:rect l="l" t="t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7" name="Freeform 14"/>
            <p:cNvSpPr/>
            <p:nvPr/>
          </p:nvSpPr>
          <p:spPr bwMode="ltGray">
            <a:xfrm rot="0">
              <a:off x="4786" y="3645"/>
              <a:ext cx="972" cy="245"/>
            </a:xfrm>
            <a:custGeom>
              <a:avLst/>
              <a:gdLst>
                <a:gd name="l" fmla="*/ 0 w 969"/>
                <a:gd name="t" fmla="*/ 0 h 245"/>
                <a:gd name="r" fmla="*/ 969 w 969"/>
                <a:gd name="b" fmla="*/ 245 h 245"/>
              </a:gdLst>
              <a:ahLst/>
              <a:rect l="l" t="t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189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8" name="Freeform 15"/>
            <p:cNvSpPr/>
            <p:nvPr/>
          </p:nvSpPr>
          <p:spPr bwMode="ltGray">
            <a:xfrm rot="0">
              <a:off x="4804" y="3591"/>
              <a:ext cx="954" cy="90"/>
            </a:xfrm>
            <a:custGeom>
              <a:avLst/>
              <a:gdLst>
                <a:gd name="l" fmla="*/ 0 w 951"/>
                <a:gd name="t" fmla="*/ 0 h 90"/>
                <a:gd name="r" fmla="*/ 951 w 951"/>
                <a:gd name="b" fmla="*/ 90 h 90"/>
              </a:gdLst>
              <a:ahLst/>
              <a:rect l="l" t="t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89" name="Freeform 16"/>
            <p:cNvSpPr/>
            <p:nvPr/>
          </p:nvSpPr>
          <p:spPr bwMode="ltGray">
            <a:xfrm rot="0">
              <a:off x="3059" y="1541"/>
              <a:ext cx="102" cy="155"/>
            </a:xfrm>
            <a:custGeom>
              <a:avLst/>
              <a:gdLst>
                <a:gd name="l" fmla="*/ 0 w 102"/>
                <a:gd name="t" fmla="*/ 0 h 155"/>
                <a:gd name="r" fmla="*/ 102 w 102"/>
                <a:gd name="b" fmla="*/ 155 h 155"/>
              </a:gdLst>
              <a:ahLst/>
              <a:rect l="l" t="t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0" name="Freeform 17"/>
            <p:cNvSpPr/>
            <p:nvPr/>
          </p:nvSpPr>
          <p:spPr bwMode="ltGray">
            <a:xfrm rot="0">
              <a:off x="3059" y="1690"/>
              <a:ext cx="90" cy="96"/>
            </a:xfrm>
            <a:custGeom>
              <a:avLst/>
              <a:gdLst>
                <a:gd name="l" fmla="*/ 0 w 90"/>
                <a:gd name="t" fmla="*/ 0 h 96"/>
                <a:gd name="r" fmla="*/ 90 w 90"/>
                <a:gd name="b" fmla="*/ 96 h 96"/>
              </a:gdLst>
              <a:ahLst/>
              <a:rect l="l" t="t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1" name="Freeform 18"/>
            <p:cNvSpPr/>
            <p:nvPr/>
          </p:nvSpPr>
          <p:spPr bwMode="ltGray">
            <a:xfrm rot="0">
              <a:off x="3059" y="1768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2" name="Freeform 19"/>
            <p:cNvSpPr/>
            <p:nvPr/>
          </p:nvSpPr>
          <p:spPr bwMode="ltGray">
            <a:xfrm rot="0">
              <a:off x="5470" y="1205"/>
              <a:ext cx="102" cy="156"/>
            </a:xfrm>
            <a:custGeom>
              <a:avLst/>
              <a:gdLst>
                <a:gd name="l" fmla="*/ 0 w 102"/>
                <a:gd name="t" fmla="*/ 0 h 156"/>
                <a:gd name="r" fmla="*/ 102 w 102"/>
                <a:gd name="b" fmla="*/ 156 h 156"/>
              </a:gdLst>
              <a:ahLst/>
              <a:rect l="l" t="t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3" name="Freeform 20"/>
            <p:cNvSpPr/>
            <p:nvPr/>
          </p:nvSpPr>
          <p:spPr bwMode="ltGray">
            <a:xfrm rot="0">
              <a:off x="5476" y="1349"/>
              <a:ext cx="84" cy="96"/>
            </a:xfrm>
            <a:custGeom>
              <a:avLst/>
              <a:gdLst>
                <a:gd name="l" fmla="*/ 0 w 84"/>
                <a:gd name="t" fmla="*/ 0 h 96"/>
                <a:gd name="r" fmla="*/ 84 w 84"/>
                <a:gd name="b" fmla="*/ 96 h 96"/>
              </a:gdLst>
              <a:ahLst/>
              <a:rect l="l" t="t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4" name="Freeform 21"/>
            <p:cNvSpPr/>
            <p:nvPr/>
          </p:nvSpPr>
          <p:spPr bwMode="ltGray">
            <a:xfrm rot="0">
              <a:off x="5470" y="1433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5" name="Freeform 22"/>
            <p:cNvSpPr/>
            <p:nvPr/>
          </p:nvSpPr>
          <p:spPr bwMode="ltGray">
            <a:xfrm rot="0">
              <a:off x="5428" y="3525"/>
              <a:ext cx="66" cy="96"/>
            </a:xfrm>
            <a:custGeom>
              <a:avLst/>
              <a:gdLst>
                <a:gd name="l" fmla="*/ 0 w 66"/>
                <a:gd name="t" fmla="*/ 0 h 96"/>
                <a:gd name="r" fmla="*/ 66 w 66"/>
                <a:gd name="b" fmla="*/ 96 h 96"/>
              </a:gdLst>
              <a:ahLst/>
              <a:rect l="l" t="t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6" name="Freeform 23"/>
            <p:cNvSpPr/>
            <p:nvPr/>
          </p:nvSpPr>
          <p:spPr bwMode="ltGray">
            <a:xfrm rot="0">
              <a:off x="3017" y="1127"/>
              <a:ext cx="2603" cy="444"/>
            </a:xfrm>
            <a:custGeom>
              <a:avLst/>
              <a:gdLst>
                <a:gd name="l" fmla="*/ 0 w 2594"/>
                <a:gd name="t" fmla="*/ 0 h 444"/>
                <a:gd name="r" fmla="*/ 2594 w 2594"/>
                <a:gd name="b" fmla="*/ 444 h 444"/>
              </a:gdLst>
              <a:ahLst/>
              <a:rect l="l" t="t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7" name="Freeform 24"/>
            <p:cNvSpPr/>
            <p:nvPr/>
          </p:nvSpPr>
          <p:spPr bwMode="ltGray">
            <a:xfrm rot="0">
              <a:off x="2934" y="3773"/>
              <a:ext cx="84" cy="95"/>
            </a:xfrm>
            <a:custGeom>
              <a:avLst/>
              <a:gdLst>
                <a:gd name="l" fmla="*/ 0 w 84"/>
                <a:gd name="t" fmla="*/ 0 h 95"/>
                <a:gd name="r" fmla="*/ 84 w 84"/>
                <a:gd name="b" fmla="*/ 95 h 95"/>
              </a:gdLst>
              <a:ahLst/>
              <a:rect l="l" t="t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8" name="Freeform 25"/>
            <p:cNvSpPr/>
            <p:nvPr/>
          </p:nvSpPr>
          <p:spPr bwMode="ltGray">
            <a:xfrm rot="0">
              <a:off x="3779" y="3872"/>
              <a:ext cx="90" cy="108"/>
            </a:xfrm>
            <a:custGeom>
              <a:avLst/>
              <a:gdLst>
                <a:gd name="l" fmla="*/ 0 w 90"/>
                <a:gd name="t" fmla="*/ 0 h 108"/>
                <a:gd name="r" fmla="*/ 90 w 90"/>
                <a:gd name="b" fmla="*/ 108 h 108"/>
              </a:gdLst>
              <a:ahLst/>
              <a:rect l="l" t="t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599" name="Freeform 26"/>
            <p:cNvSpPr/>
            <p:nvPr/>
          </p:nvSpPr>
          <p:spPr bwMode="ltGray">
            <a:xfrm rot="0">
              <a:off x="2400" y="3872"/>
              <a:ext cx="72" cy="90"/>
            </a:xfrm>
            <a:custGeom>
              <a:avLst/>
              <a:gdLst>
                <a:gd name="l" fmla="*/ 0 w 71"/>
                <a:gd name="t" fmla="*/ 0 h 90"/>
                <a:gd name="r" fmla="*/ 71 w 71"/>
                <a:gd name="b" fmla="*/ 90 h 90"/>
              </a:gdLst>
              <a:ahLst/>
              <a:rect l="l" t="t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0" name="Oval 27"/>
            <p:cNvSpPr/>
            <p:nvPr/>
          </p:nvSpPr>
          <p:spPr bwMode="ltGray">
            <a:xfrm rot="0">
              <a:off x="2444" y="3838"/>
              <a:ext cx="1380" cy="389"/>
            </a:xfrm>
            <a:prstGeom prst="ellipse"/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1" name="Oval 28"/>
            <p:cNvSpPr/>
            <p:nvPr/>
          </p:nvSpPr>
          <p:spPr bwMode="ltGray">
            <a:xfrm rot="0">
              <a:off x="2394" y="3834"/>
              <a:ext cx="1502" cy="288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2" name="Oval 29"/>
            <p:cNvSpPr/>
            <p:nvPr/>
          </p:nvSpPr>
          <p:spPr bwMode="ltGray">
            <a:xfrm rot="0">
              <a:off x="2441" y="3860"/>
              <a:ext cx="1425" cy="22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3" name="Freeform 30"/>
            <p:cNvSpPr/>
            <p:nvPr/>
          </p:nvSpPr>
          <p:spPr bwMode="ltGray">
            <a:xfrm rot="0">
              <a:off x="3743" y="3788"/>
              <a:ext cx="90" cy="96"/>
            </a:xfrm>
            <a:custGeom>
              <a:avLst/>
              <a:gdLst>
                <a:gd name="l" fmla="*/ 0 w 90"/>
                <a:gd name="t" fmla="*/ 0 h 96"/>
                <a:gd name="r" fmla="*/ 90 w 90"/>
                <a:gd name="b" fmla="*/ 96 h 96"/>
              </a:gdLst>
              <a:ahLst/>
              <a:rect l="l" t="t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4" name="Freeform 31"/>
            <p:cNvSpPr/>
            <p:nvPr/>
          </p:nvSpPr>
          <p:spPr bwMode="ltGray">
            <a:xfrm rot="0">
              <a:off x="5422" y="3603"/>
              <a:ext cx="72" cy="108"/>
            </a:xfrm>
            <a:custGeom>
              <a:avLst/>
              <a:gdLst>
                <a:gd name="l" fmla="*/ 0 w 72"/>
                <a:gd name="t" fmla="*/ 0 h 108"/>
                <a:gd name="r" fmla="*/ 72 w 72"/>
                <a:gd name="b" fmla="*/ 108 h 108"/>
              </a:gdLst>
              <a:ahLst/>
              <a:rect l="l" t="t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</a:path>
              </a:pathLst>
            </a:custGeom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5" name="Rectangle 32"/>
            <p:cNvSpPr/>
            <p:nvPr/>
          </p:nvSpPr>
          <p:spPr bwMode="ltGray">
            <a:xfrm rot="0">
              <a:off x="4238" y="1773"/>
              <a:ext cx="173" cy="2539"/>
            </a:xfrm>
            <a:prstGeom prst="rect"/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6" name="Rectangle 33"/>
            <p:cNvSpPr/>
            <p:nvPr/>
          </p:nvSpPr>
          <p:spPr bwMode="ltGray">
            <a:xfrm rot="0">
              <a:off x="4288" y="1545"/>
              <a:ext cx="76" cy="240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7" name="AutoShape 34"/>
            <p:cNvSpPr/>
            <p:nvPr/>
          </p:nvSpPr>
          <p:spPr bwMode="ltGray">
            <a:xfrm rot="0">
              <a:off x="4220" y="1743"/>
              <a:ext cx="205" cy="52"/>
            </a:xfrm>
            <a:prstGeom prst="round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2E5882">
                    <a:alpha val="10000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8" name="Freeform 35"/>
            <p:cNvSpPr/>
            <p:nvPr/>
          </p:nvSpPr>
          <p:spPr bwMode="ltGray">
            <a:xfrm rot="0">
              <a:off x="4306" y="1529"/>
              <a:ext cx="252" cy="1576"/>
            </a:xfrm>
            <a:custGeom>
              <a:avLst/>
              <a:gdLst>
                <a:gd name="l" fmla="*/ 0 w 252"/>
                <a:gd name="t" fmla="*/ 0 h 1576"/>
                <a:gd name="r" fmla="*/ 252 w 252"/>
                <a:gd name="b" fmla="*/ 1576 h 1576"/>
              </a:gdLst>
              <a:ahLst/>
              <a:rect l="l" t="t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609" name="Freeform 36"/>
            <p:cNvSpPr/>
            <p:nvPr/>
          </p:nvSpPr>
          <p:spPr bwMode="ltGray">
            <a:xfrm rot="0">
              <a:off x="4169" y="1421"/>
              <a:ext cx="317" cy="138"/>
            </a:xfrm>
            <a:custGeom>
              <a:avLst/>
              <a:gdLst>
                <a:gd name="l" fmla="*/ 0 w 316"/>
                <a:gd name="t" fmla="*/ 0 h 138"/>
                <a:gd name="r" fmla="*/ 316 w 316"/>
                <a:gd name="b" fmla="*/ 138 h 138"/>
              </a:gdLst>
              <a:ahLst/>
              <a:rect l="l" t="t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gradFill rotWithShape="0">
              <a:gsLst>
                <a:gs pos="0">
                  <a:srgbClr val="2E5882">
                    <a:alpha val="100000"/>
                  </a:srgbClr>
                </a:gs>
                <a:gs pos="100000">
                  <a:schemeClr val="dk2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ea typeface="Arial" pitchFamily="0" charset="0"/>
                  <a:sym typeface="Tahoma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</p:grpSp>
      <p:sp>
        <p:nvSpPr>
          <p:cNvPr id="1048610" name="Rectangle 37"/>
          <p:cNvSpPr/>
          <p:nvPr>
            <p:ph type="title" sz="full" idx="0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11" name="Rectangle 38"/>
          <p:cNvSpPr/>
          <p:nvPr>
            <p:ph type="body"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12" name="Rectangle 39"/>
          <p:cNvSpPr/>
          <p:nvPr>
            <p:ph type="dt" sz="half" idx="2"/>
          </p:nvPr>
        </p:nvSpPr>
        <p:spPr>
          <a:xfrm rot="0">
            <a:off x="457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eaLnBrk="1" hangingPunct="1" lvl="0" rtl="0"/>
            <a:endParaRPr altLang="en-US" sz="1200" lang="en-US"/>
          </a:p>
        </p:txBody>
      </p:sp>
      <p:sp>
        <p:nvSpPr>
          <p:cNvPr id="1048613" name="Rectangle 40"/>
          <p:cNvSpPr/>
          <p:nvPr>
            <p:ph type="ftr" sz="quarter" idx="3"/>
          </p:nvPr>
        </p:nvSpPr>
        <p:spPr>
          <a:xfrm rot="0">
            <a:off x="3124200" y="6278562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eaLnBrk="1" hangingPunct="1" lvl="0" rtl="0"/>
            <a:endParaRPr altLang="en-US" sz="1200" lang="en-US"/>
          </a:p>
        </p:txBody>
      </p:sp>
      <p:sp>
        <p:nvSpPr>
          <p:cNvPr id="1048614" name="Rectangle 41"/>
          <p:cNvSpPr/>
          <p:nvPr>
            <p:ph type="sldNum" sz="quarter" idx="4"/>
          </p:nvPr>
        </p:nvSpPr>
        <p:spPr>
          <a:xfrm rot="0">
            <a:off x="6553200" y="6278562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r" eaLnBrk="1" hangingPunct="1" lvl="0" rtl="0"/>
            <a:fld id="{566ABCEB-ACFC-4714-9973-3DA970169C29}" type="slidenum">
              <a:rPr altLang="en-US" sz="1200" lang="ar-EG"/>
              <a:pPr algn="r" eaLnBrk="1" hangingPunct="1" lvl="0" rtl="0"/>
            </a:fld>
            <a:endParaRPr altLang="en-US" sz="1200" lang="ar-EG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2pPr>
      <a:lvl3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3pPr>
      <a:lvl4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4pPr>
      <a:lvl5pPr algn="ctr" eaLnBrk="0" fontAlgn="base" hangingPunct="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5pPr>
      <a:lvl6pPr algn="ctr" fontAlgn="base" marL="45720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6pPr>
      <a:lvl7pPr algn="ctr" fontAlgn="base" marL="91440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7pPr>
      <a:lvl8pPr algn="ctr" fontAlgn="base" marL="137160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8pPr>
      <a:lvl9pPr algn="ctr" fontAlgn="base" marL="1828800" rtl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algn="r" eaLnBrk="0" fontAlgn="base" hangingPunct="0" indent="-342900" marL="342900" rtl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ea typeface="+mn-ea"/>
          <a:cs typeface="+mn-cs"/>
        </a:defRPr>
      </a:lvl1pPr>
      <a:lvl2pPr algn="r" eaLnBrk="0" fontAlgn="base" hangingPunct="0" indent="-285750" marL="742950" rtl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2pPr>
      <a:lvl3pPr algn="r" eaLnBrk="0" fontAlgn="base" hangingPunct="0" indent="-228600" marL="1143000" rtl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3pPr>
      <a:lvl4pPr algn="r" eaLnBrk="0" fontAlgn="base" hangingPunct="0" indent="-228600" marL="1600200" rtl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4pPr>
      <a:lvl5pPr algn="r" eaLnBrk="0" fontAlgn="base" hangingPunct="0" indent="-228600" marL="2057400" rtl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5pPr>
      <a:lvl6pPr algn="r" fontAlgn="base" indent="-228600" marL="2514600" rtl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6pPr>
      <a:lvl7pPr algn="r" fontAlgn="base" indent="-228600" marL="2971800" rtl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7pPr>
      <a:lvl8pPr algn="r" fontAlgn="base" indent="-228600" marL="3429000" rtl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8pPr>
      <a:lvl9pPr algn="r" fontAlgn="base" indent="-228600" marL="3886200" rtl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Subtitle 1"/>
          <p:cNvSpPr/>
          <p:nvPr>
            <p:ph type="subTitle" sz="full" idx="4294967295"/>
          </p:nvPr>
        </p:nvSpPr>
        <p:spPr>
          <a:xfrm rot="0">
            <a:off x="395287" y="2428875"/>
            <a:ext cx="8424862" cy="4168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>
              <a:buNone/>
            </a:pPr>
            <a:r>
              <a:rPr altLang="en-US" b="1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Meaning of the word Quran</a:t>
            </a:r>
          </a:p>
          <a:p>
            <a:pPr algn="l" lvl="0">
              <a:buNone/>
            </a:pPr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This word is derived from the </a:t>
            </a:r>
          </a:p>
          <a:p>
            <a:pPr algn="l" lvl="0">
              <a:buNone/>
            </a:pPr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ق.ر.أ.</a:t>
            </a:r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Arabic roots</a:t>
            </a:r>
          </a:p>
          <a:p>
            <a:pPr algn="l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word (qiraah) is also derived from the same roots. So the meaning of (qiraah) is reading and recitation. </a:t>
            </a:r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48657" name="Title 2"/>
          <p:cNvSpPr/>
          <p:nvPr>
            <p:ph type="ctrTitle" sz="full" idx="4294967295"/>
          </p:nvPr>
        </p:nvSpPr>
        <p:spPr>
          <a:xfrm rot="0">
            <a:off x="714375" y="428625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lang="ar-EG" u="sng">
                <a:effectLst>
                  <a:outerShdw algn="tl" blurRad="38100" dir="2700000" dist="38100">
                    <a:srgbClr val="C0C0C0"/>
                  </a:outerShdw>
                </a:effectLst>
              </a:rPr>
              <a:t>The Holy Quran</a:t>
            </a:r>
            <a:br>
              <a:rPr altLang="en-US" b="1" lang="en-US" u="sng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b="1" lang="en-US" u="sng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Subtitle 1"/>
          <p:cNvSpPr/>
          <p:nvPr>
            <p:ph type="subTitle" sz="full" idx="4294967295"/>
          </p:nvPr>
        </p:nvSpPr>
        <p:spPr>
          <a:xfrm rot="0">
            <a:off x="642937" y="2571750"/>
            <a:ext cx="7929562" cy="3857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verses of Al- alaq.</a:t>
            </a:r>
          </a:p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Surah al-Fatiha.</a:t>
            </a:r>
          </a:p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Verses of Al- Mudassar.</a:t>
            </a:r>
          </a:p>
          <a:p>
            <a:pPr algn="l" indent="-609600" lvl="0" marL="60960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	the first opinion is authentic.</a:t>
            </a:r>
          </a:p>
        </p:txBody>
      </p:sp>
      <p:sp>
        <p:nvSpPr>
          <p:cNvPr id="1048675" name="Title 2"/>
          <p:cNvSpPr/>
          <p:nvPr>
            <p:ph type="ctrTitle" sz="full" idx="4294967295"/>
          </p:nvPr>
        </p:nvSpPr>
        <p:spPr>
          <a:xfrm rot="0">
            <a:off x="642937" y="428625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 rt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first revealed verses</a:t>
            </a:r>
            <a:b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r>
              <a:rPr altLang="en-US" lang="en-US"/>
              <a:t>  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Subtitle 1"/>
          <p:cNvSpPr/>
          <p:nvPr>
            <p:ph type="subTitle" sz="full" idx="4294967295"/>
          </p:nvPr>
        </p:nvSpPr>
        <p:spPr>
          <a:xfrm rot="0">
            <a:off x="0" y="2276475"/>
            <a:ext cx="9144000" cy="4224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Gabraeel (a.s.) himself in his own appearance.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In the appearance of dihia kalbi</a:t>
            </a:r>
            <a:r>
              <a:rPr altLang="en-US" lang="ar-SA">
                <a:effectLst>
                  <a:outerShdw algn="tl" blurRad="38100" dir="2700000" dist="38100">
                    <a:srgbClr val="C0C0C0"/>
                  </a:outerShdw>
                </a:effectLst>
              </a:rPr>
              <a:t>دحية كلبى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Only sounds.</a:t>
            </a:r>
            <a:r>
              <a:rPr altLang="en-US" lang="ar-SA">
                <a:effectLst>
                  <a:outerShdw algn="tl" blurRad="38100" dir="2700000" dist="38100">
                    <a:srgbClr val="C0C0C0"/>
                  </a:outerShdw>
                </a:effectLst>
              </a:rPr>
              <a:t>صلصلة الجرس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(difficult form)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Direct conversation.in dreams, Awakening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Inspiration.</a:t>
            </a:r>
          </a:p>
          <a:p>
            <a:pPr algn="l" lvl="0" rt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77" name="Title 2"/>
          <p:cNvSpPr/>
          <p:nvPr>
            <p:ph type="ctrTitle" sz="full" idx="4294967295"/>
          </p:nvPr>
        </p:nvSpPr>
        <p:spPr>
          <a:xfrm rot="0">
            <a:off x="642937" y="404812"/>
            <a:ext cx="7772400" cy="13684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Forms of revelation</a:t>
            </a:r>
            <a:br>
              <a:rPr altLang="en-US" lang="ar-SA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Subtitle 1"/>
          <p:cNvSpPr/>
          <p:nvPr>
            <p:ph type="subTitle" sz="full" idx="4294967295"/>
          </p:nvPr>
        </p:nvSpPr>
        <p:spPr>
          <a:xfrm rot="0">
            <a:off x="642937" y="2060575"/>
            <a:ext cx="8143875" cy="4511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Re</a:t>
            </a: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cited</a:t>
            </a:r>
          </a:p>
          <a:p>
            <a:pPr algn="l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	the holy Qura’n.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Non  re</a:t>
            </a: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cited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:</a:t>
            </a:r>
          </a:p>
          <a:p>
            <a:pPr algn="l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	hadees and hadees qudsi.</a:t>
            </a:r>
          </a:p>
        </p:txBody>
      </p:sp>
      <p:sp>
        <p:nvSpPr>
          <p:cNvPr id="1048679" name="Title 2"/>
          <p:cNvSpPr/>
          <p:nvPr>
            <p:ph type="ctrTitle" sz="full" idx="4294967295"/>
          </p:nvPr>
        </p:nvSpPr>
        <p:spPr>
          <a:xfrm rot="0">
            <a:off x="857250" y="642937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categories of revelation</a:t>
            </a:r>
            <a:b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sz="5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0" name="Subtitle 1"/>
          <p:cNvSpPr/>
          <p:nvPr>
            <p:ph type="subTitle" sz="full" idx="4294967295"/>
          </p:nvPr>
        </p:nvSpPr>
        <p:spPr>
          <a:xfrm rot="0">
            <a:off x="571500" y="2214562"/>
            <a:ext cx="8072437" cy="3857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Tauqeefi 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Nuzooli</a:t>
            </a:r>
          </a:p>
          <a:p>
            <a:pPr algn="just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holy Qura’n was recorded only according to Tarteeb-e- Tauqeefi not Nuzooli. Because the compilation is according to lawh-e-Mahfooz while the revelation is according to the circumstances</a:t>
            </a:r>
          </a:p>
        </p:txBody>
      </p:sp>
      <p:sp>
        <p:nvSpPr>
          <p:cNvPr id="1048681" name="Title 2"/>
          <p:cNvSpPr/>
          <p:nvPr>
            <p:ph type="ctrTitle" sz="full" idx="4294967295"/>
          </p:nvPr>
        </p:nvSpPr>
        <p:spPr>
          <a:xfrm rot="0">
            <a:off x="714375" y="714375"/>
            <a:ext cx="7772400" cy="1357312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Quranic order</a:t>
            </a:r>
            <a:r>
              <a:rPr altLang="en-US" lang="en-US"/>
              <a:t> </a:t>
            </a:r>
            <a:br>
              <a:rPr altLang="en-US" lang="en-US"/>
            </a:br>
            <a:endParaRPr altLang="en-US"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Title 1"/>
          <p:cNvSpPr/>
          <p:nvPr>
            <p:ph type="title" sz="full" idx="0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pPr lvl="0" rtl="0"/>
            <a:r>
              <a:rPr altLang="en-US" lang="en-US"/>
              <a:t>Makki and Madni Surahs:</a:t>
            </a:r>
          </a:p>
        </p:txBody>
      </p:sp>
      <p:sp>
        <p:nvSpPr>
          <p:cNvPr id="1048683" name="Content Placeholder 2"/>
          <p:cNvSpPr/>
          <p:nvPr>
            <p:ph sz="full" idx="1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	their definition.</a:t>
            </a:r>
            <a:r>
              <a:rPr altLang="en-US" lang="ar-SA"/>
              <a:t> </a:t>
            </a:r>
            <a:r>
              <a:rPr altLang="en-US" lang="en-GB"/>
              <a:t>Before and after the 	migration</a:t>
            </a:r>
          </a:p>
          <a:p>
            <a:pPr algn="l" lvl="0" rtl="0"/>
            <a:r>
              <a:rPr altLang="en-US" lang="en-US"/>
              <a:t>	their features.</a:t>
            </a:r>
          </a:p>
          <a:p>
            <a:pPr algn="l" lvl="0" rtl="0">
              <a:buNone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    Makki surahs               Madni surahs</a:t>
            </a:r>
          </a:p>
          <a:p>
            <a:pPr algn="l" lvl="0" rtl="0">
              <a:buFont typeface="Arial" pitchFamily="0" charset="0"/>
              <a:buAutoNum type="arabicPeriod" startAt="1"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mostly brief                mostly long</a:t>
            </a:r>
          </a:p>
          <a:p>
            <a:pPr algn="l" lvl="0" rtl="0">
              <a:buFont typeface="Arial" pitchFamily="0" charset="0"/>
              <a:buAutoNum type="arabicPeriod" startAt="1"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O people                  o believers</a:t>
            </a:r>
          </a:p>
          <a:p>
            <a:pPr algn="l" lvl="0" rtl="0">
              <a:buFont typeface="Arial" pitchFamily="0" charset="0"/>
              <a:buAutoNum type="arabicPeriod" startAt="1"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Beliefs                      injunctions.</a:t>
            </a:r>
          </a:p>
          <a:p>
            <a:pPr algn="l" lvl="0" rtl="0">
              <a:buFont typeface="Arial" pitchFamily="0" charset="0"/>
              <a:buAutoNum type="arabicPeriod" startAt="1"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Previous incidents.     Jihad.</a:t>
            </a:r>
          </a:p>
          <a:p>
            <a:pPr lvl="0"/>
            <a:endParaRPr altLang="en-US" lang="en-GB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Subtitle 1"/>
          <p:cNvSpPr/>
          <p:nvPr>
            <p:ph type="subTitle" sz="full" idx="4294967295"/>
          </p:nvPr>
        </p:nvSpPr>
        <p:spPr>
          <a:xfrm rot="0">
            <a:off x="0" y="2857500"/>
            <a:ext cx="9144000" cy="40005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Verses.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Ruku.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Paras.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Surahs.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Manzils.</a:t>
            </a:r>
          </a:p>
        </p:txBody>
      </p:sp>
      <p:sp>
        <p:nvSpPr>
          <p:cNvPr id="1048687" name="Title 2"/>
          <p:cNvSpPr/>
          <p:nvPr>
            <p:ph type="ctrTitle" sz="full" idx="4294967295"/>
          </p:nvPr>
        </p:nvSpPr>
        <p:spPr>
          <a:xfrm rot="0">
            <a:off x="714375" y="428625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 rtl="0"/>
            <a:r>
              <a:rPr altLang="en-US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Division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of the holy Qura’n</a:t>
            </a:r>
            <a:b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8" name="Subtitle 1"/>
          <p:cNvSpPr/>
          <p:nvPr>
            <p:ph type="subTitle" sz="full" idx="4294967295"/>
          </p:nvPr>
        </p:nvSpPr>
        <p:spPr>
          <a:xfrm rot="0">
            <a:off x="214312" y="2643187"/>
            <a:ext cx="8929688" cy="421481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In dauri nabvi. His instructions and katibeen-e-wahi.</a:t>
            </a:r>
          </a:p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In the time of AbuBakar siddeeq (r.a.)</a:t>
            </a:r>
          </a:p>
          <a:p>
            <a:pPr algn="l" indent="-609600" lvl="0" marL="609600" rtl="0">
              <a:buNone/>
            </a:pPr>
            <a:r>
              <a:rPr altLang="en-US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		back ground for the compilation: </a:t>
            </a:r>
            <a:r>
              <a:rPr altLang="en-US" sz="2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(Reason for the compilation).</a:t>
            </a:r>
          </a:p>
          <a:p>
            <a:pPr algn="l" indent="-609600" lvl="0" marL="609600" rtl="0">
              <a:buFont typeface="Wingdings" pitchFamily="2" charset="2"/>
              <a:buAutoNum type="arabicPeriod" startAt="1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Yamama war and Hazrat Umar ‘s proposal.</a:t>
            </a:r>
          </a:p>
          <a:p>
            <a:pPr algn="l" indent="-609600" lvl="0" marL="609600" rtl="0">
              <a:buFont typeface="Wingdings" pitchFamily="2" charset="2"/>
              <a:buAutoNum type="arabicPeriod" startAt="1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Hazrat zaid bin sabit and the responsibility.</a:t>
            </a:r>
          </a:p>
        </p:txBody>
      </p:sp>
      <p:sp>
        <p:nvSpPr>
          <p:cNvPr id="1048689" name="Title 2"/>
          <p:cNvSpPr/>
          <p:nvPr>
            <p:ph type="ctrTitle" sz="full" idx="4294967295"/>
          </p:nvPr>
        </p:nvSpPr>
        <p:spPr>
          <a:xfrm rot="0">
            <a:off x="714375" y="500062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 rt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Compilation of the holy Qura’n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r>
              <a:rPr altLang="en-US" lang="en-US"/>
              <a:t>Steps taken for the compilation</a:t>
            </a:r>
          </a:p>
        </p:txBody>
      </p:sp>
      <p:sp>
        <p:nvSpPr>
          <p:cNvPr id="1048691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Collection of the personal material.</a:t>
            </a:r>
          </a:p>
          <a:p>
            <a:pPr algn="l" lvl="0" rtl="0"/>
            <a:r>
              <a:rPr altLang="en-US" lang="en-US"/>
              <a:t>Hazrat zaid’s verification and comparing with the manuscript he had.</a:t>
            </a:r>
          </a:p>
          <a:p>
            <a:pPr algn="l" lvl="0" rtl="0"/>
            <a:r>
              <a:rPr altLang="en-US" lang="en-US"/>
              <a:t>Hazrat Umar and Hazrat zaid were hafizan-e-Qura’n.</a:t>
            </a:r>
          </a:p>
          <a:p>
            <a:pPr algn="l" lvl="0" rtl="0"/>
            <a:r>
              <a:rPr altLang="en-US" lang="en-US"/>
              <a:t>Two witnesses.</a:t>
            </a:r>
          </a:p>
          <a:p>
            <a:pPr algn="l" lvl="0" rtl="0"/>
            <a:r>
              <a:rPr altLang="en-US" lang="en-US"/>
              <a:t>The compiled manuscript was named as umm , which means mother or original thing.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r>
              <a:rPr altLang="en-US" lang="en-US"/>
              <a:t>Important features of Umm</a:t>
            </a:r>
          </a:p>
        </p:txBody>
      </p:sp>
      <p:sp>
        <p:nvSpPr>
          <p:cNvPr id="1048693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According to tarteeb-e-tawqeefi.</a:t>
            </a:r>
          </a:p>
          <a:p>
            <a:pPr algn="l" lvl="0" rtl="0"/>
            <a:r>
              <a:rPr altLang="en-US" lang="en-US"/>
              <a:t>Surahs were different units.</a:t>
            </a:r>
          </a:p>
          <a:p>
            <a:pPr algn="l" lvl="0" rtl="0"/>
            <a:r>
              <a:rPr altLang="en-US" lang="en-US"/>
              <a:t>All the seven words were included.</a:t>
            </a:r>
          </a:p>
          <a:p>
            <a:pPr algn="l" lvl="0" rtl="0"/>
            <a:r>
              <a:rPr altLang="en-US" lang="en-US"/>
              <a:t>Heiary script.</a:t>
            </a:r>
          </a:p>
          <a:p>
            <a:pPr algn="l" lvl="0" rtl="0"/>
            <a:r>
              <a:rPr altLang="en-US" lang="en-US"/>
              <a:t>None abolished recitations.</a:t>
            </a:r>
          </a:p>
          <a:p>
            <a:pPr algn="l" lvl="0" rtl="0"/>
            <a:r>
              <a:rPr altLang="en-US" lang="en-US"/>
              <a:t>For reference.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pPr lvl="0"/>
            <a:r>
              <a:rPr altLang="en-US" sz="4000" lang="en-US"/>
              <a:t>Revelation of the Quran in seven words:</a:t>
            </a:r>
          </a:p>
        </p:txBody>
      </p:sp>
      <p:sp>
        <p:nvSpPr>
          <p:cNvPr id="1048695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sz="2800" lang="en-US"/>
              <a:t>Allah Taala allowed the Muslims to recite the Quran in many ways.</a:t>
            </a:r>
          </a:p>
          <a:p>
            <a:pPr algn="l" lvl="0" rtl="0"/>
            <a:r>
              <a:rPr altLang="en-US" sz="2800" lang="en-US"/>
              <a:t>Purpose: easiness</a:t>
            </a:r>
          </a:p>
          <a:p>
            <a:pPr algn="ctr" lvl="0" rtl="0">
              <a:buNone/>
            </a:pPr>
            <a:r>
              <a:rPr altLang="en-US" b="1" lang="ar-EG"/>
              <a:t>إنما أنزل هذاالقرآن على سبعة أحرف فاقرؤا ما ت</a:t>
            </a:r>
            <a:r>
              <a:rPr altLang="en-US" b="1" lang="ar-SA"/>
              <a:t>ي</a:t>
            </a:r>
            <a:r>
              <a:rPr altLang="en-US" b="1" lang="ar-EG"/>
              <a:t>سر منه.</a:t>
            </a:r>
          </a:p>
          <a:p>
            <a:pPr algn="l" lvl="0" rtl="0">
              <a:buNone/>
            </a:pPr>
            <a:r>
              <a:rPr altLang="en-US" sz="2800" lang="en-US"/>
              <a:t>Meaning of the revelation in seven words:</a:t>
            </a:r>
          </a:p>
          <a:p>
            <a:pPr algn="l" lvl="0" rtl="0"/>
            <a:r>
              <a:rPr altLang="en-US" sz="2800" lang="en-US"/>
              <a:t>In the accents of seven standard tribes.</a:t>
            </a:r>
          </a:p>
          <a:p>
            <a:pPr algn="l" lvl="0" rtl="0"/>
            <a:r>
              <a:rPr altLang="en-US" sz="2800" lang="en-US"/>
              <a:t>In the accents of the seven standard reciters.</a:t>
            </a:r>
          </a:p>
          <a:p>
            <a:pPr algn="l" lvl="0" rtl="0"/>
            <a:r>
              <a:rPr altLang="en-US" sz="2800" lang="en-US"/>
              <a:t>In the seven types of variations: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Subtitle 1"/>
          <p:cNvSpPr/>
          <p:nvPr>
            <p:ph type="subTitle" sz="full" idx="4294967295"/>
          </p:nvPr>
        </p:nvSpPr>
        <p:spPr>
          <a:xfrm rot="0">
            <a:off x="395287" y="1989137"/>
            <a:ext cx="8424862" cy="45116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word Qur’n in the tense of exaggeration. So the literal meaning of the word Qura’n is the widely read book. So:</a:t>
            </a:r>
          </a:p>
          <a:p>
            <a:pPr algn="l" lv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Qira’ah means: reading and recitation.</a:t>
            </a:r>
          </a:p>
          <a:p>
            <a:pPr algn="l" lv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And Qura’n means the widely read book. </a:t>
            </a:r>
          </a:p>
          <a:p>
            <a:pPr algn="l" lv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No doubt that the holy Qura’n is recited widely.</a:t>
            </a:r>
          </a:p>
          <a:p>
            <a:pPr lv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59" name="Title 2"/>
          <p:cNvSpPr/>
          <p:nvPr>
            <p:ph type="ctrTitle" sz="full" idx="4294967295"/>
          </p:nvPr>
        </p:nvSpPr>
        <p:spPr>
          <a:xfrm rot="0">
            <a:off x="642937" y="428625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Cont.</a:t>
            </a:r>
            <a:b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sz="5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r>
              <a:rPr altLang="en-US" lang="en-US"/>
              <a:t>seven types of variations</a:t>
            </a:r>
          </a:p>
        </p:txBody>
      </p:sp>
      <p:sp>
        <p:nvSpPr>
          <p:cNvPr id="1048700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In nouns (sing,plural,Tasina,Fam,musc). </a:t>
            </a:r>
            <a:r>
              <a:rPr altLang="en-US" lang="ar-SA"/>
              <a:t>تمت </a:t>
            </a:r>
            <a:r>
              <a:rPr altLang="en-US" lang="ar-EG"/>
              <a:t>كلمة ربك. </a:t>
            </a:r>
            <a:r>
              <a:rPr altLang="en-US" lang="ar-SA"/>
              <a:t>تمت </a:t>
            </a:r>
            <a:r>
              <a:rPr altLang="en-US" lang="ar-EG"/>
              <a:t>كلمات ربك.</a:t>
            </a:r>
          </a:p>
          <a:p>
            <a:pPr algn="l" lvl="0" rtl="0"/>
            <a:r>
              <a:rPr altLang="en-US" lang="en-US"/>
              <a:t>In verbs .e.g.</a:t>
            </a:r>
            <a:r>
              <a:rPr altLang="en-US" lang="ar-EG"/>
              <a:t>ربنا بَعِّـد بين أسفارنا. ربنا باعد بين أسفارنا</a:t>
            </a:r>
          </a:p>
          <a:p>
            <a:pPr algn="l" lvl="0" rtl="0"/>
            <a:r>
              <a:rPr altLang="en-US" lang="en-US"/>
              <a:t>In vowels e.g. </a:t>
            </a:r>
            <a:r>
              <a:rPr altLang="en-US" lang="ar-EG"/>
              <a:t>ذوالعرش المجيدُ - ذوالعرش المجيدِ</a:t>
            </a:r>
          </a:p>
          <a:p>
            <a:pPr algn="l" lvl="0" rtl="0"/>
            <a:r>
              <a:rPr altLang="en-US" lang="en-US"/>
              <a:t>In mentioning and non mentioning the words.E.g.</a:t>
            </a:r>
            <a:r>
              <a:rPr altLang="en-US" lang="ar-EG"/>
              <a:t>تجرى من تحتها الأنهار- تجرى تحتها الأنهار</a:t>
            </a:r>
            <a:r>
              <a:rPr altLang="en-US" lang="en-US"/>
              <a:t> 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r>
              <a:rPr altLang="en-US" lang="en-US"/>
              <a:t>Cont.</a:t>
            </a:r>
          </a:p>
        </p:txBody>
      </p:sp>
      <p:sp>
        <p:nvSpPr>
          <p:cNvPr id="1048702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In sequence e.g. </a:t>
            </a:r>
            <a:r>
              <a:rPr altLang="en-US" lang="ar-EG"/>
              <a:t>وجاءت سكرة الموت بالحق. وجاءت سكرة الحق بالموت.</a:t>
            </a:r>
          </a:p>
          <a:p>
            <a:pPr algn="l" lvl="0" rtl="0"/>
            <a:r>
              <a:rPr altLang="en-US" lang="en-US"/>
              <a:t>In words e.g. </a:t>
            </a:r>
            <a:r>
              <a:rPr altLang="en-US" lang="ar-EG"/>
              <a:t>طلح- طلع-  فتـثبـتوا - فتبـينوا</a:t>
            </a:r>
          </a:p>
          <a:p>
            <a:pPr algn="l" lvl="0" rtl="0"/>
            <a:r>
              <a:rPr altLang="en-US" lang="en-US"/>
              <a:t>In pronunciations e.g.</a:t>
            </a:r>
            <a:r>
              <a:rPr altLang="en-US" lang="ar-EG"/>
              <a:t> والضحى – والضحَى</a:t>
            </a:r>
          </a:p>
          <a:p>
            <a:pPr algn="l" lvl="0" rtl="0">
              <a:buNone/>
            </a:pPr>
            <a:r>
              <a:rPr altLang="en-US" lang="en-US"/>
              <a:t>In the beginning plenty of recitations were allowed.</a:t>
            </a:r>
          </a:p>
          <a:p>
            <a:pPr algn="l" lvl="0" rtl="0">
              <a:buNone/>
            </a:pPr>
            <a:r>
              <a:rPr altLang="en-US" lang="en-US"/>
              <a:t> In the last years of the Prophet (S.A.W.S) many of them were abolished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Title 1"/>
          <p:cNvSpPr/>
          <p:nvPr>
            <p:ph type="title" sz="full" idx="0"/>
          </p:nvPr>
        </p:nvSpPr>
        <p:spPr>
          <a:xfrm rot="0">
            <a:off x="457200" y="277812"/>
            <a:ext cx="8229600" cy="62468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pPr lvl="0"/>
            <a:r>
              <a:rPr altLang="en-US" sz="8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Subtitle 1"/>
          <p:cNvSpPr/>
          <p:nvPr>
            <p:ph type="subTitle" sz="full" idx="4294967295"/>
          </p:nvPr>
        </p:nvSpPr>
        <p:spPr>
          <a:xfrm rot="0">
            <a:off x="571500" y="2571750"/>
            <a:ext cx="8001000" cy="3857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Technically it means</a:t>
            </a:r>
          </a:p>
          <a:p>
            <a:pPr algn="just" lvl="0" rtl="0">
              <a:buNone/>
            </a:pPr>
            <a:r>
              <a:rPr altLang="en-US" lang="en-GB">
                <a:effectLst>
                  <a:outerShdw algn="tl" blurRad="38100" dir="2700000" dist="38100">
                    <a:srgbClr val="C0C0C0"/>
                  </a:outerShdw>
                </a:effectLst>
              </a:rPr>
              <a:t>One of the holy books o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 Allah which has been revealed to the holy prophet Muhammad (s.a.w.s.) in 23 years.</a:t>
            </a:r>
          </a:p>
          <a:p>
            <a:pPr algn="l" lv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61" name="Title 2"/>
          <p:cNvSpPr/>
          <p:nvPr>
            <p:ph type="ctrTitle" sz="full" idx="4294967295"/>
          </p:nvPr>
        </p:nvSpPr>
        <p:spPr>
          <a:xfrm rot="0">
            <a:off x="785812" y="642937"/>
            <a:ext cx="7772400" cy="1643062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b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definition</a:t>
            </a:r>
            <a:b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sz="5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Subtitle 1"/>
          <p:cNvSpPr/>
          <p:nvPr>
            <p:ph type="subTitle" sz="full" idx="4294967295"/>
          </p:nvPr>
        </p:nvSpPr>
        <p:spPr>
          <a:xfrm rot="0">
            <a:off x="642937" y="1916112"/>
            <a:ext cx="7858125" cy="46561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just" indent="-609600" lvl="0" marL="609600" rtl="0">
              <a:buNone/>
            </a:pPr>
            <a:r>
              <a:rPr altLang="en-US" sz="4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Condition of the holy prophet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(s.a.w.s.)Little before the prophet hood</a:t>
            </a:r>
          </a:p>
          <a:p>
            <a:pPr algn="l" indent="-609600" lvl="0" marL="60960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True dreams.</a:t>
            </a:r>
          </a:p>
          <a:p>
            <a:pPr algn="l" indent="-609600" lvl="0" marL="60960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Loneliness.</a:t>
            </a:r>
          </a:p>
          <a:p>
            <a:pPr algn="just" indent="-609600" lvl="0" marL="60960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Cave of Hira and prophet’s meditation.</a:t>
            </a:r>
          </a:p>
          <a:p>
            <a:pPr algn="just" indent="-609600" lvl="0" marL="60960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First verses of the holy Qur’n.</a:t>
            </a:r>
          </a:p>
        </p:txBody>
      </p:sp>
      <p:sp>
        <p:nvSpPr>
          <p:cNvPr id="1048663" name="Title 2"/>
          <p:cNvSpPr/>
          <p:nvPr>
            <p:ph type="ctrTitle" sz="full" idx="4294967295"/>
          </p:nvPr>
        </p:nvSpPr>
        <p:spPr>
          <a:xfrm rot="0">
            <a:off x="714375" y="642937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sz="4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History of revelation of the Holy Quran</a:t>
            </a:r>
            <a:r>
              <a:rPr altLang="en-US" sz="4000" lang="en-US"/>
              <a:t> </a:t>
            </a:r>
            <a:br>
              <a:rPr altLang="en-US" b="1" sz="48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r>
              <a:rPr altLang="en-US" sz="4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Subtitle 1"/>
          <p:cNvSpPr/>
          <p:nvPr>
            <p:ph type="subTitle" sz="full" idx="4294967295"/>
          </p:nvPr>
        </p:nvSpPr>
        <p:spPr>
          <a:xfrm rot="0">
            <a:off x="642937" y="1928812"/>
            <a:ext cx="7715250" cy="4500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just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prophet’s condition after the first revelation and his coming back.</a:t>
            </a:r>
          </a:p>
          <a:p>
            <a:pPr algn="l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Hazrat khadeeja and waraqa bin naufal.</a:t>
            </a:r>
          </a:p>
          <a:p>
            <a:pPr algn="l" lvl="0" rt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“ it is the namoos which used to come to Hazrat Moosa (A.s) and Hazrat Eisa (A.s) and there will be a time when the people of Makkah will compel him to migrate to Madeena Munawwara”</a:t>
            </a:r>
          </a:p>
          <a:p>
            <a:pPr algn="l" lvl="0">
              <a:buNone/>
            </a:pPr>
            <a:r>
              <a:rPr altLang="en-US" lang="ar-SA">
                <a:effectLst>
                  <a:outerShdw algn="tl" blurRad="38100" dir="2700000" dist="38100">
                    <a:srgbClr val="C0C0C0"/>
                  </a:outerShdw>
                </a:effectLst>
              </a:rPr>
              <a:t>فترة الوحي </a:t>
            </a: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Revelation gap of three years.</a:t>
            </a:r>
          </a:p>
          <a:p>
            <a:pPr algn="l" lv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65" name="Title 2"/>
          <p:cNvSpPr/>
          <p:nvPr>
            <p:ph type="ctrTitle" sz="full" idx="4294967295"/>
          </p:nvPr>
        </p:nvSpPr>
        <p:spPr>
          <a:xfrm rot="0">
            <a:off x="714375" y="571500"/>
            <a:ext cx="7772400" cy="16478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Continued</a:t>
            </a:r>
            <a:br>
              <a:rPr altLang="en-US" b="1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</a:br>
            <a:endParaRPr altLang="en-US" sz="5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Subtitle 1"/>
          <p:cNvSpPr/>
          <p:nvPr>
            <p:ph type="subTitle" sz="full" idx="4294967295"/>
          </p:nvPr>
        </p:nvSpPr>
        <p:spPr>
          <a:xfrm rot="0">
            <a:off x="928687" y="2571750"/>
            <a:ext cx="7500937" cy="39290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just" lvl="0" rtl="0"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Two words used in the holy Qur’n in this regard; Inzal and Tanzeel.</a:t>
            </a:r>
          </a:p>
          <a:p>
            <a:pPr algn="l" lvl="0" rtl="0"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Inzal means: transmission in one ocassion</a:t>
            </a:r>
            <a:r>
              <a:rPr altLang="en-US" sz="2800" lang="ar-SA">
                <a:effectLst>
                  <a:outerShdw algn="tl" blurRad="38100" dir="2700000" dist="38100">
                    <a:srgbClr val="C0C0C0"/>
                  </a:outerShdw>
                </a:effectLst>
              </a:rPr>
              <a:t>إنا أنزلناه فى ليلة القدر“</a:t>
            </a: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while Tanzeel means gradual revelation .</a:t>
            </a:r>
            <a:r>
              <a:rPr altLang="en-US" sz="2800" lang="ar-SA">
                <a:effectLst>
                  <a:outerShdw algn="tl" blurRad="38100" dir="2700000" dist="38100">
                    <a:srgbClr val="C0C0C0"/>
                  </a:outerShdw>
                </a:effectLst>
              </a:rPr>
              <a:t>“ونزَّلناه تنزيلا“</a:t>
            </a:r>
          </a:p>
          <a:p>
            <a:pPr algn="l" lvl="0"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holy Qura’n was transmitted twice;</a:t>
            </a:r>
          </a:p>
          <a:p>
            <a:pPr algn="l" lvl="0"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Full transmission.</a:t>
            </a:r>
          </a:p>
          <a:p>
            <a:pPr algn="l" lvl="0"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Gradual revelation.</a:t>
            </a:r>
          </a:p>
        </p:txBody>
      </p:sp>
      <p:sp>
        <p:nvSpPr>
          <p:cNvPr id="1048667" name="Title 2"/>
          <p:cNvSpPr/>
          <p:nvPr>
            <p:ph type="ctrTitle" sz="full" idx="4294967295"/>
          </p:nvPr>
        </p:nvSpPr>
        <p:spPr>
          <a:xfrm rot="0">
            <a:off x="642937" y="571500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lang="ar-EG">
                <a:effectLst>
                  <a:outerShdw algn="tl" blurRad="38100" dir="2700000" dist="38100">
                    <a:srgbClr val="C0C0C0"/>
                  </a:outerShdw>
                </a:effectLst>
              </a:rPr>
              <a:t>Gradual revelation the Holy Quran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Subtitle 1"/>
          <p:cNvSpPr/>
          <p:nvPr>
            <p:ph type="subTitle" sz="full" idx="4294967295"/>
          </p:nvPr>
        </p:nvSpPr>
        <p:spPr>
          <a:xfrm rot="0">
            <a:off x="1071562" y="2500312"/>
            <a:ext cx="7358062" cy="3857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From lawh-e-mahfooz to bait-ul-mamoor. (inzal)</a:t>
            </a:r>
          </a:p>
          <a:p>
            <a:pPr algn="l" indent="-609600" lvl="0" marL="60960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From bait-ul-mamoor to the holy prophet (s.a.w.s.) (tanzeel)</a:t>
            </a:r>
          </a:p>
          <a:p>
            <a:pPr algn="l" indent="-609600" lvl="0" marL="609600" rtl="0">
              <a:buChar char="•"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indent="-609600" lvl="0" marL="60960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69" name="Title 2"/>
          <p:cNvSpPr/>
          <p:nvPr>
            <p:ph type="ctrTitle" sz="full" idx="4294967295"/>
          </p:nvPr>
        </p:nvSpPr>
        <p:spPr>
          <a:xfrm rot="0">
            <a:off x="642937" y="285750"/>
            <a:ext cx="7772400" cy="1630362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5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Cont.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Subtitle 1"/>
          <p:cNvSpPr/>
          <p:nvPr>
            <p:ph type="subTitle" sz="full" idx="4294967295"/>
          </p:nvPr>
        </p:nvSpPr>
        <p:spPr>
          <a:xfrm rot="0">
            <a:off x="428625" y="2928937"/>
            <a:ext cx="8429625" cy="37147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Muhammad (s.aw.s.) was ummy.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Difficult situation of revelation.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To console the prophet again and again.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To be according to the natural process.</a:t>
            </a:r>
          </a:p>
          <a:p>
            <a:pPr algn="l" lvl="0" rtl="0"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Answers, predictions and incidetnts. They happened again and again.</a:t>
            </a:r>
          </a:p>
        </p:txBody>
      </p:sp>
      <p:sp>
        <p:nvSpPr>
          <p:cNvPr id="1048671" name="Title 2"/>
          <p:cNvSpPr/>
          <p:nvPr>
            <p:ph type="ctrTitle" sz="full" idx="4294967295"/>
          </p:nvPr>
        </p:nvSpPr>
        <p:spPr>
          <a:xfrm rot="0">
            <a:off x="714375" y="571500"/>
            <a:ext cx="7772400" cy="1736725"/>
          </a:xfrm>
          <a:prstGeom prst="rect"/>
          <a:noFill/>
          <a:ln>
            <a:noFill/>
          </a:ln>
        </p:spPr>
        <p:txBody>
          <a:bodyPr anchor="b" anchorCtr="1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b="1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Philosophy behind the gradual revelation 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Rectangle 2"/>
          <p:cNvSpPr/>
          <p:nvPr>
            <p:ph type="title" sz="full" idx="4294967295"/>
          </p:nvPr>
        </p:nvSpPr>
        <p:spPr>
          <a:xfrm rot="0">
            <a:off x="457200" y="277812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ea typeface="Arial" pitchFamily="0" charset="0"/>
                <a:sym typeface="Tahoma" pitchFamily="34" charset="0"/>
              </a:defRPr>
            </a:lvl1pPr>
          </a:lstStyle>
          <a:p>
            <a:r>
              <a:rPr altLang="en-US" lang="en-US"/>
              <a:t>Indirect revelation</a:t>
            </a:r>
          </a:p>
        </p:txBody>
      </p:sp>
      <p:sp>
        <p:nvSpPr>
          <p:cNvPr id="1048673" name="Rectangle 3"/>
          <p:cNvSpPr/>
          <p:nvPr>
            <p:ph type="body" sz="full" idx="4294967295"/>
          </p:nvPr>
        </p:nvSpPr>
        <p:spPr>
          <a:xfrm rot="0">
            <a:off x="457200" y="1600200"/>
            <a:ext cx="8229600" cy="45307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r" eaLnBrk="0" fontAlgn="base" hangingPunct="0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1pPr>
            <a:lvl2pPr algn="r" eaLnBrk="0" fontAlgn="base" hangingPunct="0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2pPr>
            <a:lvl3pPr algn="r" eaLnBrk="0" fontAlgn="base" hangingPunct="0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3pPr>
            <a:lvl4pPr algn="r" eaLnBrk="0" fontAlgn="base" hangingPunct="0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4pPr>
            <a:lvl5pPr algn="r" eaLnBrk="0" fontAlgn="base" hangingPunct="0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ea typeface="Arial" pitchFamily="0" charset="0"/>
                <a:sym typeface="Tahoma" pitchFamily="34" charset="0"/>
              </a:defRPr>
            </a:lvl5pPr>
          </a:lstStyle>
          <a:p>
            <a:pPr algn="l" lvl="0" rtl="0"/>
            <a:r>
              <a:rPr altLang="en-US" lang="en-US"/>
              <a:t>No philosophy can be quoted exactly. It is a safe passage. It is called “tafweez” .</a:t>
            </a:r>
          </a:p>
          <a:p>
            <a:pPr algn="l" lvl="0" rtl="0"/>
            <a:r>
              <a:rPr altLang="en-US" lang="en-US"/>
              <a:t>To show the angels the greatness of the holy Qur’n.</a:t>
            </a:r>
          </a:p>
          <a:p>
            <a:pPr algn="l" lvl="0" rtl="0"/>
            <a:r>
              <a:rPr altLang="en-US" lang="en-US"/>
              <a:t>To show that it is preserved in many places.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2B5481"/>
      </a:lt1>
      <a:dk2>
        <a:srgbClr val="003366"/>
      </a:dk2>
      <a:lt2>
        <a:srgbClr val="E5FFFF"/>
      </a:lt2>
      <a:accent1>
        <a:srgbClr val="336699"/>
      </a:accent1>
      <a:accent2>
        <a:srgbClr val="00B000"/>
      </a:accent2>
      <a:accent3>
        <a:srgbClr val="ACB4C1"/>
      </a:accent3>
      <a:accent4>
        <a:srgbClr val="DCDCDC"/>
      </a:accent4>
      <a:accent5>
        <a:srgbClr val="ADB9CA"/>
      </a:accent5>
      <a:accent6>
        <a:srgbClr val="009D00"/>
      </a:accent6>
      <a:hlink>
        <a:srgbClr val="00CCFF"/>
      </a:hlink>
      <a:folHlink>
        <a:srgbClr val="B5FFF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996600"/>
        </a:lt1>
        <a:dk2>
          <a:srgbClr val="6633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9AA"/>
        </a:accent3>
        <a:accent4>
          <a:srgbClr val="DCDCDC"/>
        </a:accent4>
        <a:accent5>
          <a:srgbClr val="FBCFAA"/>
        </a:accent5>
        <a:accent6>
          <a:srgbClr val="727200"/>
        </a:accent6>
        <a:hlink>
          <a:srgbClr val="FFCC66"/>
        </a:hlink>
        <a:folHlink>
          <a:srgbClr val="CCA500"/>
        </a:folHlink>
      </a:clrScheme>
    </a:extraClrScheme>
    <a:extraClrScheme>
      <a:clrScheme name="Default Color Scheme 2">
        <a:dk1>
          <a:srgbClr val="FFFFFF"/>
        </a:dk1>
        <a:lt1>
          <a:srgbClr val="800000"/>
        </a:lt1>
        <a:dk2>
          <a:srgbClr val="66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B9AA"/>
        </a:accent5>
        <a:accent6>
          <a:srgbClr val="AA6C55"/>
        </a:accent6>
        <a:hlink>
          <a:srgbClr val="FFFF99"/>
        </a:hlink>
        <a:folHlink>
          <a:srgbClr val="E5B325"/>
        </a:folHlink>
      </a:clrScheme>
    </a:extraClrScheme>
    <a:extraClrScheme>
      <a:clrScheme name="Default Color Scheme 3">
        <a:dk1>
          <a:srgbClr val="FFFFFF"/>
        </a:dk1>
        <a:lt1>
          <a:srgbClr val="4D6A2A"/>
        </a:lt1>
        <a:dk2>
          <a:srgbClr val="003300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AAC"/>
        </a:accent3>
        <a:accent4>
          <a:srgbClr val="DCDCDC"/>
        </a:accent4>
        <a:accent5>
          <a:srgbClr val="ACD7AC"/>
        </a:accent5>
        <a:accent6>
          <a:srgbClr val="496F33"/>
        </a:accent6>
        <a:hlink>
          <a:srgbClr val="DDD800"/>
        </a:hlink>
        <a:folHlink>
          <a:srgbClr val="009999"/>
        </a:folHlink>
      </a:clrScheme>
    </a:extraClrScheme>
    <a:extraClrScheme>
      <a:clrScheme name="Default Color Scheme 4">
        <a:dk1>
          <a:srgbClr val="FFFFFF"/>
        </a:dk1>
        <a:lt1>
          <a:srgbClr val="00716E"/>
        </a:lt1>
        <a:dk2>
          <a:srgbClr val="005A58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CBB"/>
        </a:accent3>
        <a:accent4>
          <a:srgbClr val="DCDCDC"/>
        </a:accent4>
        <a:accent5>
          <a:srgbClr val="ACD5D4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5">
        <a:dk1>
          <a:srgbClr val="FFFFFF"/>
        </a:dk1>
        <a:lt1>
          <a:srgbClr val="2B5481"/>
        </a:lt1>
        <a:dk2>
          <a:srgbClr val="003366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4C1"/>
        </a:accent3>
        <a:accent4>
          <a:srgbClr val="DCDCDC"/>
        </a:accent4>
        <a:accent5>
          <a:srgbClr val="ADB9CA"/>
        </a:accent5>
        <a:accent6>
          <a:srgbClr val="009D00"/>
        </a:accent6>
        <a:hlink>
          <a:srgbClr val="00CCFF"/>
        </a:hlink>
        <a:folHlink>
          <a:srgbClr val="B5FFFB"/>
        </a:folHlink>
      </a:clrScheme>
    </a:extraClrScheme>
    <a:extraClrScheme>
      <a:clrScheme name="Default Color Scheme 6">
        <a:dk1>
          <a:srgbClr val="FFFFFF"/>
        </a:dk1>
        <a:lt1>
          <a:srgbClr val="656151"/>
        </a:lt1>
        <a:dk2>
          <a:srgbClr val="2F2D25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CDCDC"/>
        </a:accent4>
        <a:accent5>
          <a:srgbClr val="C1C1BD"/>
        </a:accent5>
        <a:accent6>
          <a:srgbClr val="728D96"/>
        </a:accent6>
        <a:hlink>
          <a:srgbClr val="E2C86A"/>
        </a:hlink>
        <a:folHlink>
          <a:srgbClr val="B7B6A3"/>
        </a:folHlink>
      </a:clrScheme>
    </a:extraClrScheme>
    <a:extraClrScheme>
      <a:clrScheme name="Default Color Scheme 7">
        <a:dk1>
          <a:srgbClr val="FFFFFF"/>
        </a:dk1>
        <a:lt1>
          <a:srgbClr val="C8C6A2"/>
        </a:lt1>
        <a:dk2>
          <a:srgbClr val="B4AF80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CDCDC"/>
        </a:accent4>
        <a:accent5>
          <a:srgbClr val="BFBEB3"/>
        </a:accent5>
        <a:accent6>
          <a:srgbClr val="91939A"/>
        </a:accent6>
        <a:hlink>
          <a:srgbClr val="33CCCC"/>
        </a:hlink>
        <a:folHlink>
          <a:srgbClr val="009999"/>
        </a:folHlink>
      </a:clrScheme>
    </a:extraClrScheme>
    <a:extraClrScheme>
      <a:clrScheme name="Default Color Scheme 8">
        <a:dk1>
          <a:srgbClr val="000000"/>
        </a:dk1>
        <a:lt1>
          <a:srgbClr val="DDDDDD"/>
        </a:lt1>
        <a:dk2>
          <a:srgbClr val="B8B7D1"/>
        </a:dk2>
        <a:lt2>
          <a:srgbClr val="000000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DA8E2"/>
        </a:accent6>
        <a:hlink>
          <a:srgbClr val="5454C6"/>
        </a:hlink>
        <a:folHlink>
          <a:srgbClr val="6A6F86"/>
        </a:folHlink>
      </a:clrScheme>
    </a:extraClrScheme>
    <a:extraClrScheme>
      <a:clrScheme name="Default Color Scheme 9">
        <a:dk1>
          <a:srgbClr val="000000"/>
        </a:dk1>
        <a:lt1>
          <a:srgbClr val="FFFFFF"/>
        </a:lt1>
        <a:dk2>
          <a:srgbClr val="CBCBCB"/>
        </a:dk2>
        <a:lt2>
          <a:srgbClr val="00A29E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EFEFFF"/>
        </a:accent5>
        <a:accent6>
          <a:srgbClr val="6CB85F"/>
        </a:accent6>
        <a:hlink>
          <a:srgbClr val="4477DE"/>
        </a:hlink>
        <a:folHlink>
          <a:srgbClr val="65498F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PAKISTAN IDEOLOGY</dc:title>
  <dc:creator>Guest</dc:creator>
  <cp:lastModifiedBy>usman</cp:lastModifiedBy>
  <dcterms:created xsi:type="dcterms:W3CDTF">2009-11-22T08:15:40Z</dcterms:created>
  <dcterms:modified xsi:type="dcterms:W3CDTF">2023-12-18T11:54:57Z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81491d3331fd455f961e48a783c2c2cf</vt:lpwstr>
  </property>
</Properties>
</file>