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DD9BE-63C3-4048-B8C2-8D76F2925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8DD7E3-CA16-4200-9F27-03A71673D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8B0B87-6047-45EE-83D6-FA294C26D0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0F425-1DCD-4A94-97AD-94F4A28AE8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0D34B1-7831-4107-BD1E-4499DE4386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047D1-3A78-4790-8443-1E4AA56B44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E1249-1D5F-4DD0-A66A-8D6CF996D6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86C00-4169-4F33-A31B-4C257EAA1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7EEE2-09FF-45C1-BBFA-624F9B5442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F57FFD-61B3-48E0-A194-E09D7AA7A3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917AD1-7897-4551-8642-FD0CEA4F89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rtl="1">
              <a:buNone/>
            </a:pPr>
            <a:endParaRPr b="0" lang="en-US" sz="18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A0290-1AD4-49A8-851A-89B503EF79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3366"/>
            </a:gs>
            <a:gs pos="50000">
              <a:srgbClr val="2b5481"/>
            </a:gs>
            <a:gs pos="100000">
              <a:srgbClr val="00336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3800520" y="1789200"/>
            <a:ext cx="5347800" cy="5055480"/>
            <a:chOff x="3800520" y="1789200"/>
            <a:chExt cx="5347800" cy="5055480"/>
          </a:xfrm>
        </p:grpSpPr>
        <p:sp>
          <p:nvSpPr>
            <p:cNvPr id="1" name="Rectangle 3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2" name="Oval 4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" name="Rectangle 5"/>
            <p:cNvSpPr/>
            <p:nvPr/>
          </p:nvSpPr>
          <p:spPr>
            <a:xfrm rot="995400">
              <a:off x="8262720" y="2373120"/>
              <a:ext cx="9000" cy="32904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" name="Freeform 6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 rot="91800">
              <a:off x="8710560" y="2436480"/>
              <a:ext cx="9000" cy="31716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 rot="20673600">
              <a:off x="8953200" y="2414520"/>
              <a:ext cx="9000" cy="13982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 rot="20459400">
              <a:off x="5467320" y="2882880"/>
              <a:ext cx="9000" cy="32270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 rot="1114200">
              <a:off x="4376520" y="2890440"/>
              <a:ext cx="9000" cy="336348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 rot="254400">
              <a:off x="4818240" y="2968560"/>
              <a:ext cx="9000" cy="30254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>
                <a:gd name="textAreaLeft" fmla="*/ 0 w 988560"/>
                <a:gd name="textAreaRight" fmla="*/ 988920 w 988560"/>
                <a:gd name="textAreaTop" fmla="*/ 0 h 247320"/>
                <a:gd name="textAreaBottom" fmla="*/ 247680 h 247320"/>
              </a:gdLst>
              <a:ahLst/>
              <a:rect l="textAreaLeft" t="textAreaTop" r="textAreaRight" b="textAreaBottom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13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>
                <a:gd name="textAreaLeft" fmla="*/ 0 w 1580760"/>
                <a:gd name="textAreaRight" fmla="*/ 1581120 w 158076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4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>
                <a:gd name="textAreaLeft" fmla="*/ 0 w 1542600"/>
                <a:gd name="textAreaRight" fmla="*/ 1542960 w 1542600"/>
                <a:gd name="textAreaTop" fmla="*/ 0 h 388440"/>
                <a:gd name="textAreaBottom" fmla="*/ 388800 h 388440"/>
              </a:gdLst>
              <a:ahLst/>
              <a:rect l="textAreaLeft" t="textAreaTop" r="textAreaRight" b="textAreaBottom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5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>
                <a:gd name="textAreaLeft" fmla="*/ 0 w 1514160"/>
                <a:gd name="textAreaRight" fmla="*/ 1514520 w 151416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 16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245880"/>
                <a:gd name="textAreaBottom" fmla="*/ 246240 h 245880"/>
              </a:gdLst>
              <a:ahLst/>
              <a:rect l="textAreaLeft" t="textAreaTop" r="textAreaRight" b="textAreaBottom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17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18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Freeform 19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247320"/>
                <a:gd name="textAreaBottom" fmla="*/ 247680 h 247320"/>
              </a:gdLst>
              <a:ahLst/>
              <a:rect l="textAreaLeft" t="textAreaTop" r="textAreaRight" b="textAreaBottom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Freeform 20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Freeform 21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Freeform 22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Freeform 23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>
                <a:gd name="textAreaLeft" fmla="*/ 0 w 4132080"/>
                <a:gd name="textAreaRight" fmla="*/ 4132440 w 4132080"/>
                <a:gd name="textAreaTop" fmla="*/ 0 h 704520"/>
                <a:gd name="textAreaBottom" fmla="*/ 704880 h 704520"/>
              </a:gdLst>
              <a:ahLst/>
              <a:rect l="textAreaLeft" t="textAreaTop" r="textAreaRight" b="textAreaBottom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Freeform 24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50480"/>
                <a:gd name="textAreaBottom" fmla="*/ 150840 h 150480"/>
              </a:gdLst>
              <a:ahLst/>
              <a:rect l="textAreaLeft" t="textAreaTop" r="textAreaRight" b="textAreaBottom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Freeform 25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Freeform 26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Oval 27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26" name="Oval 28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27" name="Oval 29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28" name="Freeform 30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Freeform 31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2" name="AutoShape 34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3" name="Freeform 35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>
                <a:gd name="textAreaLeft" fmla="*/ 0 w 399600"/>
                <a:gd name="textAreaRight" fmla="*/ 399960 w 399600"/>
                <a:gd name="textAreaTop" fmla="*/ 0 h 2501640"/>
                <a:gd name="textAreaBottom" fmla="*/ 2502000 h 2501640"/>
              </a:gdLst>
              <a:ahLst/>
              <a:rect l="textAreaLeft" t="textAreaTop" r="textAreaRight" b="textAreaBottom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36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>
                <a:gd name="textAreaLeft" fmla="*/ 0 w 502920"/>
                <a:gd name="textAreaRight" fmla="*/ 503280 w 502920"/>
                <a:gd name="textAreaTop" fmla="*/ 0 h 218880"/>
                <a:gd name="textAreaBottom" fmla="*/ 219240 h 218880"/>
              </a:gdLst>
              <a:ahLst/>
              <a:rect l="textAreaLeft" t="textAreaTop" r="textAreaRight" b="textAreaBottom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" name=""/>
          <p:cNvGrpSpPr/>
          <p:nvPr/>
        </p:nvGrpSpPr>
        <p:grpSpPr>
          <a:xfrm>
            <a:off x="3800520" y="1789200"/>
            <a:ext cx="5347800" cy="5055480"/>
            <a:chOff x="3800520" y="1789200"/>
            <a:chExt cx="5347800" cy="5055480"/>
          </a:xfrm>
        </p:grpSpPr>
        <p:sp>
          <p:nvSpPr>
            <p:cNvPr id="36" name="Rectangle 3"/>
            <p:cNvSpPr/>
            <p:nvPr/>
          </p:nvSpPr>
          <p:spPr>
            <a:xfrm>
              <a:off x="6715080" y="2166840"/>
              <a:ext cx="312480" cy="1616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7" name="Oval 4"/>
            <p:cNvSpPr/>
            <p:nvPr/>
          </p:nvSpPr>
          <p:spPr>
            <a:xfrm>
              <a:off x="6824520" y="1881360"/>
              <a:ext cx="74160" cy="7416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8" name="Rectangle 5"/>
            <p:cNvSpPr/>
            <p:nvPr/>
          </p:nvSpPr>
          <p:spPr>
            <a:xfrm rot="995400">
              <a:off x="8262720" y="2373120"/>
              <a:ext cx="9000" cy="32904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39" name="Freeform 6"/>
            <p:cNvSpPr/>
            <p:nvPr/>
          </p:nvSpPr>
          <p:spPr>
            <a:xfrm>
              <a:off x="7732800" y="5568840"/>
              <a:ext cx="104400" cy="15192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Rectangle 7"/>
            <p:cNvSpPr/>
            <p:nvPr/>
          </p:nvSpPr>
          <p:spPr>
            <a:xfrm rot="91800">
              <a:off x="8710560" y="2436480"/>
              <a:ext cx="9000" cy="31716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1" name="Rectangle 8"/>
            <p:cNvSpPr/>
            <p:nvPr/>
          </p:nvSpPr>
          <p:spPr>
            <a:xfrm rot="20673600">
              <a:off x="8953200" y="2414520"/>
              <a:ext cx="9000" cy="13982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2" name="Rectangle 9"/>
            <p:cNvSpPr/>
            <p:nvPr/>
          </p:nvSpPr>
          <p:spPr>
            <a:xfrm rot="20459400">
              <a:off x="5467320" y="2882880"/>
              <a:ext cx="9000" cy="32270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3" name="Rectangle 10"/>
            <p:cNvSpPr/>
            <p:nvPr/>
          </p:nvSpPr>
          <p:spPr>
            <a:xfrm rot="1114200">
              <a:off x="4376520" y="2890440"/>
              <a:ext cx="9000" cy="336348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4" name="Rectangle 11"/>
            <p:cNvSpPr/>
            <p:nvPr/>
          </p:nvSpPr>
          <p:spPr>
            <a:xfrm rot="254400">
              <a:off x="4818240" y="2968560"/>
              <a:ext cx="9000" cy="302544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45" name="Freeform 12"/>
            <p:cNvSpPr/>
            <p:nvPr/>
          </p:nvSpPr>
          <p:spPr>
            <a:xfrm>
              <a:off x="6361200" y="4795920"/>
              <a:ext cx="988560" cy="247320"/>
            </a:xfrm>
            <a:custGeom>
              <a:avLst/>
              <a:gdLst>
                <a:gd name="textAreaLeft" fmla="*/ 0 w 988560"/>
                <a:gd name="textAreaRight" fmla="*/ 988920 w 988560"/>
                <a:gd name="textAreaTop" fmla="*/ 0 h 247320"/>
                <a:gd name="textAreaBottom" fmla="*/ 247680 h 247320"/>
              </a:gdLst>
              <a:ahLst/>
              <a:rect l="textAreaLeft" t="textAreaTop" r="textAreaRight" b="textAreaBottom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559640" y="5700600"/>
              <a:ext cx="1580760" cy="199800"/>
            </a:xfrm>
            <a:custGeom>
              <a:avLst/>
              <a:gdLst>
                <a:gd name="textAreaLeft" fmla="*/ 0 w 1580760"/>
                <a:gd name="textAreaRight" fmla="*/ 1581120 w 1580760"/>
                <a:gd name="textAreaTop" fmla="*/ 0 h 199800"/>
                <a:gd name="textAreaBottom" fmla="*/ 200160 h 199800"/>
              </a:gdLst>
              <a:ahLst/>
              <a:rect l="textAreaLeft" t="textAreaTop" r="textAreaRight" b="textAreaBottom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14"/>
            <p:cNvSpPr/>
            <p:nvPr/>
          </p:nvSpPr>
          <p:spPr>
            <a:xfrm>
              <a:off x="7597800" y="5786280"/>
              <a:ext cx="1542600" cy="388440"/>
            </a:xfrm>
            <a:custGeom>
              <a:avLst/>
              <a:gdLst>
                <a:gd name="textAreaLeft" fmla="*/ 0 w 1542600"/>
                <a:gd name="textAreaRight" fmla="*/ 1542960 w 1542600"/>
                <a:gd name="textAreaTop" fmla="*/ 0 h 388440"/>
                <a:gd name="textAreaBottom" fmla="*/ 388800 h 388440"/>
              </a:gdLst>
              <a:ahLst/>
              <a:rect l="textAreaLeft" t="textAreaTop" r="textAreaRight" b="textAreaBottom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626240" y="5700600"/>
              <a:ext cx="1514160" cy="142560"/>
            </a:xfrm>
            <a:custGeom>
              <a:avLst/>
              <a:gdLst>
                <a:gd name="textAreaLeft" fmla="*/ 0 w 1514160"/>
                <a:gd name="textAreaRight" fmla="*/ 1514520 w 151416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>
              <a:off x="4856040" y="2446200"/>
              <a:ext cx="161640" cy="24588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245880"/>
                <a:gd name="textAreaBottom" fmla="*/ 246240 h 245880"/>
              </a:gdLst>
              <a:ahLst/>
              <a:rect l="textAreaLeft" t="textAreaTop" r="textAreaRight" b="textAreaBottom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7"/>
            <p:cNvSpPr/>
            <p:nvPr/>
          </p:nvSpPr>
          <p:spPr>
            <a:xfrm>
              <a:off x="4856040" y="2682720"/>
              <a:ext cx="142560" cy="151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8"/>
            <p:cNvSpPr/>
            <p:nvPr/>
          </p:nvSpPr>
          <p:spPr>
            <a:xfrm>
              <a:off x="4856040" y="280656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9"/>
            <p:cNvSpPr/>
            <p:nvPr/>
          </p:nvSpPr>
          <p:spPr>
            <a:xfrm>
              <a:off x="8683560" y="1913040"/>
              <a:ext cx="161640" cy="24732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247320"/>
                <a:gd name="textAreaBottom" fmla="*/ 247680 h 247320"/>
              </a:gdLst>
              <a:ahLst/>
              <a:rect l="textAreaLeft" t="textAreaTop" r="textAreaRight" b="textAreaBottom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20"/>
            <p:cNvSpPr/>
            <p:nvPr/>
          </p:nvSpPr>
          <p:spPr>
            <a:xfrm>
              <a:off x="8693280" y="2141640"/>
              <a:ext cx="132840" cy="1519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21"/>
            <p:cNvSpPr/>
            <p:nvPr/>
          </p:nvSpPr>
          <p:spPr>
            <a:xfrm>
              <a:off x="8683560" y="227484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22"/>
            <p:cNvSpPr/>
            <p:nvPr/>
          </p:nvSpPr>
          <p:spPr>
            <a:xfrm>
              <a:off x="8616960" y="5595840"/>
              <a:ext cx="104400" cy="15192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23"/>
            <p:cNvSpPr/>
            <p:nvPr/>
          </p:nvSpPr>
          <p:spPr>
            <a:xfrm>
              <a:off x="4789440" y="1789200"/>
              <a:ext cx="4132080" cy="704520"/>
            </a:xfrm>
            <a:custGeom>
              <a:avLst/>
              <a:gdLst>
                <a:gd name="textAreaLeft" fmla="*/ 0 w 4132080"/>
                <a:gd name="textAreaRight" fmla="*/ 4132440 w 4132080"/>
                <a:gd name="textAreaTop" fmla="*/ 0 h 704520"/>
                <a:gd name="textAreaBottom" fmla="*/ 704880 h 704520"/>
              </a:gdLst>
              <a:ahLst/>
              <a:rect l="textAreaLeft" t="textAreaTop" r="textAreaRight" b="textAreaBottom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24"/>
            <p:cNvSpPr/>
            <p:nvPr/>
          </p:nvSpPr>
          <p:spPr>
            <a:xfrm>
              <a:off x="4657680" y="5989680"/>
              <a:ext cx="132840" cy="15048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50480"/>
                <a:gd name="textAreaBottom" fmla="*/ 150840 h 150480"/>
              </a:gdLst>
              <a:ahLst/>
              <a:rect l="textAreaLeft" t="textAreaTop" r="textAreaRight" b="textAreaBottom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5"/>
            <p:cNvSpPr/>
            <p:nvPr/>
          </p:nvSpPr>
          <p:spPr>
            <a:xfrm>
              <a:off x="5999040" y="6146640"/>
              <a:ext cx="142560" cy="17100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6"/>
            <p:cNvSpPr/>
            <p:nvPr/>
          </p:nvSpPr>
          <p:spPr>
            <a:xfrm>
              <a:off x="3809880" y="6146640"/>
              <a:ext cx="114120" cy="1425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Oval 27"/>
            <p:cNvSpPr/>
            <p:nvPr/>
          </p:nvSpPr>
          <p:spPr>
            <a:xfrm>
              <a:off x="3879720" y="6093000"/>
              <a:ext cx="2190240" cy="617040"/>
            </a:xfrm>
            <a:prstGeom prst="ellipse">
              <a:avLst/>
            </a:pr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1" name="Oval 28"/>
            <p:cNvSpPr/>
            <p:nvPr/>
          </p:nvSpPr>
          <p:spPr>
            <a:xfrm>
              <a:off x="3800520" y="6086520"/>
              <a:ext cx="2383920" cy="45684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2" name="Oval 29"/>
            <p:cNvSpPr/>
            <p:nvPr/>
          </p:nvSpPr>
          <p:spPr>
            <a:xfrm>
              <a:off x="3875040" y="6127920"/>
              <a:ext cx="2261880" cy="348840"/>
            </a:xfrm>
            <a:prstGeom prst="ellipse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3" name="Freeform 30"/>
            <p:cNvSpPr/>
            <p:nvPr/>
          </p:nvSpPr>
          <p:spPr>
            <a:xfrm>
              <a:off x="5942160" y="6013440"/>
              <a:ext cx="142560" cy="151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31"/>
            <p:cNvSpPr/>
            <p:nvPr/>
          </p:nvSpPr>
          <p:spPr>
            <a:xfrm>
              <a:off x="8607600" y="5719680"/>
              <a:ext cx="114120" cy="17100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71000"/>
                <a:gd name="textAreaBottom" fmla="*/ 171360 h 171000"/>
              </a:gdLst>
              <a:ahLst/>
              <a:rect l="textAreaLeft" t="textAreaTop" r="textAreaRight" b="textAreaBottom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Rectangle 32"/>
            <p:cNvSpPr/>
            <p:nvPr/>
          </p:nvSpPr>
          <p:spPr>
            <a:xfrm>
              <a:off x="6727680" y="2814480"/>
              <a:ext cx="274320" cy="4030200"/>
            </a:xfrm>
            <a:prstGeom prst="rect">
              <a:avLst/>
            </a:pr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6" name="Rectangle 33"/>
            <p:cNvSpPr/>
            <p:nvPr/>
          </p:nvSpPr>
          <p:spPr>
            <a:xfrm>
              <a:off x="6807240" y="2452680"/>
              <a:ext cx="120240" cy="38052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7" name="AutoShape 34"/>
            <p:cNvSpPr/>
            <p:nvPr/>
          </p:nvSpPr>
          <p:spPr>
            <a:xfrm>
              <a:off x="6699240" y="2766960"/>
              <a:ext cx="325080" cy="820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3366"/>
                </a:gs>
                <a:gs pos="100000">
                  <a:srgbClr val="2e5882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chemeClr val="dk1"/>
                </a:solidFill>
                <a:latin typeface="Tahoma"/>
                <a:ea typeface="Arial"/>
              </a:endParaRPr>
            </a:p>
          </p:txBody>
        </p:sp>
        <p:sp>
          <p:nvSpPr>
            <p:cNvPr id="68" name="Freeform 35"/>
            <p:cNvSpPr/>
            <p:nvPr/>
          </p:nvSpPr>
          <p:spPr>
            <a:xfrm>
              <a:off x="6835680" y="2427120"/>
              <a:ext cx="399600" cy="2501640"/>
            </a:xfrm>
            <a:custGeom>
              <a:avLst/>
              <a:gdLst>
                <a:gd name="textAreaLeft" fmla="*/ 0 w 399600"/>
                <a:gd name="textAreaRight" fmla="*/ 399960 w 399600"/>
                <a:gd name="textAreaTop" fmla="*/ 0 h 2501640"/>
                <a:gd name="textAreaBottom" fmla="*/ 2502000 h 2501640"/>
              </a:gdLst>
              <a:ahLst/>
              <a:rect l="textAreaLeft" t="textAreaTop" r="textAreaRight" b="textAreaBottom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6"/>
            <p:cNvSpPr/>
            <p:nvPr/>
          </p:nvSpPr>
          <p:spPr>
            <a:xfrm>
              <a:off x="6618240" y="2255760"/>
              <a:ext cx="502920" cy="218880"/>
            </a:xfrm>
            <a:custGeom>
              <a:avLst/>
              <a:gdLst>
                <a:gd name="textAreaLeft" fmla="*/ 0 w 502920"/>
                <a:gd name="textAreaRight" fmla="*/ 503280 w 502920"/>
                <a:gd name="textAreaTop" fmla="*/ 0 h 218880"/>
                <a:gd name="textAreaBottom" fmla="*/ 219240 h 218880"/>
              </a:gdLst>
              <a:ahLst/>
              <a:rect l="textAreaLeft" t="textAreaTop" r="textAreaRight" b="textAreaBottom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gradFill rotWithShape="0">
              <a:gsLst>
                <a:gs pos="0">
                  <a:srgbClr val="2e5882"/>
                </a:gs>
                <a:gs pos="100000">
                  <a:srgbClr val="003366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dt" idx="1"/>
          </p:nvPr>
        </p:nvSpPr>
        <p:spPr>
          <a:xfrm>
            <a:off x="457200" y="627840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"/>
          </p:nvPr>
        </p:nvSpPr>
        <p:spPr>
          <a:xfrm>
            <a:off x="3124080" y="627840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3"/>
          </p:nvPr>
        </p:nvSpPr>
        <p:spPr>
          <a:xfrm>
            <a:off x="6553080" y="627840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685800" y="1768320"/>
            <a:ext cx="7772040" cy="173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dk2"/>
                </a:solidFill>
                <a:latin typeface="Calibri Light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42960" y="2428920"/>
            <a:ext cx="7786440" cy="40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Reasons for the compilation</a:t>
            </a: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:</a:t>
            </a: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Unrest in the Muslims because of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the seven words.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Spread of Islam and controversy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In recitations.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714240" y="428760"/>
            <a:ext cx="7772040" cy="173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Compilation in the time of Hazrat Usman (R.A)</a:t>
            </a:r>
            <a:r>
              <a:rPr b="0" lang="en-US" sz="48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US" sz="48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617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500" spc="-1" strike="noStrike">
                <a:solidFill>
                  <a:schemeClr val="lt2"/>
                </a:solidFill>
                <a:latin typeface="Arial"/>
                <a:ea typeface="Arial"/>
              </a:rPr>
              <a:t>The end</a:t>
            </a:r>
            <a:endParaRPr b="0" lang="en-US" sz="115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371600" y="2071800"/>
            <a:ext cx="6400440" cy="44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Huzaifa bin Al Yaman came back from Armenia.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Behavior of the Muslims there towards the recitations.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The people of Syria followed Ubai-bin-Kaab. (R.A).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The people of Iraq followed Abdullah-bin-Masood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642960" y="428760"/>
            <a:ext cx="7772040" cy="173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Cont</a:t>
            </a: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.</a:t>
            </a:r>
            <a:br>
              <a:rPr sz="5400"/>
            </a:b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571680" y="2571840"/>
            <a:ext cx="8000640" cy="385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-Hazrat Usman (R.A) was already alert of the situation because of the same behavior in Madina Munawwara.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-He convened a meeting of experts and discussed the matter. He floated the idea of compilation.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-The idea was supported by the participants.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785880" y="642960"/>
            <a:ext cx="7772040" cy="16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br>
              <a:rPr sz="5400"/>
            </a:b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cont</a:t>
            </a: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. </a:t>
            </a:r>
            <a:br>
              <a:rPr sz="5400"/>
            </a:b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642960" y="2286000"/>
            <a:ext cx="7857720" cy="42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Hafsa (R.A) handed over to them the manuscript which she had on their request, to copy it in many.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The compilation committee consists of: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Zaid-bin-Sabit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Abdullah-bin-Zubair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Saeed-bin-Al-Aas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Hazrat Abdul Rehman-bin-Al-Haris.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714240" y="642960"/>
            <a:ext cx="7772040" cy="173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Tahoma"/>
              </a:rPr>
              <a:t>Cont</a:t>
            </a:r>
            <a:r>
              <a:rPr b="1" lang="en-US" sz="5400" spc="-1" strike="noStrike">
                <a:solidFill>
                  <a:srgbClr val="ffffff"/>
                </a:solidFill>
                <a:latin typeface="Tahoma"/>
              </a:rPr>
              <a:t>.</a:t>
            </a:r>
            <a:br>
              <a:rPr sz="5400"/>
            </a:b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42960" y="2714760"/>
            <a:ext cx="7714800" cy="37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Surah’s were in one manuscript.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It was accommodative script.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Seven manuscripts were prepared and sent to Makkah, Syria, Koofa, Basra, Bahrain and one in Madina.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714240" y="571680"/>
            <a:ext cx="7772040" cy="16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5400" spc="-1" strike="noStrike">
                <a:solidFill>
                  <a:srgbClr val="ffffff"/>
                </a:solidFill>
                <a:latin typeface="Tahoma"/>
              </a:rPr>
              <a:t>Features of the compilation</a:t>
            </a: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lt2"/>
                </a:solidFill>
                <a:latin typeface="Arial"/>
                <a:ea typeface="Arial"/>
              </a:rPr>
              <a:t>Accommodative script</a:t>
            </a:r>
            <a:endParaRPr b="0" lang="en-US" sz="44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ar-SA" sz="3200" spc="-1" strike="noStrike">
                <a:solidFill>
                  <a:schemeClr val="dk1"/>
                </a:solidFill>
                <a:latin typeface="Tahoma"/>
              </a:rPr>
              <a:t>ملِك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ar-SA" sz="3200" spc="-1" strike="noStrike">
                <a:solidFill>
                  <a:schemeClr val="dk1"/>
                </a:solidFill>
                <a:latin typeface="Tahoma"/>
              </a:rPr>
              <a:t>مالك يوم الدين. ملك يوم الدين.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ar-SA" sz="3200" spc="-1" strike="noStrike">
                <a:solidFill>
                  <a:schemeClr val="dk1"/>
                </a:solidFill>
                <a:latin typeface="Tahoma"/>
              </a:rPr>
              <a:t>كلمت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ar-SA" sz="3200" spc="-1" strike="noStrike">
                <a:solidFill>
                  <a:schemeClr val="dk1"/>
                </a:solidFill>
                <a:latin typeface="Tahoma"/>
              </a:rPr>
              <a:t>تمت كلمة ربك. تمت كلمات ربك.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ar-SA" sz="3200" spc="-1" strike="noStrike">
                <a:solidFill>
                  <a:schemeClr val="dk1"/>
                </a:solidFill>
                <a:latin typeface="Tahoma"/>
              </a:rPr>
              <a:t>يعلمون. تعلمون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928800" y="2571840"/>
            <a:ext cx="7500600" cy="392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The main source was of Hazrat Hafsa (R.A).However they were compared with those of Sahaba (R.A)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Sahaba’s manuscripts were burnt </a:t>
            </a:r>
            <a:r>
              <a:rPr b="0" lang="en-GB" sz="3200" spc="-1" strike="noStrike">
                <a:solidFill>
                  <a:schemeClr val="dk1"/>
                </a:solidFill>
                <a:latin typeface="Arial"/>
              </a:rPr>
              <a:t>in this time while the manuscript of Hazrat Hafsa (r.a) was given back which was burnt </a:t>
            </a: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in the reign of Marwah-bin-Al-Hakam.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642960" y="571680"/>
            <a:ext cx="7772040" cy="173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Autofit/>
          </a:bodyPr>
          <a:p>
            <a:pPr indent="0" algn="ctr" rtl="1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Tahoma"/>
              </a:rPr>
              <a:t>Cont</a:t>
            </a:r>
            <a:r>
              <a:rPr b="1" lang="en-US" sz="5400" spc="-1" strike="noStrike">
                <a:solidFill>
                  <a:srgbClr val="ffffff"/>
                </a:solidFill>
                <a:latin typeface="Tahoma"/>
              </a:rPr>
              <a:t>.</a:t>
            </a:r>
            <a:br>
              <a:rPr sz="5400"/>
            </a:br>
            <a:endParaRPr b="0" lang="en-US" sz="5400" spc="-1" strike="noStrike">
              <a:solidFill>
                <a:schemeClr val="dk1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lt2"/>
                </a:solidFill>
                <a:latin typeface="Arial"/>
                <a:ea typeface="Arial"/>
              </a:rPr>
              <a:t>Quiz no. 4</a:t>
            </a:r>
            <a:endParaRPr b="0" lang="en-US" sz="44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compare the compilation of the holy Qura’n in the time of Abubakar siddeeque raziallaho anho with the compilation  in the time of Hazrat Usman raziallaho anho in five aspects: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Aspect no.1: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In daur-e- siddeeqi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In daur-e- Usmani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Aspect no.2: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Aspect no.3: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Aspect no.4: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Tahoma"/>
                <a:ea typeface="Arial"/>
              </a:rPr>
              <a:t>Aspect no.5: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lt2"/>
                </a:solidFill>
                <a:latin typeface="Arial"/>
                <a:ea typeface="Arial"/>
              </a:rPr>
              <a:t>Comparison between the two periods</a:t>
            </a:r>
            <a:endParaRPr b="0" lang="en-US" sz="4400" spc="-1" strike="noStrike">
              <a:solidFill>
                <a:schemeClr val="dk1"/>
              </a:solidFill>
              <a:latin typeface="Tahom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In the background.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Purpose.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Copies of the Manuscript.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Units of the Manuscript.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Seven words and accommodative script.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Arial"/>
              <a:buAutoNum type="arabicPeriod"/>
            </a:pPr>
            <a:r>
              <a:rPr b="0" lang="en-GB" sz="3200" spc="-1" strike="noStrike">
                <a:solidFill>
                  <a:schemeClr val="dk1"/>
                </a:solidFill>
                <a:latin typeface="Tahoma"/>
                <a:ea typeface="Arial"/>
              </a:rPr>
              <a:t>Scriptures except the manuscript of Hazrat Hafsa (r.a) were burnt.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Default Color Scheme">
      <a:dk1>
        <a:srgbClr val="ffffff"/>
      </a:dk1>
      <a:lt1>
        <a:srgbClr val="2b5481"/>
      </a:lt1>
      <a:dk2>
        <a:srgbClr val="003366"/>
      </a:dk2>
      <a:lt2>
        <a:srgbClr val="e5ffff"/>
      </a:lt2>
      <a:accent1>
        <a:srgbClr val="336699"/>
      </a:accent1>
      <a:accent2>
        <a:srgbClr val="00b000"/>
      </a:accent2>
      <a:accent3>
        <a:srgbClr val="acb4c1"/>
      </a:accent3>
      <a:accent4>
        <a:srgbClr val="dcdcdc"/>
      </a:accent4>
      <a:accent5>
        <a:srgbClr val="adb9ca"/>
      </a:accent5>
      <a:accent6>
        <a:srgbClr val="009d00"/>
      </a:accent6>
      <a:hlink>
        <a:srgbClr val="00ccff"/>
      </a:hlink>
      <a:folHlink>
        <a:srgbClr val="b5fffb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2009-11-22T08:15:40Z</dcterms:created>
  <dc:creator>Guest</dc:creator>
  <dc:description/>
  <dc:language>en-US</dc:language>
  <cp:lastModifiedBy/>
  <dcterms:modified xsi:type="dcterms:W3CDTF">2024-01-22T18:58:47Z</dcterms:modified>
  <cp:revision>1</cp:revision>
  <dc:subject/>
  <dc:title> PAKISTAN IDEOLOGY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d32eebf11ed24f51b55168a6297b57d2</vt:lpwstr>
  </property>
</Properties>
</file>