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0"/>
  </p:notesMasterIdLst>
  <p:sldIdLst>
    <p:sldId id="292" r:id="rId2"/>
    <p:sldId id="329" r:id="rId3"/>
    <p:sldId id="330" r:id="rId4"/>
    <p:sldId id="331" r:id="rId5"/>
    <p:sldId id="332" r:id="rId6"/>
    <p:sldId id="333" r:id="rId7"/>
    <p:sldId id="334" r:id="rId8"/>
    <p:sldId id="33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2" autoAdjust="0"/>
    <p:restoredTop sz="95501" autoAdjust="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C7E43-56F6-45CB-A194-C69F9D70AB1E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2DFD2-0C38-4B29-9BF4-608CE31B76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879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88D9-A0EA-4496-9BE0-1249D500102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D0EF-033B-4C04-AD10-C244CD33FE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25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88D9-A0EA-4496-9BE0-1249D500102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D0EF-033B-4C04-AD10-C244CD33FE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69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88D9-A0EA-4496-9BE0-1249D500102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D0EF-033B-4C04-AD10-C244CD33FE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39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88D9-A0EA-4496-9BE0-1249D500102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D0EF-033B-4C04-AD10-C244CD33FE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3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88D9-A0EA-4496-9BE0-1249D500102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D0EF-033B-4C04-AD10-C244CD33FE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85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88D9-A0EA-4496-9BE0-1249D500102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D0EF-033B-4C04-AD10-C244CD33FE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35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88D9-A0EA-4496-9BE0-1249D500102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D0EF-033B-4C04-AD10-C244CD33FE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65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88D9-A0EA-4496-9BE0-1249D500102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D0EF-033B-4C04-AD10-C244CD33FE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47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88D9-A0EA-4496-9BE0-1249D500102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D0EF-033B-4C04-AD10-C244CD33FE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95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88D9-A0EA-4496-9BE0-1249D500102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D0EF-033B-4C04-AD10-C244CD33FE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89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88D9-A0EA-4496-9BE0-1249D500102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D0EF-033B-4C04-AD10-C244CD33FE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825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638888D9-A0EA-4496-9BE0-1249D500102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1/16/2024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E819D0EF-033B-4C04-AD10-C244CD33FE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32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reeform 3"/>
          <p:cNvSpPr/>
          <p:nvPr/>
        </p:nvSpPr>
        <p:spPr>
          <a:xfrm>
            <a:off x="1524000" y="1235075"/>
            <a:ext cx="9144000" cy="319088"/>
          </a:xfrm>
          <a:custGeom>
            <a:avLst/>
            <a:gdLst>
              <a:gd name="connsiteX0" fmla="*/ 0 w 9144000"/>
              <a:gd name="connsiteY0" fmla="*/ 320040 h 320040"/>
              <a:gd name="connsiteX1" fmla="*/ 9144000 w 9144000"/>
              <a:gd name="connsiteY1" fmla="*/ 320040 h 320040"/>
              <a:gd name="connsiteX2" fmla="*/ 9144000 w 9144000"/>
              <a:gd name="connsiteY2" fmla="*/ 0 h 320040"/>
              <a:gd name="connsiteX3" fmla="*/ 0 w 9144000"/>
              <a:gd name="connsiteY3" fmla="*/ 0 h 320040"/>
              <a:gd name="connsiteX4" fmla="*/ 0 w 9144000"/>
              <a:gd name="connsiteY4" fmla="*/ 320040 h 320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20040">
                <a:moveTo>
                  <a:pt x="0" y="320040"/>
                </a:moveTo>
                <a:lnTo>
                  <a:pt x="9144000" y="320040"/>
                </a:lnTo>
                <a:lnTo>
                  <a:pt x="9144000" y="0"/>
                </a:lnTo>
                <a:lnTo>
                  <a:pt x="0" y="0"/>
                </a:lnTo>
                <a:lnTo>
                  <a:pt x="0" y="3200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1524000" y="1279525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CC8E6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2114550" y="1279525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7E97A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151" name="TextBox 1"/>
          <p:cNvSpPr txBox="1">
            <a:spLocks noChangeArrowheads="1"/>
          </p:cNvSpPr>
          <p:nvPr/>
        </p:nvSpPr>
        <p:spPr bwMode="auto">
          <a:xfrm>
            <a:off x="2222500" y="457201"/>
            <a:ext cx="54546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4569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ts val="4600"/>
              </a:lnSpc>
              <a:buFontTx/>
              <a:buNone/>
            </a:pPr>
            <a:r>
              <a:rPr lang="en-US" altLang="zh-CN" sz="4400" dirty="0">
                <a:solidFill>
                  <a:srgbClr val="1F2123"/>
                </a:solidFill>
                <a:latin typeface="Lucida Sans Unicode" panose="020B0602030504020204" pitchFamily="34" charset="0"/>
              </a:rPr>
              <a:t>Contact</a:t>
            </a:r>
            <a:r>
              <a:rPr lang="en-US" altLang="zh-CN" sz="4400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4400" dirty="0">
                <a:solidFill>
                  <a:srgbClr val="1F2123"/>
                </a:solidFill>
                <a:latin typeface="Lucida Sans Unicode" panose="020B0602030504020204" pitchFamily="34" charset="0"/>
              </a:rPr>
              <a:t>Information</a:t>
            </a:r>
          </a:p>
        </p:txBody>
      </p:sp>
      <p:sp>
        <p:nvSpPr>
          <p:cNvPr id="6152" name="TextBox 1"/>
          <p:cNvSpPr txBox="1">
            <a:spLocks noChangeArrowheads="1"/>
          </p:cNvSpPr>
          <p:nvPr/>
        </p:nvSpPr>
        <p:spPr bwMode="auto">
          <a:xfrm>
            <a:off x="2628901" y="1727200"/>
            <a:ext cx="7502247" cy="2478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45698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281113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281113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281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ts val="2500"/>
              </a:lnSpc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Lucida Sans Unicode" panose="020B0602030504020204" pitchFamily="34" charset="0"/>
              </a:rPr>
              <a:t>Instructor: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Engr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. Khateeb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Khan</a:t>
            </a:r>
          </a:p>
          <a:p>
            <a:pPr defTabSz="914400">
              <a:lnSpc>
                <a:spcPts val="2500"/>
              </a:lnSpc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Lecturer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(Software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Engineering)</a:t>
            </a:r>
          </a:p>
          <a:p>
            <a:pPr defTabSz="914400">
              <a:lnSpc>
                <a:spcPts val="2500"/>
              </a:lnSpc>
              <a:buNone/>
            </a:pPr>
            <a:r>
              <a:rPr lang="en-US" sz="2400" dirty="0" smtClean="0"/>
              <a:t>Department </a:t>
            </a:r>
            <a:r>
              <a:rPr lang="en-US" sz="2400" dirty="0"/>
              <a:t>of Computer Science &amp; Information </a:t>
            </a:r>
            <a:r>
              <a:rPr lang="en-US" sz="2400" dirty="0" smtClean="0"/>
              <a:t>Technology</a:t>
            </a:r>
          </a:p>
          <a:p>
            <a:pPr defTabSz="914400">
              <a:lnSpc>
                <a:spcPts val="2500"/>
              </a:lnSpc>
              <a:buNone/>
            </a:pPr>
            <a:r>
              <a:rPr lang="en-US" sz="2400" dirty="0" smtClean="0"/>
              <a:t>IQRA University, Islamabad</a:t>
            </a:r>
          </a:p>
          <a:p>
            <a:pPr defTabSz="914400">
              <a:lnSpc>
                <a:spcPts val="2500"/>
              </a:lnSpc>
              <a:buNone/>
            </a:pPr>
            <a:endParaRPr lang="en-US" sz="4000" dirty="0"/>
          </a:p>
          <a:p>
            <a:pPr defTabSz="914400">
              <a:lnSpc>
                <a:spcPts val="3200"/>
              </a:lnSpc>
              <a:buFontTx/>
              <a:buNone/>
            </a:pPr>
            <a:endParaRPr lang="en-US" altLang="zh-CN" sz="2400" dirty="0">
              <a:solidFill>
                <a:srgbClr val="C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6153" name="TextBox 1"/>
          <p:cNvSpPr txBox="1">
            <a:spLocks noChangeArrowheads="1"/>
          </p:cNvSpPr>
          <p:nvPr/>
        </p:nvSpPr>
        <p:spPr bwMode="auto">
          <a:xfrm>
            <a:off x="2485361" y="3429000"/>
            <a:ext cx="5469446" cy="748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4569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ts val="20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Lucida Sans Unicode" panose="020B0602030504020204" pitchFamily="34" charset="0"/>
              </a:rPr>
              <a:t>Email:Muhammad.Khateeb@iqraisb.edu.pk</a:t>
            </a:r>
            <a:endParaRPr lang="en-US" altLang="zh-CN" sz="2000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 defTabSz="914400">
              <a:lnSpc>
                <a:spcPts val="3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Lucida Sans Unicode" panose="020B0602030504020204" pitchFamily="34" charset="0"/>
              </a:rPr>
              <a:t>Office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Lucida Sans Unicode" panose="020B0602030504020204" pitchFamily="34" charset="0"/>
              </a:rPr>
              <a:t>hours: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78630" y="3771805"/>
            <a:ext cx="82676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 smtClean="0">
                <a:solidFill>
                  <a:schemeClr val="tx2"/>
                </a:solidFill>
              </a:rPr>
              <a:t>ACADEMIC BACKGROUND </a:t>
            </a:r>
          </a:p>
          <a:p>
            <a:pPr algn="r">
              <a:lnSpc>
                <a:spcPct val="200000"/>
              </a:lnSpc>
            </a:pPr>
            <a:r>
              <a:rPr lang="en-US" sz="2000" b="1" dirty="0" smtClean="0">
                <a:solidFill>
                  <a:schemeClr val="tx2"/>
                </a:solidFill>
              </a:rPr>
              <a:t>BS-SE (MUST) MIRPUR, AJK </a:t>
            </a:r>
          </a:p>
          <a:p>
            <a:pPr algn="r">
              <a:lnSpc>
                <a:spcPct val="200000"/>
              </a:lnSpc>
            </a:pPr>
            <a:r>
              <a:rPr lang="en-US" sz="2000" b="1" dirty="0" smtClean="0">
                <a:solidFill>
                  <a:schemeClr val="tx2"/>
                </a:solidFill>
              </a:rPr>
              <a:t>MS-SE(UET) TAXILA, PAKISTAN</a:t>
            </a:r>
          </a:p>
          <a:p>
            <a:pPr algn="r">
              <a:lnSpc>
                <a:spcPct val="200000"/>
              </a:lnSpc>
            </a:pPr>
            <a:r>
              <a:rPr lang="en-US" sz="2000" b="1" dirty="0" smtClean="0">
                <a:solidFill>
                  <a:schemeClr val="tx2"/>
                </a:solidFill>
              </a:rPr>
              <a:t>PHD-SE(UET) TAXILA, PAKISTAN ( IN PROGRESS)</a:t>
            </a:r>
            <a:endParaRPr 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52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4000" y="1235075"/>
            <a:ext cx="9144000" cy="319088"/>
          </a:xfrm>
          <a:custGeom>
            <a:avLst/>
            <a:gdLst>
              <a:gd name="connsiteX0" fmla="*/ 0 w 9144000"/>
              <a:gd name="connsiteY0" fmla="*/ 320040 h 320040"/>
              <a:gd name="connsiteX1" fmla="*/ 9144000 w 9144000"/>
              <a:gd name="connsiteY1" fmla="*/ 320040 h 320040"/>
              <a:gd name="connsiteX2" fmla="*/ 9144000 w 9144000"/>
              <a:gd name="connsiteY2" fmla="*/ 0 h 320040"/>
              <a:gd name="connsiteX3" fmla="*/ 0 w 9144000"/>
              <a:gd name="connsiteY3" fmla="*/ 0 h 320040"/>
              <a:gd name="connsiteX4" fmla="*/ 0 w 9144000"/>
              <a:gd name="connsiteY4" fmla="*/ 320040 h 320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20040">
                <a:moveTo>
                  <a:pt x="0" y="320040"/>
                </a:moveTo>
                <a:lnTo>
                  <a:pt x="9144000" y="320040"/>
                </a:lnTo>
                <a:lnTo>
                  <a:pt x="9144000" y="0"/>
                </a:lnTo>
                <a:lnTo>
                  <a:pt x="0" y="0"/>
                </a:lnTo>
                <a:lnTo>
                  <a:pt x="0" y="3200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1524000" y="1279525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CC8E6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2114550" y="1279525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7E97A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151" name="TextBox 1"/>
          <p:cNvSpPr txBox="1">
            <a:spLocks noChangeArrowheads="1"/>
          </p:cNvSpPr>
          <p:nvPr/>
        </p:nvSpPr>
        <p:spPr bwMode="auto">
          <a:xfrm>
            <a:off x="1181100" y="457201"/>
            <a:ext cx="4278415" cy="636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4569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ts val="4600"/>
              </a:lnSpc>
              <a:buFontTx/>
              <a:buNone/>
            </a:pPr>
            <a:r>
              <a:rPr lang="en-US" altLang="zh-CN" sz="4400" b="1" dirty="0" smtClean="0">
                <a:solidFill>
                  <a:schemeClr val="accent5">
                    <a:lumMod val="75000"/>
                  </a:schemeClr>
                </a:solidFill>
                <a:latin typeface="Lucida Sans Unicode" panose="020B0602030504020204" pitchFamily="34" charset="0"/>
              </a:rPr>
              <a:t>Pointers in c++</a:t>
            </a:r>
            <a:endParaRPr lang="en-US" altLang="zh-CN" sz="4400" b="1" dirty="0">
              <a:solidFill>
                <a:schemeClr val="accent5">
                  <a:lumMod val="75000"/>
                </a:schemeClr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6152" name="TextBox 1"/>
          <p:cNvSpPr txBox="1">
            <a:spLocks noChangeArrowheads="1"/>
          </p:cNvSpPr>
          <p:nvPr/>
        </p:nvSpPr>
        <p:spPr bwMode="auto">
          <a:xfrm>
            <a:off x="1371602" y="1735236"/>
            <a:ext cx="9536804" cy="3288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45698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281113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281113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281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ts val="3200"/>
              </a:lnSpc>
              <a:buFontTx/>
              <a:buNone/>
            </a:pPr>
            <a:r>
              <a:rPr lang="en-US" altLang="zh-CN" sz="2400" dirty="0">
                <a:latin typeface="Lucida Sans Unicode" panose="020B0602030504020204" pitchFamily="34" charset="0"/>
              </a:rPr>
              <a:t>Definition</a:t>
            </a:r>
            <a:r>
              <a:rPr lang="en-US" altLang="zh-CN" sz="2400" dirty="0" smtClean="0">
                <a:latin typeface="Lucida Sans Unicode" panose="020B0602030504020204" pitchFamily="34" charset="0"/>
              </a:rPr>
              <a:t>:</a:t>
            </a:r>
            <a:endParaRPr lang="en-US" altLang="zh-CN" sz="2400" dirty="0">
              <a:latin typeface="Lucida Sans Unicode" panose="020B0602030504020204" pitchFamily="34" charset="0"/>
            </a:endParaRPr>
          </a:p>
          <a:p>
            <a:pPr defTabSz="914400">
              <a:lnSpc>
                <a:spcPts val="3200"/>
              </a:lnSpc>
              <a:buFontTx/>
              <a:buNone/>
            </a:pPr>
            <a:r>
              <a:rPr lang="en-US" altLang="zh-CN" sz="2400" dirty="0">
                <a:latin typeface="Lucida Sans Unicode" panose="020B0602030504020204" pitchFamily="34" charset="0"/>
              </a:rPr>
              <a:t>A pointer is a </a:t>
            </a:r>
            <a:r>
              <a:rPr lang="en-US" altLang="zh-CN" sz="2400" b="1" dirty="0">
                <a:latin typeface="Lucida Sans Unicode" panose="020B0602030504020204" pitchFamily="34" charset="0"/>
              </a:rPr>
              <a:t>variable that stores the memory address </a:t>
            </a:r>
            <a:r>
              <a:rPr lang="en-US" altLang="zh-CN" sz="2400" dirty="0">
                <a:latin typeface="Lucida Sans Unicode" panose="020B0602030504020204" pitchFamily="34" charset="0"/>
              </a:rPr>
              <a:t>of another variable.</a:t>
            </a:r>
          </a:p>
          <a:p>
            <a:pPr defTabSz="914400">
              <a:lnSpc>
                <a:spcPts val="3200"/>
              </a:lnSpc>
              <a:buFontTx/>
              <a:buNone/>
            </a:pPr>
            <a:r>
              <a:rPr lang="en-US" altLang="zh-CN" sz="2400" dirty="0">
                <a:latin typeface="Lucida Sans Unicode" panose="020B0602030504020204" pitchFamily="34" charset="0"/>
              </a:rPr>
              <a:t>It allows direct manipulation and access to memory locations.</a:t>
            </a:r>
          </a:p>
          <a:p>
            <a:pPr defTabSz="914400">
              <a:lnSpc>
                <a:spcPts val="3200"/>
              </a:lnSpc>
              <a:buFontTx/>
              <a:buNone/>
            </a:pPr>
            <a:r>
              <a:rPr lang="en-US" altLang="zh-CN" sz="2400" dirty="0">
                <a:latin typeface="Lucida Sans Unicode" panose="020B0602030504020204" pitchFamily="34" charset="0"/>
              </a:rPr>
              <a:t>Syntax</a:t>
            </a:r>
            <a:r>
              <a:rPr lang="en-US" altLang="zh-CN" sz="2400" dirty="0" smtClean="0">
                <a:latin typeface="Lucida Sans Unicode" panose="020B0602030504020204" pitchFamily="34" charset="0"/>
              </a:rPr>
              <a:t>:</a:t>
            </a:r>
            <a:endParaRPr lang="en-US" altLang="zh-CN" sz="2400" dirty="0">
              <a:latin typeface="Lucida Sans Unicode" panose="020B0602030504020204" pitchFamily="34" charset="0"/>
            </a:endParaRPr>
          </a:p>
          <a:p>
            <a:pPr defTabSz="914400">
              <a:lnSpc>
                <a:spcPts val="3200"/>
              </a:lnSpc>
              <a:buFontTx/>
              <a:buNone/>
            </a:pPr>
            <a:r>
              <a:rPr lang="en-US" altLang="zh-CN" sz="2400" dirty="0">
                <a:latin typeface="Lucida Sans Unicode" panose="020B0602030504020204" pitchFamily="34" charset="0"/>
              </a:rPr>
              <a:t>type *</a:t>
            </a:r>
            <a:r>
              <a:rPr lang="en-US" altLang="zh-CN" sz="2400" dirty="0" err="1">
                <a:latin typeface="Lucida Sans Unicode" panose="020B0602030504020204" pitchFamily="34" charset="0"/>
              </a:rPr>
              <a:t>pointerName</a:t>
            </a:r>
            <a:r>
              <a:rPr lang="en-US" altLang="zh-CN" sz="2400" dirty="0">
                <a:latin typeface="Lucida Sans Unicode" panose="020B0602030504020204" pitchFamily="34" charset="0"/>
              </a:rPr>
              <a:t>;</a:t>
            </a:r>
          </a:p>
          <a:p>
            <a:pPr defTabSz="914400">
              <a:lnSpc>
                <a:spcPts val="3200"/>
              </a:lnSpc>
              <a:buFontTx/>
              <a:buNone/>
            </a:pPr>
            <a:r>
              <a:rPr lang="en-US" altLang="zh-CN" sz="2400" dirty="0">
                <a:latin typeface="Lucida Sans Unicode" panose="020B0602030504020204" pitchFamily="34" charset="0"/>
              </a:rPr>
              <a:t>Example: </a:t>
            </a:r>
            <a:r>
              <a:rPr lang="en-US" altLang="zh-CN" sz="2400" dirty="0" err="1">
                <a:latin typeface="Lucida Sans Unicode" panose="020B0602030504020204" pitchFamily="34" charset="0"/>
              </a:rPr>
              <a:t>int</a:t>
            </a:r>
            <a:r>
              <a:rPr lang="en-US" altLang="zh-CN" sz="2400" dirty="0">
                <a:latin typeface="Lucida Sans Unicode" panose="020B0602030504020204" pitchFamily="34" charset="0"/>
              </a:rPr>
              <a:t> *</a:t>
            </a:r>
            <a:r>
              <a:rPr lang="en-US" altLang="zh-CN" sz="2400" dirty="0" err="1">
                <a:latin typeface="Lucida Sans Unicode" panose="020B0602030504020204" pitchFamily="34" charset="0"/>
              </a:rPr>
              <a:t>ptr</a:t>
            </a:r>
            <a:r>
              <a:rPr lang="en-US" altLang="zh-CN" sz="2400" dirty="0">
                <a:latin typeface="Lucida Sans Unicode" panose="020B0602030504020204" pitchFamily="34" charset="0"/>
              </a:rPr>
              <a:t>;</a:t>
            </a:r>
            <a:endParaRPr lang="en-US" altLang="zh-CN" sz="2400" dirty="0">
              <a:latin typeface="Lucida Sans Unicode" panose="020B0602030504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4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4000" y="1235075"/>
            <a:ext cx="9144000" cy="319088"/>
          </a:xfrm>
          <a:custGeom>
            <a:avLst/>
            <a:gdLst>
              <a:gd name="connsiteX0" fmla="*/ 0 w 9144000"/>
              <a:gd name="connsiteY0" fmla="*/ 320040 h 320040"/>
              <a:gd name="connsiteX1" fmla="*/ 9144000 w 9144000"/>
              <a:gd name="connsiteY1" fmla="*/ 320040 h 320040"/>
              <a:gd name="connsiteX2" fmla="*/ 9144000 w 9144000"/>
              <a:gd name="connsiteY2" fmla="*/ 0 h 320040"/>
              <a:gd name="connsiteX3" fmla="*/ 0 w 9144000"/>
              <a:gd name="connsiteY3" fmla="*/ 0 h 320040"/>
              <a:gd name="connsiteX4" fmla="*/ 0 w 9144000"/>
              <a:gd name="connsiteY4" fmla="*/ 320040 h 320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20040">
                <a:moveTo>
                  <a:pt x="0" y="320040"/>
                </a:moveTo>
                <a:lnTo>
                  <a:pt x="9144000" y="320040"/>
                </a:lnTo>
                <a:lnTo>
                  <a:pt x="9144000" y="0"/>
                </a:lnTo>
                <a:lnTo>
                  <a:pt x="0" y="0"/>
                </a:lnTo>
                <a:lnTo>
                  <a:pt x="0" y="3200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1524000" y="1279525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CC8E6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2114550" y="1279525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7E97A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151" name="TextBox 1"/>
          <p:cNvSpPr txBox="1">
            <a:spLocks noChangeArrowheads="1"/>
          </p:cNvSpPr>
          <p:nvPr/>
        </p:nvSpPr>
        <p:spPr bwMode="auto">
          <a:xfrm>
            <a:off x="1181100" y="457201"/>
            <a:ext cx="4278415" cy="636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4569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ts val="4600"/>
              </a:lnSpc>
              <a:buFontTx/>
              <a:buNone/>
            </a:pPr>
            <a:r>
              <a:rPr lang="en-US" altLang="zh-CN" sz="4400" b="1" dirty="0" smtClean="0">
                <a:solidFill>
                  <a:schemeClr val="accent5">
                    <a:lumMod val="75000"/>
                  </a:schemeClr>
                </a:solidFill>
                <a:latin typeface="Lucida Sans Unicode" panose="020B0602030504020204" pitchFamily="34" charset="0"/>
              </a:rPr>
              <a:t>Pointers in c++</a:t>
            </a:r>
            <a:endParaRPr lang="en-US" altLang="zh-CN" sz="4400" b="1" dirty="0">
              <a:solidFill>
                <a:schemeClr val="accent5">
                  <a:lumMod val="75000"/>
                </a:schemeClr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6152" name="TextBox 1"/>
          <p:cNvSpPr txBox="1">
            <a:spLocks noChangeArrowheads="1"/>
          </p:cNvSpPr>
          <p:nvPr/>
        </p:nvSpPr>
        <p:spPr bwMode="auto">
          <a:xfrm>
            <a:off x="1181100" y="1735236"/>
            <a:ext cx="9727306" cy="410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45698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281113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281113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281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buNone/>
            </a:pPr>
            <a:r>
              <a:rPr lang="en-US" sz="2400" b="1" dirty="0" smtClean="0"/>
              <a:t>Why Pointers</a:t>
            </a:r>
          </a:p>
          <a:p>
            <a:pPr fontAlgn="base">
              <a:buNone/>
            </a:pPr>
            <a:r>
              <a:rPr lang="en-US" sz="2400" dirty="0"/>
              <a:t>Using pointers, a variable or data-item can be accesses in different parts of a program, </a:t>
            </a:r>
            <a:r>
              <a:rPr lang="en-US" sz="2400" dirty="0" smtClean="0"/>
              <a:t>where that </a:t>
            </a:r>
            <a:r>
              <a:rPr lang="en-US" sz="2400" dirty="0"/>
              <a:t>data-item may or may not be in the </a:t>
            </a:r>
            <a:r>
              <a:rPr lang="en-US" sz="2400" dirty="0" smtClean="0"/>
              <a:t>scope</a:t>
            </a:r>
          </a:p>
          <a:p>
            <a:pPr fontAlgn="base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Changing </a:t>
            </a:r>
            <a:r>
              <a:rPr lang="en-US" sz="2400" dirty="0">
                <a:solidFill>
                  <a:srgbClr val="FF0000"/>
                </a:solidFill>
              </a:rPr>
              <a:t>a variable’s value in one </a:t>
            </a:r>
            <a:r>
              <a:rPr lang="en-US" sz="2400" dirty="0" smtClean="0">
                <a:solidFill>
                  <a:srgbClr val="FF0000"/>
                </a:solidFill>
              </a:rPr>
              <a:t>segment/part of </a:t>
            </a:r>
            <a:r>
              <a:rPr lang="en-US" sz="2400" dirty="0">
                <a:solidFill>
                  <a:srgbClr val="FF0000"/>
                </a:solidFill>
              </a:rPr>
              <a:t>the program </a:t>
            </a:r>
            <a:r>
              <a:rPr lang="en-US" sz="2400" dirty="0"/>
              <a:t>will also change the variable’s value in other parts of the program and will help</a:t>
            </a:r>
            <a:br>
              <a:rPr lang="en-US" sz="2400" dirty="0"/>
            </a:br>
            <a:r>
              <a:rPr lang="en-US" sz="2400" dirty="0"/>
              <a:t>to save space by sharing data-items</a:t>
            </a:r>
            <a:r>
              <a:rPr lang="en-US" sz="2400" dirty="0" smtClean="0"/>
              <a:t>.</a:t>
            </a:r>
          </a:p>
          <a:p>
            <a:pPr fontAlgn="base">
              <a:buNone/>
            </a:pPr>
            <a:r>
              <a:rPr lang="en-US" sz="2400" dirty="0"/>
              <a:t>Pointers are very useful to share data-items or values across </a:t>
            </a:r>
            <a:r>
              <a:rPr lang="en-US" sz="2400" dirty="0" smtClean="0"/>
              <a:t>applications</a:t>
            </a:r>
          </a:p>
          <a:p>
            <a:pPr fontAlgn="base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pPr fontAlgn="base">
              <a:buNone/>
            </a:pPr>
            <a:endParaRPr lang="en-US" sz="2400" b="1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81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4000" y="1235075"/>
            <a:ext cx="9144000" cy="319088"/>
          </a:xfrm>
          <a:custGeom>
            <a:avLst/>
            <a:gdLst>
              <a:gd name="connsiteX0" fmla="*/ 0 w 9144000"/>
              <a:gd name="connsiteY0" fmla="*/ 320040 h 320040"/>
              <a:gd name="connsiteX1" fmla="*/ 9144000 w 9144000"/>
              <a:gd name="connsiteY1" fmla="*/ 320040 h 320040"/>
              <a:gd name="connsiteX2" fmla="*/ 9144000 w 9144000"/>
              <a:gd name="connsiteY2" fmla="*/ 0 h 320040"/>
              <a:gd name="connsiteX3" fmla="*/ 0 w 9144000"/>
              <a:gd name="connsiteY3" fmla="*/ 0 h 320040"/>
              <a:gd name="connsiteX4" fmla="*/ 0 w 9144000"/>
              <a:gd name="connsiteY4" fmla="*/ 320040 h 320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20040">
                <a:moveTo>
                  <a:pt x="0" y="320040"/>
                </a:moveTo>
                <a:lnTo>
                  <a:pt x="9144000" y="320040"/>
                </a:lnTo>
                <a:lnTo>
                  <a:pt x="9144000" y="0"/>
                </a:lnTo>
                <a:lnTo>
                  <a:pt x="0" y="0"/>
                </a:lnTo>
                <a:lnTo>
                  <a:pt x="0" y="3200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1524000" y="1279525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CC8E6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2114550" y="1279525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7E97A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151" name="TextBox 1"/>
          <p:cNvSpPr txBox="1">
            <a:spLocks noChangeArrowheads="1"/>
          </p:cNvSpPr>
          <p:nvPr/>
        </p:nvSpPr>
        <p:spPr bwMode="auto">
          <a:xfrm>
            <a:off x="1181100" y="457201"/>
            <a:ext cx="4278415" cy="636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4569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ts val="4600"/>
              </a:lnSpc>
              <a:buFontTx/>
              <a:buNone/>
            </a:pPr>
            <a:r>
              <a:rPr lang="en-US" altLang="zh-CN" sz="4400" b="1" dirty="0" smtClean="0">
                <a:solidFill>
                  <a:schemeClr val="accent5">
                    <a:lumMod val="75000"/>
                  </a:schemeClr>
                </a:solidFill>
                <a:latin typeface="Lucida Sans Unicode" panose="020B0602030504020204" pitchFamily="34" charset="0"/>
              </a:rPr>
              <a:t>Pointers in c++</a:t>
            </a:r>
            <a:endParaRPr lang="en-US" altLang="zh-CN" sz="4400" b="1" dirty="0">
              <a:solidFill>
                <a:schemeClr val="accent5">
                  <a:lumMod val="75000"/>
                </a:schemeClr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6152" name="TextBox 1"/>
          <p:cNvSpPr txBox="1">
            <a:spLocks noChangeArrowheads="1"/>
          </p:cNvSpPr>
          <p:nvPr/>
        </p:nvSpPr>
        <p:spPr bwMode="auto">
          <a:xfrm>
            <a:off x="1181100" y="1735236"/>
            <a:ext cx="9727306" cy="373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45698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281113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281113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281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2400" b="1" dirty="0"/>
              <a:t>Reference and dereference </a:t>
            </a:r>
            <a:r>
              <a:rPr lang="en-US" sz="2400" b="1" dirty="0" smtClean="0"/>
              <a:t>operators in pointer</a:t>
            </a:r>
          </a:p>
          <a:p>
            <a:pPr>
              <a:buNone/>
            </a:pPr>
            <a:r>
              <a:rPr lang="en-US" sz="2400" dirty="0"/>
              <a:t>we used ampersand </a:t>
            </a:r>
            <a:r>
              <a:rPr lang="en-US" sz="2400" dirty="0">
                <a:solidFill>
                  <a:srgbClr val="FF0000"/>
                </a:solidFill>
              </a:rPr>
              <a:t>sign (&amp;).</a:t>
            </a:r>
            <a:r>
              <a:rPr lang="en-US" sz="2400" dirty="0"/>
              <a:t> This sign is called the reference operator. If the reference operator is used you will get the “address of” a variable. </a:t>
            </a: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We also used the </a:t>
            </a:r>
            <a:r>
              <a:rPr lang="en-US" sz="2400" dirty="0">
                <a:solidFill>
                  <a:srgbClr val="FF0000"/>
                </a:solidFill>
              </a:rPr>
              <a:t>asterisk sign (*) </a:t>
            </a:r>
            <a:r>
              <a:rPr lang="en-US" sz="2400" dirty="0"/>
              <a:t>in the </a:t>
            </a:r>
            <a:r>
              <a:rPr lang="en-US" sz="2400" dirty="0" smtClean="0"/>
              <a:t>statement</a:t>
            </a:r>
            <a:r>
              <a:rPr lang="en-US" sz="2400" dirty="0"/>
              <a:t>. This sign is called the dereference operator. If the dereference operator is used you will get the “value pointed by” a pointer. </a:t>
            </a:r>
            <a:endParaRPr lang="en-US" sz="2400" dirty="0" smtClean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22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4000" y="1235075"/>
            <a:ext cx="9144000" cy="319088"/>
          </a:xfrm>
          <a:custGeom>
            <a:avLst/>
            <a:gdLst>
              <a:gd name="connsiteX0" fmla="*/ 0 w 9144000"/>
              <a:gd name="connsiteY0" fmla="*/ 320040 h 320040"/>
              <a:gd name="connsiteX1" fmla="*/ 9144000 w 9144000"/>
              <a:gd name="connsiteY1" fmla="*/ 320040 h 320040"/>
              <a:gd name="connsiteX2" fmla="*/ 9144000 w 9144000"/>
              <a:gd name="connsiteY2" fmla="*/ 0 h 320040"/>
              <a:gd name="connsiteX3" fmla="*/ 0 w 9144000"/>
              <a:gd name="connsiteY3" fmla="*/ 0 h 320040"/>
              <a:gd name="connsiteX4" fmla="*/ 0 w 9144000"/>
              <a:gd name="connsiteY4" fmla="*/ 320040 h 320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20040">
                <a:moveTo>
                  <a:pt x="0" y="320040"/>
                </a:moveTo>
                <a:lnTo>
                  <a:pt x="9144000" y="320040"/>
                </a:lnTo>
                <a:lnTo>
                  <a:pt x="9144000" y="0"/>
                </a:lnTo>
                <a:lnTo>
                  <a:pt x="0" y="0"/>
                </a:lnTo>
                <a:lnTo>
                  <a:pt x="0" y="3200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1409700" y="1137700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CC8E6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2114550" y="1156505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7E97A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151" name="TextBox 1"/>
          <p:cNvSpPr txBox="1">
            <a:spLocks noChangeArrowheads="1"/>
          </p:cNvSpPr>
          <p:nvPr/>
        </p:nvSpPr>
        <p:spPr bwMode="auto">
          <a:xfrm>
            <a:off x="1181100" y="457201"/>
            <a:ext cx="4278415" cy="636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4569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ts val="4600"/>
              </a:lnSpc>
              <a:buFontTx/>
              <a:buNone/>
            </a:pPr>
            <a:r>
              <a:rPr lang="en-US" altLang="zh-CN" sz="4400" b="1" dirty="0" smtClean="0">
                <a:solidFill>
                  <a:schemeClr val="accent5">
                    <a:lumMod val="75000"/>
                  </a:schemeClr>
                </a:solidFill>
                <a:latin typeface="Lucida Sans Unicode" panose="020B0602030504020204" pitchFamily="34" charset="0"/>
              </a:rPr>
              <a:t>Pointers in c++</a:t>
            </a:r>
            <a:endParaRPr lang="en-US" altLang="zh-CN" sz="4400" b="1" dirty="0">
              <a:solidFill>
                <a:schemeClr val="accent5">
                  <a:lumMod val="75000"/>
                </a:schemeClr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6152" name="TextBox 1"/>
          <p:cNvSpPr txBox="1">
            <a:spLocks noChangeArrowheads="1"/>
          </p:cNvSpPr>
          <p:nvPr/>
        </p:nvSpPr>
        <p:spPr bwMode="auto">
          <a:xfrm>
            <a:off x="1181100" y="1393825"/>
            <a:ext cx="9727306" cy="6349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45698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281113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281113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281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2400" b="1" dirty="0" smtClean="0"/>
              <a:t>Basic Example</a:t>
            </a:r>
          </a:p>
          <a:p>
            <a:pPr>
              <a:buNone/>
            </a:pPr>
            <a:r>
              <a:rPr lang="en-US" sz="1600" b="1" dirty="0"/>
              <a:t>#include &lt;</a:t>
            </a:r>
            <a:r>
              <a:rPr lang="en-US" sz="1600" b="1" dirty="0" err="1" smtClean="0"/>
              <a:t>iostreamint</a:t>
            </a:r>
            <a:r>
              <a:rPr lang="en-US" sz="1600" b="1" dirty="0" smtClean="0"/>
              <a:t> </a:t>
            </a:r>
            <a:r>
              <a:rPr lang="en-US" sz="1600" b="1" dirty="0"/>
              <a:t>main() {</a:t>
            </a:r>
          </a:p>
          <a:p>
            <a:pPr>
              <a:lnSpc>
                <a:spcPct val="150000"/>
              </a:lnSpc>
              <a:buNone/>
            </a:pPr>
            <a:r>
              <a:rPr lang="en-US" sz="1600" b="1" dirty="0"/>
              <a:t>    // Declare a variable</a:t>
            </a:r>
          </a:p>
          <a:p>
            <a:pPr>
              <a:lnSpc>
                <a:spcPct val="150000"/>
              </a:lnSpc>
              <a:buNone/>
            </a:pPr>
            <a:r>
              <a:rPr lang="en-US" sz="1600" b="1" dirty="0"/>
              <a:t>    </a:t>
            </a: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b="1" dirty="0" err="1"/>
              <a:t>num</a:t>
            </a:r>
            <a:r>
              <a:rPr lang="en-US" sz="1600" b="1" dirty="0"/>
              <a:t> = 10;</a:t>
            </a:r>
          </a:p>
          <a:p>
            <a:pPr>
              <a:lnSpc>
                <a:spcPct val="150000"/>
              </a:lnSpc>
              <a:buNone/>
            </a:pPr>
            <a:r>
              <a:rPr lang="en-US" sz="1600" b="1" dirty="0" err="1" smtClean="0"/>
              <a:t>int</a:t>
            </a:r>
            <a:r>
              <a:rPr lang="en-US" sz="1600" b="1" dirty="0" smtClean="0"/>
              <a:t> </a:t>
            </a:r>
            <a:r>
              <a:rPr lang="en-US" sz="1600" b="1" dirty="0"/>
              <a:t>*</a:t>
            </a:r>
            <a:r>
              <a:rPr lang="en-US" sz="1600" b="1" dirty="0" err="1"/>
              <a:t>ptr</a:t>
            </a:r>
            <a:r>
              <a:rPr lang="en-US" sz="1600" b="1" dirty="0"/>
              <a:t> = &amp;</a:t>
            </a:r>
            <a:r>
              <a:rPr lang="en-US" sz="1600" b="1" dirty="0" err="1"/>
              <a:t>num</a:t>
            </a:r>
            <a:r>
              <a:rPr lang="en-US" sz="1600" b="1" dirty="0"/>
              <a:t>;</a:t>
            </a:r>
          </a:p>
          <a:p>
            <a:pPr>
              <a:lnSpc>
                <a:spcPct val="150000"/>
              </a:lnSpc>
              <a:buNone/>
            </a:pPr>
            <a:r>
              <a:rPr lang="en-US" sz="1600" b="1" dirty="0" smtClean="0"/>
              <a:t>scout </a:t>
            </a:r>
            <a:r>
              <a:rPr lang="en-US" sz="1600" b="1" dirty="0"/>
              <a:t>&lt;&lt; "Original Value: " &lt;&lt; </a:t>
            </a:r>
            <a:r>
              <a:rPr lang="en-US" sz="1600" b="1" dirty="0" err="1"/>
              <a:t>num</a:t>
            </a:r>
            <a:r>
              <a:rPr lang="en-US" sz="1600" b="1" dirty="0"/>
              <a:t> &lt;&lt; </a:t>
            </a:r>
            <a:r>
              <a:rPr lang="en-US" sz="1600" b="1" dirty="0" err="1"/>
              <a:t>std</a:t>
            </a:r>
            <a:r>
              <a:rPr lang="en-US" sz="1600" b="1" dirty="0"/>
              <a:t>::</a:t>
            </a:r>
            <a:r>
              <a:rPr lang="en-US" sz="1600" b="1" dirty="0" err="1"/>
              <a:t>endl</a:t>
            </a:r>
            <a:r>
              <a:rPr lang="en-US" sz="1600" b="1" dirty="0"/>
              <a:t>;</a:t>
            </a:r>
          </a:p>
          <a:p>
            <a:pPr>
              <a:lnSpc>
                <a:spcPct val="150000"/>
              </a:lnSpc>
              <a:buNone/>
            </a:pPr>
            <a:r>
              <a:rPr lang="en-US" sz="1600" b="1" dirty="0"/>
              <a:t> </a:t>
            </a:r>
            <a:r>
              <a:rPr lang="en-US" sz="1600" b="1" dirty="0" err="1" smtClean="0"/>
              <a:t>cout</a:t>
            </a:r>
            <a:r>
              <a:rPr lang="en-US" sz="1600" b="1" dirty="0" smtClean="0"/>
              <a:t> </a:t>
            </a:r>
            <a:r>
              <a:rPr lang="en-US" sz="1600" b="1" dirty="0"/>
              <a:t>&lt;&lt; "Memory Address: " &lt;&lt; &amp;</a:t>
            </a:r>
            <a:r>
              <a:rPr lang="en-US" sz="1600" b="1" dirty="0" err="1"/>
              <a:t>num</a:t>
            </a:r>
            <a:r>
              <a:rPr lang="en-US" sz="1600" b="1" dirty="0"/>
              <a:t> &lt;&lt; </a:t>
            </a:r>
            <a:r>
              <a:rPr lang="en-US" sz="1600" b="1" dirty="0" err="1"/>
              <a:t>std</a:t>
            </a:r>
            <a:r>
              <a:rPr lang="en-US" sz="1600" b="1" dirty="0"/>
              <a:t>::</a:t>
            </a:r>
            <a:r>
              <a:rPr lang="en-US" sz="1600" b="1" dirty="0" err="1"/>
              <a:t>endl</a:t>
            </a:r>
            <a:r>
              <a:rPr lang="en-US" sz="1600" b="1" dirty="0"/>
              <a:t>;</a:t>
            </a:r>
          </a:p>
          <a:p>
            <a:pPr>
              <a:lnSpc>
                <a:spcPct val="150000"/>
              </a:lnSpc>
              <a:buNone/>
            </a:pPr>
            <a:r>
              <a:rPr lang="en-US" sz="1600" b="1" dirty="0" smtClean="0"/>
              <a:t>*</a:t>
            </a:r>
            <a:r>
              <a:rPr lang="en-US" sz="1600" b="1" dirty="0" err="1"/>
              <a:t>ptr</a:t>
            </a:r>
            <a:r>
              <a:rPr lang="en-US" sz="1600" b="1" dirty="0"/>
              <a:t> = 20;</a:t>
            </a:r>
          </a:p>
          <a:p>
            <a:pPr>
              <a:lnSpc>
                <a:spcPct val="150000"/>
              </a:lnSpc>
              <a:buNone/>
            </a:pPr>
            <a:r>
              <a:rPr lang="en-US" sz="1600" b="1" dirty="0" err="1" smtClean="0"/>
              <a:t>cout</a:t>
            </a:r>
            <a:r>
              <a:rPr lang="en-US" sz="1600" b="1" dirty="0" smtClean="0"/>
              <a:t> </a:t>
            </a:r>
            <a:r>
              <a:rPr lang="en-US" sz="1600" b="1" dirty="0"/>
              <a:t>&lt;&lt; "\</a:t>
            </a:r>
            <a:r>
              <a:rPr lang="en-US" sz="1600" b="1" dirty="0" err="1"/>
              <a:t>nModified</a:t>
            </a:r>
            <a:r>
              <a:rPr lang="en-US" sz="1600" b="1" dirty="0"/>
              <a:t> Value: " &lt;&lt; </a:t>
            </a:r>
            <a:r>
              <a:rPr lang="en-US" sz="1600" b="1" dirty="0" err="1"/>
              <a:t>num</a:t>
            </a:r>
            <a:r>
              <a:rPr lang="en-US" sz="1600" b="1" dirty="0"/>
              <a:t> &lt;&lt; </a:t>
            </a:r>
            <a:r>
              <a:rPr lang="en-US" sz="1600" b="1" dirty="0" err="1"/>
              <a:t>std</a:t>
            </a:r>
            <a:r>
              <a:rPr lang="en-US" sz="1600" b="1" dirty="0"/>
              <a:t>::</a:t>
            </a:r>
            <a:r>
              <a:rPr lang="en-US" sz="1600" b="1" dirty="0" err="1"/>
              <a:t>endl</a:t>
            </a:r>
            <a:r>
              <a:rPr lang="en-US" sz="1600" b="1" dirty="0"/>
              <a:t>;</a:t>
            </a:r>
          </a:p>
          <a:p>
            <a:pPr>
              <a:lnSpc>
                <a:spcPct val="150000"/>
              </a:lnSpc>
              <a:buNone/>
            </a:pPr>
            <a:r>
              <a:rPr lang="en-US" sz="1600" b="1" dirty="0"/>
              <a:t>   </a:t>
            </a:r>
            <a:r>
              <a:rPr lang="en-US" sz="1600" b="1" dirty="0" err="1" smtClean="0"/>
              <a:t>cout</a:t>
            </a:r>
            <a:r>
              <a:rPr lang="en-US" sz="1600" b="1" dirty="0" smtClean="0"/>
              <a:t> </a:t>
            </a:r>
            <a:r>
              <a:rPr lang="en-US" sz="1600" b="1" dirty="0"/>
              <a:t>&lt;&lt; "Memory Address (unchanged): " &lt;&lt; &amp;</a:t>
            </a:r>
            <a:r>
              <a:rPr lang="en-US" sz="1600" b="1" dirty="0" err="1"/>
              <a:t>num</a:t>
            </a:r>
            <a:r>
              <a:rPr lang="en-US" sz="1600" b="1" dirty="0"/>
              <a:t> &lt;&lt; </a:t>
            </a:r>
            <a:r>
              <a:rPr lang="en-US" sz="1600" b="1" dirty="0" err="1"/>
              <a:t>std</a:t>
            </a:r>
            <a:r>
              <a:rPr lang="en-US" sz="1600" b="1" dirty="0"/>
              <a:t>::</a:t>
            </a:r>
            <a:r>
              <a:rPr lang="en-US" sz="1600" b="1" dirty="0" err="1"/>
              <a:t>endl</a:t>
            </a:r>
            <a:r>
              <a:rPr lang="en-US" sz="1600" b="1" dirty="0" smtClean="0"/>
              <a:t>;</a:t>
            </a:r>
            <a:endParaRPr lang="en-US" sz="1600" b="1" dirty="0"/>
          </a:p>
          <a:p>
            <a:pPr>
              <a:lnSpc>
                <a:spcPct val="150000"/>
              </a:lnSpc>
              <a:buNone/>
            </a:pPr>
            <a:r>
              <a:rPr lang="en-US" sz="1600" b="1" dirty="0"/>
              <a:t>    return 0</a:t>
            </a:r>
            <a:r>
              <a:rPr lang="en-US" sz="1600" b="1" dirty="0" smtClean="0"/>
              <a:t>;</a:t>
            </a:r>
          </a:p>
          <a:p>
            <a:pPr>
              <a:lnSpc>
                <a:spcPct val="150000"/>
              </a:lnSpc>
              <a:buNone/>
            </a:pPr>
            <a:r>
              <a:rPr lang="en-US" sz="1600" b="1" dirty="0"/>
              <a:t>}</a:t>
            </a:r>
          </a:p>
          <a:p>
            <a:pPr>
              <a:lnSpc>
                <a:spcPct val="150000"/>
              </a:lnSpc>
              <a:buNone/>
            </a:pPr>
            <a:r>
              <a:rPr lang="en-US" sz="1600" b="1" dirty="0" smtClean="0"/>
              <a:t> </a:t>
            </a:r>
            <a:r>
              <a:rPr lang="en-US" sz="1600" dirty="0"/>
              <a:t>Original Value: 10 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Memory </a:t>
            </a:r>
            <a:r>
              <a:rPr lang="en-US" sz="1600" dirty="0"/>
              <a:t>Address: 0x7ffeefbff49c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Modified </a:t>
            </a:r>
            <a:r>
              <a:rPr lang="en-US" sz="1600" dirty="0"/>
              <a:t>Value: </a:t>
            </a:r>
            <a:r>
              <a:rPr lang="en-US" sz="1600" dirty="0" smtClean="0"/>
              <a:t>20</a:t>
            </a:r>
            <a:endParaRPr lang="en-US" sz="1600" b="1" dirty="0"/>
          </a:p>
          <a:p>
            <a:pPr>
              <a:buNone/>
            </a:pPr>
            <a:endParaRPr lang="en-US" sz="2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85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4000" y="1235075"/>
            <a:ext cx="9144000" cy="319088"/>
          </a:xfrm>
          <a:custGeom>
            <a:avLst/>
            <a:gdLst>
              <a:gd name="connsiteX0" fmla="*/ 0 w 9144000"/>
              <a:gd name="connsiteY0" fmla="*/ 320040 h 320040"/>
              <a:gd name="connsiteX1" fmla="*/ 9144000 w 9144000"/>
              <a:gd name="connsiteY1" fmla="*/ 320040 h 320040"/>
              <a:gd name="connsiteX2" fmla="*/ 9144000 w 9144000"/>
              <a:gd name="connsiteY2" fmla="*/ 0 h 320040"/>
              <a:gd name="connsiteX3" fmla="*/ 0 w 9144000"/>
              <a:gd name="connsiteY3" fmla="*/ 0 h 320040"/>
              <a:gd name="connsiteX4" fmla="*/ 0 w 9144000"/>
              <a:gd name="connsiteY4" fmla="*/ 320040 h 320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20040">
                <a:moveTo>
                  <a:pt x="0" y="320040"/>
                </a:moveTo>
                <a:lnTo>
                  <a:pt x="9144000" y="320040"/>
                </a:lnTo>
                <a:lnTo>
                  <a:pt x="9144000" y="0"/>
                </a:lnTo>
                <a:lnTo>
                  <a:pt x="0" y="0"/>
                </a:lnTo>
                <a:lnTo>
                  <a:pt x="0" y="3200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1409700" y="1137700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CC8E6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2114550" y="1156505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7E97A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151" name="TextBox 1"/>
          <p:cNvSpPr txBox="1">
            <a:spLocks noChangeArrowheads="1"/>
          </p:cNvSpPr>
          <p:nvPr/>
        </p:nvSpPr>
        <p:spPr bwMode="auto">
          <a:xfrm>
            <a:off x="1181100" y="457201"/>
            <a:ext cx="4278415" cy="636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4569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ts val="4600"/>
              </a:lnSpc>
              <a:buFontTx/>
              <a:buNone/>
            </a:pPr>
            <a:r>
              <a:rPr lang="en-US" altLang="zh-CN" sz="4400" b="1" dirty="0" smtClean="0">
                <a:solidFill>
                  <a:schemeClr val="accent5">
                    <a:lumMod val="75000"/>
                  </a:schemeClr>
                </a:solidFill>
                <a:latin typeface="Lucida Sans Unicode" panose="020B0602030504020204" pitchFamily="34" charset="0"/>
              </a:rPr>
              <a:t>Pointers in c++</a:t>
            </a:r>
            <a:endParaRPr lang="en-US" altLang="zh-CN" sz="4400" b="1" dirty="0">
              <a:solidFill>
                <a:schemeClr val="accent5">
                  <a:lumMod val="75000"/>
                </a:schemeClr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6152" name="TextBox 1"/>
          <p:cNvSpPr txBox="1">
            <a:spLocks noChangeArrowheads="1"/>
          </p:cNvSpPr>
          <p:nvPr/>
        </p:nvSpPr>
        <p:spPr bwMode="auto">
          <a:xfrm>
            <a:off x="1232347" y="1463675"/>
            <a:ext cx="9727306" cy="4847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45698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281113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281113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281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2400" b="1" dirty="0" smtClean="0"/>
              <a:t>How pointers Work</a:t>
            </a:r>
          </a:p>
          <a:p>
            <a:pPr>
              <a:buNone/>
            </a:pPr>
            <a:r>
              <a:rPr lang="en-US" sz="2400" b="1" dirty="0" smtClean="0"/>
              <a:t>Example</a:t>
            </a:r>
          </a:p>
          <a:p>
            <a:pPr>
              <a:buNone/>
            </a:pPr>
            <a:r>
              <a:rPr lang="en-US" sz="2400" b="1" dirty="0" err="1"/>
              <a:t>i</a:t>
            </a:r>
            <a:r>
              <a:rPr lang="en-US" sz="2400" b="1" dirty="0" err="1" smtClean="0"/>
              <a:t>nt</a:t>
            </a:r>
            <a:r>
              <a:rPr lang="en-US" sz="2400" b="1" dirty="0" smtClean="0"/>
              <a:t> x=10;</a:t>
            </a:r>
          </a:p>
          <a:p>
            <a:pPr>
              <a:buNone/>
            </a:pPr>
            <a:r>
              <a:rPr lang="en-US" sz="2400" b="1" dirty="0" err="1" smtClean="0"/>
              <a:t>int</a:t>
            </a:r>
            <a:r>
              <a:rPr lang="en-US" sz="2400" b="1" dirty="0" smtClean="0"/>
              <a:t> *y=&amp;x;</a:t>
            </a:r>
          </a:p>
          <a:p>
            <a:pPr>
              <a:buNone/>
            </a:pPr>
            <a:r>
              <a:rPr lang="en-US" sz="2400" b="1" dirty="0" err="1" smtClean="0"/>
              <a:t>Cout</a:t>
            </a:r>
            <a:r>
              <a:rPr lang="en-US" sz="2400" b="1" dirty="0" smtClean="0"/>
              <a:t>&lt;&lt;x;</a:t>
            </a:r>
          </a:p>
          <a:p>
            <a:pPr>
              <a:buNone/>
            </a:pPr>
            <a:r>
              <a:rPr lang="en-US" sz="2400" b="1" dirty="0" err="1" smtClean="0"/>
              <a:t>Cout</a:t>
            </a:r>
            <a:r>
              <a:rPr lang="en-US" sz="2400" b="1" dirty="0" smtClean="0"/>
              <a:t>&lt;&lt;&amp;x;</a:t>
            </a:r>
          </a:p>
          <a:p>
            <a:pPr>
              <a:buNone/>
            </a:pPr>
            <a:r>
              <a:rPr lang="en-US" sz="2400" b="1" dirty="0" err="1" smtClean="0"/>
              <a:t>Cout</a:t>
            </a:r>
            <a:r>
              <a:rPr lang="en-US" sz="2400" b="1" dirty="0" smtClean="0"/>
              <a:t>&lt;&lt;y;</a:t>
            </a:r>
          </a:p>
          <a:p>
            <a:pPr>
              <a:buNone/>
            </a:pPr>
            <a:r>
              <a:rPr lang="en-US" sz="2400" b="1" dirty="0" err="1" smtClean="0"/>
              <a:t>Cout</a:t>
            </a:r>
            <a:r>
              <a:rPr lang="en-US" sz="2400" b="1" dirty="0" smtClean="0"/>
              <a:t>&lt;&lt;*y;</a:t>
            </a:r>
          </a:p>
          <a:p>
            <a:pPr>
              <a:buNone/>
            </a:pPr>
            <a:r>
              <a:rPr lang="en-US" sz="2400" b="1" dirty="0" err="1" smtClean="0"/>
              <a:t>Cout</a:t>
            </a:r>
            <a:r>
              <a:rPr lang="en-US" sz="2400" b="1" dirty="0" smtClean="0"/>
              <a:t>&lt;&lt;&amp;y;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07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4000" y="1235075"/>
            <a:ext cx="9144000" cy="319088"/>
          </a:xfrm>
          <a:custGeom>
            <a:avLst/>
            <a:gdLst>
              <a:gd name="connsiteX0" fmla="*/ 0 w 9144000"/>
              <a:gd name="connsiteY0" fmla="*/ 320040 h 320040"/>
              <a:gd name="connsiteX1" fmla="*/ 9144000 w 9144000"/>
              <a:gd name="connsiteY1" fmla="*/ 320040 h 320040"/>
              <a:gd name="connsiteX2" fmla="*/ 9144000 w 9144000"/>
              <a:gd name="connsiteY2" fmla="*/ 0 h 320040"/>
              <a:gd name="connsiteX3" fmla="*/ 0 w 9144000"/>
              <a:gd name="connsiteY3" fmla="*/ 0 h 320040"/>
              <a:gd name="connsiteX4" fmla="*/ 0 w 9144000"/>
              <a:gd name="connsiteY4" fmla="*/ 320040 h 320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20040">
                <a:moveTo>
                  <a:pt x="0" y="320040"/>
                </a:moveTo>
                <a:lnTo>
                  <a:pt x="9144000" y="320040"/>
                </a:lnTo>
                <a:lnTo>
                  <a:pt x="9144000" y="0"/>
                </a:lnTo>
                <a:lnTo>
                  <a:pt x="0" y="0"/>
                </a:lnTo>
                <a:lnTo>
                  <a:pt x="0" y="3200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1409700" y="1137700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CC8E6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2114550" y="1156505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7E97A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151" name="TextBox 1"/>
          <p:cNvSpPr txBox="1">
            <a:spLocks noChangeArrowheads="1"/>
          </p:cNvSpPr>
          <p:nvPr/>
        </p:nvSpPr>
        <p:spPr bwMode="auto">
          <a:xfrm>
            <a:off x="1181100" y="457201"/>
            <a:ext cx="3424014" cy="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4569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ts val="4600"/>
              </a:lnSpc>
              <a:buFontTx/>
              <a:buNone/>
            </a:pPr>
            <a:r>
              <a:rPr lang="en-US" altLang="zh-CN" sz="4400" b="1" dirty="0" smtClean="0">
                <a:solidFill>
                  <a:schemeClr val="accent5">
                    <a:lumMod val="75000"/>
                  </a:schemeClr>
                </a:solidFill>
                <a:latin typeface="Lucida Sans Unicode" panose="020B0602030504020204" pitchFamily="34" charset="0"/>
              </a:rPr>
              <a:t>Today Tasks</a:t>
            </a:r>
            <a:endParaRPr lang="en-US" altLang="zh-CN" sz="4400" b="1" dirty="0">
              <a:solidFill>
                <a:schemeClr val="accent5">
                  <a:lumMod val="75000"/>
                </a:schemeClr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6152" name="TextBox 1"/>
          <p:cNvSpPr txBox="1">
            <a:spLocks noChangeArrowheads="1"/>
          </p:cNvSpPr>
          <p:nvPr/>
        </p:nvSpPr>
        <p:spPr bwMode="auto">
          <a:xfrm>
            <a:off x="1232347" y="1463675"/>
            <a:ext cx="9727306" cy="2853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45698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281113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281113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281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2400" dirty="0"/>
              <a:t>Write a program that asks the user to enter integers as inputs to be stored in the variables 'a' and 'b' respectively. There are also two integer pointers named </a:t>
            </a:r>
            <a:r>
              <a:rPr lang="en-US" sz="2400" dirty="0" err="1"/>
              <a:t>ptrA</a:t>
            </a:r>
            <a:r>
              <a:rPr lang="en-US" sz="2400" dirty="0"/>
              <a:t> and </a:t>
            </a:r>
            <a:r>
              <a:rPr lang="en-US" sz="2400" dirty="0" err="1"/>
              <a:t>ptrB</a:t>
            </a:r>
            <a:r>
              <a:rPr lang="en-US" sz="2400" dirty="0"/>
              <a:t>. Assign the values of 'a' and 'b' to </a:t>
            </a:r>
            <a:r>
              <a:rPr lang="en-US" sz="2400" dirty="0" err="1"/>
              <a:t>ptrA</a:t>
            </a:r>
            <a:r>
              <a:rPr lang="en-US" sz="2400" dirty="0"/>
              <a:t> and </a:t>
            </a:r>
            <a:r>
              <a:rPr lang="en-US" sz="2400" dirty="0" err="1"/>
              <a:t>ptrB</a:t>
            </a:r>
            <a:r>
              <a:rPr lang="en-US" sz="2400" dirty="0"/>
              <a:t> respectively, and display them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400" dirty="0"/>
              <a:t>Take input in variable and display same value by pointer.</a:t>
            </a: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95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4000" y="1235075"/>
            <a:ext cx="9144000" cy="319088"/>
          </a:xfrm>
          <a:custGeom>
            <a:avLst/>
            <a:gdLst>
              <a:gd name="connsiteX0" fmla="*/ 0 w 9144000"/>
              <a:gd name="connsiteY0" fmla="*/ 320040 h 320040"/>
              <a:gd name="connsiteX1" fmla="*/ 9144000 w 9144000"/>
              <a:gd name="connsiteY1" fmla="*/ 320040 h 320040"/>
              <a:gd name="connsiteX2" fmla="*/ 9144000 w 9144000"/>
              <a:gd name="connsiteY2" fmla="*/ 0 h 320040"/>
              <a:gd name="connsiteX3" fmla="*/ 0 w 9144000"/>
              <a:gd name="connsiteY3" fmla="*/ 0 h 320040"/>
              <a:gd name="connsiteX4" fmla="*/ 0 w 9144000"/>
              <a:gd name="connsiteY4" fmla="*/ 320040 h 320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320040">
                <a:moveTo>
                  <a:pt x="0" y="320040"/>
                </a:moveTo>
                <a:lnTo>
                  <a:pt x="9144000" y="320040"/>
                </a:lnTo>
                <a:lnTo>
                  <a:pt x="9144000" y="0"/>
                </a:lnTo>
                <a:lnTo>
                  <a:pt x="0" y="0"/>
                </a:lnTo>
                <a:lnTo>
                  <a:pt x="0" y="3200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1409700" y="1137700"/>
            <a:ext cx="533400" cy="228600"/>
          </a:xfrm>
          <a:custGeom>
            <a:avLst/>
            <a:gdLst>
              <a:gd name="connsiteX0" fmla="*/ 0 w 533400"/>
              <a:gd name="connsiteY0" fmla="*/ 228600 h 228600"/>
              <a:gd name="connsiteX1" fmla="*/ 533400 w 533400"/>
              <a:gd name="connsiteY1" fmla="*/ 228600 h 228600"/>
              <a:gd name="connsiteX2" fmla="*/ 533400 w 533400"/>
              <a:gd name="connsiteY2" fmla="*/ 0 h 228600"/>
              <a:gd name="connsiteX3" fmla="*/ 0 w 533400"/>
              <a:gd name="connsiteY3" fmla="*/ 0 h 228600"/>
              <a:gd name="connsiteX4" fmla="*/ 0 w 53340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CC8E6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2114550" y="1156505"/>
            <a:ext cx="8553450" cy="228600"/>
          </a:xfrm>
          <a:custGeom>
            <a:avLst/>
            <a:gdLst>
              <a:gd name="connsiteX0" fmla="*/ 0 w 8553450"/>
              <a:gd name="connsiteY0" fmla="*/ 228600 h 228600"/>
              <a:gd name="connsiteX1" fmla="*/ 8553450 w 8553450"/>
              <a:gd name="connsiteY1" fmla="*/ 228600 h 228600"/>
              <a:gd name="connsiteX2" fmla="*/ 8553450 w 8553450"/>
              <a:gd name="connsiteY2" fmla="*/ 0 h 228600"/>
              <a:gd name="connsiteX3" fmla="*/ 0 w 8553450"/>
              <a:gd name="connsiteY3" fmla="*/ 0 h 228600"/>
              <a:gd name="connsiteX4" fmla="*/ 0 w 8553450"/>
              <a:gd name="connsiteY4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</a:path>
            </a:pathLst>
          </a:custGeom>
          <a:solidFill>
            <a:srgbClr val="7E97A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7" tIns="45698" rIns="91397" bIns="45698" anchor="ctr"/>
          <a:lstStyle/>
          <a:p>
            <a:pPr algn="ctr" defTabSz="914400">
              <a:spcBef>
                <a:spcPct val="20000"/>
              </a:spcBef>
              <a:buFontTx/>
              <a:buChar char="•"/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151" name="TextBox 1"/>
          <p:cNvSpPr txBox="1">
            <a:spLocks noChangeArrowheads="1"/>
          </p:cNvSpPr>
          <p:nvPr/>
        </p:nvSpPr>
        <p:spPr bwMode="auto">
          <a:xfrm>
            <a:off x="1181100" y="457201"/>
            <a:ext cx="3424014" cy="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4569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lnSpc>
                <a:spcPts val="4600"/>
              </a:lnSpc>
              <a:buFontTx/>
              <a:buNone/>
            </a:pPr>
            <a:r>
              <a:rPr lang="en-US" altLang="zh-CN" sz="4400" b="1" dirty="0" smtClean="0">
                <a:solidFill>
                  <a:schemeClr val="accent5">
                    <a:lumMod val="75000"/>
                  </a:schemeClr>
                </a:solidFill>
                <a:latin typeface="Lucida Sans Unicode" panose="020B0602030504020204" pitchFamily="34" charset="0"/>
              </a:rPr>
              <a:t>Today Tasks</a:t>
            </a:r>
            <a:endParaRPr lang="en-US" altLang="zh-CN" sz="4400" b="1" dirty="0">
              <a:solidFill>
                <a:schemeClr val="accent5">
                  <a:lumMod val="75000"/>
                </a:schemeClr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6152" name="TextBox 1"/>
          <p:cNvSpPr txBox="1">
            <a:spLocks noChangeArrowheads="1"/>
          </p:cNvSpPr>
          <p:nvPr/>
        </p:nvSpPr>
        <p:spPr bwMode="auto">
          <a:xfrm>
            <a:off x="1232347" y="1463675"/>
            <a:ext cx="9727306" cy="41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45698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281113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281113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2811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811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2400" b="1" dirty="0" smtClean="0"/>
              <a:t>What will be the output of the following </a:t>
            </a:r>
            <a:r>
              <a:rPr lang="en-US" sz="2400" b="1" dirty="0" err="1" smtClean="0"/>
              <a:t>programme</a:t>
            </a:r>
            <a:r>
              <a:rPr lang="en-US" sz="2400" b="1" dirty="0" smtClean="0"/>
              <a:t>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971" y="1976527"/>
            <a:ext cx="4086225" cy="43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7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1112</TotalTime>
  <Words>436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宋体</vt:lpstr>
      <vt:lpstr>Adobe Fan Heiti Std B</vt:lpstr>
      <vt:lpstr>Arial</vt:lpstr>
      <vt:lpstr>Calibri</vt:lpstr>
      <vt:lpstr>Calibri Light</vt:lpstr>
      <vt:lpstr>Lucida Sans Unicode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Mariya Hanif</dc:creator>
  <cp:lastModifiedBy>Engr.Khateeb</cp:lastModifiedBy>
  <cp:revision>155</cp:revision>
  <dcterms:created xsi:type="dcterms:W3CDTF">2021-02-08T18:52:44Z</dcterms:created>
  <dcterms:modified xsi:type="dcterms:W3CDTF">2024-01-16T11:36:04Z</dcterms:modified>
</cp:coreProperties>
</file>