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9" r:id="rId4"/>
    <p:sldId id="257" r:id="rId5"/>
    <p:sldId id="270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5" r:id="rId16"/>
    <p:sldId id="274" r:id="rId17"/>
    <p:sldId id="276" r:id="rId18"/>
    <p:sldId id="278" r:id="rId19"/>
    <p:sldId id="273" r:id="rId20"/>
    <p:sldId id="277" r:id="rId21"/>
    <p:sldId id="280" r:id="rId22"/>
    <p:sldId id="271" r:id="rId23"/>
    <p:sldId id="26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A0CAB6-8AE7-4E2B-A2DC-5275E110E35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FBFB34-9D9C-4854-9C8C-EACDCF8DCF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State of the art today</a:t>
          </a:r>
          <a:endParaRPr lang="en-US"/>
        </a:p>
      </dgm:t>
    </dgm:pt>
    <dgm:pt modelId="{BC9E3168-EAAF-4037-9237-44454D5E865C}" type="parTrans" cxnId="{70A5AA4A-7D6A-4453-A2B9-285DEF3DC27C}">
      <dgm:prSet/>
      <dgm:spPr/>
      <dgm:t>
        <a:bodyPr/>
        <a:lstStyle/>
        <a:p>
          <a:endParaRPr lang="en-US"/>
        </a:p>
      </dgm:t>
    </dgm:pt>
    <dgm:pt modelId="{3BF42E81-87B5-422E-A05C-61EC9BB8E18A}" type="sibTrans" cxnId="{70A5AA4A-7D6A-4453-A2B9-285DEF3DC27C}">
      <dgm:prSet/>
      <dgm:spPr/>
      <dgm:t>
        <a:bodyPr/>
        <a:lstStyle/>
        <a:p>
          <a:endParaRPr lang="en-US"/>
        </a:p>
      </dgm:t>
    </dgm:pt>
    <dgm:pt modelId="{AD88A65F-15FE-43F1-B3F7-AE0C09C9FB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Open source</a:t>
          </a:r>
          <a:endParaRPr lang="en-US"/>
        </a:p>
      </dgm:t>
    </dgm:pt>
    <dgm:pt modelId="{7DE35E72-10B1-4AA2-A3E3-D095B8968192}" type="parTrans" cxnId="{931EA2E7-DE6C-46D2-9EEB-C9719EA08C68}">
      <dgm:prSet/>
      <dgm:spPr/>
      <dgm:t>
        <a:bodyPr/>
        <a:lstStyle/>
        <a:p>
          <a:endParaRPr lang="en-US"/>
        </a:p>
      </dgm:t>
    </dgm:pt>
    <dgm:pt modelId="{A47B8501-3A70-4BD3-8A77-6A1B297B7FC2}" type="sibTrans" cxnId="{931EA2E7-DE6C-46D2-9EEB-C9719EA08C68}">
      <dgm:prSet/>
      <dgm:spPr/>
      <dgm:t>
        <a:bodyPr/>
        <a:lstStyle/>
        <a:p>
          <a:endParaRPr lang="en-US"/>
        </a:p>
      </dgm:t>
    </dgm:pt>
    <dgm:pt modelId="{8A0E3A9C-9D39-415B-A7A1-CF2E642DE1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 dirty="0"/>
            <a:t>Questions</a:t>
          </a:r>
          <a:endParaRPr lang="en-US" dirty="0"/>
        </a:p>
      </dgm:t>
    </dgm:pt>
    <dgm:pt modelId="{FC917667-B110-4F5A-8919-B00C9EE36FE2}" type="parTrans" cxnId="{AFE03E78-6F4B-4AE7-BADA-CAE971225159}">
      <dgm:prSet/>
      <dgm:spPr/>
      <dgm:t>
        <a:bodyPr/>
        <a:lstStyle/>
        <a:p>
          <a:endParaRPr lang="en-US"/>
        </a:p>
      </dgm:t>
    </dgm:pt>
    <dgm:pt modelId="{F281CF0D-4FB0-4F49-AA81-4396577F1415}" type="sibTrans" cxnId="{AFE03E78-6F4B-4AE7-BADA-CAE971225159}">
      <dgm:prSet/>
      <dgm:spPr/>
      <dgm:t>
        <a:bodyPr/>
        <a:lstStyle/>
        <a:p>
          <a:endParaRPr lang="en-US"/>
        </a:p>
      </dgm:t>
    </dgm:pt>
    <dgm:pt modelId="{0EB48765-2F5C-4086-82CE-192B39E614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Use-cases in industry</a:t>
          </a:r>
          <a:endParaRPr lang="en-US"/>
        </a:p>
      </dgm:t>
    </dgm:pt>
    <dgm:pt modelId="{C6B67B0B-BB55-4582-BD8D-0A51F9F8BBF7}" type="parTrans" cxnId="{9FEF2B1C-773A-42EA-B5DC-1797D3DA4076}">
      <dgm:prSet/>
      <dgm:spPr/>
      <dgm:t>
        <a:bodyPr/>
        <a:lstStyle/>
        <a:p>
          <a:endParaRPr lang="en-CA"/>
        </a:p>
      </dgm:t>
    </dgm:pt>
    <dgm:pt modelId="{6874E767-6D18-4728-9E27-E2ABF6CC2572}" type="sibTrans" cxnId="{9FEF2B1C-773A-42EA-B5DC-1797D3DA4076}">
      <dgm:prSet/>
      <dgm:spPr/>
      <dgm:t>
        <a:bodyPr/>
        <a:lstStyle/>
        <a:p>
          <a:endParaRPr lang="en-CA"/>
        </a:p>
      </dgm:t>
    </dgm:pt>
    <dgm:pt modelId="{FE1C43B6-6512-45ED-A6E1-1DF2B32F40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Brief history of multimodal</a:t>
          </a:r>
          <a:endParaRPr lang="en-US"/>
        </a:p>
      </dgm:t>
    </dgm:pt>
    <dgm:pt modelId="{FE7346EC-1DB9-4793-888C-D93B2CAB4AC7}" type="parTrans" cxnId="{38E296CF-EC97-4965-B819-3AAAA0C3416D}">
      <dgm:prSet/>
      <dgm:spPr/>
      <dgm:t>
        <a:bodyPr/>
        <a:lstStyle/>
        <a:p>
          <a:endParaRPr lang="en-CA"/>
        </a:p>
      </dgm:t>
    </dgm:pt>
    <dgm:pt modelId="{6E4F8091-055E-4E75-BB44-A435BD0E5F9A}" type="sibTrans" cxnId="{38E296CF-EC97-4965-B819-3AAAA0C3416D}">
      <dgm:prSet/>
      <dgm:spPr/>
      <dgm:t>
        <a:bodyPr/>
        <a:lstStyle/>
        <a:p>
          <a:endParaRPr lang="en-CA"/>
        </a:p>
      </dgm:t>
    </dgm:pt>
    <dgm:pt modelId="{ADF0BA2E-9F7A-491A-829B-E1EDF7B8E2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Breakthrough: CLIP</a:t>
          </a:r>
          <a:endParaRPr lang="en-US"/>
        </a:p>
      </dgm:t>
    </dgm:pt>
    <dgm:pt modelId="{BB29C7FB-505B-43C0-A1B5-9211A831150F}" type="parTrans" cxnId="{21DF947B-1359-49E6-95A9-D6360458A65E}">
      <dgm:prSet/>
      <dgm:spPr/>
      <dgm:t>
        <a:bodyPr/>
        <a:lstStyle/>
        <a:p>
          <a:endParaRPr lang="en-CA"/>
        </a:p>
      </dgm:t>
    </dgm:pt>
    <dgm:pt modelId="{939F63BE-A337-4762-B750-5F69DB248FE0}" type="sibTrans" cxnId="{21DF947B-1359-49E6-95A9-D6360458A65E}">
      <dgm:prSet/>
      <dgm:spPr/>
      <dgm:t>
        <a:bodyPr/>
        <a:lstStyle/>
        <a:p>
          <a:endParaRPr lang="en-CA"/>
        </a:p>
      </dgm:t>
    </dgm:pt>
    <dgm:pt modelId="{D9663006-A038-48D3-8C90-2214E68763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CA"/>
            <a:t>Improvements</a:t>
          </a:r>
          <a:endParaRPr lang="en-US"/>
        </a:p>
      </dgm:t>
    </dgm:pt>
    <dgm:pt modelId="{AA145F98-C737-41A8-A312-FDF97DB8A710}" type="parTrans" cxnId="{D9164FA4-A3D6-4DED-953D-EFF768B55973}">
      <dgm:prSet/>
      <dgm:spPr/>
      <dgm:t>
        <a:bodyPr/>
        <a:lstStyle/>
        <a:p>
          <a:endParaRPr lang="en-CA"/>
        </a:p>
      </dgm:t>
    </dgm:pt>
    <dgm:pt modelId="{6415FFF7-E6E8-434D-B69C-3D4138E00E78}" type="sibTrans" cxnId="{D9164FA4-A3D6-4DED-953D-EFF768B55973}">
      <dgm:prSet/>
      <dgm:spPr/>
      <dgm:t>
        <a:bodyPr/>
        <a:lstStyle/>
        <a:p>
          <a:endParaRPr lang="en-CA"/>
        </a:p>
      </dgm:t>
    </dgm:pt>
    <dgm:pt modelId="{63265372-D3B7-412C-A846-C40C44D1A577}" type="pres">
      <dgm:prSet presAssocID="{ACA0CAB6-8AE7-4E2B-A2DC-5275E110E354}" presName="root" presStyleCnt="0">
        <dgm:presLayoutVars>
          <dgm:dir/>
          <dgm:resizeHandles val="exact"/>
        </dgm:presLayoutVars>
      </dgm:prSet>
      <dgm:spPr/>
    </dgm:pt>
    <dgm:pt modelId="{84343AB0-7A39-480D-9DA8-ED86545AB08F}" type="pres">
      <dgm:prSet presAssocID="{A5FBFB34-9D9C-4854-9C8C-EACDCF8DCF53}" presName="compNode" presStyleCnt="0"/>
      <dgm:spPr/>
    </dgm:pt>
    <dgm:pt modelId="{2194EAEE-C734-4B16-935C-82FF02258B8D}" type="pres">
      <dgm:prSet presAssocID="{A5FBFB34-9D9C-4854-9C8C-EACDCF8DCF53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708C87A-C359-4E1E-90AD-901C3F398C8A}" type="pres">
      <dgm:prSet presAssocID="{A5FBFB34-9D9C-4854-9C8C-EACDCF8DCF5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0D934A06-F55C-40A5-BDC1-A986F59CA15C}" type="pres">
      <dgm:prSet presAssocID="{A5FBFB34-9D9C-4854-9C8C-EACDCF8DCF53}" presName="spaceRect" presStyleCnt="0"/>
      <dgm:spPr/>
    </dgm:pt>
    <dgm:pt modelId="{CF5A78DB-AFCB-4846-BF69-F23B1FDD3D19}" type="pres">
      <dgm:prSet presAssocID="{A5FBFB34-9D9C-4854-9C8C-EACDCF8DCF53}" presName="textRect" presStyleLbl="revTx" presStyleIdx="0" presStyleCnt="7">
        <dgm:presLayoutVars>
          <dgm:chMax val="1"/>
          <dgm:chPref val="1"/>
        </dgm:presLayoutVars>
      </dgm:prSet>
      <dgm:spPr/>
    </dgm:pt>
    <dgm:pt modelId="{794CA95D-0BC9-4479-B461-B4C2419D29FE}" type="pres">
      <dgm:prSet presAssocID="{3BF42E81-87B5-422E-A05C-61EC9BB8E18A}" presName="sibTrans" presStyleCnt="0"/>
      <dgm:spPr/>
    </dgm:pt>
    <dgm:pt modelId="{7A577E98-4F22-4E0C-B4A3-109DAA1097F6}" type="pres">
      <dgm:prSet presAssocID="{AD88A65F-15FE-43F1-B3F7-AE0C09C9FBFF}" presName="compNode" presStyleCnt="0"/>
      <dgm:spPr/>
    </dgm:pt>
    <dgm:pt modelId="{BA1D9B20-49DA-41D2-BCFA-A08A36C1D90F}" type="pres">
      <dgm:prSet presAssocID="{AD88A65F-15FE-43F1-B3F7-AE0C09C9FBFF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6BE99F1-E31B-4823-8457-71766649BA1B}" type="pres">
      <dgm:prSet presAssocID="{AD88A65F-15FE-43F1-B3F7-AE0C09C9FBF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4D468D-F157-4D39-8853-4C560DF09A9A}" type="pres">
      <dgm:prSet presAssocID="{AD88A65F-15FE-43F1-B3F7-AE0C09C9FBFF}" presName="spaceRect" presStyleCnt="0"/>
      <dgm:spPr/>
    </dgm:pt>
    <dgm:pt modelId="{0A7F338F-FBB9-482C-8369-CE39C78FD997}" type="pres">
      <dgm:prSet presAssocID="{AD88A65F-15FE-43F1-B3F7-AE0C09C9FBFF}" presName="textRect" presStyleLbl="revTx" presStyleIdx="1" presStyleCnt="7">
        <dgm:presLayoutVars>
          <dgm:chMax val="1"/>
          <dgm:chPref val="1"/>
        </dgm:presLayoutVars>
      </dgm:prSet>
      <dgm:spPr/>
    </dgm:pt>
    <dgm:pt modelId="{9EC9672D-75E7-436A-B999-B84A1209EF6E}" type="pres">
      <dgm:prSet presAssocID="{A47B8501-3A70-4BD3-8A77-6A1B297B7FC2}" presName="sibTrans" presStyleCnt="0"/>
      <dgm:spPr/>
    </dgm:pt>
    <dgm:pt modelId="{0EBD551B-6971-4AD7-8C41-84E85D13484F}" type="pres">
      <dgm:prSet presAssocID="{8A0E3A9C-9D39-415B-A7A1-CF2E642DE1F4}" presName="compNode" presStyleCnt="0"/>
      <dgm:spPr/>
    </dgm:pt>
    <dgm:pt modelId="{3EE39C03-B22E-456F-B8F0-104888BBE361}" type="pres">
      <dgm:prSet presAssocID="{8A0E3A9C-9D39-415B-A7A1-CF2E642DE1F4}" presName="iconBgRect" presStyleLbl="bgShp" presStyleIdx="2" presStyleCnt="7" custLinFactX="348449" custLinFactNeighborX="400000" custLinFactNeighborY="-1639"/>
      <dgm:spPr>
        <a:prstGeom prst="round2DiagRect">
          <a:avLst>
            <a:gd name="adj1" fmla="val 29727"/>
            <a:gd name="adj2" fmla="val 0"/>
          </a:avLst>
        </a:prstGeom>
      </dgm:spPr>
    </dgm:pt>
    <dgm:pt modelId="{9DE858B5-4BC9-4380-8AFE-FAE4507C114B}" type="pres">
      <dgm:prSet presAssocID="{8A0E3A9C-9D39-415B-A7A1-CF2E642DE1F4}" presName="iconRect" presStyleLbl="node1" presStyleIdx="2" presStyleCnt="7" custLinFactX="602541" custLinFactNeighborX="700000" custLinFactNeighborY="832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78CE406-9247-4879-AB95-8E61F4C3C4B3}" type="pres">
      <dgm:prSet presAssocID="{8A0E3A9C-9D39-415B-A7A1-CF2E642DE1F4}" presName="spaceRect" presStyleCnt="0"/>
      <dgm:spPr/>
    </dgm:pt>
    <dgm:pt modelId="{DBF33E21-A99E-42F4-BC7D-E334A18E1A0B}" type="pres">
      <dgm:prSet presAssocID="{8A0E3A9C-9D39-415B-A7A1-CF2E642DE1F4}" presName="textRect" presStyleLbl="revTx" presStyleIdx="2" presStyleCnt="7" custLinFactX="200000" custLinFactNeighborX="251973" custLinFactNeighborY="85">
        <dgm:presLayoutVars>
          <dgm:chMax val="1"/>
          <dgm:chPref val="1"/>
        </dgm:presLayoutVars>
      </dgm:prSet>
      <dgm:spPr/>
    </dgm:pt>
    <dgm:pt modelId="{2D2AA229-9430-444D-92DA-23AB89D128EF}" type="pres">
      <dgm:prSet presAssocID="{F281CF0D-4FB0-4F49-AA81-4396577F1415}" presName="sibTrans" presStyleCnt="0"/>
      <dgm:spPr/>
    </dgm:pt>
    <dgm:pt modelId="{8AD7D661-FDCD-45D0-AC93-2B0187342186}" type="pres">
      <dgm:prSet presAssocID="{0EB48765-2F5C-4086-82CE-192B39E614F1}" presName="compNode" presStyleCnt="0"/>
      <dgm:spPr/>
    </dgm:pt>
    <dgm:pt modelId="{818A2A8D-CC5D-4C61-9968-5760C4289ADB}" type="pres">
      <dgm:prSet presAssocID="{0EB48765-2F5C-4086-82CE-192B39E614F1}" presName="iconBgRect" presStyleLbl="bgShp" presStyleIdx="3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668FDFC6-711C-4825-AC24-24075FF0312C}" type="pres">
      <dgm:prSet presAssocID="{0EB48765-2F5C-4086-82CE-192B39E614F1}" presName="iconRect" presStyleLbl="node1" presStyleIdx="3" presStyleCnt="7" custLinFactX="-159583" custLinFactNeighborX="-200000" custLinFactNeighborY="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E090DA6-12ED-4B81-BD35-B8577A7C7DAC}" type="pres">
      <dgm:prSet presAssocID="{0EB48765-2F5C-4086-82CE-192B39E614F1}" presName="spaceRect" presStyleCnt="0"/>
      <dgm:spPr/>
    </dgm:pt>
    <dgm:pt modelId="{7D669572-BD7B-417D-BBD3-E187E8D0B314}" type="pres">
      <dgm:prSet presAssocID="{0EB48765-2F5C-4086-82CE-192B39E614F1}" presName="textRect" presStyleLbl="revTx" presStyleIdx="3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CDA3B37F-C462-456A-A270-27049262273B}" type="pres">
      <dgm:prSet presAssocID="{6874E767-6D18-4728-9E27-E2ABF6CC2572}" presName="sibTrans" presStyleCnt="0"/>
      <dgm:spPr/>
    </dgm:pt>
    <dgm:pt modelId="{1CCC3CE6-209D-44F0-9CAB-A9DBE5350DEA}" type="pres">
      <dgm:prSet presAssocID="{FE1C43B6-6512-45ED-A6E1-1DF2B32F4078}" presName="compNode" presStyleCnt="0"/>
      <dgm:spPr/>
    </dgm:pt>
    <dgm:pt modelId="{3A62E68E-E184-49A9-9C23-8C9A22513FD6}" type="pres">
      <dgm:prSet presAssocID="{FE1C43B6-6512-45ED-A6E1-1DF2B32F4078}" presName="iconBgRect" presStyleLbl="bgShp" presStyleIdx="4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0DC53A01-8B43-4229-A341-5748F123B08B}" type="pres">
      <dgm:prSet presAssocID="{FE1C43B6-6512-45ED-A6E1-1DF2B32F4078}" presName="iconRect" presStyleLbl="node1" presStyleIdx="4" presStyleCnt="7" custLinFactX="-159583" custLinFactNeighborX="-200000" custLinFactNeighborY="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 with solid fill"/>
        </a:ext>
      </dgm:extLst>
    </dgm:pt>
    <dgm:pt modelId="{B42322E7-92C5-437E-BD60-B077234B3468}" type="pres">
      <dgm:prSet presAssocID="{FE1C43B6-6512-45ED-A6E1-1DF2B32F4078}" presName="spaceRect" presStyleCnt="0"/>
      <dgm:spPr/>
    </dgm:pt>
    <dgm:pt modelId="{E148F36E-2EEA-409F-8D1A-F46C31F19813}" type="pres">
      <dgm:prSet presAssocID="{FE1C43B6-6512-45ED-A6E1-1DF2B32F4078}" presName="textRect" presStyleLbl="revTx" presStyleIdx="4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21A5FC40-21B2-49F8-A477-AE4D9ED8A744}" type="pres">
      <dgm:prSet presAssocID="{6E4F8091-055E-4E75-BB44-A435BD0E5F9A}" presName="sibTrans" presStyleCnt="0"/>
      <dgm:spPr/>
    </dgm:pt>
    <dgm:pt modelId="{5C6D2170-6F6E-41F0-8750-EDA6BE75A112}" type="pres">
      <dgm:prSet presAssocID="{ADF0BA2E-9F7A-491A-829B-E1EDF7B8E2C3}" presName="compNode" presStyleCnt="0"/>
      <dgm:spPr/>
    </dgm:pt>
    <dgm:pt modelId="{1E36AB26-CFAE-487B-A818-12A966CC3EAA}" type="pres">
      <dgm:prSet presAssocID="{ADF0BA2E-9F7A-491A-829B-E1EDF7B8E2C3}" presName="iconBgRect" presStyleLbl="bgShp" presStyleIdx="5" presStyleCnt="7" custLinFactX="-100000" custLinFactNeighborX="-106318" custLinFactNeighborY="0"/>
      <dgm:spPr>
        <a:prstGeom prst="round2DiagRect">
          <a:avLst>
            <a:gd name="adj1" fmla="val 29727"/>
            <a:gd name="adj2" fmla="val 0"/>
          </a:avLst>
        </a:prstGeom>
      </dgm:spPr>
    </dgm:pt>
    <dgm:pt modelId="{3DCAFB3B-6507-4EB9-AD9C-0181AB23F20A}" type="pres">
      <dgm:prSet presAssocID="{ADF0BA2E-9F7A-491A-829B-E1EDF7B8E2C3}" presName="iconRect" presStyleLbl="node1" presStyleIdx="5" presStyleCnt="7" custLinFactX="-164596" custLinFactNeighborX="-2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5676D308-4F21-4A24-BF18-77FD666D7950}" type="pres">
      <dgm:prSet presAssocID="{ADF0BA2E-9F7A-491A-829B-E1EDF7B8E2C3}" presName="spaceRect" presStyleCnt="0"/>
      <dgm:spPr/>
    </dgm:pt>
    <dgm:pt modelId="{D02BB072-08DD-4E7D-9A15-DA24B60E8F83}" type="pres">
      <dgm:prSet presAssocID="{ADF0BA2E-9F7A-491A-829B-E1EDF7B8E2C3}" presName="textRect" presStyleLbl="revTx" presStyleIdx="5" presStyleCnt="7" custLinFactX="-25854" custLinFactNeighborX="-100000" custLinFactNeighborY="0">
        <dgm:presLayoutVars>
          <dgm:chMax val="1"/>
          <dgm:chPref val="1"/>
        </dgm:presLayoutVars>
      </dgm:prSet>
      <dgm:spPr/>
    </dgm:pt>
    <dgm:pt modelId="{A5C40073-123B-44B8-82CF-EB4CAD7E94FC}" type="pres">
      <dgm:prSet presAssocID="{939F63BE-A337-4762-B750-5F69DB248FE0}" presName="sibTrans" presStyleCnt="0"/>
      <dgm:spPr/>
    </dgm:pt>
    <dgm:pt modelId="{A3C9E06F-BAD0-49EB-824F-BA835ECAC82A}" type="pres">
      <dgm:prSet presAssocID="{D9663006-A038-48D3-8C90-2214E6876398}" presName="compNode" presStyleCnt="0"/>
      <dgm:spPr/>
    </dgm:pt>
    <dgm:pt modelId="{FBA4475D-6F7E-4C50-8B41-68CC3C632833}" type="pres">
      <dgm:prSet presAssocID="{D9663006-A038-48D3-8C90-2214E6876398}" presName="iconBgRect" presStyleLbl="bgShp" presStyleIdx="6" presStyleCnt="7" custLinFactX="-100000" custLinFactNeighborX="-112323" custLinFactNeighborY="-1639"/>
      <dgm:spPr>
        <a:prstGeom prst="round2DiagRect">
          <a:avLst>
            <a:gd name="adj1" fmla="val 29727"/>
            <a:gd name="adj2" fmla="val 0"/>
          </a:avLst>
        </a:prstGeom>
      </dgm:spPr>
    </dgm:pt>
    <dgm:pt modelId="{9FF78A78-58A9-4861-AF79-9014AE02791C}" type="pres">
      <dgm:prSet presAssocID="{D9663006-A038-48D3-8C90-2214E6876398}" presName="iconRect" presStyleLbl="node1" presStyleIdx="6" presStyleCnt="7" custLinFactX="-169480" custLinFactNeighborX="-200000" custLinFactNeighborY="5733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A5FF220-862B-48A8-ADC0-B6F432F73F0A}" type="pres">
      <dgm:prSet presAssocID="{D9663006-A038-48D3-8C90-2214E6876398}" presName="spaceRect" presStyleCnt="0"/>
      <dgm:spPr/>
    </dgm:pt>
    <dgm:pt modelId="{49ABDF81-5683-4233-A778-FB31CBCB1908}" type="pres">
      <dgm:prSet presAssocID="{D9663006-A038-48D3-8C90-2214E6876398}" presName="textRect" presStyleLbl="revTx" presStyleIdx="6" presStyleCnt="7" custLinFactX="-25854" custLinFactNeighborX="-100000" custLinFactNeighborY="0">
        <dgm:presLayoutVars>
          <dgm:chMax val="1"/>
          <dgm:chPref val="1"/>
        </dgm:presLayoutVars>
      </dgm:prSet>
      <dgm:spPr/>
    </dgm:pt>
  </dgm:ptLst>
  <dgm:cxnLst>
    <dgm:cxn modelId="{9FEF2B1C-773A-42EA-B5DC-1797D3DA4076}" srcId="{ACA0CAB6-8AE7-4E2B-A2DC-5275E110E354}" destId="{0EB48765-2F5C-4086-82CE-192B39E614F1}" srcOrd="3" destOrd="0" parTransId="{C6B67B0B-BB55-4582-BD8D-0A51F9F8BBF7}" sibTransId="{6874E767-6D18-4728-9E27-E2ABF6CC2572}"/>
    <dgm:cxn modelId="{A12AA440-AAE4-4940-8266-8A2A390EB697}" type="presOf" srcId="{A5FBFB34-9D9C-4854-9C8C-EACDCF8DCF53}" destId="{CF5A78DB-AFCB-4846-BF69-F23B1FDD3D19}" srcOrd="0" destOrd="0" presId="urn:microsoft.com/office/officeart/2018/5/layout/IconLeafLabelList"/>
    <dgm:cxn modelId="{70A5AA4A-7D6A-4453-A2B9-285DEF3DC27C}" srcId="{ACA0CAB6-8AE7-4E2B-A2DC-5275E110E354}" destId="{A5FBFB34-9D9C-4854-9C8C-EACDCF8DCF53}" srcOrd="0" destOrd="0" parTransId="{BC9E3168-EAAF-4037-9237-44454D5E865C}" sibTransId="{3BF42E81-87B5-422E-A05C-61EC9BB8E18A}"/>
    <dgm:cxn modelId="{AFE03E78-6F4B-4AE7-BADA-CAE971225159}" srcId="{ACA0CAB6-8AE7-4E2B-A2DC-5275E110E354}" destId="{8A0E3A9C-9D39-415B-A7A1-CF2E642DE1F4}" srcOrd="2" destOrd="0" parTransId="{FC917667-B110-4F5A-8919-B00C9EE36FE2}" sibTransId="{F281CF0D-4FB0-4F49-AA81-4396577F1415}"/>
    <dgm:cxn modelId="{21DF947B-1359-49E6-95A9-D6360458A65E}" srcId="{ACA0CAB6-8AE7-4E2B-A2DC-5275E110E354}" destId="{ADF0BA2E-9F7A-491A-829B-E1EDF7B8E2C3}" srcOrd="5" destOrd="0" parTransId="{BB29C7FB-505B-43C0-A1B5-9211A831150F}" sibTransId="{939F63BE-A337-4762-B750-5F69DB248FE0}"/>
    <dgm:cxn modelId="{76EB4D85-1041-4AED-9080-998CBD06F316}" type="presOf" srcId="{ACA0CAB6-8AE7-4E2B-A2DC-5275E110E354}" destId="{63265372-D3B7-412C-A846-C40C44D1A577}" srcOrd="0" destOrd="0" presId="urn:microsoft.com/office/officeart/2018/5/layout/IconLeafLabelList"/>
    <dgm:cxn modelId="{66A18A92-2FE8-4A6A-9071-A7C9E2261E60}" type="presOf" srcId="{D9663006-A038-48D3-8C90-2214E6876398}" destId="{49ABDF81-5683-4233-A778-FB31CBCB1908}" srcOrd="0" destOrd="0" presId="urn:microsoft.com/office/officeart/2018/5/layout/IconLeafLabelList"/>
    <dgm:cxn modelId="{F2DE1498-3EC5-431D-9AB4-744AE1802311}" type="presOf" srcId="{AD88A65F-15FE-43F1-B3F7-AE0C09C9FBFF}" destId="{0A7F338F-FBB9-482C-8369-CE39C78FD997}" srcOrd="0" destOrd="0" presId="urn:microsoft.com/office/officeart/2018/5/layout/IconLeafLabelList"/>
    <dgm:cxn modelId="{D9164FA4-A3D6-4DED-953D-EFF768B55973}" srcId="{ACA0CAB6-8AE7-4E2B-A2DC-5275E110E354}" destId="{D9663006-A038-48D3-8C90-2214E6876398}" srcOrd="6" destOrd="0" parTransId="{AA145F98-C737-41A8-A312-FDF97DB8A710}" sibTransId="{6415FFF7-E6E8-434D-B69C-3D4138E00E78}"/>
    <dgm:cxn modelId="{BB5577AF-8E2D-49C8-866A-3F7825284675}" type="presOf" srcId="{0EB48765-2F5C-4086-82CE-192B39E614F1}" destId="{7D669572-BD7B-417D-BBD3-E187E8D0B314}" srcOrd="0" destOrd="0" presId="urn:microsoft.com/office/officeart/2018/5/layout/IconLeafLabelList"/>
    <dgm:cxn modelId="{68F554C1-5DE8-4B89-BB85-23DCDFA1C632}" type="presOf" srcId="{ADF0BA2E-9F7A-491A-829B-E1EDF7B8E2C3}" destId="{D02BB072-08DD-4E7D-9A15-DA24B60E8F83}" srcOrd="0" destOrd="0" presId="urn:microsoft.com/office/officeart/2018/5/layout/IconLeafLabelList"/>
    <dgm:cxn modelId="{38E296CF-EC97-4965-B819-3AAAA0C3416D}" srcId="{ACA0CAB6-8AE7-4E2B-A2DC-5275E110E354}" destId="{FE1C43B6-6512-45ED-A6E1-1DF2B32F4078}" srcOrd="4" destOrd="0" parTransId="{FE7346EC-1DB9-4793-888C-D93B2CAB4AC7}" sibTransId="{6E4F8091-055E-4E75-BB44-A435BD0E5F9A}"/>
    <dgm:cxn modelId="{931EA2E7-DE6C-46D2-9EEB-C9719EA08C68}" srcId="{ACA0CAB6-8AE7-4E2B-A2DC-5275E110E354}" destId="{AD88A65F-15FE-43F1-B3F7-AE0C09C9FBFF}" srcOrd="1" destOrd="0" parTransId="{7DE35E72-10B1-4AA2-A3E3-D095B8968192}" sibTransId="{A47B8501-3A70-4BD3-8A77-6A1B297B7FC2}"/>
    <dgm:cxn modelId="{8A0279FD-170A-477D-A121-35BCEB667C1E}" type="presOf" srcId="{FE1C43B6-6512-45ED-A6E1-1DF2B32F4078}" destId="{E148F36E-2EEA-409F-8D1A-F46C31F19813}" srcOrd="0" destOrd="0" presId="urn:microsoft.com/office/officeart/2018/5/layout/IconLeafLabelList"/>
    <dgm:cxn modelId="{1670A1FD-99E6-4D92-8C82-85CDC7E1CE9A}" type="presOf" srcId="{8A0E3A9C-9D39-415B-A7A1-CF2E642DE1F4}" destId="{DBF33E21-A99E-42F4-BC7D-E334A18E1A0B}" srcOrd="0" destOrd="0" presId="urn:microsoft.com/office/officeart/2018/5/layout/IconLeafLabelList"/>
    <dgm:cxn modelId="{93BE2493-DDA7-4E6C-891D-3AC5F9830330}" type="presParOf" srcId="{63265372-D3B7-412C-A846-C40C44D1A577}" destId="{84343AB0-7A39-480D-9DA8-ED86545AB08F}" srcOrd="0" destOrd="0" presId="urn:microsoft.com/office/officeart/2018/5/layout/IconLeafLabelList"/>
    <dgm:cxn modelId="{6C0ABE15-33B7-4043-A172-FDDFCCF24E97}" type="presParOf" srcId="{84343AB0-7A39-480D-9DA8-ED86545AB08F}" destId="{2194EAEE-C734-4B16-935C-82FF02258B8D}" srcOrd="0" destOrd="0" presId="urn:microsoft.com/office/officeart/2018/5/layout/IconLeafLabelList"/>
    <dgm:cxn modelId="{0AC380A9-D7C8-4449-BF98-D1975BCCA36B}" type="presParOf" srcId="{84343AB0-7A39-480D-9DA8-ED86545AB08F}" destId="{C708C87A-C359-4E1E-90AD-901C3F398C8A}" srcOrd="1" destOrd="0" presId="urn:microsoft.com/office/officeart/2018/5/layout/IconLeafLabelList"/>
    <dgm:cxn modelId="{B9760E1A-E796-4C37-B9B2-48E5E07AE986}" type="presParOf" srcId="{84343AB0-7A39-480D-9DA8-ED86545AB08F}" destId="{0D934A06-F55C-40A5-BDC1-A986F59CA15C}" srcOrd="2" destOrd="0" presId="urn:microsoft.com/office/officeart/2018/5/layout/IconLeafLabelList"/>
    <dgm:cxn modelId="{BC8CC240-59C6-4B42-A256-217C512046DA}" type="presParOf" srcId="{84343AB0-7A39-480D-9DA8-ED86545AB08F}" destId="{CF5A78DB-AFCB-4846-BF69-F23B1FDD3D19}" srcOrd="3" destOrd="0" presId="urn:microsoft.com/office/officeart/2018/5/layout/IconLeafLabelList"/>
    <dgm:cxn modelId="{23D5C330-BB09-4889-A91C-E78C26251683}" type="presParOf" srcId="{63265372-D3B7-412C-A846-C40C44D1A577}" destId="{794CA95D-0BC9-4479-B461-B4C2419D29FE}" srcOrd="1" destOrd="0" presId="urn:microsoft.com/office/officeart/2018/5/layout/IconLeafLabelList"/>
    <dgm:cxn modelId="{C4DC11C2-F33F-44DD-9E3D-079CE2111BC0}" type="presParOf" srcId="{63265372-D3B7-412C-A846-C40C44D1A577}" destId="{7A577E98-4F22-4E0C-B4A3-109DAA1097F6}" srcOrd="2" destOrd="0" presId="urn:microsoft.com/office/officeart/2018/5/layout/IconLeafLabelList"/>
    <dgm:cxn modelId="{C97534ED-7F44-4F8D-8E06-4B81F079490F}" type="presParOf" srcId="{7A577E98-4F22-4E0C-B4A3-109DAA1097F6}" destId="{BA1D9B20-49DA-41D2-BCFA-A08A36C1D90F}" srcOrd="0" destOrd="0" presId="urn:microsoft.com/office/officeart/2018/5/layout/IconLeafLabelList"/>
    <dgm:cxn modelId="{32169B3F-1BF0-42AC-A606-B04E1A0BA08C}" type="presParOf" srcId="{7A577E98-4F22-4E0C-B4A3-109DAA1097F6}" destId="{26BE99F1-E31B-4823-8457-71766649BA1B}" srcOrd="1" destOrd="0" presId="urn:microsoft.com/office/officeart/2018/5/layout/IconLeafLabelList"/>
    <dgm:cxn modelId="{3B4731FF-42EF-49CE-B5D0-5A6C03EFFA72}" type="presParOf" srcId="{7A577E98-4F22-4E0C-B4A3-109DAA1097F6}" destId="{B54D468D-F157-4D39-8853-4C560DF09A9A}" srcOrd="2" destOrd="0" presId="urn:microsoft.com/office/officeart/2018/5/layout/IconLeafLabelList"/>
    <dgm:cxn modelId="{52C89E31-5116-4D9B-8817-DCC5BDB1BB45}" type="presParOf" srcId="{7A577E98-4F22-4E0C-B4A3-109DAA1097F6}" destId="{0A7F338F-FBB9-482C-8369-CE39C78FD997}" srcOrd="3" destOrd="0" presId="urn:microsoft.com/office/officeart/2018/5/layout/IconLeafLabelList"/>
    <dgm:cxn modelId="{C3FA9AA0-6CA0-4AE6-BF0D-57049D8F91A6}" type="presParOf" srcId="{63265372-D3B7-412C-A846-C40C44D1A577}" destId="{9EC9672D-75E7-436A-B999-B84A1209EF6E}" srcOrd="3" destOrd="0" presId="urn:microsoft.com/office/officeart/2018/5/layout/IconLeafLabelList"/>
    <dgm:cxn modelId="{A2A4C4B5-7168-41EB-9245-07BD902AA4DA}" type="presParOf" srcId="{63265372-D3B7-412C-A846-C40C44D1A577}" destId="{0EBD551B-6971-4AD7-8C41-84E85D13484F}" srcOrd="4" destOrd="0" presId="urn:microsoft.com/office/officeart/2018/5/layout/IconLeafLabelList"/>
    <dgm:cxn modelId="{82133EF7-F2D1-4F70-B553-E4E11F1343D1}" type="presParOf" srcId="{0EBD551B-6971-4AD7-8C41-84E85D13484F}" destId="{3EE39C03-B22E-456F-B8F0-104888BBE361}" srcOrd="0" destOrd="0" presId="urn:microsoft.com/office/officeart/2018/5/layout/IconLeafLabelList"/>
    <dgm:cxn modelId="{772A2740-47BB-4EC1-A0C9-9130E89958C5}" type="presParOf" srcId="{0EBD551B-6971-4AD7-8C41-84E85D13484F}" destId="{9DE858B5-4BC9-4380-8AFE-FAE4507C114B}" srcOrd="1" destOrd="0" presId="urn:microsoft.com/office/officeart/2018/5/layout/IconLeafLabelList"/>
    <dgm:cxn modelId="{678710ED-3B21-4CF7-9003-62EED60F9795}" type="presParOf" srcId="{0EBD551B-6971-4AD7-8C41-84E85D13484F}" destId="{678CE406-9247-4879-AB95-8E61F4C3C4B3}" srcOrd="2" destOrd="0" presId="urn:microsoft.com/office/officeart/2018/5/layout/IconLeafLabelList"/>
    <dgm:cxn modelId="{D42A5F1F-ADF6-4184-AD69-BC095974BB4B}" type="presParOf" srcId="{0EBD551B-6971-4AD7-8C41-84E85D13484F}" destId="{DBF33E21-A99E-42F4-BC7D-E334A18E1A0B}" srcOrd="3" destOrd="0" presId="urn:microsoft.com/office/officeart/2018/5/layout/IconLeafLabelList"/>
    <dgm:cxn modelId="{C0AB4F6A-5D0A-47AF-8B2C-06F819968B49}" type="presParOf" srcId="{63265372-D3B7-412C-A846-C40C44D1A577}" destId="{2D2AA229-9430-444D-92DA-23AB89D128EF}" srcOrd="5" destOrd="0" presId="urn:microsoft.com/office/officeart/2018/5/layout/IconLeafLabelList"/>
    <dgm:cxn modelId="{8015448E-A496-43BE-AEF5-948E15451831}" type="presParOf" srcId="{63265372-D3B7-412C-A846-C40C44D1A577}" destId="{8AD7D661-FDCD-45D0-AC93-2B0187342186}" srcOrd="6" destOrd="0" presId="urn:microsoft.com/office/officeart/2018/5/layout/IconLeafLabelList"/>
    <dgm:cxn modelId="{7BCAFA54-2564-4C0D-AED6-19B8B59D65FB}" type="presParOf" srcId="{8AD7D661-FDCD-45D0-AC93-2B0187342186}" destId="{818A2A8D-CC5D-4C61-9968-5760C4289ADB}" srcOrd="0" destOrd="0" presId="urn:microsoft.com/office/officeart/2018/5/layout/IconLeafLabelList"/>
    <dgm:cxn modelId="{A19AD9D0-0A1C-491E-BA33-4890101E1D5E}" type="presParOf" srcId="{8AD7D661-FDCD-45D0-AC93-2B0187342186}" destId="{668FDFC6-711C-4825-AC24-24075FF0312C}" srcOrd="1" destOrd="0" presId="urn:microsoft.com/office/officeart/2018/5/layout/IconLeafLabelList"/>
    <dgm:cxn modelId="{EB32B551-8670-46CF-A802-438D5EB04C67}" type="presParOf" srcId="{8AD7D661-FDCD-45D0-AC93-2B0187342186}" destId="{5E090DA6-12ED-4B81-BD35-B8577A7C7DAC}" srcOrd="2" destOrd="0" presId="urn:microsoft.com/office/officeart/2018/5/layout/IconLeafLabelList"/>
    <dgm:cxn modelId="{CB3D2458-5C0B-42D0-AB4F-DDF7250BF82A}" type="presParOf" srcId="{8AD7D661-FDCD-45D0-AC93-2B0187342186}" destId="{7D669572-BD7B-417D-BBD3-E187E8D0B314}" srcOrd="3" destOrd="0" presId="urn:microsoft.com/office/officeart/2018/5/layout/IconLeafLabelList"/>
    <dgm:cxn modelId="{A00738FA-9387-402D-8EF8-A15D16A34921}" type="presParOf" srcId="{63265372-D3B7-412C-A846-C40C44D1A577}" destId="{CDA3B37F-C462-456A-A270-27049262273B}" srcOrd="7" destOrd="0" presId="urn:microsoft.com/office/officeart/2018/5/layout/IconLeafLabelList"/>
    <dgm:cxn modelId="{164B6D37-ACA5-461F-BEB2-71BD637F60BC}" type="presParOf" srcId="{63265372-D3B7-412C-A846-C40C44D1A577}" destId="{1CCC3CE6-209D-44F0-9CAB-A9DBE5350DEA}" srcOrd="8" destOrd="0" presId="urn:microsoft.com/office/officeart/2018/5/layout/IconLeafLabelList"/>
    <dgm:cxn modelId="{821BBE14-729F-4B27-BC4C-B8E02A755E65}" type="presParOf" srcId="{1CCC3CE6-209D-44F0-9CAB-A9DBE5350DEA}" destId="{3A62E68E-E184-49A9-9C23-8C9A22513FD6}" srcOrd="0" destOrd="0" presId="urn:microsoft.com/office/officeart/2018/5/layout/IconLeafLabelList"/>
    <dgm:cxn modelId="{86391A6C-047A-4FF7-88E5-79731E13EA52}" type="presParOf" srcId="{1CCC3CE6-209D-44F0-9CAB-A9DBE5350DEA}" destId="{0DC53A01-8B43-4229-A341-5748F123B08B}" srcOrd="1" destOrd="0" presId="urn:microsoft.com/office/officeart/2018/5/layout/IconLeafLabelList"/>
    <dgm:cxn modelId="{2CE692A6-32C7-4038-B020-EE02AD812A95}" type="presParOf" srcId="{1CCC3CE6-209D-44F0-9CAB-A9DBE5350DEA}" destId="{B42322E7-92C5-437E-BD60-B077234B3468}" srcOrd="2" destOrd="0" presId="urn:microsoft.com/office/officeart/2018/5/layout/IconLeafLabelList"/>
    <dgm:cxn modelId="{1F4CD3D9-96C5-42EA-8D52-8E256BA0F871}" type="presParOf" srcId="{1CCC3CE6-209D-44F0-9CAB-A9DBE5350DEA}" destId="{E148F36E-2EEA-409F-8D1A-F46C31F19813}" srcOrd="3" destOrd="0" presId="urn:microsoft.com/office/officeart/2018/5/layout/IconLeafLabelList"/>
    <dgm:cxn modelId="{F81B24E1-415F-429E-BDE7-64E863DB8110}" type="presParOf" srcId="{63265372-D3B7-412C-A846-C40C44D1A577}" destId="{21A5FC40-21B2-49F8-A477-AE4D9ED8A744}" srcOrd="9" destOrd="0" presId="urn:microsoft.com/office/officeart/2018/5/layout/IconLeafLabelList"/>
    <dgm:cxn modelId="{EC1F435A-FE0F-4488-B1C1-772D177A0C7B}" type="presParOf" srcId="{63265372-D3B7-412C-A846-C40C44D1A577}" destId="{5C6D2170-6F6E-41F0-8750-EDA6BE75A112}" srcOrd="10" destOrd="0" presId="urn:microsoft.com/office/officeart/2018/5/layout/IconLeafLabelList"/>
    <dgm:cxn modelId="{5297DC7F-4FC2-4D1C-A10E-6B660D9EF09D}" type="presParOf" srcId="{5C6D2170-6F6E-41F0-8750-EDA6BE75A112}" destId="{1E36AB26-CFAE-487B-A818-12A966CC3EAA}" srcOrd="0" destOrd="0" presId="urn:microsoft.com/office/officeart/2018/5/layout/IconLeafLabelList"/>
    <dgm:cxn modelId="{6D00C218-2E7B-4B0C-A041-9076566C4F44}" type="presParOf" srcId="{5C6D2170-6F6E-41F0-8750-EDA6BE75A112}" destId="{3DCAFB3B-6507-4EB9-AD9C-0181AB23F20A}" srcOrd="1" destOrd="0" presId="urn:microsoft.com/office/officeart/2018/5/layout/IconLeafLabelList"/>
    <dgm:cxn modelId="{A61947F2-D7DC-46DE-8DB5-6F7BFF57A3D0}" type="presParOf" srcId="{5C6D2170-6F6E-41F0-8750-EDA6BE75A112}" destId="{5676D308-4F21-4A24-BF18-77FD666D7950}" srcOrd="2" destOrd="0" presId="urn:microsoft.com/office/officeart/2018/5/layout/IconLeafLabelList"/>
    <dgm:cxn modelId="{6558AA0C-C884-4B47-ABA4-6A567FB1F61A}" type="presParOf" srcId="{5C6D2170-6F6E-41F0-8750-EDA6BE75A112}" destId="{D02BB072-08DD-4E7D-9A15-DA24B60E8F83}" srcOrd="3" destOrd="0" presId="urn:microsoft.com/office/officeart/2018/5/layout/IconLeafLabelList"/>
    <dgm:cxn modelId="{BAF52ADD-80FF-46DA-A18A-153FABB4DD81}" type="presParOf" srcId="{63265372-D3B7-412C-A846-C40C44D1A577}" destId="{A5C40073-123B-44B8-82CF-EB4CAD7E94FC}" srcOrd="11" destOrd="0" presId="urn:microsoft.com/office/officeart/2018/5/layout/IconLeafLabelList"/>
    <dgm:cxn modelId="{7638484A-9A75-4440-A0C5-213FC39B8A68}" type="presParOf" srcId="{63265372-D3B7-412C-A846-C40C44D1A577}" destId="{A3C9E06F-BAD0-49EB-824F-BA835ECAC82A}" srcOrd="12" destOrd="0" presId="urn:microsoft.com/office/officeart/2018/5/layout/IconLeafLabelList"/>
    <dgm:cxn modelId="{1AD4A080-3676-43C3-BD06-D5C3F224FA86}" type="presParOf" srcId="{A3C9E06F-BAD0-49EB-824F-BA835ECAC82A}" destId="{FBA4475D-6F7E-4C50-8B41-68CC3C632833}" srcOrd="0" destOrd="0" presId="urn:microsoft.com/office/officeart/2018/5/layout/IconLeafLabelList"/>
    <dgm:cxn modelId="{657C54C3-6A70-44A6-9E02-CE4D9AD90704}" type="presParOf" srcId="{A3C9E06F-BAD0-49EB-824F-BA835ECAC82A}" destId="{9FF78A78-58A9-4861-AF79-9014AE02791C}" srcOrd="1" destOrd="0" presId="urn:microsoft.com/office/officeart/2018/5/layout/IconLeafLabelList"/>
    <dgm:cxn modelId="{06BC5496-EC64-441A-A644-E180D119CA51}" type="presParOf" srcId="{A3C9E06F-BAD0-49EB-824F-BA835ECAC82A}" destId="{7A5FF220-862B-48A8-ADC0-B6F432F73F0A}" srcOrd="2" destOrd="0" presId="urn:microsoft.com/office/officeart/2018/5/layout/IconLeafLabelList"/>
    <dgm:cxn modelId="{20CDE2AA-7F0E-483D-A424-3A8073696963}" type="presParOf" srcId="{A3C9E06F-BAD0-49EB-824F-BA835ECAC82A}" destId="{49ABDF81-5683-4233-A778-FB31CBCB19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25BDE2-FCB2-44A3-9394-953B08EAFB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B2DD0F3-D266-44B2-9D4A-2B132D8E1FC2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Brief history lesson</a:t>
          </a:r>
          <a:endParaRPr lang="en-US" dirty="0"/>
        </a:p>
      </dgm:t>
    </dgm:pt>
    <dgm:pt modelId="{18EA3F0E-965C-4E98-B1F3-5B7988B1CA85}" type="parTrans" cxnId="{C073A3A4-6B77-4E06-9A7F-2304B6ABF1ED}">
      <dgm:prSet/>
      <dgm:spPr/>
      <dgm:t>
        <a:bodyPr/>
        <a:lstStyle/>
        <a:p>
          <a:endParaRPr lang="en-US"/>
        </a:p>
      </dgm:t>
    </dgm:pt>
    <dgm:pt modelId="{D30A91AA-C8F2-46BE-9F56-F2C4067B441C}" type="sibTrans" cxnId="{C073A3A4-6B77-4E06-9A7F-2304B6ABF1ED}">
      <dgm:prSet/>
      <dgm:spPr/>
      <dgm:t>
        <a:bodyPr/>
        <a:lstStyle/>
        <a:p>
          <a:endParaRPr lang="en-US"/>
        </a:p>
      </dgm:t>
    </dgm:pt>
    <dgm:pt modelId="{6AD2E619-0FC4-4863-B4D3-B7475038699B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Breakthrough: CLIP</a:t>
          </a:r>
          <a:endParaRPr lang="en-US" dirty="0"/>
        </a:p>
      </dgm:t>
    </dgm:pt>
    <dgm:pt modelId="{D045C8EE-06A5-47C2-8818-F6CE53D6482E}" type="parTrans" cxnId="{F6332945-66A8-4C2B-A813-78F13DC2872C}">
      <dgm:prSet/>
      <dgm:spPr/>
      <dgm:t>
        <a:bodyPr/>
        <a:lstStyle/>
        <a:p>
          <a:endParaRPr lang="en-US"/>
        </a:p>
      </dgm:t>
    </dgm:pt>
    <dgm:pt modelId="{CB04FA10-5F88-4106-9525-774B3D9CE7A6}" type="sibTrans" cxnId="{F6332945-66A8-4C2B-A813-78F13DC2872C}">
      <dgm:prSet/>
      <dgm:spPr/>
      <dgm:t>
        <a:bodyPr/>
        <a:lstStyle/>
        <a:p>
          <a:endParaRPr lang="en-US"/>
        </a:p>
      </dgm:t>
    </dgm:pt>
    <dgm:pt modelId="{3AF2E567-FD8A-4025-B7F6-6ECCB93666D9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Improvements </a:t>
          </a:r>
          <a:endParaRPr lang="en-US" dirty="0"/>
        </a:p>
      </dgm:t>
    </dgm:pt>
    <dgm:pt modelId="{65D9B77F-DC83-470E-B16D-9F393376BA5C}" type="parTrans" cxnId="{50A28588-6C18-4778-BCAF-F0364A830FBA}">
      <dgm:prSet/>
      <dgm:spPr/>
      <dgm:t>
        <a:bodyPr/>
        <a:lstStyle/>
        <a:p>
          <a:endParaRPr lang="en-US"/>
        </a:p>
      </dgm:t>
    </dgm:pt>
    <dgm:pt modelId="{CB49928C-4327-4B3A-A4C0-F0E763CE4809}" type="sibTrans" cxnId="{50A28588-6C18-4778-BCAF-F0364A830FBA}">
      <dgm:prSet/>
      <dgm:spPr/>
      <dgm:t>
        <a:bodyPr/>
        <a:lstStyle/>
        <a:p>
          <a:endParaRPr lang="en-US"/>
        </a:p>
      </dgm:t>
    </dgm:pt>
    <dgm:pt modelId="{16A02784-91D9-4DC2-A1AB-3394CA77AE09}" type="pres">
      <dgm:prSet presAssocID="{F225BDE2-FCB2-44A3-9394-953B08EAFB43}" presName="root" presStyleCnt="0">
        <dgm:presLayoutVars>
          <dgm:dir/>
          <dgm:resizeHandles val="exact"/>
        </dgm:presLayoutVars>
      </dgm:prSet>
      <dgm:spPr/>
    </dgm:pt>
    <dgm:pt modelId="{672571E7-F043-47D3-9329-70C50E910707}" type="pres">
      <dgm:prSet presAssocID="{2B2DD0F3-D266-44B2-9D4A-2B132D8E1FC2}" presName="compNode" presStyleCnt="0"/>
      <dgm:spPr/>
    </dgm:pt>
    <dgm:pt modelId="{A325EAA5-87DB-4BAF-BB8B-60C9D0A1B94B}" type="pres">
      <dgm:prSet presAssocID="{2B2DD0F3-D266-44B2-9D4A-2B132D8E1FC2}" presName="bgRect" presStyleLbl="bgShp" presStyleIdx="0" presStyleCnt="3"/>
      <dgm:spPr/>
    </dgm:pt>
    <dgm:pt modelId="{E9E259AB-58E4-4543-AAC1-6D876A8349BB}" type="pres">
      <dgm:prSet presAssocID="{2B2DD0F3-D266-44B2-9D4A-2B132D8E1F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14ACCBF-0F93-433A-AB3A-59801BEA51A0}" type="pres">
      <dgm:prSet presAssocID="{2B2DD0F3-D266-44B2-9D4A-2B132D8E1FC2}" presName="spaceRect" presStyleCnt="0"/>
      <dgm:spPr/>
    </dgm:pt>
    <dgm:pt modelId="{19DA52F9-21F2-43F2-9071-956319FFF0C5}" type="pres">
      <dgm:prSet presAssocID="{2B2DD0F3-D266-44B2-9D4A-2B132D8E1FC2}" presName="parTx" presStyleLbl="revTx" presStyleIdx="0" presStyleCnt="3">
        <dgm:presLayoutVars>
          <dgm:chMax val="0"/>
          <dgm:chPref val="0"/>
        </dgm:presLayoutVars>
      </dgm:prSet>
      <dgm:spPr/>
    </dgm:pt>
    <dgm:pt modelId="{4F93292F-DEA1-436A-8EAE-64B17F9B2FA8}" type="pres">
      <dgm:prSet presAssocID="{D30A91AA-C8F2-46BE-9F56-F2C4067B441C}" presName="sibTrans" presStyleCnt="0"/>
      <dgm:spPr/>
    </dgm:pt>
    <dgm:pt modelId="{D80A326D-3724-49EC-A2E4-6129187A2DF8}" type="pres">
      <dgm:prSet presAssocID="{6AD2E619-0FC4-4863-B4D3-B7475038699B}" presName="compNode" presStyleCnt="0"/>
      <dgm:spPr/>
    </dgm:pt>
    <dgm:pt modelId="{35505FB8-BA05-4DC6-8B62-2809BFA6F679}" type="pres">
      <dgm:prSet presAssocID="{6AD2E619-0FC4-4863-B4D3-B7475038699B}" presName="bgRect" presStyleLbl="bgShp" presStyleIdx="1" presStyleCnt="3"/>
      <dgm:spPr/>
    </dgm:pt>
    <dgm:pt modelId="{F2F11C5B-45B6-40BB-9463-BABE415C032E}" type="pres">
      <dgm:prSet presAssocID="{6AD2E619-0FC4-4863-B4D3-B74750386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F1276D6B-B2F2-4C29-9756-56043752ACBC}" type="pres">
      <dgm:prSet presAssocID="{6AD2E619-0FC4-4863-B4D3-B7475038699B}" presName="spaceRect" presStyleCnt="0"/>
      <dgm:spPr/>
    </dgm:pt>
    <dgm:pt modelId="{C915254D-2F92-4C9A-90A6-A32113720FBF}" type="pres">
      <dgm:prSet presAssocID="{6AD2E619-0FC4-4863-B4D3-B7475038699B}" presName="parTx" presStyleLbl="revTx" presStyleIdx="1" presStyleCnt="3">
        <dgm:presLayoutVars>
          <dgm:chMax val="0"/>
          <dgm:chPref val="0"/>
        </dgm:presLayoutVars>
      </dgm:prSet>
      <dgm:spPr/>
    </dgm:pt>
    <dgm:pt modelId="{E449371E-1DEA-43CA-8C58-0F3FFB372D38}" type="pres">
      <dgm:prSet presAssocID="{CB04FA10-5F88-4106-9525-774B3D9CE7A6}" presName="sibTrans" presStyleCnt="0"/>
      <dgm:spPr/>
    </dgm:pt>
    <dgm:pt modelId="{3D277852-1F61-430D-9E4F-3B737532DBA6}" type="pres">
      <dgm:prSet presAssocID="{3AF2E567-FD8A-4025-B7F6-6ECCB93666D9}" presName="compNode" presStyleCnt="0"/>
      <dgm:spPr/>
    </dgm:pt>
    <dgm:pt modelId="{1F3916CB-28B6-4CC7-AD2F-CF4F2AC15E2E}" type="pres">
      <dgm:prSet presAssocID="{3AF2E567-FD8A-4025-B7F6-6ECCB93666D9}" presName="bgRect" presStyleLbl="bgShp" presStyleIdx="2" presStyleCnt="3"/>
      <dgm:spPr/>
    </dgm:pt>
    <dgm:pt modelId="{00980368-0665-43AF-BFF9-FA1806E2A170}" type="pres">
      <dgm:prSet presAssocID="{3AF2E567-FD8A-4025-B7F6-6ECCB93666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81A1424-0FC8-409A-B3B3-008E870295EE}" type="pres">
      <dgm:prSet presAssocID="{3AF2E567-FD8A-4025-B7F6-6ECCB93666D9}" presName="spaceRect" presStyleCnt="0"/>
      <dgm:spPr/>
    </dgm:pt>
    <dgm:pt modelId="{B475E6FD-EA88-4847-B805-D0FA8E952035}" type="pres">
      <dgm:prSet presAssocID="{3AF2E567-FD8A-4025-B7F6-6ECCB93666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1D4142-A947-4F56-8000-12519915E15C}" type="presOf" srcId="{3AF2E567-FD8A-4025-B7F6-6ECCB93666D9}" destId="{B475E6FD-EA88-4847-B805-D0FA8E952035}" srcOrd="0" destOrd="0" presId="urn:microsoft.com/office/officeart/2018/2/layout/IconVerticalSolidList"/>
    <dgm:cxn modelId="{F6332945-66A8-4C2B-A813-78F13DC2872C}" srcId="{F225BDE2-FCB2-44A3-9394-953B08EAFB43}" destId="{6AD2E619-0FC4-4863-B4D3-B7475038699B}" srcOrd="1" destOrd="0" parTransId="{D045C8EE-06A5-47C2-8818-F6CE53D6482E}" sibTransId="{CB04FA10-5F88-4106-9525-774B3D9CE7A6}"/>
    <dgm:cxn modelId="{9B4B4854-334E-4FCA-9FD2-BB5A7CB6A839}" type="presOf" srcId="{F225BDE2-FCB2-44A3-9394-953B08EAFB43}" destId="{16A02784-91D9-4DC2-A1AB-3394CA77AE09}" srcOrd="0" destOrd="0" presId="urn:microsoft.com/office/officeart/2018/2/layout/IconVerticalSolidList"/>
    <dgm:cxn modelId="{7D792188-DA47-41A8-A037-A6CD7C5FDEB6}" type="presOf" srcId="{6AD2E619-0FC4-4863-B4D3-B7475038699B}" destId="{C915254D-2F92-4C9A-90A6-A32113720FBF}" srcOrd="0" destOrd="0" presId="urn:microsoft.com/office/officeart/2018/2/layout/IconVerticalSolidList"/>
    <dgm:cxn modelId="{50A28588-6C18-4778-BCAF-F0364A830FBA}" srcId="{F225BDE2-FCB2-44A3-9394-953B08EAFB43}" destId="{3AF2E567-FD8A-4025-B7F6-6ECCB93666D9}" srcOrd="2" destOrd="0" parTransId="{65D9B77F-DC83-470E-B16D-9F393376BA5C}" sibTransId="{CB49928C-4327-4B3A-A4C0-F0E763CE4809}"/>
    <dgm:cxn modelId="{C073A3A4-6B77-4E06-9A7F-2304B6ABF1ED}" srcId="{F225BDE2-FCB2-44A3-9394-953B08EAFB43}" destId="{2B2DD0F3-D266-44B2-9D4A-2B132D8E1FC2}" srcOrd="0" destOrd="0" parTransId="{18EA3F0E-965C-4E98-B1F3-5B7988B1CA85}" sibTransId="{D30A91AA-C8F2-46BE-9F56-F2C4067B441C}"/>
    <dgm:cxn modelId="{CD8B5BCC-BDD5-4231-A2C4-4BFCC08600F9}" type="presOf" srcId="{2B2DD0F3-D266-44B2-9D4A-2B132D8E1FC2}" destId="{19DA52F9-21F2-43F2-9071-956319FFF0C5}" srcOrd="0" destOrd="0" presId="urn:microsoft.com/office/officeart/2018/2/layout/IconVerticalSolidList"/>
    <dgm:cxn modelId="{B02E2CAF-7D4D-47E0-B501-39A07E64B0AF}" type="presParOf" srcId="{16A02784-91D9-4DC2-A1AB-3394CA77AE09}" destId="{672571E7-F043-47D3-9329-70C50E910707}" srcOrd="0" destOrd="0" presId="urn:microsoft.com/office/officeart/2018/2/layout/IconVerticalSolidList"/>
    <dgm:cxn modelId="{97804CF9-2F4C-45C0-9F36-1DF467227E60}" type="presParOf" srcId="{672571E7-F043-47D3-9329-70C50E910707}" destId="{A325EAA5-87DB-4BAF-BB8B-60C9D0A1B94B}" srcOrd="0" destOrd="0" presId="urn:microsoft.com/office/officeart/2018/2/layout/IconVerticalSolidList"/>
    <dgm:cxn modelId="{6230D76D-E12B-4063-8B40-DCA9D9AA0028}" type="presParOf" srcId="{672571E7-F043-47D3-9329-70C50E910707}" destId="{E9E259AB-58E4-4543-AAC1-6D876A8349BB}" srcOrd="1" destOrd="0" presId="urn:microsoft.com/office/officeart/2018/2/layout/IconVerticalSolidList"/>
    <dgm:cxn modelId="{69A829F7-248E-40C5-90D7-9B2A3A61881D}" type="presParOf" srcId="{672571E7-F043-47D3-9329-70C50E910707}" destId="{114ACCBF-0F93-433A-AB3A-59801BEA51A0}" srcOrd="2" destOrd="0" presId="urn:microsoft.com/office/officeart/2018/2/layout/IconVerticalSolidList"/>
    <dgm:cxn modelId="{82012160-53DF-45A2-9BA0-E2E0981DD925}" type="presParOf" srcId="{672571E7-F043-47D3-9329-70C50E910707}" destId="{19DA52F9-21F2-43F2-9071-956319FFF0C5}" srcOrd="3" destOrd="0" presId="urn:microsoft.com/office/officeart/2018/2/layout/IconVerticalSolidList"/>
    <dgm:cxn modelId="{3EFD3AC8-49B9-44B7-B275-23CE55961DC9}" type="presParOf" srcId="{16A02784-91D9-4DC2-A1AB-3394CA77AE09}" destId="{4F93292F-DEA1-436A-8EAE-64B17F9B2FA8}" srcOrd="1" destOrd="0" presId="urn:microsoft.com/office/officeart/2018/2/layout/IconVerticalSolidList"/>
    <dgm:cxn modelId="{E6DCD4B0-C449-4C93-BEF7-369F56BFA633}" type="presParOf" srcId="{16A02784-91D9-4DC2-A1AB-3394CA77AE09}" destId="{D80A326D-3724-49EC-A2E4-6129187A2DF8}" srcOrd="2" destOrd="0" presId="urn:microsoft.com/office/officeart/2018/2/layout/IconVerticalSolidList"/>
    <dgm:cxn modelId="{2A23A638-1987-4337-989F-6DD87954D1A5}" type="presParOf" srcId="{D80A326D-3724-49EC-A2E4-6129187A2DF8}" destId="{35505FB8-BA05-4DC6-8B62-2809BFA6F679}" srcOrd="0" destOrd="0" presId="urn:microsoft.com/office/officeart/2018/2/layout/IconVerticalSolidList"/>
    <dgm:cxn modelId="{2EBB8DD8-C81B-4FAC-A17A-A22A165FF2BD}" type="presParOf" srcId="{D80A326D-3724-49EC-A2E4-6129187A2DF8}" destId="{F2F11C5B-45B6-40BB-9463-BABE415C032E}" srcOrd="1" destOrd="0" presId="urn:microsoft.com/office/officeart/2018/2/layout/IconVerticalSolidList"/>
    <dgm:cxn modelId="{C6C332CA-FB63-429C-9376-34FC70542D30}" type="presParOf" srcId="{D80A326D-3724-49EC-A2E4-6129187A2DF8}" destId="{F1276D6B-B2F2-4C29-9756-56043752ACBC}" srcOrd="2" destOrd="0" presId="urn:microsoft.com/office/officeart/2018/2/layout/IconVerticalSolidList"/>
    <dgm:cxn modelId="{F2807A54-8619-4430-974D-D0D54F388BF5}" type="presParOf" srcId="{D80A326D-3724-49EC-A2E4-6129187A2DF8}" destId="{C915254D-2F92-4C9A-90A6-A32113720FBF}" srcOrd="3" destOrd="0" presId="urn:microsoft.com/office/officeart/2018/2/layout/IconVerticalSolidList"/>
    <dgm:cxn modelId="{1A91BDF8-7CE5-47C9-814E-6EAB6374EA01}" type="presParOf" srcId="{16A02784-91D9-4DC2-A1AB-3394CA77AE09}" destId="{E449371E-1DEA-43CA-8C58-0F3FFB372D38}" srcOrd="3" destOrd="0" presId="urn:microsoft.com/office/officeart/2018/2/layout/IconVerticalSolidList"/>
    <dgm:cxn modelId="{F64BB2E7-5F6B-44B0-86A0-2846D4A389A0}" type="presParOf" srcId="{16A02784-91D9-4DC2-A1AB-3394CA77AE09}" destId="{3D277852-1F61-430D-9E4F-3B737532DBA6}" srcOrd="4" destOrd="0" presId="urn:microsoft.com/office/officeart/2018/2/layout/IconVerticalSolidList"/>
    <dgm:cxn modelId="{6E790204-5448-4B00-8564-D6FD340FE404}" type="presParOf" srcId="{3D277852-1F61-430D-9E4F-3B737532DBA6}" destId="{1F3916CB-28B6-4CC7-AD2F-CF4F2AC15E2E}" srcOrd="0" destOrd="0" presId="urn:microsoft.com/office/officeart/2018/2/layout/IconVerticalSolidList"/>
    <dgm:cxn modelId="{FF92D980-3544-422D-B979-1BC3903355B3}" type="presParOf" srcId="{3D277852-1F61-430D-9E4F-3B737532DBA6}" destId="{00980368-0665-43AF-BFF9-FA1806E2A170}" srcOrd="1" destOrd="0" presId="urn:microsoft.com/office/officeart/2018/2/layout/IconVerticalSolidList"/>
    <dgm:cxn modelId="{DA129D7B-35B4-4689-8C3B-D5CC6CF81C3A}" type="presParOf" srcId="{3D277852-1F61-430D-9E4F-3B737532DBA6}" destId="{F81A1424-0FC8-409A-B3B3-008E870295EE}" srcOrd="2" destOrd="0" presId="urn:microsoft.com/office/officeart/2018/2/layout/IconVerticalSolidList"/>
    <dgm:cxn modelId="{52665DD4-E126-405B-AF15-114FC44C7446}" type="presParOf" srcId="{3D277852-1F61-430D-9E4F-3B737532DBA6}" destId="{B475E6FD-EA88-4847-B805-D0FA8E9520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4EAEE-C734-4B16-935C-82FF02258B8D}">
      <dsp:nvSpPr>
        <dsp:cNvPr id="0" name=""/>
        <dsp:cNvSpPr/>
      </dsp:nvSpPr>
      <dsp:spPr>
        <a:xfrm>
          <a:off x="269097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8C87A-C359-4E1E-90AD-901C3F398C8A}">
      <dsp:nvSpPr>
        <dsp:cNvPr id="0" name=""/>
        <dsp:cNvSpPr/>
      </dsp:nvSpPr>
      <dsp:spPr>
        <a:xfrm>
          <a:off x="445054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A78DB-AFCB-4846-BF69-F23B1FDD3D19}">
      <dsp:nvSpPr>
        <dsp:cNvPr id="0" name=""/>
        <dsp:cNvSpPr/>
      </dsp:nvSpPr>
      <dsp:spPr>
        <a:xfrm>
          <a:off x="516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State of the art today</a:t>
          </a:r>
          <a:endParaRPr lang="en-US" sz="1300" kern="1200"/>
        </a:p>
      </dsp:txBody>
      <dsp:txXfrm>
        <a:off x="5162" y="1913765"/>
        <a:ext cx="1353515" cy="541406"/>
      </dsp:txXfrm>
    </dsp:sp>
    <dsp:sp modelId="{BA1D9B20-49DA-41D2-BCFA-A08A36C1D90F}">
      <dsp:nvSpPr>
        <dsp:cNvPr id="0" name=""/>
        <dsp:cNvSpPr/>
      </dsp:nvSpPr>
      <dsp:spPr>
        <a:xfrm>
          <a:off x="1859478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E99F1-E31B-4823-8457-71766649BA1B}">
      <dsp:nvSpPr>
        <dsp:cNvPr id="0" name=""/>
        <dsp:cNvSpPr/>
      </dsp:nvSpPr>
      <dsp:spPr>
        <a:xfrm>
          <a:off x="2035435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F338F-FBB9-482C-8369-CE39C78FD997}">
      <dsp:nvSpPr>
        <dsp:cNvPr id="0" name=""/>
        <dsp:cNvSpPr/>
      </dsp:nvSpPr>
      <dsp:spPr>
        <a:xfrm>
          <a:off x="159554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Open source</a:t>
          </a:r>
          <a:endParaRPr lang="en-US" sz="1300" kern="1200"/>
        </a:p>
      </dsp:txBody>
      <dsp:txXfrm>
        <a:off x="1595542" y="1913765"/>
        <a:ext cx="1353515" cy="541406"/>
      </dsp:txXfrm>
    </dsp:sp>
    <dsp:sp modelId="{3EE39C03-B22E-456F-B8F0-104888BBE361}">
      <dsp:nvSpPr>
        <dsp:cNvPr id="0" name=""/>
        <dsp:cNvSpPr/>
      </dsp:nvSpPr>
      <dsp:spPr>
        <a:xfrm>
          <a:off x="9629387" y="817420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858B5-4BC9-4380-8AFE-FAE4507C114B}">
      <dsp:nvSpPr>
        <dsp:cNvPr id="0" name=""/>
        <dsp:cNvSpPr/>
      </dsp:nvSpPr>
      <dsp:spPr>
        <a:xfrm>
          <a:off x="9796349" y="1046362"/>
          <a:ext cx="473730" cy="4737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33E21-A99E-42F4-BC7D-E334A18E1A0B}">
      <dsp:nvSpPr>
        <dsp:cNvPr id="0" name=""/>
        <dsp:cNvSpPr/>
      </dsp:nvSpPr>
      <dsp:spPr>
        <a:xfrm>
          <a:off x="9303449" y="191422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 dirty="0"/>
            <a:t>Questions</a:t>
          </a:r>
          <a:endParaRPr lang="en-US" sz="1300" kern="1200" dirty="0"/>
        </a:p>
      </dsp:txBody>
      <dsp:txXfrm>
        <a:off x="9303449" y="1914225"/>
        <a:ext cx="1353515" cy="541406"/>
      </dsp:txXfrm>
    </dsp:sp>
    <dsp:sp modelId="{818A2A8D-CC5D-4C61-9968-5760C4289ADB}">
      <dsp:nvSpPr>
        <dsp:cNvPr id="0" name=""/>
        <dsp:cNvSpPr/>
      </dsp:nvSpPr>
      <dsp:spPr>
        <a:xfrm>
          <a:off x="3336786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FDFC6-711C-4825-AC24-24075FF0312C}">
      <dsp:nvSpPr>
        <dsp:cNvPr id="0" name=""/>
        <dsp:cNvSpPr/>
      </dsp:nvSpPr>
      <dsp:spPr>
        <a:xfrm>
          <a:off x="3512743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69572-BD7B-417D-BBD3-E187E8D0B314}">
      <dsp:nvSpPr>
        <dsp:cNvPr id="0" name=""/>
        <dsp:cNvSpPr/>
      </dsp:nvSpPr>
      <dsp:spPr>
        <a:xfrm>
          <a:off x="3072851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Use-cases in industry</a:t>
          </a:r>
          <a:endParaRPr lang="en-US" sz="1300" kern="1200"/>
        </a:p>
      </dsp:txBody>
      <dsp:txXfrm>
        <a:off x="3072851" y="1913765"/>
        <a:ext cx="1353515" cy="541406"/>
      </dsp:txXfrm>
    </dsp:sp>
    <dsp:sp modelId="{3A62E68E-E184-49A9-9C23-8C9A22513FD6}">
      <dsp:nvSpPr>
        <dsp:cNvPr id="0" name=""/>
        <dsp:cNvSpPr/>
      </dsp:nvSpPr>
      <dsp:spPr>
        <a:xfrm>
          <a:off x="4927167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53A01-8B43-4229-A341-5748F123B08B}">
      <dsp:nvSpPr>
        <dsp:cNvPr id="0" name=""/>
        <dsp:cNvSpPr/>
      </dsp:nvSpPr>
      <dsp:spPr>
        <a:xfrm>
          <a:off x="5103123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8F36E-2EEA-409F-8D1A-F46C31F19813}">
      <dsp:nvSpPr>
        <dsp:cNvPr id="0" name=""/>
        <dsp:cNvSpPr/>
      </dsp:nvSpPr>
      <dsp:spPr>
        <a:xfrm>
          <a:off x="4663231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Brief history of multimodal</a:t>
          </a:r>
          <a:endParaRPr lang="en-US" sz="1300" kern="1200"/>
        </a:p>
      </dsp:txBody>
      <dsp:txXfrm>
        <a:off x="4663231" y="1913765"/>
        <a:ext cx="1353515" cy="541406"/>
      </dsp:txXfrm>
    </dsp:sp>
    <dsp:sp modelId="{1E36AB26-CFAE-487B-A818-12A966CC3EAA}">
      <dsp:nvSpPr>
        <dsp:cNvPr id="0" name=""/>
        <dsp:cNvSpPr/>
      </dsp:nvSpPr>
      <dsp:spPr>
        <a:xfrm>
          <a:off x="6517548" y="830953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AFB3B-6507-4EB9-AD9C-0181AB23F20A}">
      <dsp:nvSpPr>
        <dsp:cNvPr id="0" name=""/>
        <dsp:cNvSpPr/>
      </dsp:nvSpPr>
      <dsp:spPr>
        <a:xfrm>
          <a:off x="6669756" y="1006910"/>
          <a:ext cx="473730" cy="4737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BB072-08DD-4E7D-9A15-DA24B60E8F83}">
      <dsp:nvSpPr>
        <dsp:cNvPr id="0" name=""/>
        <dsp:cNvSpPr/>
      </dsp:nvSpPr>
      <dsp:spPr>
        <a:xfrm>
          <a:off x="6253612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Breakthrough: CLIP</a:t>
          </a:r>
          <a:endParaRPr lang="en-US" sz="1300" kern="1200"/>
        </a:p>
      </dsp:txBody>
      <dsp:txXfrm>
        <a:off x="6253612" y="1913765"/>
        <a:ext cx="1353515" cy="541406"/>
      </dsp:txXfrm>
    </dsp:sp>
    <dsp:sp modelId="{FBA4475D-6F7E-4C50-8B41-68CC3C632833}">
      <dsp:nvSpPr>
        <dsp:cNvPr id="0" name=""/>
        <dsp:cNvSpPr/>
      </dsp:nvSpPr>
      <dsp:spPr>
        <a:xfrm>
          <a:off x="8058349" y="817420"/>
          <a:ext cx="825644" cy="825644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78A78-58A9-4861-AF79-9014AE02791C}">
      <dsp:nvSpPr>
        <dsp:cNvPr id="0" name=""/>
        <dsp:cNvSpPr/>
      </dsp:nvSpPr>
      <dsp:spPr>
        <a:xfrm>
          <a:off x="8237000" y="1034069"/>
          <a:ext cx="473730" cy="4737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BDF81-5683-4233-A778-FB31CBCB1908}">
      <dsp:nvSpPr>
        <dsp:cNvPr id="0" name=""/>
        <dsp:cNvSpPr/>
      </dsp:nvSpPr>
      <dsp:spPr>
        <a:xfrm>
          <a:off x="7843993" y="1913765"/>
          <a:ext cx="1353515" cy="54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CA" sz="1300" kern="1200"/>
            <a:t>Improvements</a:t>
          </a:r>
          <a:endParaRPr lang="en-US" sz="1300" kern="1200"/>
        </a:p>
      </dsp:txBody>
      <dsp:txXfrm>
        <a:off x="7843993" y="1913765"/>
        <a:ext cx="1353515" cy="541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5EAA5-87DB-4BAF-BB8B-60C9D0A1B94B}">
      <dsp:nvSpPr>
        <dsp:cNvPr id="0" name=""/>
        <dsp:cNvSpPr/>
      </dsp:nvSpPr>
      <dsp:spPr>
        <a:xfrm>
          <a:off x="0" y="631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259AB-58E4-4543-AAC1-6D876A8349BB}">
      <dsp:nvSpPr>
        <dsp:cNvPr id="0" name=""/>
        <dsp:cNvSpPr/>
      </dsp:nvSpPr>
      <dsp:spPr>
        <a:xfrm>
          <a:off x="447212" y="333269"/>
          <a:ext cx="813113" cy="8131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A52F9-21F2-43F2-9071-956319FFF0C5}">
      <dsp:nvSpPr>
        <dsp:cNvPr id="0" name=""/>
        <dsp:cNvSpPr/>
      </dsp:nvSpPr>
      <dsp:spPr>
        <a:xfrm>
          <a:off x="1707538" y="631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Brief history lesson</a:t>
          </a:r>
          <a:endParaRPr lang="en-US" sz="2500" kern="1200" dirty="0"/>
        </a:p>
      </dsp:txBody>
      <dsp:txXfrm>
        <a:off x="1707538" y="631"/>
        <a:ext cx="3803757" cy="1478388"/>
      </dsp:txXfrm>
    </dsp:sp>
    <dsp:sp modelId="{35505FB8-BA05-4DC6-8B62-2809BFA6F679}">
      <dsp:nvSpPr>
        <dsp:cNvPr id="0" name=""/>
        <dsp:cNvSpPr/>
      </dsp:nvSpPr>
      <dsp:spPr>
        <a:xfrm>
          <a:off x="0" y="1848617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11C5B-45B6-40BB-9463-BABE415C032E}">
      <dsp:nvSpPr>
        <dsp:cNvPr id="0" name=""/>
        <dsp:cNvSpPr/>
      </dsp:nvSpPr>
      <dsp:spPr>
        <a:xfrm>
          <a:off x="447212" y="2181255"/>
          <a:ext cx="813113" cy="8131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5254D-2F92-4C9A-90A6-A32113720FBF}">
      <dsp:nvSpPr>
        <dsp:cNvPr id="0" name=""/>
        <dsp:cNvSpPr/>
      </dsp:nvSpPr>
      <dsp:spPr>
        <a:xfrm>
          <a:off x="1707538" y="1848617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Breakthrough: CLIP</a:t>
          </a:r>
          <a:endParaRPr lang="en-US" sz="2500" kern="1200" dirty="0"/>
        </a:p>
      </dsp:txBody>
      <dsp:txXfrm>
        <a:off x="1707538" y="1848617"/>
        <a:ext cx="3803757" cy="1478388"/>
      </dsp:txXfrm>
    </dsp:sp>
    <dsp:sp modelId="{1F3916CB-28B6-4CC7-AD2F-CF4F2AC15E2E}">
      <dsp:nvSpPr>
        <dsp:cNvPr id="0" name=""/>
        <dsp:cNvSpPr/>
      </dsp:nvSpPr>
      <dsp:spPr>
        <a:xfrm>
          <a:off x="0" y="3696603"/>
          <a:ext cx="5511295" cy="14783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0368-0665-43AF-BFF9-FA1806E2A170}">
      <dsp:nvSpPr>
        <dsp:cNvPr id="0" name=""/>
        <dsp:cNvSpPr/>
      </dsp:nvSpPr>
      <dsp:spPr>
        <a:xfrm>
          <a:off x="447212" y="4029240"/>
          <a:ext cx="813113" cy="813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5E6FD-EA88-4847-B805-D0FA8E952035}">
      <dsp:nvSpPr>
        <dsp:cNvPr id="0" name=""/>
        <dsp:cNvSpPr/>
      </dsp:nvSpPr>
      <dsp:spPr>
        <a:xfrm>
          <a:off x="1707538" y="3696603"/>
          <a:ext cx="3803757" cy="1478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3" tIns="156463" rIns="156463" bIns="15646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Improvements </a:t>
          </a:r>
          <a:endParaRPr lang="en-US" sz="2500" kern="1200" dirty="0"/>
        </a:p>
      </dsp:txBody>
      <dsp:txXfrm>
        <a:off x="1707538" y="3696603"/>
        <a:ext cx="3803757" cy="14783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644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2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188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52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22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552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991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6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73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42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52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91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50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1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0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C6C92-58B5-43F2-BD54-2EC2032433AD}" type="datetimeFigureOut">
              <a:rPr lang="en-CA" smtClean="0"/>
              <a:t>2025-06-14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67AAA-9872-43CE-9EC7-524A279A36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5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isperSpeech/WhisperSpeech" TargetMode="External"/><Relationship Id="rId2" Type="http://schemas.openxmlformats.org/officeDocument/2006/relationships/hyperlink" Target="https://huggingface.co/openai/whisper-large-v3-turb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0.11929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AviSoori1x/seemore-vision-language-mode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rxiv.org/pdf/2103.0002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fariddinar/computer-vision-course/blob/main/notebooks/Unit%204%20-%20Multimodal%20Models/Clip_finetune.ipynb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blog.com/en/gemma-explained-whats-new-in-gemma-3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206.06488" TargetMode="External"/><Relationship Id="rId3" Type="http://schemas.openxmlformats.org/officeDocument/2006/relationships/hyperlink" Target="https://github.com/kakaobrain/coyo-dataset" TargetMode="External"/><Relationship Id="rId7" Type="http://schemas.openxmlformats.org/officeDocument/2006/relationships/hyperlink" Target="https://arxiv.org/abs/2303.15343" TargetMode="External"/><Relationship Id="rId2" Type="http://schemas.openxmlformats.org/officeDocument/2006/relationships/hyperlink" Target="https://laion.ai/proj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3.00020" TargetMode="External"/><Relationship Id="rId5" Type="http://schemas.openxmlformats.org/officeDocument/2006/relationships/hyperlink" Target="https://arxiv.org/abs/2412.17759" TargetMode="External"/><Relationship Id="rId4" Type="http://schemas.openxmlformats.org/officeDocument/2006/relationships/hyperlink" Target="https://github.com/google-research-datasets/conceptual-12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IOnqo98qhs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ground.allenai.org/" TargetMode="External"/><Relationship Id="rId2" Type="http://schemas.openxmlformats.org/officeDocument/2006/relationships/hyperlink" Target="https://allenai.org/blog/olmo2-32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-Dal/multimodal_pres/blob/master/notebooks/ocr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KHYZcp_lDQ-gPhDUB_36V6ZE42QHpSc?usp=sharing" TargetMode="External"/><Relationship Id="rId2" Type="http://schemas.openxmlformats.org/officeDocument/2006/relationships/hyperlink" Target="https://github.com/Mar-Dal/multimodal_pres/blob/master/notebooks/onesho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https://medium.com/google-cloud/gemma-3-ollama-on-colab-a-developers-quickstart-7bbf93ab8fe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B123-CDCA-9D37-29B6-BF75D4665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Multimodal AI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1FDBC3A-D3FF-D125-C251-617652DC0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Multimodal </a:t>
            </a:r>
            <a:r>
              <a:rPr lang="fr-CA" dirty="0" err="1"/>
              <a:t>models</a:t>
            </a:r>
            <a:r>
              <a:rPr lang="fr-CA" dirty="0"/>
              <a:t> for a multimodal world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591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57D4-CC77-1720-64C4-FD12DBF0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A" sz="3100"/>
              <a:t>Speech-to-</a:t>
            </a:r>
            <a:r>
              <a:rPr lang="fr-CA" sz="3100" err="1"/>
              <a:t>text</a:t>
            </a:r>
            <a:r>
              <a:rPr lang="fr-CA" sz="3100"/>
              <a:t> and </a:t>
            </a:r>
            <a:r>
              <a:rPr lang="fr-CA" sz="3100" err="1"/>
              <a:t>text</a:t>
            </a:r>
            <a:r>
              <a:rPr lang="fr-CA" sz="3100"/>
              <a:t>-to-speech</a:t>
            </a:r>
            <a:endParaRPr lang="en-CA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4866-3205-091B-B6F3-7DA36BBA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363" y="1625600"/>
            <a:ext cx="4848837" cy="4783667"/>
          </a:xfrm>
        </p:spPr>
        <p:txBody>
          <a:bodyPr>
            <a:noAutofit/>
          </a:bodyPr>
          <a:lstStyle/>
          <a:p>
            <a:r>
              <a:rPr lang="en-CA" sz="1600" dirty="0">
                <a:solidFill>
                  <a:schemeClr val="tx1"/>
                </a:solidFill>
              </a:rPr>
              <a:t>Speech-to-text is the act of transforming speech into text.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Often used in industry to transcript meetings for efficient summarization and action-items</a:t>
            </a:r>
          </a:p>
          <a:p>
            <a:pPr lvl="1"/>
            <a:endParaRPr lang="en-C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Open model:</a:t>
            </a:r>
          </a:p>
          <a:p>
            <a:pPr marL="0" indent="0">
              <a:buNone/>
            </a:pPr>
            <a:r>
              <a:rPr lang="en-CA" sz="1600" dirty="0" err="1">
                <a:hlinkClick r:id="rId2"/>
              </a:rPr>
              <a:t>openai</a:t>
            </a:r>
            <a:r>
              <a:rPr lang="en-CA" sz="1600" dirty="0">
                <a:hlinkClick r:id="rId2"/>
              </a:rPr>
              <a:t>/whisper-large-v3-turbo</a:t>
            </a:r>
            <a:endParaRPr lang="en-CA" sz="1600" dirty="0">
              <a:solidFill>
                <a:schemeClr val="tx1"/>
              </a:solidFill>
            </a:endParaRPr>
          </a:p>
          <a:p>
            <a:endParaRPr lang="en-CA" sz="1600" dirty="0">
              <a:solidFill>
                <a:schemeClr val="tx1"/>
              </a:solidFill>
            </a:endParaRPr>
          </a:p>
          <a:p>
            <a:r>
              <a:rPr lang="en-CA" sz="1600" dirty="0">
                <a:solidFill>
                  <a:schemeClr val="tx1"/>
                </a:solidFill>
              </a:rPr>
              <a:t>Text-to-speech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Less immediately useful in industry, the act of transforming text into speech</a:t>
            </a:r>
          </a:p>
          <a:p>
            <a:pPr marL="0" indent="0">
              <a:buNone/>
            </a:pPr>
            <a:r>
              <a:rPr lang="en-CA" sz="1600" dirty="0">
                <a:solidFill>
                  <a:schemeClr val="tx1"/>
                </a:solidFill>
              </a:rPr>
              <a:t>Open model: </a:t>
            </a:r>
          </a:p>
          <a:p>
            <a:pPr marL="0" indent="0">
              <a:buNone/>
            </a:pPr>
            <a:r>
              <a:rPr lang="en-US" sz="1600" dirty="0" err="1">
                <a:hlinkClick r:id="rId3"/>
              </a:rPr>
              <a:t>WhisperSpeech</a:t>
            </a:r>
            <a:r>
              <a:rPr lang="en-US" sz="1600" dirty="0">
                <a:hlinkClick r:id="rId3"/>
              </a:rPr>
              <a:t>/</a:t>
            </a:r>
            <a:r>
              <a:rPr lang="en-US" sz="1600" dirty="0" err="1">
                <a:hlinkClick r:id="rId3"/>
              </a:rPr>
              <a:t>WhisperSpeech</a:t>
            </a:r>
            <a:endParaRPr lang="en-CA" sz="1600" dirty="0"/>
          </a:p>
        </p:txBody>
      </p:sp>
      <p:pic>
        <p:nvPicPr>
          <p:cNvPr id="5" name="Picture 4" descr="Cloud text bubble on a white background">
            <a:extLst>
              <a:ext uri="{FF2B5EF4-FFF2-40B4-BE49-F238E27FC236}">
                <a16:creationId xmlns:a16="http://schemas.microsoft.com/office/drawing/2014/main" id="{6E8AA36B-8AA8-4C7A-80BB-96B87E11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7489" b="-2"/>
          <a:stretch>
            <a:fillRect/>
          </a:stretch>
        </p:blipFill>
        <p:spPr>
          <a:xfrm>
            <a:off x="-1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24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8B10-5888-380B-E16E-5CFA872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Retrieval-augmented</a:t>
            </a:r>
            <a:r>
              <a:rPr lang="fr-CA" dirty="0"/>
              <a:t> </a:t>
            </a:r>
            <a:r>
              <a:rPr lang="fr-CA" dirty="0" err="1"/>
              <a:t>generation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images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6304-AF1E-2F1E-644C-20103BA4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most</a:t>
            </a:r>
            <a:r>
              <a:rPr lang="fr-CA" dirty="0"/>
              <a:t> </a:t>
            </a:r>
            <a:r>
              <a:rPr lang="fr-CA" dirty="0" err="1"/>
              <a:t>common</a:t>
            </a:r>
            <a:r>
              <a:rPr lang="fr-CA" dirty="0"/>
              <a:t> use-case in </a:t>
            </a:r>
            <a:r>
              <a:rPr lang="fr-CA" dirty="0" err="1"/>
              <a:t>industry</a:t>
            </a:r>
            <a:r>
              <a:rPr lang="fr-CA" dirty="0"/>
              <a:t> for multimodal </a:t>
            </a:r>
            <a:r>
              <a:rPr lang="fr-CA" dirty="0" err="1"/>
              <a:t>models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RAG? </a:t>
            </a:r>
            <a:r>
              <a:rPr lang="en-US" dirty="0"/>
              <a:t>RAG allows an AI system to access and reference your company's proprietary documents (like HR policies, technical manuals, or project reports) to provide accurate, up-to-date, and context-specific answers to employee queries, rather than relying solely on generic pre-trained knowledge.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230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7ACF-8A4F-1193-384A-EE071D79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RAG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E0E5D-0D44-AC7B-5954-A937F562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0" y="2082801"/>
            <a:ext cx="7021600" cy="377410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7E55BD0-4259-FC9B-9EB9-4B275F17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41" y="1270000"/>
            <a:ext cx="3264259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Components:</a:t>
            </a:r>
          </a:p>
          <a:p>
            <a:r>
              <a:rPr lang="en-US" sz="1500" dirty="0"/>
              <a:t>Embedding model to embed the documents and queries</a:t>
            </a:r>
          </a:p>
          <a:p>
            <a:r>
              <a:rPr lang="en-US" sz="1500" dirty="0"/>
              <a:t>Vector store for the pre-computed document embeddings</a:t>
            </a:r>
          </a:p>
          <a:p>
            <a:r>
              <a:rPr lang="en-US" sz="1500" dirty="0"/>
              <a:t>Database of documents with their associated vectors</a:t>
            </a:r>
          </a:p>
          <a:p>
            <a:r>
              <a:rPr lang="en-US" sz="1500" dirty="0"/>
              <a:t>LLM to answer a query based on query + retrieved documents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0971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D2D3-E5CA-C367-556E-F130EB05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F828-2058-4F4A-4C84-EFBB2744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RAG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B19DA-30F9-475D-FC2F-06319238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1" y="2099733"/>
            <a:ext cx="7021600" cy="3774109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49006CCC-F16F-004B-3795-98CAEF212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41" y="1270000"/>
            <a:ext cx="3264259" cy="4043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Steps: </a:t>
            </a:r>
          </a:p>
          <a:p>
            <a:r>
              <a:rPr lang="en-US" sz="1500" dirty="0"/>
              <a:t>Pre-embed all the documents</a:t>
            </a:r>
          </a:p>
          <a:p>
            <a:r>
              <a:rPr lang="en-US" sz="1500" dirty="0"/>
              <a:t>Store the embeddings in a vector store</a:t>
            </a:r>
          </a:p>
          <a:p>
            <a:r>
              <a:rPr lang="en-US" sz="1500" dirty="0"/>
              <a:t>At query time, embed the query</a:t>
            </a:r>
          </a:p>
          <a:p>
            <a:r>
              <a:rPr lang="en-US" sz="1500" dirty="0"/>
              <a:t>Use a fast method to compare the query embeddings against all the document embeddings to retrieve k candidates</a:t>
            </a:r>
          </a:p>
          <a:p>
            <a:r>
              <a:rPr lang="en-US" sz="1500" dirty="0"/>
              <a:t>Pass the original query and the k candidates to the LLM  to answer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6475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23C8D-A500-DCE7-6C85-9B1D9BDF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how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does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CA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</a:t>
            </a:r>
            <a:r>
              <a:rPr lang="fr-CA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CA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4" name="Content Placeholder 4">
            <a:extLst>
              <a:ext uri="{FF2B5EF4-FFF2-40B4-BE49-F238E27FC236}">
                <a16:creationId xmlns:a16="http://schemas.microsoft.com/office/drawing/2014/main" id="{25D85FE6-8534-B207-D2F2-D35B032D4D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078664"/>
              </p:ext>
            </p:extLst>
          </p:nvPr>
        </p:nvGraphicFramePr>
        <p:xfrm>
          <a:off x="6116084" y="609601"/>
          <a:ext cx="5511296" cy="517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282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5CE8-B179-E1AC-8B87-EC1CF9B6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Recurrent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C8BB3-C4DD-87B5-111D-EE6539B73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552" y="2160588"/>
            <a:ext cx="6980933" cy="3881437"/>
          </a:xfrm>
        </p:spPr>
      </p:pic>
    </p:spTree>
    <p:extLst>
      <p:ext uri="{BB962C8B-B14F-4D97-AF65-F5344CB8AC3E}">
        <p14:creationId xmlns:p14="http://schemas.microsoft.com/office/powerpoint/2010/main" val="379302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675C-F277-B868-61CA-375DF37C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Attention mechanism found in transformers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42563-C705-6ADC-F609-656E9E597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02" y="2160588"/>
            <a:ext cx="4548833" cy="3881437"/>
          </a:xfrm>
        </p:spPr>
      </p:pic>
    </p:spTree>
    <p:extLst>
      <p:ext uri="{BB962C8B-B14F-4D97-AF65-F5344CB8AC3E}">
        <p14:creationId xmlns:p14="http://schemas.microsoft.com/office/powerpoint/2010/main" val="2770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9F199-D0E8-27B6-4E31-724A5EF61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6" name="Isosceles Triangle 104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211854-0F7C-3FBD-474B-B386CB10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Vision transformers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FEBCB07-F01C-4530-4BEB-019188BD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6591371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12F86-EB59-EEBF-58D3-7D31B98A5855}"/>
              </a:ext>
            </a:extLst>
          </p:cNvPr>
          <p:cNvSpPr txBox="1"/>
          <p:nvPr/>
        </p:nvSpPr>
        <p:spPr>
          <a:xfrm>
            <a:off x="1846265" y="6248400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>
                <a:hlinkClick r:id="rId3"/>
              </a:rPr>
              <a:t>ViT</a:t>
            </a:r>
            <a:r>
              <a:rPr lang="en-CA" dirty="0">
                <a:hlinkClick r:id="rId3"/>
              </a:rPr>
              <a:t> paper: 2010.11929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4356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AE6574-F820-39B3-FF9C-9A15E463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303EC8CA-E640-DD7C-7605-6F2BF9B0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90108BBD-0625-CEEC-0776-9024C919D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0F838042-95B4-B3BF-8891-7B6C8E8E4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Rectangle 23">
              <a:extLst>
                <a:ext uri="{FF2B5EF4-FFF2-40B4-BE49-F238E27FC236}">
                  <a16:creationId xmlns:a16="http://schemas.microsoft.com/office/drawing/2014/main" id="{8C906F4B-0BD7-DCAB-5AE8-7C638BB6D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5" name="Rectangle 25">
              <a:extLst>
                <a:ext uri="{FF2B5EF4-FFF2-40B4-BE49-F238E27FC236}">
                  <a16:creationId xmlns:a16="http://schemas.microsoft.com/office/drawing/2014/main" id="{023392E4-3188-FB45-FCEA-ACECCCF03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6" name="Isosceles Triangle 1045">
              <a:extLst>
                <a:ext uri="{FF2B5EF4-FFF2-40B4-BE49-F238E27FC236}">
                  <a16:creationId xmlns:a16="http://schemas.microsoft.com/office/drawing/2014/main" id="{6ECA2E27-6691-D04E-5064-3676CD96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7" name="Rectangle 27">
              <a:extLst>
                <a:ext uri="{FF2B5EF4-FFF2-40B4-BE49-F238E27FC236}">
                  <a16:creationId xmlns:a16="http://schemas.microsoft.com/office/drawing/2014/main" id="{E0F6C0EF-013E-12A5-14D5-788B0A93F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8" name="Rectangle 28">
              <a:extLst>
                <a:ext uri="{FF2B5EF4-FFF2-40B4-BE49-F238E27FC236}">
                  <a16:creationId xmlns:a16="http://schemas.microsoft.com/office/drawing/2014/main" id="{178AA80C-1E6B-75C5-5435-357A6649A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49" name="Rectangle 29">
              <a:extLst>
                <a:ext uri="{FF2B5EF4-FFF2-40B4-BE49-F238E27FC236}">
                  <a16:creationId xmlns:a16="http://schemas.microsoft.com/office/drawing/2014/main" id="{D5B14A85-6D21-9E9B-6413-0C3BE9AB3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0" name="Isosceles Triangle 1049">
              <a:extLst>
                <a:ext uri="{FF2B5EF4-FFF2-40B4-BE49-F238E27FC236}">
                  <a16:creationId xmlns:a16="http://schemas.microsoft.com/office/drawing/2014/main" id="{58F0874D-C080-6577-3F9E-03D040487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51" name="Isosceles Triangle 1050">
              <a:extLst>
                <a:ext uri="{FF2B5EF4-FFF2-40B4-BE49-F238E27FC236}">
                  <a16:creationId xmlns:a16="http://schemas.microsoft.com/office/drawing/2014/main" id="{FE94594F-0912-D5CB-9129-A748B7B4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95C706-F008-67A6-3701-49F11FA7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540" y="875488"/>
            <a:ext cx="7673801" cy="10876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Pros and Cons of </a:t>
            </a:r>
            <a:r>
              <a:rPr lang="en-US" sz="4800" dirty="0" err="1"/>
              <a:t>ViT</a:t>
            </a:r>
            <a:r>
              <a:rPr lang="en-US" sz="4800" dirty="0"/>
              <a:t> versus CNNs</a:t>
            </a:r>
            <a:endParaRPr lang="en-US" sz="48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8EBEF-FADF-CCE5-336C-11D721F4BB18}"/>
              </a:ext>
            </a:extLst>
          </p:cNvPr>
          <p:cNvSpPr txBox="1"/>
          <p:nvPr/>
        </p:nvSpPr>
        <p:spPr>
          <a:xfrm>
            <a:off x="1140978" y="2526833"/>
            <a:ext cx="8037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Inductive biases in CNNs serve as shortcut when not having a lot of data: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Translational Equivariance: an object can appear anywhere in the image, and CNNs can detect its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Locality: pixels in an image interact mainly with its surrounding pixels to form features.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A5565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CNN models are very good at these two biases. </a:t>
            </a:r>
            <a:r>
              <a:rPr lang="en-US" b="0" i="0" dirty="0" err="1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ViT</a:t>
            </a: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 do not have this assumption. Because of these </a:t>
            </a:r>
            <a:r>
              <a:rPr lang="en-US" b="0" i="0" dirty="0" err="1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simplificationsm</a:t>
            </a: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, CNNs are often better at “smaller” datasets/tasks.</a:t>
            </a:r>
          </a:p>
          <a:p>
            <a:pPr algn="l"/>
            <a:endParaRPr lang="en-US" dirty="0">
              <a:solidFill>
                <a:srgbClr val="4A5565"/>
              </a:solidFill>
              <a:latin typeface="Source Sans Pro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However, </a:t>
            </a:r>
            <a:r>
              <a:rPr lang="en-US" b="0" i="0" dirty="0" err="1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ViTs</a:t>
            </a:r>
            <a:r>
              <a:rPr lang="en-US" b="0" i="0" dirty="0">
                <a:solidFill>
                  <a:srgbClr val="4A5565"/>
                </a:solidFill>
                <a:effectLst/>
                <a:latin typeface="Source Sans Pro" panose="020F0502020204030204" pitchFamily="34" charset="0"/>
              </a:rPr>
              <a:t> are richer representations, and direct interaction between areas of an image are baked in naturally through the attention mechanism.</a:t>
            </a:r>
          </a:p>
        </p:txBody>
      </p:sp>
    </p:spTree>
    <p:extLst>
      <p:ext uri="{BB962C8B-B14F-4D97-AF65-F5344CB8AC3E}">
        <p14:creationId xmlns:p14="http://schemas.microsoft.com/office/powerpoint/2010/main" val="2795345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3030C-A39A-E12F-12C0-198F34CAC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ACC83F-1B98-6151-67AB-5CC2FF450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573D8-447D-A9D1-0F1F-0E8206B4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32" y="1371690"/>
            <a:ext cx="4060701" cy="2946219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Vision-</a:t>
            </a:r>
            <a:r>
              <a:rPr lang="fr-CA" dirty="0" err="1"/>
              <a:t>language</a:t>
            </a:r>
            <a:r>
              <a:rPr lang="fr-CA" dirty="0"/>
              <a:t> model architecture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BE490C94-006B-E97F-C90A-BD3A1AB12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B51AD-3CEB-64AC-6DCE-C282E83A0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0F085BE-AABA-0460-B1BC-DBB4BF2A8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418A7-FACA-EEF5-38DC-1BAE2280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34" y="316131"/>
            <a:ext cx="7035022" cy="59051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A884E2-FD0F-21C0-D64C-FBB37F840A34}"/>
              </a:ext>
            </a:extLst>
          </p:cNvPr>
          <p:cNvSpPr txBox="1"/>
          <p:nvPr/>
        </p:nvSpPr>
        <p:spPr>
          <a:xfrm>
            <a:off x="753534" y="5257799"/>
            <a:ext cx="408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 err="1">
                <a:hlinkClick r:id="rId3"/>
              </a:rPr>
              <a:t>seemore</a:t>
            </a:r>
            <a:r>
              <a:rPr lang="en-US" dirty="0">
                <a:hlinkClick r:id="rId3"/>
              </a:rPr>
              <a:t>: Implement a Vision Language Model from Scratch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01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2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4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5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6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7B3B7914-BC51-9D18-97FF-78C65D2A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Presentation overview</a:t>
            </a: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2" name="TextBox 5">
            <a:extLst>
              <a:ext uri="{FF2B5EF4-FFF2-40B4-BE49-F238E27FC236}">
                <a16:creationId xmlns:a16="http://schemas.microsoft.com/office/drawing/2014/main" id="{FABB5256-0D42-2D6E-E961-522FA23EF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45488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613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4E7218-E15E-0DCA-D963-974D5EEF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C61294-327E-FF74-4060-AD753CB54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C0CFD-7CE3-01FB-172B-2B446870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85" y="68185"/>
            <a:ext cx="10246798" cy="778122"/>
          </a:xfrm>
        </p:spPr>
        <p:txBody>
          <a:bodyPr anchor="ctr">
            <a:normAutofit/>
          </a:bodyPr>
          <a:lstStyle/>
          <a:p>
            <a:pPr algn="ctr"/>
            <a:r>
              <a:rPr lang="fr-CA" dirty="0"/>
              <a:t>CLIP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B2FF5E5-ED52-D5FC-A7DA-D9BBA080F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3BF2D2-681F-2F28-5847-B45CFBEF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C8277A-1F38-599C-F56A-EE70E103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18B19-FCDB-9E6D-EFA6-BFD0D1FAD7AB}"/>
              </a:ext>
            </a:extLst>
          </p:cNvPr>
          <p:cNvSpPr txBox="1"/>
          <p:nvPr/>
        </p:nvSpPr>
        <p:spPr>
          <a:xfrm>
            <a:off x="1334203" y="5926195"/>
            <a:ext cx="953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>
                <a:hlinkClick r:id="rId2"/>
              </a:rPr>
              <a:t>Learning Transferable Visual Models From Natural Language Supervision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28E27-E942-6F46-0B62-57329804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" y="959286"/>
            <a:ext cx="12192000" cy="46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B783-9136-0C25-55D6-5E5C7C8D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Transfer </a:t>
            </a:r>
            <a:r>
              <a:rPr lang="fr-CA" dirty="0" err="1"/>
              <a:t>learning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095F-BA8F-0573-2E72-F9429F99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149"/>
            <a:ext cx="8596668" cy="4582213"/>
          </a:xfrm>
        </p:spPr>
        <p:txBody>
          <a:bodyPr>
            <a:normAutofit fontScale="92500" lnSpcReduction="20000"/>
          </a:bodyPr>
          <a:lstStyle/>
          <a:p>
            <a:r>
              <a:rPr lang="fr-CA" dirty="0"/>
              <a:t>Transfer </a:t>
            </a:r>
            <a:r>
              <a:rPr lang="fr-CA" dirty="0" err="1"/>
              <a:t>learning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the process of </a:t>
            </a:r>
            <a:r>
              <a:rPr lang="fr-CA" dirty="0" err="1"/>
              <a:t>using</a:t>
            </a:r>
            <a:r>
              <a:rPr lang="fr-CA" dirty="0"/>
              <a:t> a </a:t>
            </a:r>
            <a:r>
              <a:rPr lang="fr-CA" dirty="0" err="1"/>
              <a:t>pre-trained</a:t>
            </a:r>
            <a:r>
              <a:rPr lang="fr-CA" dirty="0"/>
              <a:t> </a:t>
            </a:r>
            <a:r>
              <a:rPr lang="fr-CA" dirty="0" err="1"/>
              <a:t>model’s</a:t>
            </a:r>
            <a:r>
              <a:rPr lang="fr-CA" dirty="0"/>
              <a:t> </a:t>
            </a:r>
            <a:r>
              <a:rPr lang="fr-CA" dirty="0" err="1"/>
              <a:t>weights</a:t>
            </a:r>
            <a:r>
              <a:rPr lang="fr-CA" dirty="0"/>
              <a:t> and training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again</a:t>
            </a:r>
            <a:r>
              <a:rPr lang="fr-CA" dirty="0"/>
              <a:t> (fine-tuning) on a new </a:t>
            </a:r>
            <a:r>
              <a:rPr lang="fr-CA" dirty="0" err="1"/>
              <a:t>task</a:t>
            </a:r>
            <a:r>
              <a:rPr lang="fr-CA" dirty="0"/>
              <a:t> or </a:t>
            </a:r>
            <a:r>
              <a:rPr lang="fr-CA" dirty="0" err="1"/>
              <a:t>dataset</a:t>
            </a:r>
            <a:r>
              <a:rPr lang="fr-CA" dirty="0"/>
              <a:t>.</a:t>
            </a:r>
          </a:p>
          <a:p>
            <a:pPr lvl="1"/>
            <a:r>
              <a:rPr lang="fr-CA" dirty="0" err="1"/>
              <a:t>Doing</a:t>
            </a:r>
            <a:r>
              <a:rPr lang="fr-CA" dirty="0"/>
              <a:t> </a:t>
            </a:r>
            <a:r>
              <a:rPr lang="fr-CA" dirty="0" err="1"/>
              <a:t>this</a:t>
            </a:r>
            <a:r>
              <a:rPr lang="fr-CA" dirty="0"/>
              <a:t> </a:t>
            </a:r>
            <a:r>
              <a:rPr lang="fr-CA" dirty="0" err="1"/>
              <a:t>allows</a:t>
            </a:r>
            <a:r>
              <a:rPr lang="fr-CA" dirty="0"/>
              <a:t> </a:t>
            </a:r>
            <a:r>
              <a:rPr lang="fr-CA" dirty="0" err="1"/>
              <a:t>efficiently</a:t>
            </a:r>
            <a:r>
              <a:rPr lang="fr-CA" dirty="0"/>
              <a:t> re-</a:t>
            </a:r>
            <a:r>
              <a:rPr lang="fr-CA" dirty="0" err="1"/>
              <a:t>using</a:t>
            </a:r>
            <a:r>
              <a:rPr lang="fr-CA" dirty="0"/>
              <a:t> a large </a:t>
            </a:r>
            <a:r>
              <a:rPr lang="fr-CA" dirty="0" err="1"/>
              <a:t>language</a:t>
            </a:r>
            <a:r>
              <a:rPr lang="fr-CA" dirty="0"/>
              <a:t> model </a:t>
            </a:r>
            <a:r>
              <a:rPr lang="fr-CA" dirty="0" err="1"/>
              <a:t>pre-trained</a:t>
            </a:r>
            <a:r>
              <a:rPr lang="fr-CA" dirty="0"/>
              <a:t> on a </a:t>
            </a:r>
            <a:r>
              <a:rPr lang="fr-CA" dirty="0" err="1"/>
              <a:t>given</a:t>
            </a:r>
            <a:r>
              <a:rPr lang="fr-CA" dirty="0"/>
              <a:t> </a:t>
            </a:r>
            <a:r>
              <a:rPr lang="fr-CA" dirty="0" err="1"/>
              <a:t>task</a:t>
            </a:r>
            <a:r>
              <a:rPr lang="fr-CA" dirty="0"/>
              <a:t> to train </a:t>
            </a:r>
            <a:r>
              <a:rPr lang="fr-CA" dirty="0" err="1"/>
              <a:t>it</a:t>
            </a:r>
            <a:r>
              <a:rPr lang="fr-CA" dirty="0"/>
              <a:t> on a vision-</a:t>
            </a:r>
            <a:r>
              <a:rPr lang="fr-CA" dirty="0" err="1"/>
              <a:t>language</a:t>
            </a:r>
            <a:r>
              <a:rPr lang="fr-CA" dirty="0"/>
              <a:t> </a:t>
            </a:r>
            <a:r>
              <a:rPr lang="fr-CA" dirty="0" err="1"/>
              <a:t>task</a:t>
            </a:r>
            <a:r>
              <a:rPr lang="fr-CA" dirty="0"/>
              <a:t>.</a:t>
            </a:r>
          </a:p>
          <a:p>
            <a:endParaRPr lang="fr-CA" dirty="0"/>
          </a:p>
          <a:p>
            <a:r>
              <a:rPr lang="en-CA" dirty="0" err="1">
                <a:hlinkClick r:id="rId2"/>
              </a:rPr>
              <a:t>Clip_finetune.ipynb</a:t>
            </a:r>
            <a:r>
              <a:rPr lang="en-CA" dirty="0">
                <a:hlinkClick r:id="rId2"/>
              </a:rPr>
              <a:t> – </a:t>
            </a:r>
            <a:r>
              <a:rPr lang="en-CA" dirty="0" err="1">
                <a:hlinkClick r:id="rId2"/>
              </a:rPr>
              <a:t>Colab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Note: In practice, I believe it’s best to first train your language </a:t>
            </a:r>
            <a:r>
              <a:rPr lang="en-CA" dirty="0" err="1"/>
              <a:t>modeland</a:t>
            </a:r>
            <a:r>
              <a:rPr lang="en-CA" dirty="0"/>
              <a:t> image model separately extensively, then alternate between a variety of tasks </a:t>
            </a:r>
          </a:p>
          <a:p>
            <a:pPr lvl="1"/>
            <a:r>
              <a:rPr lang="en-CA" dirty="0"/>
              <a:t>image + question tasks</a:t>
            </a:r>
          </a:p>
          <a:p>
            <a:pPr lvl="1"/>
            <a:r>
              <a:rPr lang="en-CA" dirty="0"/>
              <a:t>Text generation task only</a:t>
            </a:r>
          </a:p>
          <a:p>
            <a:pPr lvl="1"/>
            <a:r>
              <a:rPr lang="en-CA" dirty="0"/>
              <a:t>contrastive task</a:t>
            </a:r>
          </a:p>
          <a:p>
            <a:pPr lvl="1"/>
            <a:r>
              <a:rPr lang="en-CA" dirty="0"/>
              <a:t>generation task</a:t>
            </a:r>
          </a:p>
          <a:p>
            <a:pPr lvl="1"/>
            <a:r>
              <a:rPr lang="en-CA" dirty="0"/>
              <a:t>segmentation task</a:t>
            </a:r>
          </a:p>
        </p:txBody>
      </p:sp>
    </p:spTree>
    <p:extLst>
      <p:ext uri="{BB962C8B-B14F-4D97-AF65-F5344CB8AC3E}">
        <p14:creationId xmlns:p14="http://schemas.microsoft.com/office/powerpoint/2010/main" val="595999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0EDD2-D2D7-1F3C-1E31-BCF74660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89" y="349286"/>
            <a:ext cx="5996930" cy="771569"/>
          </a:xfrm>
        </p:spPr>
        <p:txBody>
          <a:bodyPr anchor="ctr">
            <a:normAutofit/>
          </a:bodyPr>
          <a:lstStyle/>
          <a:p>
            <a:r>
              <a:rPr lang="fr-CA" dirty="0"/>
              <a:t>Gemma 3 architecture</a:t>
            </a:r>
            <a:endParaRPr lang="en-CA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45DADC-4EEE-9CBB-2A70-B1EA94F65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665" y="1691704"/>
            <a:ext cx="8987403" cy="3936999"/>
          </a:xfr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7339A-DD9C-F708-24FB-9FFD50BCFDF8}"/>
              </a:ext>
            </a:extLst>
          </p:cNvPr>
          <p:cNvSpPr txBox="1"/>
          <p:nvPr/>
        </p:nvSpPr>
        <p:spPr>
          <a:xfrm>
            <a:off x="1566333" y="6239933"/>
            <a:ext cx="819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Source: </a:t>
            </a:r>
            <a:r>
              <a:rPr lang="en-US" dirty="0">
                <a:hlinkClick r:id="rId3"/>
              </a:rPr>
              <a:t>Gemma explained: What’s new in Gemma 3 - Google Developers Blog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5793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4674-753B-AE62-A881-9F6BD81D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Ressources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1023-C967-0AC1-E4F6-72D5598A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CA" dirty="0" err="1"/>
              <a:t>Datasets</a:t>
            </a:r>
            <a:r>
              <a:rPr lang="fr-CA" dirty="0"/>
              <a:t> (</a:t>
            </a:r>
            <a:r>
              <a:rPr lang="fr-CA" dirty="0" err="1"/>
              <a:t>academic</a:t>
            </a:r>
            <a:r>
              <a:rPr lang="fr-CA" dirty="0"/>
              <a:t> use </a:t>
            </a:r>
            <a:r>
              <a:rPr lang="fr-CA" dirty="0" err="1"/>
              <a:t>only</a:t>
            </a:r>
            <a:r>
              <a:rPr lang="fr-CA" dirty="0"/>
              <a:t>):</a:t>
            </a:r>
          </a:p>
          <a:p>
            <a:r>
              <a:rPr lang="en-CA" dirty="0">
                <a:hlinkClick r:id="rId2"/>
              </a:rPr>
              <a:t>Projects | LAION</a:t>
            </a:r>
            <a:endParaRPr lang="en-CA" dirty="0"/>
          </a:p>
          <a:p>
            <a:r>
              <a:rPr lang="en-CA" dirty="0" err="1">
                <a:hlinkClick r:id="rId3"/>
              </a:rPr>
              <a:t>kakaobrain</a:t>
            </a:r>
            <a:r>
              <a:rPr lang="en-CA" dirty="0">
                <a:hlinkClick r:id="rId3"/>
              </a:rPr>
              <a:t>/coyo-dataset: COYO-700M: Large-scale Image-Text Pair Dataset</a:t>
            </a:r>
            <a:endParaRPr lang="en-CA" dirty="0"/>
          </a:p>
          <a:p>
            <a:r>
              <a:rPr lang="en-US" dirty="0">
                <a:hlinkClick r:id="rId4"/>
              </a:rPr>
              <a:t>google-research-datasets/conceptual-12m: Conceptual 12M is a dataset containing (image-URL, caption) pairs collected for vision-and-language pre-training.</a:t>
            </a:r>
            <a:endParaRPr lang="en-CA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[2412.17759] Survey of Large Multimodal Model Datasets, Application Categories and Taxonomy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Architecture:</a:t>
            </a:r>
          </a:p>
          <a:p>
            <a:pPr marL="0" indent="0">
              <a:buNone/>
            </a:pPr>
            <a:r>
              <a:rPr lang="en-CA" dirty="0"/>
              <a:t>Clip: </a:t>
            </a:r>
            <a:r>
              <a:rPr lang="en-US" dirty="0">
                <a:hlinkClick r:id="rId6"/>
              </a:rPr>
              <a:t>Learning Transferable Visual Models From Natural Language Supervision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SigLIP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Sigmoid Loss for Language Image Pre-Training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Survey paper: </a:t>
            </a:r>
            <a:r>
              <a:rPr lang="en-US" dirty="0">
                <a:hlinkClick r:id="rId8"/>
              </a:rPr>
              <a:t>Multimodal Learning with Transformers: A 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8517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8ABDAF-77F5-5301-76AE-635FEE1C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Open discussion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76C8F5D2-A0D7-4462-A513-14F5F476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89EC-47AB-14AD-66D6-3D3F434E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Multimodality</a:t>
            </a:r>
            <a:r>
              <a:rPr lang="fr-CA" dirty="0"/>
              <a:t> –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does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mean</a:t>
            </a:r>
            <a:r>
              <a:rPr lang="fr-CA" dirty="0"/>
              <a:t>?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169C-B2E1-69A5-EE8B-0FA3119F0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A </a:t>
            </a:r>
            <a:r>
              <a:rPr lang="fr-CA" dirty="0" err="1"/>
              <a:t>modality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a </a:t>
            </a:r>
            <a:r>
              <a:rPr lang="fr-CA" dirty="0" err="1"/>
              <a:t>form</a:t>
            </a:r>
            <a:r>
              <a:rPr lang="fr-CA" dirty="0"/>
              <a:t> of data </a:t>
            </a:r>
            <a:r>
              <a:rPr lang="fr-CA" dirty="0" err="1"/>
              <a:t>representation</a:t>
            </a:r>
            <a:r>
              <a:rPr lang="fr-CA" dirty="0"/>
              <a:t>, </a:t>
            </a:r>
            <a:r>
              <a:rPr lang="fr-CA" dirty="0" err="1"/>
              <a:t>such</a:t>
            </a:r>
            <a:r>
              <a:rPr lang="fr-CA" dirty="0"/>
              <a:t> as </a:t>
            </a:r>
            <a:r>
              <a:rPr lang="fr-CA" dirty="0" err="1"/>
              <a:t>text</a:t>
            </a:r>
            <a:r>
              <a:rPr lang="fr-CA" dirty="0"/>
              <a:t>, audio, image, </a:t>
            </a:r>
            <a:r>
              <a:rPr lang="fr-CA" dirty="0" err="1"/>
              <a:t>video</a:t>
            </a:r>
            <a:r>
              <a:rPr lang="fr-CA" dirty="0"/>
              <a:t>, time </a:t>
            </a:r>
            <a:r>
              <a:rPr lang="fr-CA" dirty="0" err="1"/>
              <a:t>series</a:t>
            </a:r>
            <a:r>
              <a:rPr lang="fr-CA" dirty="0"/>
              <a:t>, etc.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 err="1"/>
              <a:t>Historically</a:t>
            </a:r>
            <a:r>
              <a:rPr lang="fr-CA" dirty="0"/>
              <a:t>, AI </a:t>
            </a:r>
            <a:r>
              <a:rPr lang="fr-CA" dirty="0" err="1"/>
              <a:t>models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data inputs of a single </a:t>
            </a:r>
            <a:r>
              <a:rPr lang="fr-CA" dirty="0" err="1"/>
              <a:t>modality</a:t>
            </a:r>
            <a:r>
              <a:rPr lang="fr-CA" dirty="0"/>
              <a:t>, and output in </a:t>
            </a:r>
            <a:r>
              <a:rPr lang="fr-CA" dirty="0" err="1"/>
              <a:t>turn</a:t>
            </a:r>
            <a:r>
              <a:rPr lang="fr-CA" dirty="0"/>
              <a:t>, a single </a:t>
            </a:r>
            <a:r>
              <a:rPr lang="fr-CA" dirty="0" err="1"/>
              <a:t>modality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Note: The input and output </a:t>
            </a:r>
            <a:r>
              <a:rPr lang="fr-CA" dirty="0" err="1"/>
              <a:t>modality</a:t>
            </a:r>
            <a:r>
              <a:rPr lang="fr-CA" dirty="0"/>
              <a:t>	 </a:t>
            </a:r>
            <a:r>
              <a:rPr lang="fr-CA" dirty="0" err="1"/>
              <a:t>did</a:t>
            </a:r>
            <a:r>
              <a:rPr lang="fr-CA" dirty="0"/>
              <a:t> not </a:t>
            </a:r>
            <a:r>
              <a:rPr lang="fr-CA" dirty="0" err="1"/>
              <a:t>need</a:t>
            </a:r>
            <a:r>
              <a:rPr lang="fr-CA" dirty="0"/>
              <a:t> to match.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r>
              <a:rPr lang="fr-CA" dirty="0"/>
              <a:t>State-of-the-art </a:t>
            </a:r>
            <a:r>
              <a:rPr lang="fr-CA" dirty="0" err="1"/>
              <a:t>models</a:t>
            </a:r>
            <a:r>
              <a:rPr lang="fr-CA" dirty="0"/>
              <a:t>, </a:t>
            </a:r>
            <a:r>
              <a:rPr lang="fr-CA" dirty="0" err="1"/>
              <a:t>nowadays</a:t>
            </a:r>
            <a:r>
              <a:rPr lang="fr-CA" dirty="0"/>
              <a:t>, combine multiple </a:t>
            </a:r>
            <a:r>
              <a:rPr lang="fr-CA" dirty="0" err="1"/>
              <a:t>modalities</a:t>
            </a:r>
            <a:r>
              <a:rPr lang="fr-CA" dirty="0"/>
              <a:t> </a:t>
            </a:r>
            <a:r>
              <a:rPr lang="fr-CA" dirty="0" err="1"/>
              <a:t>both</a:t>
            </a:r>
            <a:r>
              <a:rPr lang="fr-CA" dirty="0"/>
              <a:t> at the input and output </a:t>
            </a:r>
            <a:r>
              <a:rPr lang="fr-CA" dirty="0" err="1"/>
              <a:t>level</a:t>
            </a:r>
            <a:r>
              <a:rPr lang="fr-CA" dirty="0"/>
              <a:t>. For </a:t>
            </a:r>
            <a:r>
              <a:rPr lang="fr-CA" dirty="0" err="1"/>
              <a:t>example</a:t>
            </a:r>
            <a:r>
              <a:rPr lang="fr-CA" dirty="0"/>
              <a:t>, a user </a:t>
            </a:r>
            <a:r>
              <a:rPr lang="fr-CA" dirty="0" err="1"/>
              <a:t>may</a:t>
            </a:r>
            <a:r>
              <a:rPr lang="fr-CA" dirty="0"/>
              <a:t> </a:t>
            </a:r>
            <a:r>
              <a:rPr lang="fr-CA" dirty="0" err="1"/>
              <a:t>want</a:t>
            </a:r>
            <a:r>
              <a:rPr lang="fr-CA" dirty="0"/>
              <a:t> to </a:t>
            </a:r>
            <a:r>
              <a:rPr lang="fr-CA" dirty="0" err="1"/>
              <a:t>ask</a:t>
            </a:r>
            <a:r>
              <a:rPr lang="fr-CA" dirty="0"/>
              <a:t> a question about the content of an image and </a:t>
            </a:r>
            <a:r>
              <a:rPr lang="fr-CA" dirty="0" err="1"/>
              <a:t>receive</a:t>
            </a:r>
            <a:r>
              <a:rPr lang="fr-CA" dirty="0"/>
              <a:t> an </a:t>
            </a:r>
            <a:r>
              <a:rPr lang="fr-CA" dirty="0" err="1"/>
              <a:t>answer</a:t>
            </a:r>
            <a:r>
              <a:rPr lang="fr-CA" dirty="0"/>
              <a:t> in the </a:t>
            </a:r>
            <a:r>
              <a:rPr lang="fr-CA" dirty="0" err="1"/>
              <a:t>form</a:t>
            </a:r>
            <a:r>
              <a:rPr lang="fr-CA" dirty="0"/>
              <a:t> of a new image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text</a:t>
            </a:r>
            <a:r>
              <a:rPr lang="fr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97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24262-6D81-84C8-80F3-877D9461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State of the art today</a:t>
            </a:r>
            <a:endParaRPr lang="en-CA">
              <a:solidFill>
                <a:srgbClr val="FFFFFF"/>
              </a:solidFill>
            </a:endParaRPr>
          </a:p>
        </p:txBody>
      </p:sp>
      <p:pic>
        <p:nvPicPr>
          <p:cNvPr id="4" name="Online Media 3" title="Compilation of videos generated in VEO 3">
            <a:hlinkClick r:id="" action="ppaction://media"/>
            <a:extLst>
              <a:ext uri="{FF2B5EF4-FFF2-40B4-BE49-F238E27FC236}">
                <a16:creationId xmlns:a16="http://schemas.microsoft.com/office/drawing/2014/main" id="{B57028AF-C50C-572D-85D6-4C0619AF8F0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7251" y="2383911"/>
            <a:ext cx="3856774" cy="217907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1FDDF4-E9BA-0691-4326-DC2ABA4BA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6595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Videos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VEO 3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Image+text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Gemini flash 2.5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ChatGPT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Claude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 lot of other models…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12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4A6C-90A2-399C-A8DE-8F197866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 dirty="0"/>
              <a:t>"Open"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E236-5A48-71F4-DAC0-7C297F92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Gemma 3n from Google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“open” model (with limitations, training not disclosed)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Qwen2.5-VL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“open” model (training not disclosed)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MiniCPM-o-2_6(Based on a Qwen model)</a:t>
            </a:r>
          </a:p>
          <a:p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24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F28E-70F6-F537-5687-B107A4AB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Not multimodal, but…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7BB6-BA90-0613-6C2F-9AA5E189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OLMo</a:t>
            </a:r>
            <a:r>
              <a:rPr lang="en-US" dirty="0">
                <a:hlinkClick r:id="rId2"/>
              </a:rPr>
              <a:t> 2 32B</a:t>
            </a:r>
            <a:endParaRPr lang="en-US" dirty="0"/>
          </a:p>
          <a:p>
            <a:pPr marL="0" indent="0">
              <a:buNone/>
            </a:pPr>
            <a:r>
              <a:rPr lang="en-CA" dirty="0">
                <a:hlinkClick r:id="rId3"/>
              </a:rPr>
              <a:t>https://playground.allenai.org/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Completely open-source model with open-source data and detailed training process. </a:t>
            </a:r>
          </a:p>
          <a:p>
            <a:endParaRPr lang="en-CA" dirty="0"/>
          </a:p>
          <a:p>
            <a:r>
              <a:rPr lang="en-CA" dirty="0"/>
              <a:t>Even tells you what data might have been used when answering.</a:t>
            </a:r>
          </a:p>
          <a:p>
            <a:endParaRPr lang="en-CA" dirty="0"/>
          </a:p>
          <a:p>
            <a:r>
              <a:rPr lang="en-CA" dirty="0"/>
              <a:t>Don’t expect state-of-the-art performance, but it’s a huge asset for academic advancement, and an impressive endeavor.</a:t>
            </a:r>
          </a:p>
        </p:txBody>
      </p:sp>
    </p:spTree>
    <p:extLst>
      <p:ext uri="{BB962C8B-B14F-4D97-AF65-F5344CB8AC3E}">
        <p14:creationId xmlns:p14="http://schemas.microsoft.com/office/powerpoint/2010/main" val="284844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68E61-5B5A-3CCC-9C0C-931CD6AD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fr-CA">
                <a:solidFill>
                  <a:schemeClr val="tx1">
                    <a:lumMod val="85000"/>
                    <a:lumOff val="15000"/>
                  </a:schemeClr>
                </a:solidFill>
              </a:rPr>
              <a:t>Use-cases in industry</a:t>
            </a:r>
            <a:endParaRPr lang="en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D9E3-8D40-658E-7970-70FABFFDE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buClr>
                <a:schemeClr val="bg1"/>
              </a:buClr>
            </a:pPr>
            <a:r>
              <a:rPr lang="fr-CA" dirty="0">
                <a:solidFill>
                  <a:schemeClr val="bg1"/>
                </a:solidFill>
              </a:rPr>
              <a:t>Optical </a:t>
            </a:r>
            <a:r>
              <a:rPr lang="fr-CA" dirty="0" err="1">
                <a:solidFill>
                  <a:schemeClr val="bg1"/>
                </a:solidFill>
              </a:rPr>
              <a:t>character</a:t>
            </a:r>
            <a:r>
              <a:rPr lang="fr-CA" dirty="0">
                <a:solidFill>
                  <a:schemeClr val="bg1"/>
                </a:solidFill>
              </a:rPr>
              <a:t> recognition</a:t>
            </a:r>
          </a:p>
          <a:p>
            <a:pPr>
              <a:buClr>
                <a:schemeClr val="bg1"/>
              </a:buClr>
            </a:pPr>
            <a:r>
              <a:rPr lang="fr-CA" dirty="0" err="1">
                <a:solidFill>
                  <a:schemeClr val="bg1"/>
                </a:solidFill>
              </a:rPr>
              <a:t>Zero</a:t>
            </a:r>
            <a:r>
              <a:rPr lang="fr-CA" dirty="0">
                <a:solidFill>
                  <a:schemeClr val="bg1"/>
                </a:solidFill>
              </a:rPr>
              <a:t>-shot classification</a:t>
            </a:r>
          </a:p>
          <a:p>
            <a:pPr>
              <a:buClr>
                <a:schemeClr val="bg1"/>
              </a:buClr>
            </a:pPr>
            <a:r>
              <a:rPr lang="fr-CA" dirty="0" err="1">
                <a:solidFill>
                  <a:schemeClr val="bg1"/>
                </a:solidFill>
              </a:rPr>
              <a:t>Text</a:t>
            </a:r>
            <a:r>
              <a:rPr lang="fr-CA" dirty="0">
                <a:solidFill>
                  <a:schemeClr val="bg1"/>
                </a:solidFill>
              </a:rPr>
              <a:t>-to-speech and speech-to-</a:t>
            </a:r>
            <a:r>
              <a:rPr lang="fr-CA" dirty="0" err="1">
                <a:solidFill>
                  <a:schemeClr val="bg1"/>
                </a:solidFill>
              </a:rPr>
              <a:t>text</a:t>
            </a:r>
            <a:endParaRPr lang="fr-CA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fr-CA" dirty="0" err="1">
                <a:solidFill>
                  <a:schemeClr val="bg1"/>
                </a:solidFill>
              </a:rPr>
              <a:t>Retrieval-augmented-generation</a:t>
            </a:r>
            <a:r>
              <a:rPr lang="fr-CA" dirty="0">
                <a:solidFill>
                  <a:schemeClr val="bg1"/>
                </a:solidFill>
              </a:rPr>
              <a:t> (RAG) on documents </a:t>
            </a:r>
            <a:r>
              <a:rPr lang="fr-CA" dirty="0" err="1">
                <a:solidFill>
                  <a:schemeClr val="bg1"/>
                </a:solidFill>
              </a:rPr>
              <a:t>with</a:t>
            </a:r>
            <a:r>
              <a:rPr lang="fr-CA" dirty="0">
                <a:solidFill>
                  <a:schemeClr val="bg1"/>
                </a:solidFill>
              </a:rPr>
              <a:t> images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730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8876-2C5E-C8DD-F667-F94DD0099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/>
              <a:t>Optical character recognition</a:t>
            </a:r>
            <a:endParaRPr lang="en-CA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79ED403E-19A0-C360-9C0E-129B141AC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70C5-AFB1-4E3D-E056-BBEAF652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CA" sz="1600" dirty="0"/>
              <a:t>OCR </a:t>
            </a:r>
            <a:r>
              <a:rPr lang="fr-CA" sz="1600" dirty="0" err="1"/>
              <a:t>is</a:t>
            </a:r>
            <a:r>
              <a:rPr lang="fr-CA" sz="1600" dirty="0"/>
              <a:t> the </a:t>
            </a:r>
            <a:r>
              <a:rPr lang="fr-CA" sz="1600" dirty="0" err="1"/>
              <a:t>task</a:t>
            </a:r>
            <a:r>
              <a:rPr lang="fr-CA" sz="1600" dirty="0"/>
              <a:t> of </a:t>
            </a:r>
            <a:r>
              <a:rPr lang="fr-CA" sz="1600" dirty="0" err="1"/>
              <a:t>recognizing</a:t>
            </a:r>
            <a:r>
              <a:rPr lang="fr-CA" sz="1600" dirty="0"/>
              <a:t> </a:t>
            </a:r>
            <a:r>
              <a:rPr lang="fr-CA" sz="1600" dirty="0" err="1"/>
              <a:t>text</a:t>
            </a:r>
            <a:r>
              <a:rPr lang="fr-CA" sz="1600" dirty="0"/>
              <a:t> in an image or PDF.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600" dirty="0" err="1"/>
              <a:t>Typically</a:t>
            </a:r>
            <a:r>
              <a:rPr lang="fr-CA" sz="1600" dirty="0"/>
              <a:t>, the goal </a:t>
            </a:r>
            <a:r>
              <a:rPr lang="fr-CA" sz="1600" dirty="0" err="1"/>
              <a:t>is</a:t>
            </a:r>
            <a:r>
              <a:rPr lang="fr-CA" sz="1600" dirty="0"/>
              <a:t> to </a:t>
            </a:r>
            <a:r>
              <a:rPr lang="fr-CA" sz="1600" dirty="0" err="1"/>
              <a:t>write</a:t>
            </a:r>
            <a:r>
              <a:rPr lang="fr-CA" sz="1600" dirty="0"/>
              <a:t> down </a:t>
            </a:r>
            <a:r>
              <a:rPr lang="fr-CA" sz="1600" dirty="0" err="1"/>
              <a:t>both</a:t>
            </a:r>
            <a:r>
              <a:rPr lang="fr-CA" sz="1600" dirty="0"/>
              <a:t> the </a:t>
            </a:r>
            <a:r>
              <a:rPr lang="fr-CA" sz="1600" dirty="0" err="1"/>
              <a:t>text</a:t>
            </a:r>
            <a:r>
              <a:rPr lang="fr-CA" sz="1600" dirty="0"/>
              <a:t> and the location in the file.</a:t>
            </a:r>
          </a:p>
          <a:p>
            <a:pPr marL="0" indent="0">
              <a:lnSpc>
                <a:spcPct val="90000"/>
              </a:lnSpc>
              <a:buNone/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fr-CA" sz="1600" dirty="0"/>
              <a:t>Usable </a:t>
            </a:r>
            <a:r>
              <a:rPr lang="fr-CA" sz="1600" dirty="0" err="1"/>
              <a:t>models</a:t>
            </a:r>
            <a:r>
              <a:rPr lang="fr-CA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fr-CA" dirty="0"/>
              <a:t>Large, </a:t>
            </a:r>
            <a:r>
              <a:rPr lang="fr-CA" dirty="0" err="1"/>
              <a:t>proprietary</a:t>
            </a:r>
            <a:r>
              <a:rPr lang="fr-CA" dirty="0"/>
              <a:t> </a:t>
            </a:r>
            <a:r>
              <a:rPr lang="fr-CA" dirty="0" err="1"/>
              <a:t>closed</a:t>
            </a:r>
            <a:r>
              <a:rPr lang="fr-CA" dirty="0"/>
              <a:t>-source </a:t>
            </a:r>
            <a:r>
              <a:rPr lang="fr-CA" dirty="0" err="1"/>
              <a:t>models</a:t>
            </a:r>
            <a:r>
              <a:rPr lang="fr-CA" dirty="0"/>
              <a:t> like GPT and </a:t>
            </a:r>
            <a:r>
              <a:rPr lang="fr-CA" dirty="0" err="1"/>
              <a:t>Gemin</a:t>
            </a:r>
            <a:endParaRPr lang="fr-CA" dirty="0"/>
          </a:p>
          <a:p>
            <a:pPr lvl="1">
              <a:lnSpc>
                <a:spcPct val="90000"/>
              </a:lnSpc>
            </a:pPr>
            <a:r>
              <a:rPr lang="fr-CA" dirty="0" err="1"/>
              <a:t>Lightweight</a:t>
            </a:r>
            <a:r>
              <a:rPr lang="fr-CA" dirty="0"/>
              <a:t>, open-source </a:t>
            </a:r>
            <a:r>
              <a:rPr lang="fr-CA" dirty="0" err="1"/>
              <a:t>models</a:t>
            </a:r>
            <a:r>
              <a:rPr lang="fr-CA" dirty="0"/>
              <a:t> like doc</a:t>
            </a:r>
          </a:p>
          <a:p>
            <a:pPr marL="0" indent="0">
              <a:lnSpc>
                <a:spcPct val="90000"/>
              </a:lnSpc>
              <a:buNone/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fr-CA" sz="1600" dirty="0" err="1"/>
              <a:t>Demo</a:t>
            </a:r>
            <a:r>
              <a:rPr lang="fr-CA" sz="1600" dirty="0"/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 err="1">
                <a:hlinkClick r:id="rId4"/>
              </a:rPr>
              <a:t>multimodal_pres</a:t>
            </a:r>
            <a:r>
              <a:rPr lang="en-CA" sz="1600" dirty="0">
                <a:hlinkClick r:id="rId4"/>
              </a:rPr>
              <a:t>/notebooks/</a:t>
            </a:r>
            <a:r>
              <a:rPr lang="en-CA" sz="1600" dirty="0" err="1">
                <a:hlinkClick r:id="rId4"/>
              </a:rPr>
              <a:t>ocr.ipynb</a:t>
            </a:r>
            <a:r>
              <a:rPr lang="en-CA" sz="1600" dirty="0">
                <a:hlinkClick r:id="rId4"/>
              </a:rPr>
              <a:t> at master · Mar-Dal/</a:t>
            </a:r>
            <a:r>
              <a:rPr lang="en-CA" sz="1600" dirty="0" err="1">
                <a:hlinkClick r:id="rId4"/>
              </a:rPr>
              <a:t>multimodal_pres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55551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B5012-2CF0-88B4-AD3E-E2209C4B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D920-6123-706F-5980-55E1E3C5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A" dirty="0" err="1"/>
              <a:t>Zero</a:t>
            </a:r>
            <a:r>
              <a:rPr lang="fr-CA" dirty="0"/>
              <a:t>-shot classification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5225-BD76-9FCF-CCC6-DB11AE9E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90"/>
            <a:ext cx="5220430" cy="370127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CA" sz="1600" dirty="0" err="1"/>
              <a:t>Zero</a:t>
            </a:r>
            <a:r>
              <a:rPr lang="fr-CA" sz="1600" dirty="0"/>
              <a:t>-shot classification </a:t>
            </a:r>
            <a:r>
              <a:rPr lang="fr-CA" sz="1600" dirty="0" err="1"/>
              <a:t>is</a:t>
            </a:r>
            <a:r>
              <a:rPr lang="fr-CA" sz="1600" dirty="0"/>
              <a:t> the </a:t>
            </a:r>
            <a:r>
              <a:rPr lang="fr-CA" sz="1600" dirty="0" err="1"/>
              <a:t>act</a:t>
            </a:r>
            <a:r>
              <a:rPr lang="fr-CA" sz="1600" dirty="0"/>
              <a:t> of </a:t>
            </a:r>
            <a:r>
              <a:rPr lang="fr-CA" sz="1600" dirty="0" err="1"/>
              <a:t>using</a:t>
            </a:r>
            <a:r>
              <a:rPr lang="fr-CA" sz="1600" dirty="0"/>
              <a:t> a model </a:t>
            </a:r>
            <a:r>
              <a:rPr lang="fr-CA" sz="1600" dirty="0" err="1"/>
              <a:t>without</a:t>
            </a:r>
            <a:r>
              <a:rPr lang="fr-CA" sz="1600" dirty="0"/>
              <a:t> </a:t>
            </a:r>
            <a:r>
              <a:rPr lang="fr-CA" sz="1600" dirty="0" err="1"/>
              <a:t>specifically</a:t>
            </a:r>
            <a:r>
              <a:rPr lang="fr-CA" sz="1600" dirty="0"/>
              <a:t> </a:t>
            </a:r>
            <a:r>
              <a:rPr lang="fr-CA" sz="1600" dirty="0" err="1"/>
              <a:t>having</a:t>
            </a:r>
            <a:r>
              <a:rPr lang="fr-CA" sz="1600" dirty="0"/>
              <a:t> </a:t>
            </a:r>
            <a:r>
              <a:rPr lang="fr-CA" sz="1600" dirty="0" err="1"/>
              <a:t>trained</a:t>
            </a:r>
            <a:r>
              <a:rPr lang="fr-CA" sz="1600" dirty="0"/>
              <a:t> </a:t>
            </a:r>
            <a:r>
              <a:rPr lang="fr-CA" sz="1600" dirty="0" err="1"/>
              <a:t>it</a:t>
            </a:r>
            <a:r>
              <a:rPr lang="fr-CA" sz="1600" dirty="0"/>
              <a:t> for </a:t>
            </a:r>
            <a:r>
              <a:rPr lang="fr-CA" sz="1600" dirty="0" err="1"/>
              <a:t>your</a:t>
            </a:r>
            <a:r>
              <a:rPr lang="fr-CA" sz="1600" dirty="0"/>
              <a:t> classification </a:t>
            </a:r>
            <a:r>
              <a:rPr lang="fr-CA" sz="1600" dirty="0" err="1"/>
              <a:t>task</a:t>
            </a:r>
            <a:r>
              <a:rPr lang="fr-CA" sz="1600" dirty="0"/>
              <a:t>.</a:t>
            </a:r>
          </a:p>
          <a:p>
            <a:pPr>
              <a:lnSpc>
                <a:spcPct val="90000"/>
              </a:lnSpc>
            </a:pPr>
            <a:r>
              <a:rPr lang="fr-CA" sz="1600" dirty="0"/>
              <a:t>A  </a:t>
            </a:r>
            <a:r>
              <a:rPr lang="fr-CA" sz="1600" dirty="0" err="1"/>
              <a:t>typical</a:t>
            </a:r>
            <a:r>
              <a:rPr lang="fr-CA" sz="1600" dirty="0"/>
              <a:t> use-case </a:t>
            </a:r>
            <a:r>
              <a:rPr lang="fr-CA" sz="1600" dirty="0" err="1"/>
              <a:t>is</a:t>
            </a:r>
            <a:r>
              <a:rPr lang="fr-CA" sz="1600" dirty="0"/>
              <a:t> to </a:t>
            </a:r>
            <a:r>
              <a:rPr lang="fr-CA" sz="1600" dirty="0" err="1"/>
              <a:t>describe</a:t>
            </a:r>
            <a:r>
              <a:rPr lang="fr-CA" sz="1600" dirty="0"/>
              <a:t> the content of an image </a:t>
            </a:r>
            <a:r>
              <a:rPr lang="fr-CA" sz="1600" dirty="0" err="1"/>
              <a:t>using</a:t>
            </a:r>
            <a:r>
              <a:rPr lang="fr-CA" sz="1600" dirty="0"/>
              <a:t> </a:t>
            </a:r>
            <a:r>
              <a:rPr lang="fr-CA" sz="1600" dirty="0" err="1"/>
              <a:t>text</a:t>
            </a:r>
            <a:endParaRPr lang="fr-CA" sz="1600" dirty="0"/>
          </a:p>
          <a:p>
            <a:pPr marL="0" indent="0">
              <a:lnSpc>
                <a:spcPct val="90000"/>
              </a:lnSpc>
              <a:buNone/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fr-CA" sz="1600" dirty="0" err="1"/>
              <a:t>Demo</a:t>
            </a:r>
            <a:r>
              <a:rPr lang="fr-CA" sz="1600" dirty="0"/>
              <a:t> </a:t>
            </a:r>
            <a:r>
              <a:rPr lang="fr-CA" sz="1600" dirty="0" err="1"/>
              <a:t>using</a:t>
            </a:r>
            <a:r>
              <a:rPr lang="fr-CA" sz="1600" dirty="0"/>
              <a:t> </a:t>
            </a:r>
            <a:r>
              <a:rPr lang="fr-CA" sz="1600" dirty="0" err="1"/>
              <a:t>proprietary</a:t>
            </a:r>
            <a:r>
              <a:rPr lang="fr-CA" sz="1600" dirty="0"/>
              <a:t> model, Gemini API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 err="1">
                <a:hlinkClick r:id="rId2"/>
              </a:rPr>
              <a:t>multimodal_pres</a:t>
            </a:r>
            <a:r>
              <a:rPr lang="en-CA" sz="1600" dirty="0">
                <a:hlinkClick r:id="rId2"/>
              </a:rPr>
              <a:t>/notebooks/</a:t>
            </a:r>
            <a:r>
              <a:rPr lang="en-CA" sz="1600" dirty="0" err="1">
                <a:hlinkClick r:id="rId2"/>
              </a:rPr>
              <a:t>oneshot.ipynb</a:t>
            </a:r>
            <a:r>
              <a:rPr lang="en-CA" sz="1600" dirty="0">
                <a:hlinkClick r:id="rId2"/>
              </a:rPr>
              <a:t> at master · Mar-Dal/</a:t>
            </a:r>
            <a:r>
              <a:rPr lang="en-CA" sz="1600" dirty="0" err="1">
                <a:hlinkClick r:id="rId2"/>
              </a:rPr>
              <a:t>multimodal_pres</a:t>
            </a:r>
            <a:endParaRPr lang="fr-CA" sz="1600" dirty="0"/>
          </a:p>
          <a:p>
            <a:pPr>
              <a:lnSpc>
                <a:spcPct val="90000"/>
              </a:lnSpc>
            </a:pPr>
            <a:endParaRPr lang="fr-CA" sz="1600" dirty="0"/>
          </a:p>
          <a:p>
            <a:pPr>
              <a:lnSpc>
                <a:spcPct val="90000"/>
              </a:lnSpc>
            </a:pPr>
            <a:r>
              <a:rPr lang="fr-CA" sz="1600" dirty="0" err="1"/>
              <a:t>Demo</a:t>
            </a:r>
            <a:r>
              <a:rPr lang="fr-CA" sz="1600" dirty="0"/>
              <a:t> </a:t>
            </a:r>
            <a:r>
              <a:rPr lang="fr-CA" sz="1600" dirty="0" err="1"/>
              <a:t>using</a:t>
            </a:r>
            <a:r>
              <a:rPr lang="fr-CA" sz="1600" dirty="0"/>
              <a:t> a </a:t>
            </a:r>
            <a:r>
              <a:rPr lang="fr-CA" sz="1600" dirty="0" err="1"/>
              <a:t>locally-runnable</a:t>
            </a:r>
            <a:r>
              <a:rPr lang="fr-CA" sz="1600" dirty="0"/>
              <a:t> Gemma-3 model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CA" sz="1600" dirty="0">
                <a:hlinkClick r:id="rId3"/>
              </a:rPr>
              <a:t>Gemma 3 + </a:t>
            </a:r>
            <a:r>
              <a:rPr lang="fr-CA" sz="1600" dirty="0" err="1">
                <a:hlinkClick r:id="rId3"/>
              </a:rPr>
              <a:t>Ollama</a:t>
            </a:r>
            <a:r>
              <a:rPr lang="fr-CA" sz="1600" dirty="0">
                <a:hlinkClick r:id="rId3"/>
              </a:rPr>
              <a:t> on </a:t>
            </a:r>
            <a:r>
              <a:rPr lang="fr-CA" sz="1600" dirty="0" err="1">
                <a:hlinkClick r:id="rId3"/>
              </a:rPr>
              <a:t>Colab</a:t>
            </a:r>
            <a:endParaRPr lang="fr-CA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1600" dirty="0">
                <a:hlinkClick r:id="rId4"/>
              </a:rPr>
              <a:t>Gemma 3 + </a:t>
            </a:r>
            <a:r>
              <a:rPr lang="en-CA" sz="1600" dirty="0" err="1">
                <a:hlinkClick r:id="rId4"/>
              </a:rPr>
              <a:t>Ollama</a:t>
            </a:r>
            <a:r>
              <a:rPr lang="en-CA" sz="1600" dirty="0">
                <a:hlinkClick r:id="rId4"/>
              </a:rPr>
              <a:t> on </a:t>
            </a:r>
            <a:r>
              <a:rPr lang="en-CA" sz="1600" dirty="0" err="1">
                <a:hlinkClick r:id="rId4"/>
              </a:rPr>
              <a:t>Colab</a:t>
            </a:r>
            <a:r>
              <a:rPr lang="en-CA" sz="1600" dirty="0">
                <a:hlinkClick r:id="rId4"/>
              </a:rPr>
              <a:t>: A Developer’s </a:t>
            </a:r>
            <a:r>
              <a:rPr lang="en-CA" sz="1600" dirty="0" err="1">
                <a:hlinkClick r:id="rId4"/>
              </a:rPr>
              <a:t>Quickstart</a:t>
            </a:r>
            <a:r>
              <a:rPr lang="en-CA" sz="1600" dirty="0">
                <a:hlinkClick r:id="rId4"/>
              </a:rPr>
              <a:t> | by E. Huizenga | Google Cloud - Community | Medium</a:t>
            </a:r>
            <a:endParaRPr lang="en-CA" sz="1600" dirty="0"/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54B43E2E-8A1F-0F9B-7579-DD3FB0E9A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2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908</TotalTime>
  <Words>1018</Words>
  <Application>Microsoft Office PowerPoint</Application>
  <PresentationFormat>Widescreen</PresentationFormat>
  <Paragraphs>142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Source Sans Pro</vt:lpstr>
      <vt:lpstr>Trebuchet MS</vt:lpstr>
      <vt:lpstr>Wingdings 3</vt:lpstr>
      <vt:lpstr>Facet</vt:lpstr>
      <vt:lpstr>Multimodal AI</vt:lpstr>
      <vt:lpstr>Presentation overview</vt:lpstr>
      <vt:lpstr>Multimodality – what does it mean? </vt:lpstr>
      <vt:lpstr>State of the art today</vt:lpstr>
      <vt:lpstr>"Open" models</vt:lpstr>
      <vt:lpstr>Not multimodal, but…</vt:lpstr>
      <vt:lpstr>Use-cases in industry</vt:lpstr>
      <vt:lpstr>Optical character recognition</vt:lpstr>
      <vt:lpstr>Zero-shot classification</vt:lpstr>
      <vt:lpstr>Speech-to-text and text-to-speech</vt:lpstr>
      <vt:lpstr>Retrieval-augmented generation with images</vt:lpstr>
      <vt:lpstr>RAG explained</vt:lpstr>
      <vt:lpstr>RAG explained</vt:lpstr>
      <vt:lpstr>But how does it work?</vt:lpstr>
      <vt:lpstr>Recurrent neural networks</vt:lpstr>
      <vt:lpstr>Attention mechanism found in transformers</vt:lpstr>
      <vt:lpstr>Vision transformers</vt:lpstr>
      <vt:lpstr>Pros and Cons of ViT versus CNNs</vt:lpstr>
      <vt:lpstr>Vision-language model architecture</vt:lpstr>
      <vt:lpstr>CLIP</vt:lpstr>
      <vt:lpstr>Transfer learning</vt:lpstr>
      <vt:lpstr>Gemma 3 architecture</vt:lpstr>
      <vt:lpstr>Ressources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Dallaire</dc:creator>
  <cp:lastModifiedBy>Martin Dallaire</cp:lastModifiedBy>
  <cp:revision>3</cp:revision>
  <dcterms:created xsi:type="dcterms:W3CDTF">2025-06-13T15:28:14Z</dcterms:created>
  <dcterms:modified xsi:type="dcterms:W3CDTF">2025-06-14T19:35:39Z</dcterms:modified>
</cp:coreProperties>
</file>