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T Commons Pro" charset="1" panose="020B0103030102020204"/>
      <p:regular r:id="rId24"/>
    </p:embeddedFont>
    <p:embeddedFont>
      <p:font typeface="TT Commons Pro Bold" charset="1" panose="020B0103030102020204"/>
      <p:regular r:id="rId25"/>
    </p:embeddedFont>
    <p:embeddedFont>
      <p:font typeface="TAN Mon Cheri" charset="1" panose="00000000000000000000"/>
      <p:regular r:id="rId26"/>
    </p:embeddedFont>
    <p:embeddedFont>
      <p:font typeface="Open Sans Bold" charset="1" panose="020B0806030504020204"/>
      <p:regular r:id="rId27"/>
    </p:embeddedFont>
    <p:embeddedFont>
      <p:font typeface="Open Sans" charset="1" panose="020B0606030504020204"/>
      <p:regular r:id="rId28"/>
    </p:embeddedFont>
    <p:embeddedFont>
      <p:font typeface="Maven Pro" charset="1" panose="00000500000000000000"/>
      <p:regular r:id="rId29"/>
    </p:embeddedFont>
    <p:embeddedFont>
      <p:font typeface="Maven Pro Bold"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369783" y="-409127"/>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542983" y="6828833"/>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827360" y="2411264"/>
            <a:ext cx="16460640" cy="2834621"/>
          </a:xfrm>
          <a:prstGeom prst="rect">
            <a:avLst/>
          </a:prstGeom>
        </p:spPr>
        <p:txBody>
          <a:bodyPr anchor="t" rtlCol="false" tIns="0" lIns="0" bIns="0" rIns="0">
            <a:spAutoFit/>
          </a:bodyPr>
          <a:lstStyle/>
          <a:p>
            <a:pPr algn="l">
              <a:lnSpc>
                <a:spcPts val="11400"/>
              </a:lnSpc>
            </a:pPr>
            <a:r>
              <a:rPr lang="en-US" sz="7600">
                <a:solidFill>
                  <a:srgbClr val="000000"/>
                </a:solidFill>
                <a:latin typeface="TT Commons Pro"/>
                <a:ea typeface="TT Commons Pro"/>
                <a:cs typeface="TT Commons Pro"/>
                <a:sym typeface="TT Commons Pro"/>
              </a:rPr>
              <a:t>SMART KITCHEN SAFETY &amp; MONITORING SYSTEM</a:t>
            </a:r>
          </a:p>
        </p:txBody>
      </p:sp>
      <p:sp>
        <p:nvSpPr>
          <p:cNvPr name="TextBox 9" id="9"/>
          <p:cNvSpPr txBox="true"/>
          <p:nvPr/>
        </p:nvSpPr>
        <p:spPr>
          <a:xfrm rot="0">
            <a:off x="2386859" y="5424782"/>
            <a:ext cx="13192614" cy="637007"/>
          </a:xfrm>
          <a:prstGeom prst="rect">
            <a:avLst/>
          </a:prstGeom>
        </p:spPr>
        <p:txBody>
          <a:bodyPr anchor="t" rtlCol="false" tIns="0" lIns="0" bIns="0" rIns="0">
            <a:spAutoFit/>
          </a:bodyPr>
          <a:lstStyle/>
          <a:p>
            <a:pPr algn="l" marL="0" indent="0" lvl="0">
              <a:lnSpc>
                <a:spcPts val="5257"/>
              </a:lnSpc>
              <a:spcBef>
                <a:spcPct val="0"/>
              </a:spcBef>
            </a:pPr>
            <a:r>
              <a:rPr lang="en-US" sz="3755">
                <a:solidFill>
                  <a:srgbClr val="000000"/>
                </a:solidFill>
                <a:latin typeface="TT Commons Pro"/>
                <a:ea typeface="TT Commons Pro"/>
                <a:cs typeface="TT Commons Pro"/>
                <a:sym typeface="TT Commons Pro"/>
              </a:rPr>
              <a:t>Enhanced Safety Through Technology</a:t>
            </a:r>
          </a:p>
        </p:txBody>
      </p:sp>
      <p:sp>
        <p:nvSpPr>
          <p:cNvPr name="TextBox 10" id="10"/>
          <p:cNvSpPr txBox="true"/>
          <p:nvPr/>
        </p:nvSpPr>
        <p:spPr>
          <a:xfrm rot="0">
            <a:off x="1503670" y="7790424"/>
            <a:ext cx="4751777" cy="956584"/>
          </a:xfrm>
          <a:prstGeom prst="rect">
            <a:avLst/>
          </a:prstGeom>
        </p:spPr>
        <p:txBody>
          <a:bodyPr anchor="t" rtlCol="false" tIns="0" lIns="0" bIns="0" rIns="0">
            <a:spAutoFit/>
          </a:bodyPr>
          <a:lstStyle/>
          <a:p>
            <a:pPr algn="l">
              <a:lnSpc>
                <a:spcPts val="3820"/>
              </a:lnSpc>
            </a:pPr>
            <a:r>
              <a:rPr lang="en-US" sz="2728">
                <a:solidFill>
                  <a:srgbClr val="000000"/>
                </a:solidFill>
                <a:latin typeface="TT Commons Pro"/>
                <a:ea typeface="TT Commons Pro"/>
                <a:cs typeface="TT Commons Pro"/>
                <a:sym typeface="TT Commons Pro"/>
              </a:rPr>
              <a:t>Summer 2025 IoT Project</a:t>
            </a:r>
          </a:p>
          <a:p>
            <a:pPr algn="l" marL="0" indent="0" lvl="0">
              <a:lnSpc>
                <a:spcPts val="3820"/>
              </a:lnSpc>
              <a:spcBef>
                <a:spcPct val="0"/>
              </a:spcBef>
            </a:pPr>
          </a:p>
        </p:txBody>
      </p:sp>
      <p:grpSp>
        <p:nvGrpSpPr>
          <p:cNvPr name="Group 11" id="11"/>
          <p:cNvGrpSpPr/>
          <p:nvPr/>
        </p:nvGrpSpPr>
        <p:grpSpPr>
          <a:xfrm rot="0">
            <a:off x="7242898" y="7847574"/>
            <a:ext cx="3802205" cy="982004"/>
            <a:chOff x="0" y="0"/>
            <a:chExt cx="5069606" cy="1309339"/>
          </a:xfrm>
        </p:grpSpPr>
        <p:sp>
          <p:nvSpPr>
            <p:cNvPr name="TextBox 12" id="12"/>
            <p:cNvSpPr txBox="true"/>
            <p:nvPr/>
          </p:nvSpPr>
          <p:spPr>
            <a:xfrm rot="0">
              <a:off x="0" y="-47625"/>
              <a:ext cx="5069606" cy="547159"/>
            </a:xfrm>
            <a:prstGeom prst="rect">
              <a:avLst/>
            </a:prstGeom>
          </p:spPr>
          <p:txBody>
            <a:bodyPr anchor="t" rtlCol="false" tIns="0" lIns="0" bIns="0" rIns="0">
              <a:spAutoFit/>
            </a:bodyPr>
            <a:lstStyle/>
            <a:p>
              <a:pPr algn="l">
                <a:lnSpc>
                  <a:spcPts val="3499"/>
                </a:lnSpc>
              </a:pPr>
              <a:r>
                <a:rPr lang="en-US" sz="2499">
                  <a:solidFill>
                    <a:srgbClr val="000000"/>
                  </a:solidFill>
                  <a:latin typeface="TT Commons Pro"/>
                  <a:ea typeface="TT Commons Pro"/>
                  <a:cs typeface="TT Commons Pro"/>
                  <a:sym typeface="TT Commons Pro"/>
                </a:rPr>
                <a:t>Presented by:</a:t>
              </a:r>
            </a:p>
          </p:txBody>
        </p:sp>
        <p:sp>
          <p:nvSpPr>
            <p:cNvPr name="TextBox 13" id="13"/>
            <p:cNvSpPr txBox="true"/>
            <p:nvPr/>
          </p:nvSpPr>
          <p:spPr>
            <a:xfrm rot="0">
              <a:off x="0" y="762180"/>
              <a:ext cx="5069606" cy="547159"/>
            </a:xfrm>
            <a:prstGeom prst="rect">
              <a:avLst/>
            </a:prstGeom>
          </p:spPr>
          <p:txBody>
            <a:bodyPr anchor="t" rtlCol="false" tIns="0" lIns="0" bIns="0" rIns="0">
              <a:spAutoFit/>
            </a:bodyPr>
            <a:lstStyle/>
            <a:p>
              <a:pPr algn="l">
                <a:lnSpc>
                  <a:spcPts val="3499"/>
                </a:lnSpc>
              </a:pPr>
              <a:r>
                <a:rPr lang="en-US" sz="2499" b="true">
                  <a:solidFill>
                    <a:srgbClr val="000000"/>
                  </a:solidFill>
                  <a:latin typeface="TT Commons Pro Bold"/>
                  <a:ea typeface="TT Commons Pro Bold"/>
                  <a:cs typeface="TT Commons Pro Bold"/>
                  <a:sym typeface="TT Commons Pro Bold"/>
                </a:rPr>
                <a:t>Team 10</a:t>
              </a:r>
            </a:p>
          </p:txBody>
        </p:sp>
      </p:grpSp>
      <p:sp>
        <p:nvSpPr>
          <p:cNvPr name="TextBox 14" id="14"/>
          <p:cNvSpPr txBox="true"/>
          <p:nvPr/>
        </p:nvSpPr>
        <p:spPr>
          <a:xfrm rot="0">
            <a:off x="12035702" y="7799949"/>
            <a:ext cx="2865831" cy="860425"/>
          </a:xfrm>
          <a:prstGeom prst="rect">
            <a:avLst/>
          </a:prstGeom>
        </p:spPr>
        <p:txBody>
          <a:bodyPr anchor="t" rtlCol="false" tIns="0" lIns="0" bIns="0" rIns="0">
            <a:spAutoFit/>
          </a:bodyPr>
          <a:lstStyle/>
          <a:p>
            <a:pPr algn="l">
              <a:lnSpc>
                <a:spcPts val="3499"/>
              </a:lnSpc>
            </a:pPr>
            <a:r>
              <a:rPr lang="en-US" sz="2499">
                <a:solidFill>
                  <a:srgbClr val="000000"/>
                </a:solidFill>
                <a:latin typeface="TT Commons Pro"/>
                <a:ea typeface="TT Commons Pro"/>
                <a:cs typeface="TT Commons Pro"/>
                <a:sym typeface="TT Commons Pro"/>
              </a:rPr>
              <a:t>August 30, 2025</a:t>
            </a:r>
          </a:p>
          <a:p>
            <a:pPr algn="l">
              <a:lnSpc>
                <a:spcPts val="3499"/>
              </a:lnSpc>
            </a:pPr>
            <a:r>
              <a:rPr lang="en-US" sz="2499">
                <a:solidFill>
                  <a:srgbClr val="000000"/>
                </a:solidFill>
                <a:latin typeface="TT Commons Pro"/>
                <a:ea typeface="TT Commons Pro"/>
                <a:cs typeface="TT Commons Pro"/>
                <a:sym typeface="TT Commons Pro"/>
              </a:rPr>
              <a:t>10:00 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777178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53416" y="9226921"/>
            <a:ext cx="2716317" cy="1358159"/>
          </a:xfrm>
          <a:custGeom>
            <a:avLst/>
            <a:gdLst/>
            <a:ahLst/>
            <a:cxnLst/>
            <a:rect r="r" b="b" t="t" l="l"/>
            <a:pathLst>
              <a:path h="1358159" w="2716317">
                <a:moveTo>
                  <a:pt x="0" y="0"/>
                </a:moveTo>
                <a:lnTo>
                  <a:pt x="2716318" y="0"/>
                </a:lnTo>
                <a:lnTo>
                  <a:pt x="2716318" y="1358158"/>
                </a:lnTo>
                <a:lnTo>
                  <a:pt x="0" y="1358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0" y="593725"/>
            <a:ext cx="13811256" cy="81280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TAN Mon Cheri"/>
                <a:ea typeface="TAN Mon Cheri"/>
                <a:cs typeface="TAN Mon Cheri"/>
                <a:sym typeface="TAN Mon Cheri"/>
              </a:rPr>
              <a:t>PROC</a:t>
            </a:r>
            <a:r>
              <a:rPr lang="en-US" sz="5000">
                <a:solidFill>
                  <a:srgbClr val="000000"/>
                </a:solidFill>
                <a:latin typeface="TAN Mon Cheri"/>
                <a:ea typeface="TAN Mon Cheri"/>
                <a:cs typeface="TAN Mon Cheri"/>
                <a:sym typeface="TAN Mon Cheri"/>
              </a:rPr>
              <a:t>EDURES OF THE SYSTEM:</a:t>
            </a:r>
          </a:p>
        </p:txBody>
      </p:sp>
      <p:sp>
        <p:nvSpPr>
          <p:cNvPr name="TextBox 6" id="6"/>
          <p:cNvSpPr txBox="true"/>
          <p:nvPr/>
        </p:nvSpPr>
        <p:spPr>
          <a:xfrm rot="0">
            <a:off x="258110" y="1771650"/>
            <a:ext cx="16153465" cy="6381750"/>
          </a:xfrm>
          <a:prstGeom prst="rect">
            <a:avLst/>
          </a:prstGeom>
        </p:spPr>
        <p:txBody>
          <a:bodyPr anchor="t" rtlCol="false" tIns="0" lIns="0" bIns="0" rIns="0">
            <a:spAutoFit/>
          </a:bodyPr>
          <a:lstStyle/>
          <a:p>
            <a:pPr algn="l">
              <a:lnSpc>
                <a:spcPts val="4200"/>
              </a:lnSpc>
            </a:pPr>
            <a:r>
              <a:rPr lang="en-US" sz="3000" spc="60" b="true">
                <a:solidFill>
                  <a:srgbClr val="000000"/>
                </a:solidFill>
                <a:latin typeface="Open Sans Bold"/>
                <a:ea typeface="Open Sans Bold"/>
                <a:cs typeface="Open Sans Bold"/>
                <a:sym typeface="Open Sans Bold"/>
              </a:rPr>
              <a:t>Actu</a:t>
            </a:r>
            <a:r>
              <a:rPr lang="en-US" b="true" sz="3000" spc="60">
                <a:solidFill>
                  <a:srgbClr val="000000"/>
                </a:solidFill>
                <a:latin typeface="Open Sans Bold"/>
                <a:ea typeface="Open Sans Bold"/>
                <a:cs typeface="Open Sans Bold"/>
                <a:sym typeface="Open Sans Bold"/>
              </a:rPr>
              <a:t>ator Controls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Triggered by Node-RED when danger is detected.</a:t>
            </a:r>
          </a:p>
          <a:p>
            <a:pPr algn="l">
              <a:lnSpc>
                <a:spcPts val="4200"/>
              </a:lnSpc>
            </a:pPr>
          </a:p>
          <a:p>
            <a:pPr algn="l">
              <a:lnSpc>
                <a:spcPts val="4200"/>
              </a:lnSpc>
            </a:pPr>
            <a:r>
              <a:rPr lang="en-US" b="true" sz="3000" spc="60">
                <a:solidFill>
                  <a:srgbClr val="000000"/>
                </a:solidFill>
                <a:latin typeface="Open Sans Bold"/>
                <a:ea typeface="Open Sans Bold"/>
                <a:cs typeface="Open Sans Bold"/>
                <a:sym typeface="Open Sans Bold"/>
              </a:rPr>
              <a:t>Example</a:t>
            </a:r>
            <a:r>
              <a:rPr lang="en-US" b="true" sz="3000" spc="60">
                <a:solidFill>
                  <a:srgbClr val="000000"/>
                </a:solidFill>
                <a:latin typeface="Open Sans Bold"/>
                <a:ea typeface="Open Sans Bold"/>
                <a:cs typeface="Open Sans Bold"/>
                <a:sym typeface="Open Sans Bold"/>
              </a:rPr>
              <a:t>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Servo to close kitchen door (in maquette)</a:t>
            </a:r>
          </a:p>
          <a:p>
            <a:pPr algn="l">
              <a:lnSpc>
                <a:spcPts val="4200"/>
              </a:lnSpc>
            </a:pPr>
          </a:p>
          <a:p>
            <a:pPr algn="l">
              <a:lnSpc>
                <a:spcPts val="4200"/>
              </a:lnSpc>
            </a:pPr>
          </a:p>
          <a:p>
            <a:pPr algn="l">
              <a:lnSpc>
                <a:spcPts val="4200"/>
              </a:lnSpc>
            </a:pPr>
          </a:p>
          <a:p>
            <a:pPr algn="l">
              <a:lnSpc>
                <a:spcPts val="4200"/>
              </a:lnSpc>
            </a:pPr>
            <a:r>
              <a:rPr lang="en-US" b="true" sz="3000" spc="60">
                <a:solidFill>
                  <a:srgbClr val="000000"/>
                </a:solidFill>
                <a:latin typeface="Open Sans Bold"/>
                <a:ea typeface="Open Sans Bold"/>
                <a:cs typeface="Open Sans Bold"/>
                <a:sym typeface="Open Sans Bold"/>
              </a:rPr>
              <a:t>Ki</a:t>
            </a:r>
            <a:r>
              <a:rPr lang="en-US" b="true" sz="3000" spc="60">
                <a:solidFill>
                  <a:srgbClr val="000000"/>
                </a:solidFill>
                <a:latin typeface="Open Sans Bold"/>
                <a:ea typeface="Open Sans Bold"/>
                <a:cs typeface="Open Sans Bold"/>
                <a:sym typeface="Open Sans Bold"/>
              </a:rPr>
              <a:t>tchen Maquette</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A physical model made of cork and cardboard.</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S</a:t>
            </a:r>
            <a:r>
              <a:rPr lang="en-US" sz="3000" spc="60">
                <a:solidFill>
                  <a:srgbClr val="000000"/>
                </a:solidFill>
                <a:latin typeface="Open Sans"/>
                <a:ea typeface="Open Sans"/>
                <a:cs typeface="Open Sans"/>
                <a:sym typeface="Open Sans"/>
              </a:rPr>
              <a:t>imulates a real kitchen environment.</a:t>
            </a:r>
          </a:p>
          <a:p>
            <a:pPr algn="l" marL="647700" indent="-323850" lvl="1">
              <a:lnSpc>
                <a:spcPts val="4200"/>
              </a:lnSpc>
              <a:buFont typeface="Arial"/>
              <a:buChar char="•"/>
            </a:pPr>
            <a:r>
              <a:rPr lang="en-US" sz="3000">
                <a:solidFill>
                  <a:srgbClr val="000000"/>
                </a:solidFill>
                <a:latin typeface="Open Sans"/>
                <a:ea typeface="Open Sans"/>
                <a:cs typeface="Open Sans"/>
                <a:sym typeface="Open Sans"/>
              </a:rPr>
              <a:t>Shows visual feedback (e.g., door closing) when a hazard is detected.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2849128" y="1334260"/>
            <a:ext cx="11936987" cy="8952740"/>
          </a:xfrm>
          <a:custGeom>
            <a:avLst/>
            <a:gdLst/>
            <a:ahLst/>
            <a:cxnLst/>
            <a:rect r="r" b="b" t="t" l="l"/>
            <a:pathLst>
              <a:path h="8952740" w="11936987">
                <a:moveTo>
                  <a:pt x="0" y="0"/>
                </a:moveTo>
                <a:lnTo>
                  <a:pt x="11936987" y="0"/>
                </a:lnTo>
                <a:lnTo>
                  <a:pt x="11936987" y="8952740"/>
                </a:lnTo>
                <a:lnTo>
                  <a:pt x="0" y="8952740"/>
                </a:lnTo>
                <a:lnTo>
                  <a:pt x="0" y="0"/>
                </a:lnTo>
                <a:close/>
              </a:path>
            </a:pathLst>
          </a:custGeom>
          <a:blipFill>
            <a:blip r:embed="rId2"/>
            <a:stretch>
              <a:fillRect l="0" t="0" r="0" b="0"/>
            </a:stretch>
          </a:blipFill>
        </p:spPr>
      </p:sp>
      <p:sp>
        <p:nvSpPr>
          <p:cNvPr name="TextBox 3" id="3"/>
          <p:cNvSpPr txBox="true"/>
          <p:nvPr/>
        </p:nvSpPr>
        <p:spPr>
          <a:xfrm rot="0">
            <a:off x="0" y="363684"/>
            <a:ext cx="5698255" cy="877570"/>
          </a:xfrm>
          <a:prstGeom prst="rect">
            <a:avLst/>
          </a:prstGeom>
        </p:spPr>
        <p:txBody>
          <a:bodyPr anchor="t" rtlCol="false" tIns="0" lIns="0" bIns="0" rIns="0">
            <a:spAutoFit/>
          </a:bodyPr>
          <a:lstStyle/>
          <a:p>
            <a:pPr algn="ctr">
              <a:lnSpc>
                <a:spcPts val="7279"/>
              </a:lnSpc>
            </a:pPr>
            <a:r>
              <a:rPr lang="en-US" sz="5199">
                <a:solidFill>
                  <a:srgbClr val="000000"/>
                </a:solidFill>
                <a:latin typeface="TAN Mon Cheri"/>
                <a:ea typeface="TAN Mon Cheri"/>
                <a:cs typeface="TAN Mon Cheri"/>
                <a:sym typeface="TAN Mon Cheri"/>
              </a:rPr>
              <a:t>MAQUETTE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703412" y="2106369"/>
            <a:ext cx="7763290" cy="7151931"/>
          </a:xfrm>
          <a:custGeom>
            <a:avLst/>
            <a:gdLst/>
            <a:ahLst/>
            <a:cxnLst/>
            <a:rect r="r" b="b" t="t" l="l"/>
            <a:pathLst>
              <a:path h="7151931" w="7763290">
                <a:moveTo>
                  <a:pt x="0" y="0"/>
                </a:moveTo>
                <a:lnTo>
                  <a:pt x="7763289" y="0"/>
                </a:lnTo>
                <a:lnTo>
                  <a:pt x="7763289" y="7151931"/>
                </a:lnTo>
                <a:lnTo>
                  <a:pt x="0" y="7151931"/>
                </a:lnTo>
                <a:lnTo>
                  <a:pt x="0" y="0"/>
                </a:lnTo>
                <a:close/>
              </a:path>
            </a:pathLst>
          </a:custGeom>
          <a:blipFill>
            <a:blip r:embed="rId2"/>
            <a:stretch>
              <a:fillRect l="0" t="0" r="0" b="0"/>
            </a:stretch>
          </a:blipFill>
        </p:spPr>
      </p:sp>
      <p:sp>
        <p:nvSpPr>
          <p:cNvPr name="Freeform 3" id="3"/>
          <p:cNvSpPr/>
          <p:nvPr/>
        </p:nvSpPr>
        <p:spPr>
          <a:xfrm flipH="false" flipV="false" rot="0">
            <a:off x="10219482" y="2106369"/>
            <a:ext cx="6177480" cy="7151931"/>
          </a:xfrm>
          <a:custGeom>
            <a:avLst/>
            <a:gdLst/>
            <a:ahLst/>
            <a:cxnLst/>
            <a:rect r="r" b="b" t="t" l="l"/>
            <a:pathLst>
              <a:path h="7151931" w="6177480">
                <a:moveTo>
                  <a:pt x="0" y="0"/>
                </a:moveTo>
                <a:lnTo>
                  <a:pt x="6177480" y="0"/>
                </a:lnTo>
                <a:lnTo>
                  <a:pt x="6177480" y="7151931"/>
                </a:lnTo>
                <a:lnTo>
                  <a:pt x="0" y="7151931"/>
                </a:lnTo>
                <a:lnTo>
                  <a:pt x="0" y="0"/>
                </a:lnTo>
                <a:close/>
              </a:path>
            </a:pathLst>
          </a:custGeom>
          <a:blipFill>
            <a:blip r:embed="rId3"/>
            <a:stretch>
              <a:fillRect l="0" t="0" r="0" b="0"/>
            </a:stretch>
          </a:blipFill>
        </p:spPr>
      </p:sp>
      <p:sp>
        <p:nvSpPr>
          <p:cNvPr name="TextBox 4" id="4"/>
          <p:cNvSpPr txBox="true"/>
          <p:nvPr/>
        </p:nvSpPr>
        <p:spPr>
          <a:xfrm rot="0">
            <a:off x="0" y="363684"/>
            <a:ext cx="5698255" cy="877570"/>
          </a:xfrm>
          <a:prstGeom prst="rect">
            <a:avLst/>
          </a:prstGeom>
        </p:spPr>
        <p:txBody>
          <a:bodyPr anchor="t" rtlCol="false" tIns="0" lIns="0" bIns="0" rIns="0">
            <a:spAutoFit/>
          </a:bodyPr>
          <a:lstStyle/>
          <a:p>
            <a:pPr algn="ctr">
              <a:lnSpc>
                <a:spcPts val="7279"/>
              </a:lnSpc>
            </a:pPr>
            <a:r>
              <a:rPr lang="en-US" sz="5199">
                <a:solidFill>
                  <a:srgbClr val="000000"/>
                </a:solidFill>
                <a:latin typeface="TAN Mon Cheri"/>
                <a:ea typeface="TAN Mon Cheri"/>
                <a:cs typeface="TAN Mon Cheri"/>
                <a:sym typeface="TAN Mon Cheri"/>
              </a:rPr>
              <a:t>MAQUETTE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22766" y="2204846"/>
            <a:ext cx="15578376" cy="6267451"/>
          </a:xfrm>
          <a:prstGeom prst="rect">
            <a:avLst/>
          </a:prstGeom>
        </p:spPr>
        <p:txBody>
          <a:bodyPr anchor="t" rtlCol="false" tIns="0" lIns="0" bIns="0" rIns="0">
            <a:spAutoFit/>
          </a:bodyPr>
          <a:lstStyle/>
          <a:p>
            <a:pPr algn="l" marL="647695" indent="-323848" lvl="1">
              <a:lnSpc>
                <a:spcPts val="4199"/>
              </a:lnSpc>
              <a:buFont typeface="Arial"/>
              <a:buChar char="•"/>
            </a:pPr>
            <a:r>
              <a:rPr lang="en-US" sz="2999">
                <a:solidFill>
                  <a:srgbClr val="000000"/>
                </a:solidFill>
                <a:latin typeface="TT Commons Pro"/>
                <a:ea typeface="TT Commons Pro"/>
                <a:cs typeface="TT Commons Pro"/>
                <a:sym typeface="TT Commons Pro"/>
              </a:rPr>
              <a:t>Sensor Calibration – MQ2 and Flame sensors require proper calibration for accuracy.</a:t>
            </a:r>
          </a:p>
          <a:p>
            <a:pPr algn="l">
              <a:lnSpc>
                <a:spcPts val="4199"/>
              </a:lnSpc>
            </a:pPr>
          </a:p>
          <a:p>
            <a:pPr algn="l" marL="647695" indent="-323848" lvl="1">
              <a:lnSpc>
                <a:spcPts val="4199"/>
              </a:lnSpc>
              <a:buFont typeface="Arial"/>
              <a:buChar char="•"/>
            </a:pPr>
            <a:r>
              <a:rPr lang="en-US" sz="2999">
                <a:solidFill>
                  <a:srgbClr val="000000"/>
                </a:solidFill>
                <a:latin typeface="TT Commons Pro"/>
                <a:ea typeface="TT Commons Pro"/>
                <a:cs typeface="TT Commons Pro"/>
                <a:sym typeface="TT Commons Pro"/>
              </a:rPr>
              <a:t>test sensors - to know the perfect thresholds.</a:t>
            </a:r>
          </a:p>
          <a:p>
            <a:pPr algn="l">
              <a:lnSpc>
                <a:spcPts val="4199"/>
              </a:lnSpc>
            </a:pPr>
          </a:p>
          <a:p>
            <a:pPr algn="l" marL="647695" indent="-323848" lvl="1">
              <a:lnSpc>
                <a:spcPts val="4199"/>
              </a:lnSpc>
              <a:buFont typeface="Arial"/>
              <a:buChar char="•"/>
            </a:pPr>
            <a:r>
              <a:rPr lang="en-US" sz="2999">
                <a:solidFill>
                  <a:srgbClr val="000000"/>
                </a:solidFill>
                <a:latin typeface="TT Commons Pro"/>
                <a:ea typeface="TT Commons Pro"/>
                <a:cs typeface="TT Commons Pro"/>
                <a:sym typeface="TT Commons Pro"/>
              </a:rPr>
              <a:t>False Alarms – Steam, humidity, and smoke from cooking may trigger false alerts.</a:t>
            </a:r>
          </a:p>
          <a:p>
            <a:pPr algn="l">
              <a:lnSpc>
                <a:spcPts val="4199"/>
              </a:lnSpc>
            </a:pPr>
          </a:p>
          <a:p>
            <a:pPr algn="l" marL="647695" indent="-323848" lvl="1">
              <a:lnSpc>
                <a:spcPts val="4199"/>
              </a:lnSpc>
              <a:buFont typeface="Arial"/>
              <a:buChar char="•"/>
            </a:pPr>
            <a:r>
              <a:rPr lang="en-US" sz="2999">
                <a:solidFill>
                  <a:srgbClr val="000000"/>
                </a:solidFill>
                <a:latin typeface="TT Commons Pro"/>
                <a:ea typeface="TT Commons Pro"/>
                <a:cs typeface="TT Commons Pro"/>
                <a:sym typeface="TT Commons Pro"/>
              </a:rPr>
              <a:t>Connectivity – Wi-Fi instability can delay cloud updates.</a:t>
            </a:r>
          </a:p>
          <a:p>
            <a:pPr algn="l">
              <a:lnSpc>
                <a:spcPts val="4199"/>
              </a:lnSpc>
            </a:pPr>
          </a:p>
          <a:p>
            <a:pPr algn="l" marL="647695" indent="-323848" lvl="1">
              <a:lnSpc>
                <a:spcPts val="4199"/>
              </a:lnSpc>
              <a:buFont typeface="Arial"/>
              <a:buChar char="•"/>
            </a:pPr>
            <a:r>
              <a:rPr lang="en-US" sz="2999">
                <a:solidFill>
                  <a:srgbClr val="000000"/>
                </a:solidFill>
                <a:latin typeface="TT Commons Pro"/>
                <a:ea typeface="TT Commons Pro"/>
                <a:cs typeface="TT Commons Pro"/>
                <a:sym typeface="TT Commons Pro"/>
              </a:rPr>
              <a:t>Integration – Synchronizing ESP32 → MQTT → Node-RED → Supabase →Flutter smoothly.</a:t>
            </a:r>
          </a:p>
          <a:p>
            <a:pPr algn="l">
              <a:lnSpc>
                <a:spcPts val="4199"/>
              </a:lnSpc>
            </a:pPr>
          </a:p>
          <a:p>
            <a:pPr algn="l" marL="647695" indent="-323848" lvl="1">
              <a:lnSpc>
                <a:spcPts val="4199"/>
              </a:lnSpc>
              <a:buFont typeface="Arial"/>
              <a:buChar char="•"/>
            </a:pPr>
            <a:r>
              <a:rPr lang="en-US" sz="2999">
                <a:solidFill>
                  <a:srgbClr val="000000"/>
                </a:solidFill>
                <a:latin typeface="TT Commons Pro"/>
                <a:ea typeface="TT Commons Pro"/>
                <a:cs typeface="TT Commons Pro"/>
                <a:sym typeface="TT Commons Pro"/>
              </a:rPr>
              <a:t>Power Stability – Ensuring ESP32 and sensors remain stable under load.</a:t>
            </a:r>
          </a:p>
          <a:p>
            <a:pPr algn="l">
              <a:lnSpc>
                <a:spcPts val="4199"/>
              </a:lnSpc>
              <a:spcBef>
                <a:spcPct val="0"/>
              </a:spcBef>
            </a:pPr>
            <a:r>
              <a:rPr lang="en-US" sz="2999">
                <a:solidFill>
                  <a:srgbClr val="000000"/>
                </a:solidFill>
                <a:latin typeface="TT Commons Pro"/>
                <a:ea typeface="TT Commons Pro"/>
                <a:cs typeface="TT Commons Pro"/>
                <a:sym typeface="TT Commons Pro"/>
              </a:rPr>
              <a:t> </a:t>
            </a:r>
          </a:p>
        </p:txBody>
      </p:sp>
      <p:sp>
        <p:nvSpPr>
          <p:cNvPr name="TextBox 5" id="5"/>
          <p:cNvSpPr txBox="true"/>
          <p:nvPr/>
        </p:nvSpPr>
        <p:spPr>
          <a:xfrm rot="0">
            <a:off x="-2698587" y="593725"/>
            <a:ext cx="13811256" cy="81280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TAN Mon Cheri"/>
                <a:ea typeface="TAN Mon Cheri"/>
                <a:cs typeface="TAN Mon Cheri"/>
                <a:sym typeface="TAN Mon Cheri"/>
              </a:rPr>
              <a:t>PROBL</a:t>
            </a:r>
            <a:r>
              <a:rPr lang="en-US" sz="5000">
                <a:solidFill>
                  <a:srgbClr val="000000"/>
                </a:solidFill>
                <a:latin typeface="TAN Mon Cheri"/>
                <a:ea typeface="TAN Mon Cheri"/>
                <a:cs typeface="TAN Mon Cheri"/>
                <a:sym typeface="TAN Mon Cheri"/>
              </a:rPr>
              <a:t>EMS  FACED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16220" y="1952624"/>
            <a:ext cx="12572280" cy="7305676"/>
          </a:xfrm>
          <a:prstGeom prst="rect">
            <a:avLst/>
          </a:prstGeom>
        </p:spPr>
        <p:txBody>
          <a:bodyPr anchor="t" rtlCol="false" tIns="0" lIns="0" bIns="0" rIns="0">
            <a:spAutoFit/>
          </a:bodyPr>
          <a:lstStyle/>
          <a:p>
            <a:pPr algn="l" marL="647694" indent="-323847" lvl="1">
              <a:lnSpc>
                <a:spcPts val="4199"/>
              </a:lnSpc>
              <a:buFont typeface="Arial"/>
              <a:buChar char="•"/>
            </a:pPr>
            <a:r>
              <a:rPr lang="en-US" sz="2999">
                <a:solidFill>
                  <a:srgbClr val="252930"/>
                </a:solidFill>
                <a:latin typeface="Open Sans"/>
                <a:ea typeface="Open Sans"/>
                <a:cs typeface="Open Sans"/>
                <a:sym typeface="Open Sans"/>
              </a:rPr>
              <a:t>Incorporate an automated shutoff valve for the gas supply that is triggered by multiple hazard conditions, such as gas leakage, flame detection, or abnormal temperature levels. This feature would not only prevent gas-related accidents but also act as a proactive safety measure in fire scenarios, ensuring faster containment and minimizing potential damage.</a:t>
            </a:r>
          </a:p>
          <a:p>
            <a:pPr algn="l">
              <a:lnSpc>
                <a:spcPts val="4199"/>
              </a:lnSpc>
            </a:pPr>
          </a:p>
          <a:p>
            <a:pPr algn="l" marL="647694" indent="-323847" lvl="1">
              <a:lnSpc>
                <a:spcPts val="4199"/>
              </a:lnSpc>
              <a:buFont typeface="Arial"/>
              <a:buChar char="•"/>
            </a:pPr>
            <a:r>
              <a:rPr lang="en-US" sz="2999">
                <a:solidFill>
                  <a:srgbClr val="252930"/>
                </a:solidFill>
                <a:latin typeface="Open Sans"/>
                <a:ea typeface="Open Sans"/>
                <a:cs typeface="Open Sans"/>
                <a:sym typeface="Open Sans"/>
              </a:rPr>
              <a:t>Introduce a presence-detection feature, like using PIR motion sensors, to ensure the door does not close immediately if a person is inside the kitchen. Instead, the system can apply a delay, for example, 10 seconds before automatic closure, giving enough time for occupants, especially children, to exit safely.</a:t>
            </a:r>
          </a:p>
          <a:p>
            <a:pPr algn="l">
              <a:lnSpc>
                <a:spcPts val="4199"/>
              </a:lnSpc>
              <a:spcBef>
                <a:spcPct val="0"/>
              </a:spcBef>
            </a:pPr>
          </a:p>
          <a:p>
            <a:pPr algn="l">
              <a:lnSpc>
                <a:spcPts val="4199"/>
              </a:lnSpc>
              <a:spcBef>
                <a:spcPct val="0"/>
              </a:spcBef>
            </a:pPr>
          </a:p>
        </p:txBody>
      </p:sp>
      <p:sp>
        <p:nvSpPr>
          <p:cNvPr name="TextBox 6" id="6"/>
          <p:cNvSpPr txBox="true"/>
          <p:nvPr/>
        </p:nvSpPr>
        <p:spPr>
          <a:xfrm rot="0">
            <a:off x="-3524598" y="593725"/>
            <a:ext cx="13811256" cy="81280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TAN Mon Cheri"/>
                <a:ea typeface="TAN Mon Cheri"/>
                <a:cs typeface="TAN Mon Cheri"/>
                <a:sym typeface="TAN Mon Cheri"/>
              </a:rPr>
              <a:t>FUTUR</a:t>
            </a:r>
            <a:r>
              <a:rPr lang="en-US" sz="5000">
                <a:solidFill>
                  <a:srgbClr val="000000"/>
                </a:solidFill>
                <a:latin typeface="TAN Mon Cheri"/>
                <a:ea typeface="TAN Mon Cheri"/>
                <a:cs typeface="TAN Mon Cheri"/>
                <a:sym typeface="TAN Mon Cheri"/>
              </a:rPr>
              <a:t>E WORK: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16220" y="2256976"/>
            <a:ext cx="12572280" cy="3114676"/>
          </a:xfrm>
          <a:prstGeom prst="rect">
            <a:avLst/>
          </a:prstGeom>
        </p:spPr>
        <p:txBody>
          <a:bodyPr anchor="t" rtlCol="false" tIns="0" lIns="0" bIns="0" rIns="0">
            <a:spAutoFit/>
          </a:bodyPr>
          <a:lstStyle/>
          <a:p>
            <a:pPr algn="l" marL="647694" indent="-323847" lvl="1">
              <a:lnSpc>
                <a:spcPts val="4199"/>
              </a:lnSpc>
              <a:spcBef>
                <a:spcPct val="0"/>
              </a:spcBef>
              <a:buFont typeface="Arial"/>
              <a:buChar char="•"/>
            </a:pPr>
            <a:r>
              <a:rPr lang="en-US" sz="2999">
                <a:solidFill>
                  <a:srgbClr val="252930"/>
                </a:solidFill>
                <a:latin typeface="Open Sans"/>
                <a:ea typeface="Open Sans"/>
                <a:cs typeface="Open Sans"/>
                <a:sym typeface="Open Sans"/>
              </a:rPr>
              <a:t>Incorporate a battery backup system to ensure continuous operation during power outages. This would keep the sensors, ESP32, and communication modules active even when electricity is cut off, guaranteeing uninterrupted monitoring and safety alerts in critical situations.</a:t>
            </a:r>
          </a:p>
          <a:p>
            <a:pPr algn="l">
              <a:lnSpc>
                <a:spcPts val="4199"/>
              </a:lnSpc>
              <a:spcBef>
                <a:spcPct val="0"/>
              </a:spcBef>
            </a:pPr>
          </a:p>
        </p:txBody>
      </p:sp>
      <p:sp>
        <p:nvSpPr>
          <p:cNvPr name="TextBox 6" id="6"/>
          <p:cNvSpPr txBox="true"/>
          <p:nvPr/>
        </p:nvSpPr>
        <p:spPr>
          <a:xfrm rot="0">
            <a:off x="-3524598" y="593725"/>
            <a:ext cx="13811256" cy="81280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TAN Mon Cheri"/>
                <a:ea typeface="TAN Mon Cheri"/>
                <a:cs typeface="TAN Mon Cheri"/>
                <a:sym typeface="TAN Mon Cheri"/>
              </a:rPr>
              <a:t>FUTUR</a:t>
            </a:r>
            <a:r>
              <a:rPr lang="en-US" sz="5000">
                <a:solidFill>
                  <a:srgbClr val="000000"/>
                </a:solidFill>
                <a:latin typeface="TAN Mon Cheri"/>
                <a:ea typeface="TAN Mon Cheri"/>
                <a:cs typeface="TAN Mon Cheri"/>
                <a:sym typeface="TAN Mon Cheri"/>
              </a:rPr>
              <a:t>E WORK:</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4334500" y="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509" y="2371725"/>
            <a:ext cx="13289638" cy="7419975"/>
          </a:xfrm>
          <a:prstGeom prst="rect">
            <a:avLst/>
          </a:prstGeom>
        </p:spPr>
        <p:txBody>
          <a:bodyPr anchor="t" rtlCol="false" tIns="0" lIns="0" bIns="0" rIns="0">
            <a:spAutoFit/>
          </a:bodyPr>
          <a:lstStyle/>
          <a:p>
            <a:pPr algn="l" marL="647700" indent="-323850" lvl="1">
              <a:lnSpc>
                <a:spcPts val="3900"/>
              </a:lnSpc>
              <a:buFont typeface="Arial"/>
              <a:buChar char="•"/>
            </a:pPr>
            <a:r>
              <a:rPr lang="en-US" sz="3000">
                <a:solidFill>
                  <a:srgbClr val="252930"/>
                </a:solidFill>
                <a:latin typeface="Open Sans"/>
                <a:ea typeface="Open Sans"/>
                <a:cs typeface="Open Sans"/>
                <a:sym typeface="Open Sans"/>
              </a:rPr>
              <a:t>Gas sensor detects high concentration → sends signal to ESP32.</a:t>
            </a:r>
          </a:p>
          <a:p>
            <a:pPr algn="l">
              <a:lnSpc>
                <a:spcPts val="3900"/>
              </a:lnSpc>
            </a:pPr>
          </a:p>
          <a:p>
            <a:pPr algn="l" marL="647700" indent="-323850" lvl="1">
              <a:lnSpc>
                <a:spcPts val="3900"/>
              </a:lnSpc>
              <a:buFont typeface="Arial"/>
              <a:buChar char="•"/>
            </a:pPr>
            <a:r>
              <a:rPr lang="en-US" sz="3000">
                <a:solidFill>
                  <a:srgbClr val="252930"/>
                </a:solidFill>
                <a:latin typeface="Open Sans"/>
                <a:ea typeface="Open Sans"/>
                <a:cs typeface="Open Sans"/>
                <a:sym typeface="Open Sans"/>
              </a:rPr>
              <a:t>ESP32 triggers buzzer and LED locally.</a:t>
            </a:r>
          </a:p>
          <a:p>
            <a:pPr algn="l">
              <a:lnSpc>
                <a:spcPts val="3900"/>
              </a:lnSpc>
            </a:pPr>
          </a:p>
          <a:p>
            <a:pPr algn="l" marL="647700" indent="-323850" lvl="1">
              <a:lnSpc>
                <a:spcPts val="3900"/>
              </a:lnSpc>
              <a:buFont typeface="Arial"/>
              <a:buChar char="•"/>
            </a:pPr>
            <a:r>
              <a:rPr lang="en-US" sz="3000">
                <a:solidFill>
                  <a:srgbClr val="252930"/>
                </a:solidFill>
                <a:latin typeface="Open Sans"/>
                <a:ea typeface="Open Sans"/>
                <a:cs typeface="Open Sans"/>
                <a:sym typeface="Open Sans"/>
              </a:rPr>
              <a:t>ESP32 publishes "gas=reading" to MQTT topic.</a:t>
            </a:r>
          </a:p>
          <a:p>
            <a:pPr algn="l">
              <a:lnSpc>
                <a:spcPts val="3900"/>
              </a:lnSpc>
            </a:pPr>
          </a:p>
          <a:p>
            <a:pPr algn="l" marL="647700" indent="-323850" lvl="1">
              <a:lnSpc>
                <a:spcPts val="3900"/>
              </a:lnSpc>
              <a:buFont typeface="Arial"/>
              <a:buChar char="•"/>
            </a:pPr>
            <a:r>
              <a:rPr lang="en-US" sz="3000">
                <a:solidFill>
                  <a:srgbClr val="252930"/>
                </a:solidFill>
                <a:latin typeface="Open Sans"/>
                <a:ea typeface="Open Sans"/>
                <a:cs typeface="Open Sans"/>
                <a:sym typeface="Open Sans"/>
              </a:rPr>
              <a:t>Node-RED receives message → checks threshold → stores in Supabase.</a:t>
            </a:r>
          </a:p>
          <a:p>
            <a:pPr algn="l">
              <a:lnSpc>
                <a:spcPts val="3900"/>
              </a:lnSpc>
            </a:pPr>
          </a:p>
          <a:p>
            <a:pPr algn="l" marL="647700" indent="-323850" lvl="1">
              <a:lnSpc>
                <a:spcPts val="3900"/>
              </a:lnSpc>
              <a:buFont typeface="Arial"/>
              <a:buChar char="•"/>
            </a:pPr>
            <a:r>
              <a:rPr lang="en-US" sz="3000">
                <a:solidFill>
                  <a:srgbClr val="252930"/>
                </a:solidFill>
                <a:latin typeface="Open Sans"/>
                <a:ea typeface="Open Sans"/>
                <a:cs typeface="Open Sans"/>
                <a:sym typeface="Open Sans"/>
              </a:rPr>
              <a:t>Node-RED sends command to relay to make the servo rotate.</a:t>
            </a:r>
          </a:p>
          <a:p>
            <a:pPr algn="l">
              <a:lnSpc>
                <a:spcPts val="3900"/>
              </a:lnSpc>
            </a:pPr>
          </a:p>
          <a:p>
            <a:pPr algn="l" marL="647700" indent="-323850" lvl="1">
              <a:lnSpc>
                <a:spcPts val="3900"/>
              </a:lnSpc>
              <a:buFont typeface="Arial"/>
              <a:buChar char="•"/>
            </a:pPr>
            <a:r>
              <a:rPr lang="en-US" sz="3000">
                <a:solidFill>
                  <a:srgbClr val="252930"/>
                </a:solidFill>
                <a:latin typeface="Open Sans"/>
                <a:ea typeface="Open Sans"/>
                <a:cs typeface="Open Sans"/>
                <a:sym typeface="Open Sans"/>
              </a:rPr>
              <a:t>Flutter app receives notification: “ Danger!”</a:t>
            </a:r>
          </a:p>
          <a:p>
            <a:pPr algn="l">
              <a:lnSpc>
                <a:spcPts val="3900"/>
              </a:lnSpc>
            </a:pPr>
          </a:p>
          <a:p>
            <a:pPr algn="l" marL="647700" indent="-323850" lvl="1">
              <a:lnSpc>
                <a:spcPts val="3900"/>
              </a:lnSpc>
              <a:buFont typeface="Arial"/>
              <a:buChar char="•"/>
            </a:pPr>
            <a:r>
              <a:rPr lang="en-US" sz="3000">
                <a:solidFill>
                  <a:srgbClr val="252930"/>
                </a:solidFill>
                <a:latin typeface="Open Sans"/>
                <a:ea typeface="Open Sans"/>
                <a:cs typeface="Open Sans"/>
                <a:sym typeface="Open Sans"/>
              </a:rPr>
              <a:t>User sees incident in app with timestamp and value.</a:t>
            </a:r>
          </a:p>
          <a:p>
            <a:pPr algn="l">
              <a:lnSpc>
                <a:spcPts val="3900"/>
              </a:lnSpc>
            </a:pPr>
          </a:p>
          <a:p>
            <a:pPr algn="l">
              <a:lnSpc>
                <a:spcPts val="3900"/>
              </a:lnSpc>
            </a:pPr>
            <a:r>
              <a:rPr lang="en-US" sz="3000">
                <a:solidFill>
                  <a:srgbClr val="252930"/>
                </a:solidFill>
                <a:latin typeface="Open Sans"/>
                <a:ea typeface="Open Sans"/>
                <a:cs typeface="Open Sans"/>
                <a:sym typeface="Open Sans"/>
              </a:rPr>
              <a:t>In maquette: servo closes door automatically.</a:t>
            </a:r>
          </a:p>
        </p:txBody>
      </p:sp>
      <p:sp>
        <p:nvSpPr>
          <p:cNvPr name="TextBox 6" id="6"/>
          <p:cNvSpPr txBox="true"/>
          <p:nvPr/>
        </p:nvSpPr>
        <p:spPr>
          <a:xfrm rot="0">
            <a:off x="-3897409" y="425450"/>
            <a:ext cx="17193555" cy="1631950"/>
          </a:xfrm>
          <a:prstGeom prst="rect">
            <a:avLst/>
          </a:prstGeom>
        </p:spPr>
        <p:txBody>
          <a:bodyPr anchor="t" rtlCol="false" tIns="0" lIns="0" bIns="0" rIns="0">
            <a:spAutoFit/>
          </a:bodyPr>
          <a:lstStyle/>
          <a:p>
            <a:pPr algn="ctr">
              <a:lnSpc>
                <a:spcPts val="6500"/>
              </a:lnSpc>
              <a:spcBef>
                <a:spcPct val="0"/>
              </a:spcBef>
            </a:pPr>
            <a:r>
              <a:rPr lang="en-US" sz="5000">
                <a:solidFill>
                  <a:srgbClr val="252930"/>
                </a:solidFill>
                <a:latin typeface="TAN Mon Cheri"/>
                <a:ea typeface="TAN Mon Cheri"/>
                <a:cs typeface="TAN Mon Cheri"/>
                <a:sym typeface="TAN Mon Cheri"/>
              </a:rPr>
              <a:t>USE CASE EXAMPLE </a:t>
            </a:r>
          </a:p>
          <a:p>
            <a:pPr algn="ctr">
              <a:lnSpc>
                <a:spcPts val="6500"/>
              </a:lnSpc>
              <a:spcBef>
                <a:spcPct val="0"/>
              </a:spcBef>
            </a:pPr>
            <a:r>
              <a:rPr lang="en-US" sz="5000">
                <a:solidFill>
                  <a:srgbClr val="252930"/>
                </a:solidFill>
                <a:latin typeface="TAN Mon Cheri"/>
                <a:ea typeface="TAN Mon Cheri"/>
                <a:cs typeface="TAN Mon Cheri"/>
                <a:sym typeface="TAN Mon Cheri"/>
              </a:rPr>
              <a:t> GAS LEAK DETECTED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01490" y="2475865"/>
            <a:ext cx="11985379" cy="6801485"/>
          </a:xfrm>
          <a:prstGeom prst="rect">
            <a:avLst/>
          </a:prstGeom>
        </p:spPr>
        <p:txBody>
          <a:bodyPr anchor="t" rtlCol="false" tIns="0" lIns="0" bIns="0" rIns="0">
            <a:spAutoFit/>
          </a:bodyPr>
          <a:lstStyle/>
          <a:p>
            <a:pPr algn="just">
              <a:lnSpc>
                <a:spcPts val="4164"/>
              </a:lnSpc>
            </a:pPr>
            <a:r>
              <a:rPr lang="en-US" sz="2974">
                <a:solidFill>
                  <a:srgbClr val="252D37"/>
                </a:solidFill>
                <a:latin typeface="Maven Pro"/>
                <a:ea typeface="Maven Pro"/>
                <a:cs typeface="Maven Pro"/>
                <a:sym typeface="Maven Pro"/>
              </a:rPr>
              <a:t>In</a:t>
            </a:r>
            <a:r>
              <a:rPr lang="en-US" sz="2974">
                <a:solidFill>
                  <a:srgbClr val="252D37"/>
                </a:solidFill>
                <a:latin typeface="Maven Pro"/>
                <a:ea typeface="Maven Pro"/>
                <a:cs typeface="Maven Pro"/>
                <a:sym typeface="Maven Pro"/>
              </a:rPr>
              <a:t> conclusion, our project achieves:</a:t>
            </a:r>
          </a:p>
          <a:p>
            <a:pPr algn="just" marL="642301" indent="-321151" lvl="1">
              <a:lnSpc>
                <a:spcPts val="4164"/>
              </a:lnSpc>
              <a:buFont typeface="Arial"/>
              <a:buChar char="•"/>
            </a:pPr>
            <a:r>
              <a:rPr lang="en-US" sz="2974">
                <a:solidFill>
                  <a:srgbClr val="252D37"/>
                </a:solidFill>
                <a:latin typeface="Maven Pro"/>
                <a:ea typeface="Maven Pro"/>
                <a:cs typeface="Maven Pro"/>
                <a:sym typeface="Maven Pro"/>
              </a:rPr>
              <a:t>Real-time monitoring and alerts for hazardous events.</a:t>
            </a:r>
          </a:p>
          <a:p>
            <a:pPr algn="just" marL="642301" indent="-321151" lvl="1">
              <a:lnSpc>
                <a:spcPts val="4164"/>
              </a:lnSpc>
              <a:buFont typeface="Arial"/>
              <a:buChar char="•"/>
            </a:pPr>
            <a:r>
              <a:rPr lang="en-US" sz="2974">
                <a:solidFill>
                  <a:srgbClr val="252D37"/>
                </a:solidFill>
                <a:latin typeface="Maven Pro"/>
                <a:ea typeface="Maven Pro"/>
                <a:cs typeface="Maven Pro"/>
                <a:sym typeface="Maven Pro"/>
              </a:rPr>
              <a:t>Aut</a:t>
            </a:r>
            <a:r>
              <a:rPr lang="en-US" sz="2974">
                <a:solidFill>
                  <a:srgbClr val="252D37"/>
                </a:solidFill>
                <a:latin typeface="Maven Pro"/>
                <a:ea typeface="Maven Pro"/>
                <a:cs typeface="Maven Pro"/>
                <a:sym typeface="Maven Pro"/>
              </a:rPr>
              <a:t>omatic preventive actions (closing gas valve via servo, alarms).</a:t>
            </a:r>
          </a:p>
          <a:p>
            <a:pPr algn="just" marL="642301" indent="-321151" lvl="1">
              <a:lnSpc>
                <a:spcPts val="4164"/>
              </a:lnSpc>
              <a:buFont typeface="Arial"/>
              <a:buChar char="•"/>
            </a:pPr>
            <a:r>
              <a:rPr lang="en-US" sz="2974">
                <a:solidFill>
                  <a:srgbClr val="252D37"/>
                </a:solidFill>
                <a:latin typeface="Maven Pro"/>
                <a:ea typeface="Maven Pro"/>
                <a:cs typeface="Maven Pro"/>
                <a:sym typeface="Maven Pro"/>
              </a:rPr>
              <a:t>Cloud-based storage and analysis for long-term insights.</a:t>
            </a:r>
          </a:p>
          <a:p>
            <a:pPr algn="just" marL="642301" indent="-321151" lvl="1">
              <a:lnSpc>
                <a:spcPts val="4164"/>
              </a:lnSpc>
              <a:buFont typeface="Arial"/>
              <a:buChar char="•"/>
            </a:pPr>
            <a:r>
              <a:rPr lang="en-US" sz="2974">
                <a:solidFill>
                  <a:srgbClr val="252D37"/>
                </a:solidFill>
                <a:latin typeface="Maven Pro"/>
                <a:ea typeface="Maven Pro"/>
                <a:cs typeface="Maven Pro"/>
                <a:sym typeface="Maven Pro"/>
              </a:rPr>
              <a:t>User-friendly mobile application for control and awareness.</a:t>
            </a:r>
          </a:p>
          <a:p>
            <a:pPr algn="just" marL="642301" indent="-321151" lvl="1">
              <a:lnSpc>
                <a:spcPts val="4164"/>
              </a:lnSpc>
              <a:buFont typeface="Arial"/>
              <a:buChar char="•"/>
            </a:pPr>
            <a:r>
              <a:rPr lang="en-US" sz="2974">
                <a:solidFill>
                  <a:srgbClr val="252D37"/>
                </a:solidFill>
                <a:latin typeface="Maven Pro"/>
                <a:ea typeface="Maven Pro"/>
                <a:cs typeface="Maven Pro"/>
                <a:sym typeface="Maven Pro"/>
              </a:rPr>
              <a:t>A scalable and future-proof design that can evolve into a full smart-home solution.</a:t>
            </a:r>
          </a:p>
          <a:p>
            <a:pPr algn="just">
              <a:lnSpc>
                <a:spcPts val="4164"/>
              </a:lnSpc>
            </a:pPr>
          </a:p>
          <a:p>
            <a:pPr algn="just">
              <a:lnSpc>
                <a:spcPts val="4164"/>
              </a:lnSpc>
            </a:pPr>
          </a:p>
          <a:p>
            <a:pPr algn="just">
              <a:lnSpc>
                <a:spcPts val="4164"/>
              </a:lnSpc>
            </a:pPr>
            <a:r>
              <a:rPr lang="en-US" sz="2974">
                <a:solidFill>
                  <a:srgbClr val="252D37"/>
                </a:solidFill>
                <a:latin typeface="Maven Pro"/>
                <a:ea typeface="Maven Pro"/>
                <a:cs typeface="Maven Pro"/>
                <a:sym typeface="Maven Pro"/>
              </a:rPr>
              <a:t>This work demonstrates the potential of IoT in saving lives, reducing risks, and building smarter, safer environments.</a:t>
            </a:r>
          </a:p>
          <a:p>
            <a:pPr algn="just">
              <a:lnSpc>
                <a:spcPts val="4164"/>
              </a:lnSpc>
            </a:pPr>
          </a:p>
        </p:txBody>
      </p:sp>
      <p:sp>
        <p:nvSpPr>
          <p:cNvPr name="TextBox 3" id="3"/>
          <p:cNvSpPr txBox="true"/>
          <p:nvPr/>
        </p:nvSpPr>
        <p:spPr>
          <a:xfrm rot="0">
            <a:off x="-1295274" y="558354"/>
            <a:ext cx="11470344" cy="838674"/>
          </a:xfrm>
          <a:prstGeom prst="rect">
            <a:avLst/>
          </a:prstGeom>
        </p:spPr>
        <p:txBody>
          <a:bodyPr anchor="t" rtlCol="false" tIns="0" lIns="0" bIns="0" rIns="0">
            <a:spAutoFit/>
          </a:bodyPr>
          <a:lstStyle/>
          <a:p>
            <a:pPr algn="ctr">
              <a:lnSpc>
                <a:spcPts val="5857"/>
              </a:lnSpc>
            </a:pPr>
            <a:r>
              <a:rPr lang="en-US" sz="7321">
                <a:solidFill>
                  <a:srgbClr val="252D37"/>
                </a:solidFill>
                <a:latin typeface="TAN Mon Cheri"/>
                <a:ea typeface="TAN Mon Cheri"/>
                <a:cs typeface="TAN Mon Cheri"/>
                <a:sym typeface="TAN Mon Cheri"/>
              </a:rPr>
              <a:t>CONCLUSION</a:t>
            </a:r>
          </a:p>
        </p:txBody>
      </p:sp>
      <p:sp>
        <p:nvSpPr>
          <p:cNvPr name="Freeform 4" id="4"/>
          <p:cNvSpPr/>
          <p:nvPr/>
        </p:nvSpPr>
        <p:spPr>
          <a:xfrm flipH="true" flipV="false" rot="5400000">
            <a:off x="14542983" y="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TextBox 3" id="3"/>
          <p:cNvSpPr txBox="true"/>
          <p:nvPr/>
        </p:nvSpPr>
        <p:spPr>
          <a:xfrm rot="0">
            <a:off x="4243940" y="5955758"/>
            <a:ext cx="9800119" cy="790235"/>
          </a:xfrm>
          <a:prstGeom prst="rect">
            <a:avLst/>
          </a:prstGeom>
        </p:spPr>
        <p:txBody>
          <a:bodyPr anchor="t" rtlCol="false" tIns="0" lIns="0" bIns="0" rIns="0">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name="Freeform 4" id="4"/>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494289" y="2615631"/>
            <a:ext cx="16828891" cy="6642669"/>
            <a:chOff x="0" y="0"/>
            <a:chExt cx="4432300" cy="1749509"/>
          </a:xfrm>
        </p:grpSpPr>
        <p:sp>
          <p:nvSpPr>
            <p:cNvPr name="Freeform 3" id="3"/>
            <p:cNvSpPr/>
            <p:nvPr/>
          </p:nvSpPr>
          <p:spPr>
            <a:xfrm flipH="false" flipV="false" rot="0">
              <a:off x="0" y="0"/>
              <a:ext cx="4432300" cy="1749509"/>
            </a:xfrm>
            <a:custGeom>
              <a:avLst/>
              <a:gdLst/>
              <a:ahLst/>
              <a:cxnLst/>
              <a:rect r="r" b="b" t="t" l="l"/>
              <a:pathLst>
                <a:path h="1749509" w="4432300">
                  <a:moveTo>
                    <a:pt x="23462" y="0"/>
                  </a:moveTo>
                  <a:lnTo>
                    <a:pt x="4408839" y="0"/>
                  </a:lnTo>
                  <a:cubicBezTo>
                    <a:pt x="4415061" y="0"/>
                    <a:pt x="4421029" y="2472"/>
                    <a:pt x="4425429" y="6872"/>
                  </a:cubicBezTo>
                  <a:cubicBezTo>
                    <a:pt x="4429828" y="11272"/>
                    <a:pt x="4432300" y="17239"/>
                    <a:pt x="4432300" y="23462"/>
                  </a:cubicBezTo>
                  <a:lnTo>
                    <a:pt x="4432300" y="1726048"/>
                  </a:lnTo>
                  <a:cubicBezTo>
                    <a:pt x="4432300" y="1732270"/>
                    <a:pt x="4429828" y="1738238"/>
                    <a:pt x="4425429" y="1742638"/>
                  </a:cubicBezTo>
                  <a:cubicBezTo>
                    <a:pt x="4421029" y="1747038"/>
                    <a:pt x="4415061" y="1749509"/>
                    <a:pt x="4408839" y="1749509"/>
                  </a:cubicBezTo>
                  <a:lnTo>
                    <a:pt x="23462" y="1749509"/>
                  </a:lnTo>
                  <a:cubicBezTo>
                    <a:pt x="17239" y="1749509"/>
                    <a:pt x="11272" y="1747038"/>
                    <a:pt x="6872" y="1742638"/>
                  </a:cubicBezTo>
                  <a:cubicBezTo>
                    <a:pt x="2472" y="1738238"/>
                    <a:pt x="0" y="1732270"/>
                    <a:pt x="0" y="1726048"/>
                  </a:cubicBezTo>
                  <a:lnTo>
                    <a:pt x="0" y="23462"/>
                  </a:lnTo>
                  <a:cubicBezTo>
                    <a:pt x="0" y="17239"/>
                    <a:pt x="2472" y="11272"/>
                    <a:pt x="6872" y="6872"/>
                  </a:cubicBezTo>
                  <a:cubicBezTo>
                    <a:pt x="11272" y="2472"/>
                    <a:pt x="17239" y="0"/>
                    <a:pt x="23462"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4432300" cy="178760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94289" y="583953"/>
            <a:ext cx="10225638" cy="2306954"/>
          </a:xfrm>
          <a:prstGeom prst="rect">
            <a:avLst/>
          </a:prstGeom>
        </p:spPr>
        <p:txBody>
          <a:bodyPr anchor="t" rtlCol="false" tIns="0" lIns="0" bIns="0" rIns="0">
            <a:spAutoFit/>
          </a:bodyPr>
          <a:lstStyle/>
          <a:p>
            <a:pPr algn="l">
              <a:lnSpc>
                <a:spcPts val="9300"/>
              </a:lnSpc>
            </a:pPr>
            <a:r>
              <a:rPr lang="en-US" sz="6200">
                <a:solidFill>
                  <a:srgbClr val="000000"/>
                </a:solidFill>
                <a:latin typeface="TAN Mon Cheri"/>
                <a:ea typeface="TAN Mon Cheri"/>
                <a:cs typeface="TAN Mon Cheri"/>
                <a:sym typeface="TAN Mon Cheri"/>
              </a:rPr>
              <a:t>INT</a:t>
            </a:r>
            <a:r>
              <a:rPr lang="en-US" sz="6200">
                <a:solidFill>
                  <a:srgbClr val="000000"/>
                </a:solidFill>
                <a:latin typeface="TAN Mon Cheri"/>
                <a:ea typeface="TAN Mon Cheri"/>
                <a:cs typeface="TAN Mon Cheri"/>
                <a:sym typeface="TAN Mon Cheri"/>
              </a:rPr>
              <a:t>RODUCTION</a:t>
            </a:r>
          </a:p>
          <a:p>
            <a:pPr algn="l">
              <a:lnSpc>
                <a:spcPts val="9300"/>
              </a:lnSpc>
            </a:pPr>
          </a:p>
        </p:txBody>
      </p:sp>
      <p:sp>
        <p:nvSpPr>
          <p:cNvPr name="TextBox 7" id="7"/>
          <p:cNvSpPr txBox="true"/>
          <p:nvPr/>
        </p:nvSpPr>
        <p:spPr>
          <a:xfrm rot="0">
            <a:off x="935007" y="2862332"/>
            <a:ext cx="15947454" cy="6270625"/>
          </a:xfrm>
          <a:prstGeom prst="rect">
            <a:avLst/>
          </a:prstGeom>
        </p:spPr>
        <p:txBody>
          <a:bodyPr anchor="t" rtlCol="false" tIns="0" lIns="0" bIns="0" rIns="0">
            <a:spAutoFit/>
          </a:bodyPr>
          <a:lstStyle/>
          <a:p>
            <a:pPr algn="l">
              <a:lnSpc>
                <a:spcPts val="4550"/>
              </a:lnSpc>
            </a:pPr>
            <a:r>
              <a:rPr lang="en-US" sz="3500" b="true">
                <a:solidFill>
                  <a:srgbClr val="000000"/>
                </a:solidFill>
                <a:latin typeface="TT Commons Pro Bold"/>
                <a:ea typeface="TT Commons Pro Bold"/>
                <a:cs typeface="TT Commons Pro Bold"/>
                <a:sym typeface="TT Commons Pro Bold"/>
              </a:rPr>
              <a:t>"Tomorrow: your reward for working safely today."</a:t>
            </a:r>
            <a:r>
              <a:rPr lang="en-US" sz="3500">
                <a:solidFill>
                  <a:srgbClr val="000000"/>
                </a:solidFill>
                <a:latin typeface="TT Commons Pro"/>
                <a:ea typeface="TT Commons Pro"/>
                <a:cs typeface="TT Commons Pro"/>
                <a:sym typeface="TT Commons Pro"/>
              </a:rPr>
              <a:t> </a:t>
            </a:r>
          </a:p>
          <a:p>
            <a:pPr algn="l">
              <a:lnSpc>
                <a:spcPts val="4550"/>
              </a:lnSpc>
            </a:pPr>
            <a:r>
              <a:rPr lang="en-US" sz="3500">
                <a:solidFill>
                  <a:srgbClr val="000000"/>
                </a:solidFill>
                <a:latin typeface="TT Commons Pro"/>
                <a:ea typeface="TT Commons Pro"/>
                <a:cs typeface="TT Commons Pro"/>
                <a:sym typeface="TT Commons Pro"/>
              </a:rPr>
              <a:t>This principle highlights the importance of proactive safety measures in daily life.</a:t>
            </a:r>
          </a:p>
          <a:p>
            <a:pPr algn="l">
              <a:lnSpc>
                <a:spcPts val="4550"/>
              </a:lnSpc>
            </a:pPr>
          </a:p>
          <a:p>
            <a:pPr algn="l">
              <a:lnSpc>
                <a:spcPts val="4550"/>
              </a:lnSpc>
            </a:pPr>
            <a:r>
              <a:rPr lang="en-US" sz="3500">
                <a:solidFill>
                  <a:srgbClr val="000000"/>
                </a:solidFill>
                <a:latin typeface="TT Commons Pro"/>
                <a:ea typeface="TT Commons Pro"/>
                <a:cs typeface="TT Commons Pro"/>
                <a:sym typeface="TT Commons Pro"/>
              </a:rPr>
              <a:t>Kitchen safety, in particular, is a major concern due t</a:t>
            </a:r>
            <a:r>
              <a:rPr lang="en-US" sz="3500">
                <a:solidFill>
                  <a:srgbClr val="000000"/>
                </a:solidFill>
                <a:latin typeface="TT Commons Pro"/>
                <a:ea typeface="TT Commons Pro"/>
                <a:cs typeface="TT Commons Pro"/>
                <a:sym typeface="TT Commons Pro"/>
              </a:rPr>
              <a:t>o risks such as </a:t>
            </a:r>
          </a:p>
          <a:p>
            <a:pPr algn="l" marL="755651" indent="-377825" lvl="1">
              <a:lnSpc>
                <a:spcPts val="4550"/>
              </a:lnSpc>
              <a:buFont typeface="Arial"/>
              <a:buChar char="•"/>
            </a:pPr>
            <a:r>
              <a:rPr lang="en-US" b="true" sz="3500">
                <a:solidFill>
                  <a:srgbClr val="000000"/>
                </a:solidFill>
                <a:latin typeface="TT Commons Pro Bold"/>
                <a:ea typeface="TT Commons Pro Bold"/>
                <a:cs typeface="TT Commons Pro Bold"/>
                <a:sym typeface="TT Commons Pro Bold"/>
              </a:rPr>
              <a:t>g</a:t>
            </a:r>
            <a:r>
              <a:rPr lang="en-US" b="true" sz="3500">
                <a:solidFill>
                  <a:srgbClr val="000000"/>
                </a:solidFill>
                <a:latin typeface="TT Commons Pro Bold"/>
                <a:ea typeface="TT Commons Pro Bold"/>
                <a:cs typeface="TT Commons Pro Bold"/>
                <a:sym typeface="TT Commons Pro Bold"/>
              </a:rPr>
              <a:t>as leaks</a:t>
            </a:r>
          </a:p>
          <a:p>
            <a:pPr algn="l" marL="755651" indent="-377825" lvl="1">
              <a:lnSpc>
                <a:spcPts val="4550"/>
              </a:lnSpc>
              <a:buFont typeface="Arial"/>
              <a:buChar char="•"/>
            </a:pPr>
            <a:r>
              <a:rPr lang="en-US" sz="3500">
                <a:solidFill>
                  <a:srgbClr val="000000"/>
                </a:solidFill>
                <a:latin typeface="TT Commons Pro"/>
                <a:ea typeface="TT Commons Pro"/>
                <a:cs typeface="TT Commons Pro"/>
                <a:sym typeface="TT Commons Pro"/>
              </a:rPr>
              <a:t> </a:t>
            </a:r>
            <a:r>
              <a:rPr lang="en-US" b="true" sz="3500">
                <a:solidFill>
                  <a:srgbClr val="000000"/>
                </a:solidFill>
                <a:latin typeface="TT Commons Pro Bold"/>
                <a:ea typeface="TT Commons Pro Bold"/>
                <a:cs typeface="TT Commons Pro Bold"/>
                <a:sym typeface="TT Commons Pro Bold"/>
              </a:rPr>
              <a:t>fire hazards</a:t>
            </a:r>
          </a:p>
          <a:p>
            <a:pPr algn="l" marL="755651" indent="-377825" lvl="1">
              <a:lnSpc>
                <a:spcPts val="4550"/>
              </a:lnSpc>
              <a:buFont typeface="Arial"/>
              <a:buChar char="•"/>
            </a:pPr>
            <a:r>
              <a:rPr lang="en-US" b="true" sz="3500">
                <a:solidFill>
                  <a:srgbClr val="000000"/>
                </a:solidFill>
                <a:latin typeface="TT Commons Pro Bold"/>
                <a:ea typeface="TT Commons Pro Bold"/>
                <a:cs typeface="TT Commons Pro Bold"/>
                <a:sym typeface="TT Commons Pro Bold"/>
              </a:rPr>
              <a:t>overheating appliances.</a:t>
            </a:r>
            <a:r>
              <a:rPr lang="en-US" sz="3500">
                <a:solidFill>
                  <a:srgbClr val="000000"/>
                </a:solidFill>
                <a:latin typeface="TT Commons Pro"/>
                <a:ea typeface="TT Commons Pro"/>
                <a:cs typeface="TT Commons Pro"/>
                <a:sym typeface="TT Commons Pro"/>
              </a:rPr>
              <a:t> </a:t>
            </a:r>
          </a:p>
          <a:p>
            <a:pPr algn="l">
              <a:lnSpc>
                <a:spcPts val="4550"/>
              </a:lnSpc>
            </a:pPr>
          </a:p>
          <a:p>
            <a:pPr algn="l">
              <a:lnSpc>
                <a:spcPts val="4550"/>
              </a:lnSpc>
            </a:pPr>
            <a:r>
              <a:rPr lang="en-US" sz="3500">
                <a:solidFill>
                  <a:srgbClr val="000000"/>
                </a:solidFill>
                <a:latin typeface="TT Commons Pro"/>
                <a:ea typeface="TT Commons Pro"/>
                <a:cs typeface="TT Commons Pro"/>
                <a:sym typeface="TT Commons Pro"/>
              </a:rPr>
              <a:t>Conventi</a:t>
            </a:r>
            <a:r>
              <a:rPr lang="en-US" sz="3500">
                <a:solidFill>
                  <a:srgbClr val="000000"/>
                </a:solidFill>
                <a:latin typeface="TT Commons Pro"/>
                <a:ea typeface="TT Commons Pro"/>
                <a:cs typeface="TT Commons Pro"/>
                <a:sym typeface="TT Commons Pro"/>
              </a:rPr>
              <a:t>onal systems</a:t>
            </a:r>
            <a:r>
              <a:rPr lang="en-US" sz="3500">
                <a:solidFill>
                  <a:srgbClr val="000000"/>
                </a:solidFill>
                <a:latin typeface="TT Commons Pro"/>
                <a:ea typeface="TT Commons Pro"/>
                <a:cs typeface="TT Commons Pro"/>
                <a:sym typeface="TT Commons Pro"/>
              </a:rPr>
              <a:t> often</a:t>
            </a:r>
            <a:r>
              <a:rPr lang="en-US" sz="3500">
                <a:solidFill>
                  <a:srgbClr val="000000"/>
                </a:solidFill>
                <a:latin typeface="TT Commons Pro"/>
                <a:ea typeface="TT Commons Pro"/>
                <a:cs typeface="TT Commons Pro"/>
                <a:sym typeface="TT Commons Pro"/>
              </a:rPr>
              <a:t> </a:t>
            </a:r>
            <a:r>
              <a:rPr lang="en-US" sz="3500" b="true">
                <a:solidFill>
                  <a:srgbClr val="000000"/>
                </a:solidFill>
                <a:latin typeface="TT Commons Pro Bold"/>
                <a:ea typeface="TT Commons Pro Bold"/>
                <a:cs typeface="TT Commons Pro Bold"/>
                <a:sym typeface="TT Commons Pro Bold"/>
              </a:rPr>
              <a:t>lack real-time monitoring and au</a:t>
            </a:r>
            <a:r>
              <a:rPr lang="en-US" sz="3500" b="true">
                <a:solidFill>
                  <a:srgbClr val="000000"/>
                </a:solidFill>
                <a:latin typeface="TT Commons Pro Bold"/>
                <a:ea typeface="TT Commons Pro Bold"/>
                <a:cs typeface="TT Commons Pro Bold"/>
                <a:sym typeface="TT Commons Pro Bold"/>
              </a:rPr>
              <a:t>tom</a:t>
            </a:r>
            <a:r>
              <a:rPr lang="en-US" sz="3500" b="true">
                <a:solidFill>
                  <a:srgbClr val="000000"/>
                </a:solidFill>
                <a:latin typeface="TT Commons Pro Bold"/>
                <a:ea typeface="TT Commons Pro Bold"/>
                <a:cs typeface="TT Commons Pro Bold"/>
                <a:sym typeface="TT Commons Pro Bold"/>
              </a:rPr>
              <a:t>a</a:t>
            </a:r>
            <a:r>
              <a:rPr lang="en-US" sz="3500" b="true">
                <a:solidFill>
                  <a:srgbClr val="000000"/>
                </a:solidFill>
                <a:latin typeface="TT Commons Pro Bold"/>
                <a:ea typeface="TT Commons Pro Bold"/>
                <a:cs typeface="TT Commons Pro Bold"/>
                <a:sym typeface="TT Commons Pro Bold"/>
              </a:rPr>
              <a:t>t</a:t>
            </a:r>
            <a:r>
              <a:rPr lang="en-US" sz="3500" b="true">
                <a:solidFill>
                  <a:srgbClr val="000000"/>
                </a:solidFill>
                <a:latin typeface="TT Commons Pro Bold"/>
                <a:ea typeface="TT Commons Pro Bold"/>
                <a:cs typeface="TT Commons Pro Bold"/>
                <a:sym typeface="TT Commons Pro Bold"/>
              </a:rPr>
              <a:t>ion</a:t>
            </a:r>
            <a:r>
              <a:rPr lang="en-US" sz="3500">
                <a:solidFill>
                  <a:srgbClr val="000000"/>
                </a:solidFill>
                <a:latin typeface="TT Commons Pro"/>
                <a:ea typeface="TT Commons Pro"/>
                <a:cs typeface="TT Commons Pro"/>
                <a:sym typeface="TT Commons Pro"/>
              </a:rPr>
              <a:t>,</a:t>
            </a:r>
            <a:r>
              <a:rPr lang="en-US" sz="3500">
                <a:solidFill>
                  <a:srgbClr val="000000"/>
                </a:solidFill>
                <a:latin typeface="TT Commons Pro"/>
                <a:ea typeface="TT Commons Pro"/>
                <a:cs typeface="TT Commons Pro"/>
                <a:sym typeface="TT Commons Pro"/>
              </a:rPr>
              <a:t> </a:t>
            </a:r>
            <a:r>
              <a:rPr lang="en-US" sz="3500">
                <a:solidFill>
                  <a:srgbClr val="000000"/>
                </a:solidFill>
                <a:latin typeface="TT Commons Pro"/>
                <a:ea typeface="TT Commons Pro"/>
                <a:cs typeface="TT Commons Pro"/>
                <a:sym typeface="TT Commons Pro"/>
              </a:rPr>
              <a:t>wh</a:t>
            </a:r>
            <a:r>
              <a:rPr lang="en-US" sz="3500">
                <a:solidFill>
                  <a:srgbClr val="000000"/>
                </a:solidFill>
                <a:latin typeface="TT Commons Pro"/>
                <a:ea typeface="TT Commons Pro"/>
                <a:cs typeface="TT Commons Pro"/>
                <a:sym typeface="TT Commons Pro"/>
              </a:rPr>
              <a:t>ic</a:t>
            </a:r>
            <a:r>
              <a:rPr lang="en-US" sz="3500">
                <a:solidFill>
                  <a:srgbClr val="000000"/>
                </a:solidFill>
                <a:latin typeface="TT Commons Pro"/>
                <a:ea typeface="TT Commons Pro"/>
                <a:cs typeface="TT Commons Pro"/>
                <a:sym typeface="TT Commons Pro"/>
              </a:rPr>
              <a:t>h d</a:t>
            </a:r>
            <a:r>
              <a:rPr lang="en-US" sz="3500">
                <a:solidFill>
                  <a:srgbClr val="000000"/>
                </a:solidFill>
                <a:latin typeface="TT Commons Pro"/>
                <a:ea typeface="TT Commons Pro"/>
                <a:cs typeface="TT Commons Pro"/>
                <a:sym typeface="TT Commons Pro"/>
              </a:rPr>
              <a:t>e</a:t>
            </a:r>
            <a:r>
              <a:rPr lang="en-US" sz="3500">
                <a:solidFill>
                  <a:srgbClr val="000000"/>
                </a:solidFill>
                <a:latin typeface="TT Commons Pro"/>
                <a:ea typeface="TT Commons Pro"/>
                <a:cs typeface="TT Commons Pro"/>
                <a:sym typeface="TT Commons Pro"/>
              </a:rPr>
              <a:t>lays</a:t>
            </a:r>
            <a:r>
              <a:rPr lang="en-US" sz="3500">
                <a:solidFill>
                  <a:srgbClr val="000000"/>
                </a:solidFill>
                <a:latin typeface="TT Commons Pro"/>
                <a:ea typeface="TT Commons Pro"/>
                <a:cs typeface="TT Commons Pro"/>
                <a:sym typeface="TT Commons Pro"/>
              </a:rPr>
              <a:t> </a:t>
            </a:r>
            <a:r>
              <a:rPr lang="en-US" sz="3500">
                <a:solidFill>
                  <a:srgbClr val="000000"/>
                </a:solidFill>
                <a:latin typeface="TT Commons Pro"/>
                <a:ea typeface="TT Commons Pro"/>
                <a:cs typeface="TT Commons Pro"/>
                <a:sym typeface="TT Commons Pro"/>
              </a:rPr>
              <a:t>h</a:t>
            </a:r>
            <a:r>
              <a:rPr lang="en-US" sz="3500">
                <a:solidFill>
                  <a:srgbClr val="000000"/>
                </a:solidFill>
                <a:latin typeface="TT Commons Pro"/>
                <a:ea typeface="TT Commons Pro"/>
                <a:cs typeface="TT Commons Pro"/>
                <a:sym typeface="TT Commons Pro"/>
              </a:rPr>
              <a:t>a</a:t>
            </a:r>
            <a:r>
              <a:rPr lang="en-US" sz="3500">
                <a:solidFill>
                  <a:srgbClr val="000000"/>
                </a:solidFill>
                <a:latin typeface="TT Commons Pro"/>
                <a:ea typeface="TT Commons Pro"/>
                <a:cs typeface="TT Commons Pro"/>
                <a:sym typeface="TT Commons Pro"/>
              </a:rPr>
              <a:t>zar</a:t>
            </a:r>
            <a:r>
              <a:rPr lang="en-US" sz="3500">
                <a:solidFill>
                  <a:srgbClr val="000000"/>
                </a:solidFill>
                <a:latin typeface="TT Commons Pro"/>
                <a:ea typeface="TT Commons Pro"/>
                <a:cs typeface="TT Commons Pro"/>
                <a:sym typeface="TT Commons Pro"/>
              </a:rPr>
              <a:t>d </a:t>
            </a:r>
            <a:r>
              <a:rPr lang="en-US" sz="3500">
                <a:solidFill>
                  <a:srgbClr val="000000"/>
                </a:solidFill>
                <a:latin typeface="TT Commons Pro"/>
                <a:ea typeface="TT Commons Pro"/>
                <a:cs typeface="TT Commons Pro"/>
                <a:sym typeface="TT Commons Pro"/>
              </a:rPr>
              <a:t>d</a:t>
            </a:r>
            <a:r>
              <a:rPr lang="en-US" sz="3500">
                <a:solidFill>
                  <a:srgbClr val="000000"/>
                </a:solidFill>
                <a:latin typeface="TT Commons Pro"/>
                <a:ea typeface="TT Commons Pro"/>
                <a:cs typeface="TT Commons Pro"/>
                <a:sym typeface="TT Commons Pro"/>
              </a:rPr>
              <a:t>e</a:t>
            </a:r>
            <a:r>
              <a:rPr lang="en-US" sz="3500">
                <a:solidFill>
                  <a:srgbClr val="000000"/>
                </a:solidFill>
                <a:latin typeface="TT Commons Pro"/>
                <a:ea typeface="TT Commons Pro"/>
                <a:cs typeface="TT Commons Pro"/>
                <a:sym typeface="TT Commons Pro"/>
              </a:rPr>
              <a:t>tection and increases the likelihood of accidents.</a:t>
            </a:r>
          </a:p>
          <a:p>
            <a:pPr algn="l">
              <a:lnSpc>
                <a:spcPts val="455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852185" y="606742"/>
            <a:ext cx="6824078" cy="786766"/>
          </a:xfrm>
          <a:prstGeom prst="rect">
            <a:avLst/>
          </a:prstGeom>
        </p:spPr>
        <p:txBody>
          <a:bodyPr anchor="t" rtlCol="false" tIns="0" lIns="0" bIns="0" rIns="0">
            <a:spAutoFit/>
          </a:bodyPr>
          <a:lstStyle/>
          <a:p>
            <a:pPr algn="ctr">
              <a:lnSpc>
                <a:spcPts val="6239"/>
              </a:lnSpc>
              <a:spcBef>
                <a:spcPct val="0"/>
              </a:spcBef>
            </a:pPr>
            <a:r>
              <a:rPr lang="en-US" sz="4799">
                <a:solidFill>
                  <a:srgbClr val="000000"/>
                </a:solidFill>
                <a:latin typeface="TAN Mon Cheri"/>
                <a:ea typeface="TAN Mon Cheri"/>
                <a:cs typeface="TAN Mon Cheri"/>
                <a:sym typeface="TAN Mon Cheri"/>
              </a:rPr>
              <a:t>SOLUTION</a:t>
            </a:r>
          </a:p>
        </p:txBody>
      </p:sp>
      <p:sp>
        <p:nvSpPr>
          <p:cNvPr name="TextBox 6" id="6"/>
          <p:cNvSpPr txBox="true"/>
          <p:nvPr/>
        </p:nvSpPr>
        <p:spPr>
          <a:xfrm rot="0">
            <a:off x="258110" y="2214594"/>
            <a:ext cx="16415184" cy="8580957"/>
          </a:xfrm>
          <a:prstGeom prst="rect">
            <a:avLst/>
          </a:prstGeom>
        </p:spPr>
        <p:txBody>
          <a:bodyPr anchor="t" rtlCol="false" tIns="0" lIns="0" bIns="0" rIns="0">
            <a:spAutoFit/>
          </a:bodyPr>
          <a:lstStyle/>
          <a:p>
            <a:pPr algn="l">
              <a:lnSpc>
                <a:spcPts val="4009"/>
              </a:lnSpc>
            </a:pPr>
            <a:r>
              <a:rPr lang="en-US" sz="3084" b="true">
                <a:solidFill>
                  <a:srgbClr val="000000"/>
                </a:solidFill>
                <a:latin typeface="TT Commons Pro Bold"/>
                <a:ea typeface="TT Commons Pro Bold"/>
                <a:cs typeface="TT Commons Pro Bold"/>
                <a:sym typeface="TT Commons Pro Bold"/>
              </a:rPr>
              <a:t>This</a:t>
            </a:r>
            <a:r>
              <a:rPr lang="en-US" b="true" sz="3084">
                <a:solidFill>
                  <a:srgbClr val="000000"/>
                </a:solidFill>
                <a:latin typeface="TT Commons Pro Bold"/>
                <a:ea typeface="TT Commons Pro Bold"/>
                <a:cs typeface="TT Commons Pro Bold"/>
                <a:sym typeface="TT Commons Pro Bold"/>
              </a:rPr>
              <a:t> project proposes a Smart Kitchen Safety and Monitoring System that integrates an ESP32 microcontroller with:</a:t>
            </a:r>
          </a:p>
          <a:p>
            <a:pPr algn="l">
              <a:lnSpc>
                <a:spcPts val="4009"/>
              </a:lnSpc>
            </a:pPr>
          </a:p>
          <a:p>
            <a:pPr algn="l">
              <a:lnSpc>
                <a:spcPts val="4009"/>
              </a:lnSpc>
            </a:pPr>
            <a:r>
              <a:rPr lang="en-US" b="true" sz="3084">
                <a:solidFill>
                  <a:srgbClr val="000000"/>
                </a:solidFill>
                <a:latin typeface="TT Commons Pro Bold"/>
                <a:ea typeface="TT Commons Pro Bold"/>
                <a:cs typeface="TT Commons Pro Bold"/>
                <a:sym typeface="TT Commons Pro Bold"/>
              </a:rPr>
              <a:t>flame, gas, temperature, and humidity sensors to continuously track environmental conditions.</a:t>
            </a:r>
          </a:p>
          <a:p>
            <a:pPr algn="l">
              <a:lnSpc>
                <a:spcPts val="4009"/>
              </a:lnSpc>
            </a:pPr>
          </a:p>
          <a:p>
            <a:pPr algn="l" marL="665850" indent="-332925" lvl="1">
              <a:lnSpc>
                <a:spcPts val="4009"/>
              </a:lnSpc>
              <a:buFont typeface="Arial"/>
              <a:buChar char="•"/>
            </a:pPr>
            <a:r>
              <a:rPr lang="en-US" sz="3084">
                <a:solidFill>
                  <a:srgbClr val="000000"/>
                </a:solidFill>
                <a:latin typeface="TT Commons Pro"/>
                <a:ea typeface="TT Commons Pro"/>
                <a:cs typeface="TT Commons Pro"/>
                <a:sym typeface="TT Commons Pro"/>
              </a:rPr>
              <a:t>A servo motor automatically opens or closes the kitchen door when unsafe levels are detected, reducing exposure to hazards. </a:t>
            </a:r>
          </a:p>
          <a:p>
            <a:pPr algn="l" marL="665850" indent="-332925" lvl="1">
              <a:lnSpc>
                <a:spcPts val="4009"/>
              </a:lnSpc>
              <a:buFont typeface="Arial"/>
              <a:buChar char="•"/>
            </a:pPr>
            <a:r>
              <a:rPr lang="en-US" sz="3084">
                <a:solidFill>
                  <a:srgbClr val="000000"/>
                </a:solidFill>
                <a:latin typeface="TT Commons Pro"/>
                <a:ea typeface="TT Commons Pro"/>
                <a:cs typeface="TT Commons Pro"/>
                <a:sym typeface="TT Commons Pro"/>
              </a:rPr>
              <a:t>Data is transmitted in real time via the MQTT protocol to Node-RED for processing and securely stored in Supabase. </a:t>
            </a:r>
          </a:p>
          <a:p>
            <a:pPr algn="l" marL="665850" indent="-332925" lvl="1">
              <a:lnSpc>
                <a:spcPts val="4009"/>
              </a:lnSpc>
              <a:buFont typeface="Arial"/>
              <a:buChar char="•"/>
            </a:pPr>
            <a:r>
              <a:rPr lang="en-US" sz="3084">
                <a:solidFill>
                  <a:srgbClr val="000000"/>
                </a:solidFill>
                <a:latin typeface="TT Commons Pro"/>
                <a:ea typeface="TT Commons Pro"/>
                <a:cs typeface="TT Commons Pro"/>
                <a:sym typeface="TT Commons Pro"/>
              </a:rPr>
              <a:t>Users can monitor live readings, receive alerts, and access historical records through a Flutter mobile application, which connects to HiveMQ for real-time monitoring and to Supabase for authentication.</a:t>
            </a:r>
          </a:p>
          <a:p>
            <a:pPr algn="l">
              <a:lnSpc>
                <a:spcPts val="4009"/>
              </a:lnSpc>
              <a:spcBef>
                <a:spcPct val="0"/>
              </a:spcBef>
            </a:pPr>
          </a:p>
          <a:p>
            <a:pPr algn="l">
              <a:lnSpc>
                <a:spcPts val="4009"/>
              </a:lnSpc>
            </a:pPr>
          </a:p>
          <a:p>
            <a:pPr algn="l">
              <a:lnSpc>
                <a:spcPts val="4009"/>
              </a:lnSpc>
              <a:spcBef>
                <a:spcPct val="0"/>
              </a:spcBef>
            </a:pPr>
          </a:p>
          <a:p>
            <a:pPr algn="l">
              <a:lnSpc>
                <a:spcPts val="400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58403" y="2448302"/>
            <a:ext cx="14735520" cy="2695198"/>
          </a:xfrm>
          <a:prstGeom prst="rect">
            <a:avLst/>
          </a:prstGeom>
        </p:spPr>
        <p:txBody>
          <a:bodyPr anchor="t" rtlCol="false" tIns="0" lIns="0" bIns="0" rIns="0">
            <a:spAutoFit/>
          </a:bodyPr>
          <a:lstStyle/>
          <a:p>
            <a:pPr algn="l">
              <a:lnSpc>
                <a:spcPts val="4265"/>
              </a:lnSpc>
              <a:spcBef>
                <a:spcPct val="0"/>
              </a:spcBef>
            </a:pPr>
            <a:r>
              <a:rPr lang="en-US" b="true" sz="3280">
                <a:solidFill>
                  <a:srgbClr val="000000"/>
                </a:solidFill>
                <a:latin typeface="TT Commons Pro Bold"/>
                <a:ea typeface="TT Commons Pro Bold"/>
                <a:cs typeface="TT Commons Pro Bold"/>
                <a:sym typeface="TT Commons Pro Bold"/>
              </a:rPr>
              <a:t>By combining IoT devices, cloud services, and mobile applications, </a:t>
            </a:r>
          </a:p>
          <a:p>
            <a:pPr algn="l">
              <a:lnSpc>
                <a:spcPts val="4265"/>
              </a:lnSpc>
              <a:spcBef>
                <a:spcPct val="0"/>
              </a:spcBef>
            </a:pPr>
            <a:r>
              <a:rPr lang="en-US" b="true" sz="3280">
                <a:solidFill>
                  <a:srgbClr val="000000"/>
                </a:solidFill>
                <a:latin typeface="TT Commons Pro Bold"/>
                <a:ea typeface="TT Commons Pro Bold"/>
                <a:cs typeface="TT Commons Pro Bold"/>
                <a:sym typeface="TT Commons Pro Bold"/>
              </a:rPr>
              <a:t>the project ensures continuous monitoring and automated safety responses.</a:t>
            </a:r>
          </a:p>
          <a:p>
            <a:pPr algn="l">
              <a:lnSpc>
                <a:spcPts val="4265"/>
              </a:lnSpc>
              <a:spcBef>
                <a:spcPct val="0"/>
              </a:spcBef>
            </a:pPr>
          </a:p>
          <a:p>
            <a:pPr algn="l">
              <a:lnSpc>
                <a:spcPts val="4265"/>
              </a:lnSpc>
              <a:spcBef>
                <a:spcPct val="0"/>
              </a:spcBef>
            </a:pPr>
          </a:p>
          <a:p>
            <a:pPr algn="l">
              <a:lnSpc>
                <a:spcPts val="4265"/>
              </a:lnSpc>
            </a:pPr>
          </a:p>
        </p:txBody>
      </p:sp>
      <p:sp>
        <p:nvSpPr>
          <p:cNvPr name="TextBox 5" id="5"/>
          <p:cNvSpPr txBox="true"/>
          <p:nvPr/>
        </p:nvSpPr>
        <p:spPr>
          <a:xfrm rot="0">
            <a:off x="-957155" y="5114925"/>
            <a:ext cx="17966638" cy="485775"/>
          </a:xfrm>
          <a:prstGeom prst="rect">
            <a:avLst/>
          </a:prstGeom>
        </p:spPr>
        <p:txBody>
          <a:bodyPr anchor="t" rtlCol="false" tIns="0" lIns="0" bIns="0" rIns="0">
            <a:spAutoFit/>
          </a:bodyPr>
          <a:lstStyle/>
          <a:p>
            <a:pPr algn="ctr">
              <a:lnSpc>
                <a:spcPts val="3900"/>
              </a:lnSpc>
              <a:spcBef>
                <a:spcPct val="0"/>
              </a:spcBef>
            </a:pPr>
            <a:r>
              <a:rPr lang="en-US" b="true" sz="3000">
                <a:solidFill>
                  <a:srgbClr val="000000"/>
                </a:solidFill>
                <a:latin typeface="Open Sans Bold"/>
                <a:ea typeface="Open Sans Bold"/>
                <a:cs typeface="Open Sans Bold"/>
                <a:sym typeface="Open Sans Bold"/>
              </a:rPr>
              <a:t>This approach contributes directly to the </a:t>
            </a:r>
            <a:r>
              <a:rPr lang="en-US" b="true" sz="3000">
                <a:solidFill>
                  <a:srgbClr val="000000"/>
                </a:solidFill>
                <a:latin typeface="Open Sans Bold"/>
                <a:ea typeface="Open Sans Bold"/>
                <a:cs typeface="Open Sans Bold"/>
                <a:sym typeface="Open Sans Bold"/>
              </a:rPr>
              <a:t>Sustainable Development Goals (SDGs)</a:t>
            </a:r>
          </a:p>
        </p:txBody>
      </p:sp>
      <p:sp>
        <p:nvSpPr>
          <p:cNvPr name="TextBox 6" id="6"/>
          <p:cNvSpPr txBox="true"/>
          <p:nvPr/>
        </p:nvSpPr>
        <p:spPr>
          <a:xfrm rot="0">
            <a:off x="658403" y="6058364"/>
            <a:ext cx="12815977" cy="2240280"/>
          </a:xfrm>
          <a:prstGeom prst="rect">
            <a:avLst/>
          </a:prstGeom>
        </p:spPr>
        <p:txBody>
          <a:bodyPr anchor="t" rtlCol="false" tIns="0" lIns="0" bIns="0" rIns="0">
            <a:spAutoFit/>
          </a:bodyPr>
          <a:lstStyle/>
          <a:p>
            <a:pPr algn="l" marL="684283" indent="-342142" lvl="1">
              <a:lnSpc>
                <a:spcPts val="4437"/>
              </a:lnSpc>
              <a:buFont typeface="Arial"/>
              <a:buChar char="•"/>
            </a:pPr>
            <a:r>
              <a:rPr lang="en-US" sz="3169">
                <a:solidFill>
                  <a:srgbClr val="000000"/>
                </a:solidFill>
                <a:latin typeface="TT Commons Pro"/>
                <a:ea typeface="TT Commons Pro"/>
                <a:cs typeface="TT Commons Pro"/>
                <a:sym typeface="TT Commons Pro"/>
              </a:rPr>
              <a:t>Good Health and Well-Being.</a:t>
            </a:r>
          </a:p>
          <a:p>
            <a:pPr algn="l" marL="684283" indent="-342142" lvl="1">
              <a:lnSpc>
                <a:spcPts val="4437"/>
              </a:lnSpc>
              <a:buFont typeface="Arial"/>
              <a:buChar char="•"/>
            </a:pPr>
            <a:r>
              <a:rPr lang="en-US" sz="3169">
                <a:solidFill>
                  <a:srgbClr val="000000"/>
                </a:solidFill>
                <a:latin typeface="TT Commons Pro"/>
                <a:ea typeface="TT Commons Pro"/>
                <a:cs typeface="TT Commons Pro"/>
                <a:sym typeface="TT Commons Pro"/>
              </a:rPr>
              <a:t>Sustainable Cities and Communities, by promoting healthier living conditions, safer homes.</a:t>
            </a:r>
          </a:p>
          <a:p>
            <a:pPr algn="l" marL="684283" indent="-342142" lvl="1">
              <a:lnSpc>
                <a:spcPts val="4437"/>
              </a:lnSpc>
              <a:buFont typeface="Arial"/>
              <a:buChar char="•"/>
            </a:pPr>
            <a:r>
              <a:rPr lang="en-US" sz="3169">
                <a:solidFill>
                  <a:srgbClr val="000000"/>
                </a:solidFill>
                <a:latin typeface="TT Commons Pro"/>
                <a:ea typeface="TT Commons Pro"/>
                <a:cs typeface="TT Commons Pro"/>
                <a:sym typeface="TT Commons Pro"/>
              </a:rPr>
              <a:t>innovative smart infrastructure for sustainable communities.</a:t>
            </a:r>
          </a:p>
        </p:txBody>
      </p:sp>
      <p:sp>
        <p:nvSpPr>
          <p:cNvPr name="TextBox 7" id="7"/>
          <p:cNvSpPr txBox="true"/>
          <p:nvPr/>
        </p:nvSpPr>
        <p:spPr>
          <a:xfrm rot="0">
            <a:off x="-852185" y="606742"/>
            <a:ext cx="6824078" cy="786766"/>
          </a:xfrm>
          <a:prstGeom prst="rect">
            <a:avLst/>
          </a:prstGeom>
        </p:spPr>
        <p:txBody>
          <a:bodyPr anchor="t" rtlCol="false" tIns="0" lIns="0" bIns="0" rIns="0">
            <a:spAutoFit/>
          </a:bodyPr>
          <a:lstStyle/>
          <a:p>
            <a:pPr algn="ctr">
              <a:lnSpc>
                <a:spcPts val="6239"/>
              </a:lnSpc>
              <a:spcBef>
                <a:spcPct val="0"/>
              </a:spcBef>
            </a:pPr>
            <a:r>
              <a:rPr lang="en-US" sz="4799">
                <a:solidFill>
                  <a:srgbClr val="000000"/>
                </a:solidFill>
                <a:latin typeface="TAN Mon Cheri"/>
                <a:ea typeface="TAN Mon Cheri"/>
                <a:cs typeface="TAN Mon Cheri"/>
                <a:sym typeface="TAN Mon Cheri"/>
              </a:rPr>
              <a:t>SOLUTION</a:t>
            </a:r>
          </a:p>
        </p:txBody>
      </p:sp>
      <p:sp>
        <p:nvSpPr>
          <p:cNvPr name="Freeform 8" id="8"/>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233681" y="8379"/>
            <a:ext cx="11394733" cy="10278621"/>
          </a:xfrm>
          <a:custGeom>
            <a:avLst/>
            <a:gdLst/>
            <a:ahLst/>
            <a:cxnLst/>
            <a:rect r="r" b="b" t="t" l="l"/>
            <a:pathLst>
              <a:path h="10278621" w="11394733">
                <a:moveTo>
                  <a:pt x="0" y="0"/>
                </a:moveTo>
                <a:lnTo>
                  <a:pt x="11394733" y="0"/>
                </a:lnTo>
                <a:lnTo>
                  <a:pt x="11394733" y="10278621"/>
                </a:lnTo>
                <a:lnTo>
                  <a:pt x="0" y="10278621"/>
                </a:lnTo>
                <a:lnTo>
                  <a:pt x="0" y="0"/>
                </a:lnTo>
                <a:close/>
              </a:path>
            </a:pathLst>
          </a:custGeom>
          <a:blipFill>
            <a:blip r:embed="rId2"/>
            <a:stretch>
              <a:fillRect l="0" t="0" r="-74309"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2974053" y="1729141"/>
            <a:ext cx="11856323" cy="7825173"/>
          </a:xfrm>
          <a:custGeom>
            <a:avLst/>
            <a:gdLst/>
            <a:ahLst/>
            <a:cxnLst/>
            <a:rect r="r" b="b" t="t" l="l"/>
            <a:pathLst>
              <a:path h="7825173" w="11856323">
                <a:moveTo>
                  <a:pt x="0" y="0"/>
                </a:moveTo>
                <a:lnTo>
                  <a:pt x="11856323" y="0"/>
                </a:lnTo>
                <a:lnTo>
                  <a:pt x="11856323" y="7825173"/>
                </a:lnTo>
                <a:lnTo>
                  <a:pt x="0" y="7825173"/>
                </a:lnTo>
                <a:lnTo>
                  <a:pt x="0" y="0"/>
                </a:lnTo>
                <a:close/>
              </a:path>
            </a:pathLst>
          </a:custGeom>
          <a:blipFill>
            <a:blip r:embed="rId2"/>
            <a:stretch>
              <a:fillRect l="0" t="0" r="0" b="0"/>
            </a:stretch>
          </a:blipFill>
        </p:spPr>
      </p:sp>
      <p:sp>
        <p:nvSpPr>
          <p:cNvPr name="TextBox 3" id="3"/>
          <p:cNvSpPr txBox="true"/>
          <p:nvPr/>
        </p:nvSpPr>
        <p:spPr>
          <a:xfrm rot="0">
            <a:off x="221828" y="151130"/>
            <a:ext cx="8389144" cy="877570"/>
          </a:xfrm>
          <a:prstGeom prst="rect">
            <a:avLst/>
          </a:prstGeom>
        </p:spPr>
        <p:txBody>
          <a:bodyPr anchor="t" rtlCol="false" tIns="0" lIns="0" bIns="0" rIns="0">
            <a:spAutoFit/>
          </a:bodyPr>
          <a:lstStyle/>
          <a:p>
            <a:pPr algn="ctr">
              <a:lnSpc>
                <a:spcPts val="7279"/>
              </a:lnSpc>
            </a:pPr>
            <a:r>
              <a:rPr lang="en-US" sz="5199">
                <a:solidFill>
                  <a:srgbClr val="000000"/>
                </a:solidFill>
                <a:latin typeface="TAN Mon Cheri"/>
                <a:ea typeface="TAN Mon Cheri"/>
                <a:cs typeface="TAN Mon Cheri"/>
                <a:sym typeface="TAN Mon Cheri"/>
              </a:rPr>
              <a:t>WOKWI SIMULATION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0" y="593725"/>
            <a:ext cx="13811256" cy="81280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TAN Mon Cheri"/>
                <a:ea typeface="TAN Mon Cheri"/>
                <a:cs typeface="TAN Mon Cheri"/>
                <a:sym typeface="TAN Mon Cheri"/>
              </a:rPr>
              <a:t>PROC</a:t>
            </a:r>
            <a:r>
              <a:rPr lang="en-US" sz="5000">
                <a:solidFill>
                  <a:srgbClr val="000000"/>
                </a:solidFill>
                <a:latin typeface="TAN Mon Cheri"/>
                <a:ea typeface="TAN Mon Cheri"/>
                <a:cs typeface="TAN Mon Cheri"/>
                <a:sym typeface="TAN Mon Cheri"/>
              </a:rPr>
              <a:t>EDURES OF THE SYSTEM:</a:t>
            </a:r>
          </a:p>
        </p:txBody>
      </p:sp>
      <p:sp>
        <p:nvSpPr>
          <p:cNvPr name="TextBox 6" id="6"/>
          <p:cNvSpPr txBox="true"/>
          <p:nvPr/>
        </p:nvSpPr>
        <p:spPr>
          <a:xfrm rot="0">
            <a:off x="258110" y="2117660"/>
            <a:ext cx="14925935" cy="6381750"/>
          </a:xfrm>
          <a:prstGeom prst="rect">
            <a:avLst/>
          </a:prstGeom>
        </p:spPr>
        <p:txBody>
          <a:bodyPr anchor="t" rtlCol="false" tIns="0" lIns="0" bIns="0" rIns="0">
            <a:spAutoFit/>
          </a:bodyPr>
          <a:lstStyle/>
          <a:p>
            <a:pPr algn="l">
              <a:lnSpc>
                <a:spcPts val="4200"/>
              </a:lnSpc>
            </a:pPr>
            <a:r>
              <a:rPr lang="en-US" b="true" sz="3000" spc="60">
                <a:solidFill>
                  <a:srgbClr val="000000"/>
                </a:solidFill>
                <a:latin typeface="Open Sans Bold"/>
                <a:ea typeface="Open Sans Bold"/>
                <a:cs typeface="Open Sans Bold"/>
                <a:sym typeface="Open Sans Bold"/>
              </a:rPr>
              <a:t>IoT Senso</a:t>
            </a:r>
            <a:r>
              <a:rPr lang="en-US" b="true" sz="3000" spc="60">
                <a:solidFill>
                  <a:srgbClr val="000000"/>
                </a:solidFill>
                <a:latin typeface="Open Sans Bold"/>
                <a:ea typeface="Open Sans Bold"/>
                <a:cs typeface="Open Sans Bold"/>
                <a:sym typeface="Open Sans Bold"/>
              </a:rPr>
              <a:t>rs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Continuously monitor environmental parameters (gas, flame, temperature, humidity).</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Send raw data to ESP32.</a:t>
            </a:r>
          </a:p>
          <a:p>
            <a:pPr algn="l">
              <a:lnSpc>
                <a:spcPts val="4200"/>
              </a:lnSpc>
            </a:pPr>
          </a:p>
          <a:p>
            <a:pPr algn="l">
              <a:lnSpc>
                <a:spcPts val="4200"/>
              </a:lnSpc>
            </a:pPr>
            <a:r>
              <a:rPr lang="en-US" b="true" sz="3000" spc="60">
                <a:solidFill>
                  <a:srgbClr val="000000"/>
                </a:solidFill>
                <a:latin typeface="Open Sans Bold"/>
                <a:ea typeface="Open Sans Bold"/>
                <a:cs typeface="Open Sans Bold"/>
                <a:sym typeface="Open Sans Bold"/>
              </a:rPr>
              <a:t>ESP32 Microcontroller</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Receives sensor input and compares it against predefined thresholds.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If threshold exceeded → activates local alarms: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Buzzer (audible alert)</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LED (visual alert)</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Servo motor ( closes simulated door)</a:t>
            </a:r>
          </a:p>
          <a:p>
            <a:pPr algn="l">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777178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53416" y="9226921"/>
            <a:ext cx="2716317" cy="1358159"/>
          </a:xfrm>
          <a:custGeom>
            <a:avLst/>
            <a:gdLst/>
            <a:ahLst/>
            <a:cxnLst/>
            <a:rect r="r" b="b" t="t" l="l"/>
            <a:pathLst>
              <a:path h="1358159" w="2716317">
                <a:moveTo>
                  <a:pt x="0" y="0"/>
                </a:moveTo>
                <a:lnTo>
                  <a:pt x="2716318" y="0"/>
                </a:lnTo>
                <a:lnTo>
                  <a:pt x="2716318" y="1358158"/>
                </a:lnTo>
                <a:lnTo>
                  <a:pt x="0" y="1358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0" y="593725"/>
            <a:ext cx="13811256" cy="81280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TAN Mon Cheri"/>
                <a:ea typeface="TAN Mon Cheri"/>
                <a:cs typeface="TAN Mon Cheri"/>
                <a:sym typeface="TAN Mon Cheri"/>
              </a:rPr>
              <a:t>PROC</a:t>
            </a:r>
            <a:r>
              <a:rPr lang="en-US" sz="5000">
                <a:solidFill>
                  <a:srgbClr val="000000"/>
                </a:solidFill>
                <a:latin typeface="TAN Mon Cheri"/>
                <a:ea typeface="TAN Mon Cheri"/>
                <a:cs typeface="TAN Mon Cheri"/>
                <a:sym typeface="TAN Mon Cheri"/>
              </a:rPr>
              <a:t>EDURES OF THE SYSTEM:</a:t>
            </a:r>
          </a:p>
        </p:txBody>
      </p:sp>
      <p:sp>
        <p:nvSpPr>
          <p:cNvPr name="TextBox 6" id="6"/>
          <p:cNvSpPr txBox="true"/>
          <p:nvPr/>
        </p:nvSpPr>
        <p:spPr>
          <a:xfrm rot="0">
            <a:off x="258110" y="1536329"/>
            <a:ext cx="16153465" cy="8515350"/>
          </a:xfrm>
          <a:prstGeom prst="rect">
            <a:avLst/>
          </a:prstGeom>
        </p:spPr>
        <p:txBody>
          <a:bodyPr anchor="t" rtlCol="false" tIns="0" lIns="0" bIns="0" rIns="0">
            <a:spAutoFit/>
          </a:bodyPr>
          <a:lstStyle/>
          <a:p>
            <a:pPr algn="l">
              <a:lnSpc>
                <a:spcPts val="4200"/>
              </a:lnSpc>
            </a:pPr>
            <a:r>
              <a:rPr lang="en-US" b="true" sz="3000" spc="60">
                <a:solidFill>
                  <a:srgbClr val="000000"/>
                </a:solidFill>
                <a:latin typeface="Open Sans Bold"/>
                <a:ea typeface="Open Sans Bold"/>
                <a:cs typeface="Open Sans Bold"/>
                <a:sym typeface="Open Sans Bold"/>
              </a:rPr>
              <a:t>MQTT Brok</a:t>
            </a:r>
            <a:r>
              <a:rPr lang="en-US" b="true" sz="3000" spc="60">
                <a:solidFill>
                  <a:srgbClr val="000000"/>
                </a:solidFill>
                <a:latin typeface="Open Sans Bold"/>
                <a:ea typeface="Open Sans Bold"/>
                <a:cs typeface="Open Sans Bold"/>
                <a:sym typeface="Open Sans Bold"/>
              </a:rPr>
              <a:t>er (HiveMQ)</a:t>
            </a:r>
          </a:p>
          <a:p>
            <a:pPr algn="l">
              <a:lnSpc>
                <a:spcPts val="4200"/>
              </a:lnSpc>
            </a:pPr>
            <a:r>
              <a:rPr lang="en-US" sz="3000" spc="60">
                <a:solidFill>
                  <a:srgbClr val="000000"/>
                </a:solidFill>
                <a:latin typeface="Open Sans"/>
                <a:ea typeface="Open Sans"/>
                <a:cs typeface="Open Sans"/>
                <a:sym typeface="Open Sans"/>
              </a:rPr>
              <a:t>ESP32 publishes sensor data to topics like:</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kitchen/gas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kitchen/flame</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kitchen/temperature</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kitchen/humidity</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Acts as a central communication hub.</a:t>
            </a:r>
          </a:p>
          <a:p>
            <a:pPr algn="l">
              <a:lnSpc>
                <a:spcPts val="4200"/>
              </a:lnSpc>
            </a:pPr>
          </a:p>
          <a:p>
            <a:pPr algn="l">
              <a:lnSpc>
                <a:spcPts val="4200"/>
              </a:lnSpc>
            </a:pPr>
            <a:r>
              <a:rPr lang="en-US" b="true" sz="3000" spc="60">
                <a:solidFill>
                  <a:srgbClr val="000000"/>
                </a:solidFill>
                <a:latin typeface="Open Sans Bold"/>
                <a:ea typeface="Open Sans Bold"/>
                <a:cs typeface="Open Sans Bold"/>
                <a:sym typeface="Open Sans Bold"/>
              </a:rPr>
              <a:t>Node-RED</a:t>
            </a:r>
          </a:p>
          <a:p>
            <a:pPr algn="l">
              <a:lnSpc>
                <a:spcPts val="4200"/>
              </a:lnSpc>
            </a:pPr>
            <a:r>
              <a:rPr lang="en-US" sz="3000" spc="60">
                <a:solidFill>
                  <a:srgbClr val="000000"/>
                </a:solidFill>
                <a:latin typeface="Open Sans"/>
                <a:ea typeface="Open Sans"/>
                <a:cs typeface="Open Sans"/>
                <a:sym typeface="Open Sans"/>
              </a:rPr>
              <a:t>Subscribes to relevant MQTT topics.</a:t>
            </a:r>
          </a:p>
          <a:p>
            <a:pPr algn="l">
              <a:lnSpc>
                <a:spcPts val="4200"/>
              </a:lnSpc>
            </a:pPr>
            <a:r>
              <a:rPr lang="en-US" sz="3000" spc="60">
                <a:solidFill>
                  <a:srgbClr val="000000"/>
                </a:solidFill>
                <a:latin typeface="Open Sans"/>
                <a:ea typeface="Open Sans"/>
                <a:cs typeface="Open Sans"/>
                <a:sym typeface="Open Sans"/>
              </a:rPr>
              <a:t>Processes data using logic flows: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Check for dangerous levels → trigger alerts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Store readings in Supabase</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Send commands to actuators (e.g. close door)</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Enables automation and decision-making.</a:t>
            </a:r>
          </a:p>
          <a:p>
            <a:pPr algn="l">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777178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53416" y="9226921"/>
            <a:ext cx="2716317" cy="1358159"/>
          </a:xfrm>
          <a:custGeom>
            <a:avLst/>
            <a:gdLst/>
            <a:ahLst/>
            <a:cxnLst/>
            <a:rect r="r" b="b" t="t" l="l"/>
            <a:pathLst>
              <a:path h="1358159" w="2716317">
                <a:moveTo>
                  <a:pt x="0" y="0"/>
                </a:moveTo>
                <a:lnTo>
                  <a:pt x="2716318" y="0"/>
                </a:lnTo>
                <a:lnTo>
                  <a:pt x="2716318" y="1358158"/>
                </a:lnTo>
                <a:lnTo>
                  <a:pt x="0" y="1358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0" y="593725"/>
            <a:ext cx="13811256" cy="812800"/>
          </a:xfrm>
          <a:prstGeom prst="rect">
            <a:avLst/>
          </a:prstGeom>
        </p:spPr>
        <p:txBody>
          <a:bodyPr anchor="t" rtlCol="false" tIns="0" lIns="0" bIns="0" rIns="0">
            <a:spAutoFit/>
          </a:bodyPr>
          <a:lstStyle/>
          <a:p>
            <a:pPr algn="ctr">
              <a:lnSpc>
                <a:spcPts val="6500"/>
              </a:lnSpc>
              <a:spcBef>
                <a:spcPct val="0"/>
              </a:spcBef>
            </a:pPr>
            <a:r>
              <a:rPr lang="en-US" sz="5000">
                <a:solidFill>
                  <a:srgbClr val="000000"/>
                </a:solidFill>
                <a:latin typeface="TAN Mon Cheri"/>
                <a:ea typeface="TAN Mon Cheri"/>
                <a:cs typeface="TAN Mon Cheri"/>
                <a:sym typeface="TAN Mon Cheri"/>
              </a:rPr>
              <a:t>PROC</a:t>
            </a:r>
            <a:r>
              <a:rPr lang="en-US" sz="5000">
                <a:solidFill>
                  <a:srgbClr val="000000"/>
                </a:solidFill>
                <a:latin typeface="TAN Mon Cheri"/>
                <a:ea typeface="TAN Mon Cheri"/>
                <a:cs typeface="TAN Mon Cheri"/>
                <a:sym typeface="TAN Mon Cheri"/>
              </a:rPr>
              <a:t>EDURES OF THE SYSTEM:</a:t>
            </a:r>
          </a:p>
        </p:txBody>
      </p:sp>
      <p:sp>
        <p:nvSpPr>
          <p:cNvPr name="TextBox 6" id="6"/>
          <p:cNvSpPr txBox="true"/>
          <p:nvPr/>
        </p:nvSpPr>
        <p:spPr>
          <a:xfrm rot="0">
            <a:off x="258110" y="1536329"/>
            <a:ext cx="16153465" cy="9048750"/>
          </a:xfrm>
          <a:prstGeom prst="rect">
            <a:avLst/>
          </a:prstGeom>
        </p:spPr>
        <p:txBody>
          <a:bodyPr anchor="t" rtlCol="false" tIns="0" lIns="0" bIns="0" rIns="0">
            <a:spAutoFit/>
          </a:bodyPr>
          <a:lstStyle/>
          <a:p>
            <a:pPr algn="l">
              <a:lnSpc>
                <a:spcPts val="4200"/>
              </a:lnSpc>
            </a:pPr>
            <a:r>
              <a:rPr lang="en-US" sz="3000" spc="60" b="true">
                <a:solidFill>
                  <a:srgbClr val="000000"/>
                </a:solidFill>
                <a:latin typeface="Open Sans Bold"/>
                <a:ea typeface="Open Sans Bold"/>
                <a:cs typeface="Open Sans Bold"/>
                <a:sym typeface="Open Sans Bold"/>
              </a:rPr>
              <a:t>Supabas</a:t>
            </a:r>
            <a:r>
              <a:rPr lang="en-US" b="true" sz="3000" spc="60">
                <a:solidFill>
                  <a:srgbClr val="000000"/>
                </a:solidFill>
                <a:latin typeface="Open Sans Bold"/>
                <a:ea typeface="Open Sans Bold"/>
                <a:cs typeface="Open Sans Bold"/>
                <a:sym typeface="Open Sans Bold"/>
              </a:rPr>
              <a:t>e Database</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Stores all historical sensor readings and event logs.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Supports real-time sync and authentication.</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Used by Flutter app to fetch past incidents and user data.</a:t>
            </a:r>
          </a:p>
          <a:p>
            <a:pPr algn="l">
              <a:lnSpc>
                <a:spcPts val="4200"/>
              </a:lnSpc>
            </a:pPr>
          </a:p>
          <a:p>
            <a:pPr algn="l">
              <a:lnSpc>
                <a:spcPts val="4200"/>
              </a:lnSpc>
            </a:pPr>
            <a:r>
              <a:rPr lang="en-US" b="true" sz="3000" spc="60">
                <a:solidFill>
                  <a:srgbClr val="000000"/>
                </a:solidFill>
                <a:latin typeface="Open Sans Bold"/>
                <a:ea typeface="Open Sans Bold"/>
                <a:cs typeface="Open Sans Bold"/>
                <a:sym typeface="Open Sans Bold"/>
              </a:rPr>
              <a:t>Flutter Mobile App</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Authenticates users via Supabase (email/password).</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Connects to MQTT broker to receive live sensor updates.</a:t>
            </a:r>
          </a:p>
          <a:p>
            <a:pPr algn="l">
              <a:lnSpc>
                <a:spcPts val="4200"/>
              </a:lnSpc>
            </a:pPr>
          </a:p>
          <a:p>
            <a:pPr algn="l">
              <a:lnSpc>
                <a:spcPts val="4200"/>
              </a:lnSpc>
            </a:pPr>
            <a:r>
              <a:rPr lang="en-US" b="true" sz="3000" spc="60">
                <a:solidFill>
                  <a:srgbClr val="000000"/>
                </a:solidFill>
                <a:latin typeface="Open Sans Bold"/>
                <a:ea typeface="Open Sans Bold"/>
                <a:cs typeface="Open Sans Bold"/>
                <a:sym typeface="Open Sans Bold"/>
              </a:rPr>
              <a:t>   </a:t>
            </a:r>
            <a:r>
              <a:rPr lang="en-US" b="true" sz="3000" spc="60">
                <a:solidFill>
                  <a:srgbClr val="000000"/>
                </a:solidFill>
                <a:latin typeface="Open Sans Bold"/>
                <a:ea typeface="Open Sans Bold"/>
                <a:cs typeface="Open Sans Bold"/>
                <a:sym typeface="Open Sans Bold"/>
              </a:rPr>
              <a:t>Displays: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Current values (gas, flame, temp, humidity)</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Device states (door open/close)</a:t>
            </a:r>
          </a:p>
          <a:p>
            <a:pPr algn="l">
              <a:lnSpc>
                <a:spcPts val="4200"/>
              </a:lnSpc>
            </a:pPr>
          </a:p>
          <a:p>
            <a:pPr algn="l">
              <a:lnSpc>
                <a:spcPts val="4200"/>
              </a:lnSpc>
            </a:pPr>
            <a:r>
              <a:rPr lang="en-US" b="true" sz="3000" spc="60">
                <a:solidFill>
                  <a:srgbClr val="000000"/>
                </a:solidFill>
                <a:latin typeface="Open Sans Bold"/>
                <a:ea typeface="Open Sans Bold"/>
                <a:cs typeface="Open Sans Bold"/>
                <a:sym typeface="Open Sans Bold"/>
              </a:rPr>
              <a:t>   </a:t>
            </a:r>
            <a:r>
              <a:rPr lang="en-US" b="true" sz="3000" spc="60">
                <a:solidFill>
                  <a:srgbClr val="000000"/>
                </a:solidFill>
                <a:latin typeface="Open Sans Bold"/>
                <a:ea typeface="Open Sans Bold"/>
                <a:cs typeface="Open Sans Bold"/>
                <a:sym typeface="Open Sans Bold"/>
              </a:rPr>
              <a:t>Danger/safe status: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Incident history with timestamps.</a:t>
            </a:r>
          </a:p>
          <a:p>
            <a:pPr algn="l" marL="647700" indent="-323850" lvl="1">
              <a:lnSpc>
                <a:spcPts val="4200"/>
              </a:lnSpc>
              <a:buFont typeface="Arial"/>
              <a:buChar char="•"/>
            </a:pPr>
            <a:r>
              <a:rPr lang="en-US" sz="3000" spc="60">
                <a:solidFill>
                  <a:srgbClr val="000000"/>
                </a:solidFill>
                <a:latin typeface="Open Sans"/>
                <a:ea typeface="Open Sans"/>
                <a:cs typeface="Open Sans"/>
                <a:sym typeface="Open Sans"/>
              </a:rPr>
              <a:t>Allows users to manage sensors.</a:t>
            </a:r>
          </a:p>
          <a:p>
            <a:pPr algn="l">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DAGw_IpYBj0</dc:identifier>
  <dcterms:modified xsi:type="dcterms:W3CDTF">2011-08-01T06:04:30Z</dcterms:modified>
  <cp:revision>1</cp:revision>
  <dc:title>BY TEAM_10</dc:title>
</cp:coreProperties>
</file>