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4" r:id="rId3"/>
    <p:sldId id="265" r:id="rId4"/>
    <p:sldId id="270" r:id="rId5"/>
    <p:sldId id="267" r:id="rId6"/>
    <p:sldId id="269" r:id="rId7"/>
    <p:sldId id="271" r:id="rId8"/>
    <p:sldId id="278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2213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47" y="386784"/>
            <a:ext cx="736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Gas Gun Pressure and Tensile Strength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8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Gas Gun Pressure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90" y="1954098"/>
            <a:ext cx="2971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Pressure and Strain Rate were expected to be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was seen when looking at cumulative class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A79D7-1C23-4B06-B8EC-0CB66ADB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785" y="38678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positive correlation between strain rate and ultimate tensile strength was confirmed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Minimal to no correlation between gas gun pressure and strain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Weibull statistical analysis performed 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variance in strength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investigation of strain rate using a measured striker bar velocity would allow the relationship between strain rate and tensile strength to be better quantified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0389" y="386784"/>
            <a:ext cx="386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6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2590205"/>
            <a:ext cx="8254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Dr</a:t>
            </a:r>
            <a:r>
              <a:rPr lang="en-US" sz="2800" dirty="0"/>
              <a:t> Owen </a:t>
            </a:r>
            <a:r>
              <a:rPr lang="en-US" sz="2800" dirty="0" err="1"/>
              <a:t>Kingstedt</a:t>
            </a:r>
            <a:r>
              <a:rPr lang="en-US" sz="2800" dirty="0"/>
              <a:t> and the High Strain-Rate Mechanics of Materials Laboratory for use of testing equipment and laboratory facilities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0994" y="386784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31125"/>
            <a:ext cx="82545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X. </a:t>
            </a:r>
            <a:r>
              <a:rPr lang="en-US" dirty="0" err="1"/>
              <a:t>Jin</a:t>
            </a:r>
            <a:r>
              <a:rPr lang="en-US" dirty="0"/>
              <a:t>, C. </a:t>
            </a:r>
            <a:r>
              <a:rPr lang="en-US" dirty="0" err="1"/>
              <a:t>Hou</a:t>
            </a:r>
            <a:r>
              <a:rPr lang="en-US" dirty="0"/>
              <a:t>, X. Fan, C. Lu, H. Yang, X. Shu, and Z. Wang, \Quasi-static and dynamic experimental studies on the tensile strength and failure pattern of concrete and mortar discs," in </a:t>
            </a:r>
            <a:r>
              <a:rPr lang="en-US" dirty="0" err="1"/>
              <a:t>Scientic</a:t>
            </a:r>
            <a:r>
              <a:rPr lang="en-US" dirty="0"/>
              <a:t> Reports, 2017.</a:t>
            </a:r>
          </a:p>
          <a:p>
            <a:endParaRPr lang="en-US" dirty="0"/>
          </a:p>
          <a:p>
            <a:r>
              <a:rPr lang="en-US" dirty="0"/>
              <a:t>[2] H. </a:t>
            </a:r>
            <a:r>
              <a:rPr lang="en-US" dirty="0" err="1"/>
              <a:t>Kolsky</a:t>
            </a:r>
            <a:r>
              <a:rPr lang="en-US" dirty="0"/>
              <a:t>, “An investigation of the mechanical properties of materials at very high stain rates of </a:t>
            </a:r>
            <a:r>
              <a:rPr lang="en-US" dirty="0" err="1"/>
              <a:t>loadin</a:t>
            </a:r>
            <a:r>
              <a:rPr lang="en-US" dirty="0"/>
              <a:t>,” Proc. Royal Soc., 1949.</a:t>
            </a:r>
          </a:p>
          <a:p>
            <a:endParaRPr lang="en-US" dirty="0"/>
          </a:p>
          <a:p>
            <a:r>
              <a:rPr lang="en-US" dirty="0"/>
              <a:t>[3] D. Frew, M. J. Forrestal, and W. Chen, \Pulse shaping techniques for testing brittle materials with a split </a:t>
            </a:r>
            <a:r>
              <a:rPr lang="en-US" dirty="0" err="1"/>
              <a:t>hopkinson</a:t>
            </a:r>
            <a:r>
              <a:rPr lang="en-US" dirty="0"/>
              <a:t> pressure bar," </a:t>
            </a:r>
            <a:r>
              <a:rPr lang="en-US" dirty="0" err="1"/>
              <a:t>Experimantal</a:t>
            </a:r>
            <a:r>
              <a:rPr lang="en-US" dirty="0"/>
              <a:t> </a:t>
            </a:r>
            <a:r>
              <a:rPr lang="en-US" dirty="0" err="1"/>
              <a:t>Mechincs</a:t>
            </a:r>
            <a:r>
              <a:rPr lang="en-US" dirty="0"/>
              <a:t>, vol. 42, pp. 93{106, 2002.</a:t>
            </a:r>
          </a:p>
          <a:p>
            <a:endParaRPr lang="en-US" dirty="0"/>
          </a:p>
          <a:p>
            <a:r>
              <a:rPr lang="en-US" dirty="0"/>
              <a:t>[4] P. Follansbee and C. Frantz, \Wave propagation in the split </a:t>
            </a:r>
            <a:r>
              <a:rPr lang="en-US" dirty="0" err="1"/>
              <a:t>hopkinson</a:t>
            </a:r>
            <a:r>
              <a:rPr lang="en-US" dirty="0"/>
              <a:t> pressure bar," </a:t>
            </a:r>
            <a:r>
              <a:rPr lang="en-US" dirty="0" err="1"/>
              <a:t>Tansactions</a:t>
            </a:r>
            <a:r>
              <a:rPr lang="en-US" dirty="0"/>
              <a:t> of the ASME, vol. 105, pp. 93{106, 1983.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5183" y="386784"/>
            <a:ext cx="32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Concrete 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68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Concrete Failure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5818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a common building material – bridges, buildings, roadways,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strong in compression and weak in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structures is often the result of tensile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is dependent on the loading rate. </a:t>
            </a:r>
            <a:r>
              <a:rPr lang="en-US" sz="1600" dirty="0"/>
              <a:t>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structure needs to account for loading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26" name="Picture 2" descr="Image result for concrete tensile failure">
            <a:extLst>
              <a:ext uri="{FF2B5EF4-FFF2-40B4-BE49-F238E27FC236}">
                <a16:creationId xmlns:a16="http://schemas.microsoft.com/office/drawing/2014/main" id="{3E5ED255-8FB9-4DCD-ACB8-04ADAD5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3644047"/>
            <a:ext cx="3750426" cy="25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rete tensile failure">
            <a:extLst>
              <a:ext uri="{FF2B5EF4-FFF2-40B4-BE49-F238E27FC236}">
                <a16:creationId xmlns:a16="http://schemas.microsoft.com/office/drawing/2014/main" id="{5485CCF8-6A12-441E-8396-AA8F1C90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3639212"/>
            <a:ext cx="3326562" cy="2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tensile failure">
            <a:extLst>
              <a:ext uri="{FF2B5EF4-FFF2-40B4-BE49-F238E27FC236}">
                <a16:creationId xmlns:a16="http://schemas.microsoft.com/office/drawing/2014/main" id="{F0103A55-7B98-4F11-ABA5-2A4AB051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546652"/>
            <a:ext cx="2819997" cy="1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B22E1-B036-4B5F-97E7-13543F187C75}"/>
              </a:ext>
            </a:extLst>
          </p:cNvPr>
          <p:cNvSpPr txBox="1"/>
          <p:nvPr/>
        </p:nvSpPr>
        <p:spPr>
          <a:xfrm>
            <a:off x="448887" y="4241050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8750" y="386784"/>
            <a:ext cx="602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Mechanical Testing of Concrete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Mechanical Testing of Concrete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Tensile testing of concrete using a Brazil Disc Specimen (ASTM D 3967-08):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2F03D5-E79D-4A44-A36D-8FF0FFABC9B3}"/>
                  </a:ext>
                </a:extLst>
              </p:cNvPr>
              <p:cNvSpPr txBox="1"/>
              <p:nvPr/>
            </p:nvSpPr>
            <p:spPr>
              <a:xfrm>
                <a:off x="780587" y="2188969"/>
                <a:ext cx="1457564" cy="116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2F03D5-E79D-4A44-A36D-8FF0FFAB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87" y="2188969"/>
                <a:ext cx="1457564" cy="116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1C8FE8B-F7AD-4D6C-97E0-90DE90C91D14}"/>
              </a:ext>
            </a:extLst>
          </p:cNvPr>
          <p:cNvSpPr/>
          <p:nvPr/>
        </p:nvSpPr>
        <p:spPr>
          <a:xfrm>
            <a:off x="5153025" y="1816640"/>
            <a:ext cx="1908372" cy="185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D73B3-023D-4604-BA36-06CD6ADB9163}"/>
              </a:ext>
            </a:extLst>
          </p:cNvPr>
          <p:cNvSpPr txBox="1"/>
          <p:nvPr/>
        </p:nvSpPr>
        <p:spPr>
          <a:xfrm>
            <a:off x="994096" y="3040573"/>
            <a:ext cx="345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thickness of specimen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F126-0B86-4069-8E78-C803A2C110C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162425" y="2742667"/>
            <a:ext cx="990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49B8-F18E-48F1-8A94-E3D82147B1C2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061397" y="2739970"/>
            <a:ext cx="1006502" cy="2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329B7-C7DF-48EB-8E8A-79062DDCE8CA}"/>
              </a:ext>
            </a:extLst>
          </p:cNvPr>
          <p:cNvSpPr txBox="1"/>
          <p:nvPr/>
        </p:nvSpPr>
        <p:spPr>
          <a:xfrm>
            <a:off x="4450459" y="2352675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24585-DEAD-4602-94D9-EDD23256E0C7}"/>
              </a:ext>
            </a:extLst>
          </p:cNvPr>
          <p:cNvSpPr txBox="1"/>
          <p:nvPr/>
        </p:nvSpPr>
        <p:spPr>
          <a:xfrm>
            <a:off x="7488934" y="236220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DE1F-F837-4659-98CA-D2381F243305}"/>
              </a:ext>
            </a:extLst>
          </p:cNvPr>
          <p:cNvCxnSpPr>
            <a:cxnSpLocks/>
            <a:stCxn id="3" idx="7"/>
            <a:endCxn id="3" idx="3"/>
          </p:cNvCxnSpPr>
          <p:nvPr/>
        </p:nvCxnSpPr>
        <p:spPr>
          <a:xfrm flipH="1">
            <a:off x="5432500" y="2087867"/>
            <a:ext cx="1349422" cy="13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55F1DD-B051-47AA-97FF-02F773F370E9}"/>
              </a:ext>
            </a:extLst>
          </p:cNvPr>
          <p:cNvSpPr txBox="1"/>
          <p:nvPr/>
        </p:nvSpPr>
        <p:spPr>
          <a:xfrm>
            <a:off x="5783959" y="249555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BD83-DD1A-495A-BAE3-48E51AC0FEC3}"/>
              </a:ext>
            </a:extLst>
          </p:cNvPr>
          <p:cNvSpPr txBox="1"/>
          <p:nvPr/>
        </p:nvSpPr>
        <p:spPr>
          <a:xfrm>
            <a:off x="448887" y="4452426"/>
            <a:ext cx="82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 creates a tensile failure of the specimen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can be performed quasi-statically or dynamically at high strain rates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5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22251-7B93-40BF-B190-55885CD8925E}"/>
              </a:ext>
            </a:extLst>
          </p:cNvPr>
          <p:cNvSpPr txBox="1"/>
          <p:nvPr/>
        </p:nvSpPr>
        <p:spPr>
          <a:xfrm>
            <a:off x="448887" y="1354975"/>
            <a:ext cx="8254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1914, Hopkinson introduced a technique for measuring dynamic material strength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Cylindrical steel bar with pellet lightly attached to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Response of bar determined by measuring momentum of pellet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1948, Davies did a critical review of this experimental technique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Microphone and oscillograph used to make photographic record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Dispersion correction equations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Kolsky</a:t>
            </a:r>
            <a:r>
              <a:rPr lang="en-US" dirty="0"/>
              <a:t> further adapted Davies’ method in 1949 by introducing a second bar on the other end of the specimen with a second microphone at the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Record made of both incident and transmitted pulses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4BE10-11BA-4E22-81FA-9BD3DF95EF5A}"/>
              </a:ext>
            </a:extLst>
          </p:cNvPr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</p:spTree>
    <p:extLst>
      <p:ext uri="{BB962C8B-B14F-4D97-AF65-F5344CB8AC3E}">
        <p14:creationId xmlns:p14="http://schemas.microsoft.com/office/powerpoint/2010/main" val="17505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827" y="386784"/>
            <a:ext cx="199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Bar Setup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thin bars to propagate stress wave into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 bars simplify motion into one 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Bars must be homogenous and have a uniform cross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impact from the striker bar must not exceed elastic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Strain caused by stress wave is measured at the midpoint of each 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</a:t>
            </a:r>
            <a:r>
              <a:rPr lang="en-US" dirty="0" err="1"/>
              <a:t>Wheatsone</a:t>
            </a:r>
            <a:r>
              <a:rPr lang="en-US" dirty="0"/>
              <a:t> bridge configuration used to isolate axial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Dispersion effects present from finite bars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C1036-7C6D-4494-B3F8-88D5CF234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4" y="3730014"/>
            <a:ext cx="9143470" cy="23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123468-BE69-48B6-BD55-DAF592899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22" y="5118103"/>
            <a:ext cx="6703136" cy="9444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56461" y="386784"/>
            <a:ext cx="423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Dispersion Correction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836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Dispersion Correction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407" y="1332198"/>
            <a:ext cx="485197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primary methods of dispersion correction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Pulse Shaping </a:t>
            </a:r>
            <a:r>
              <a:rPr lang="en-US" sz="1400" dirty="0"/>
              <a:t>[3]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 of a material between the incident and striker bar – lead, plastic, paper,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 mechanical filter that reduces frequency content of the impulse wave(s).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Pulse shaper material depends on SHPB and specimen materials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Pulse shaped signal should mimic material response of specimen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2C4B4-8127-4B4C-9B9A-07060756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8" y="1364719"/>
            <a:ext cx="4162067" cy="312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A8193C-E176-4F7B-A8E3-5262D54126F2}"/>
              </a:ext>
            </a:extLst>
          </p:cNvPr>
          <p:cNvSpPr txBox="1"/>
          <p:nvPr/>
        </p:nvSpPr>
        <p:spPr>
          <a:xfrm>
            <a:off x="319607" y="4691626"/>
            <a:ext cx="8233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 Processing </a:t>
            </a:r>
            <a:r>
              <a:rPr lang="en-US" sz="1400" dirty="0"/>
              <a:t>[4]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Utilize non-linear curve fitting and Fourier series to correct for dispersion  </a:t>
            </a:r>
          </a:p>
        </p:txBody>
      </p:sp>
    </p:spTree>
    <p:extLst>
      <p:ext uri="{BB962C8B-B14F-4D97-AF65-F5344CB8AC3E}">
        <p14:creationId xmlns:p14="http://schemas.microsoft.com/office/powerpoint/2010/main" val="174016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14585" y="386784"/>
            <a:ext cx="491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Wave Position Correction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141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Wave Position Correction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strain gauges are positioned in the middle of the incident and transmitted bars, waves must be transmitted forward/backwards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bar wave speed and known position of strain gauges – waves are aligned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equilibrium can then be determined by converting voltages to strain.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4988-B81F-4FB5-80A5-E81C3FF35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4091403"/>
            <a:ext cx="3833481" cy="1868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26D6D-867B-4BAF-B182-24C6E6F84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7" y="3332641"/>
            <a:ext cx="3782708" cy="28319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1714E-B706-4727-95D3-D1706D27271D}"/>
              </a:ext>
            </a:extLst>
          </p:cNvPr>
          <p:cNvCxnSpPr>
            <a:cxnSpLocks/>
          </p:cNvCxnSpPr>
          <p:nvPr/>
        </p:nvCxnSpPr>
        <p:spPr>
          <a:xfrm>
            <a:off x="4033560" y="4978189"/>
            <a:ext cx="7721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A091AE-9697-4F53-AA13-55865C2FC70B}"/>
              </a:ext>
            </a:extLst>
          </p:cNvPr>
          <p:cNvSpPr txBox="1"/>
          <p:nvPr/>
        </p:nvSpPr>
        <p:spPr>
          <a:xfrm>
            <a:off x="315537" y="4471629"/>
            <a:ext cx="11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Incident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C6C4-919B-4CA1-B9DA-1C17FCF2CAA3}"/>
              </a:ext>
            </a:extLst>
          </p:cNvPr>
          <p:cNvSpPr txBox="1"/>
          <p:nvPr/>
        </p:nvSpPr>
        <p:spPr>
          <a:xfrm>
            <a:off x="2121075" y="4333129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FB2F2-8D80-420D-9077-CB58E74F6BE1}"/>
              </a:ext>
            </a:extLst>
          </p:cNvPr>
          <p:cNvSpPr txBox="1"/>
          <p:nvPr/>
        </p:nvSpPr>
        <p:spPr>
          <a:xfrm>
            <a:off x="2310755" y="5205090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1274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114E31-81CB-4477-99D3-33C4F55D6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88" y="2993577"/>
            <a:ext cx="5869419" cy="33015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1930" y="386784"/>
            <a:ext cx="314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5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29" y="1516249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was utilized to propel striker bar, pressure was varied from 8 to 12.5 psi.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Brazil Disc specimens were 19.05 mm in diameter and 6.35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SHPB were made of 7075-T6 aluminum.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pulse shaper was 9.525 mm in diameter and 1.058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was at 125 MHz with a period of 1ms.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5477" y="386784"/>
            <a:ext cx="489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Dynamic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97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Dynamic Tensile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Tensile Strength:</a:t>
            </a:r>
          </a:p>
          <a:p>
            <a:r>
              <a:rPr lang="en-US" dirty="0"/>
              <a:t>Mean: 15.77 </a:t>
            </a:r>
            <a:r>
              <a:rPr lang="en-US" dirty="0" err="1"/>
              <a:t>MPa</a:t>
            </a:r>
            <a:r>
              <a:rPr lang="en-US" dirty="0"/>
              <a:t>;                Median: 15.18 </a:t>
            </a:r>
            <a:r>
              <a:rPr lang="en-US" dirty="0" err="1"/>
              <a:t>MPa</a:t>
            </a:r>
            <a:r>
              <a:rPr lang="en-US" dirty="0"/>
              <a:t>                  Standard Deviation: 3.60 </a:t>
            </a:r>
            <a:r>
              <a:rPr lang="en-US" dirty="0" err="1"/>
              <a:t>MPa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FDD51-3933-482A-871E-2C1ED6DB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4" y="2068252"/>
            <a:ext cx="5637807" cy="4228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8E10E0-07C0-47D5-8A9E-8FBA376E903F}"/>
                  </a:ext>
                </a:extLst>
              </p:cNvPr>
              <p:cNvSpPr txBox="1"/>
              <p:nvPr/>
            </p:nvSpPr>
            <p:spPr>
              <a:xfrm>
                <a:off x="448887" y="2610050"/>
                <a:ext cx="2752725" cy="102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Weibull Analysis: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−[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8E10E0-07C0-47D5-8A9E-8FBA376E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7" y="2610050"/>
                <a:ext cx="2752725" cy="1028358"/>
              </a:xfrm>
              <a:prstGeom prst="rect">
                <a:avLst/>
              </a:prstGeom>
              <a:blipFill>
                <a:blip r:embed="rId4"/>
                <a:stretch>
                  <a:fillRect l="-1996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E8B773-57A7-47B8-9007-F62D75D9F7B0}"/>
              </a:ext>
            </a:extLst>
          </p:cNvPr>
          <p:cNvSpPr txBox="1"/>
          <p:nvPr/>
        </p:nvSpPr>
        <p:spPr>
          <a:xfrm>
            <a:off x="852420" y="3857625"/>
            <a:ext cx="2266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7.84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b = 17.18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m = 4.9951</a:t>
            </a:r>
          </a:p>
        </p:txBody>
      </p:sp>
    </p:spTree>
    <p:extLst>
      <p:ext uri="{BB962C8B-B14F-4D97-AF65-F5344CB8AC3E}">
        <p14:creationId xmlns:p14="http://schemas.microsoft.com/office/powerpoint/2010/main" val="379974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1078</TotalTime>
  <Words>1020</Words>
  <Application>Microsoft Office PowerPoint</Application>
  <PresentationFormat>On-screen Show (4:3)</PresentationFormat>
  <Paragraphs>147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John Callaway</cp:lastModifiedBy>
  <cp:revision>30</cp:revision>
  <dcterms:created xsi:type="dcterms:W3CDTF">2017-12-12T18:05:06Z</dcterms:created>
  <dcterms:modified xsi:type="dcterms:W3CDTF">2018-04-30T16:54:16Z</dcterms:modified>
</cp:coreProperties>
</file>