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85" autoAdjust="0"/>
  </p:normalViewPr>
  <p:slideViewPr>
    <p:cSldViewPr snapToGrid="0">
      <p:cViewPr varScale="1">
        <p:scale>
          <a:sx n="100" d="100"/>
          <a:sy n="100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6674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01350" y="643226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22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Location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53385" y="386784"/>
            <a:ext cx="40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Notes on References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887" y="1113906"/>
            <a:ext cx="825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Provide enough information so people can actually find the source cited.</a:t>
            </a:r>
          </a:p>
          <a:p>
            <a:endParaRPr lang="en-US" dirty="0"/>
          </a:p>
          <a:p>
            <a:r>
              <a:rPr lang="en-US" dirty="0"/>
              <a:t>2. Feel free to use slightly smaller font to fit references to a single page.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2783" y="2556096"/>
            <a:ext cx="5658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Notes on Acknowledgements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8887" y="3329659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Don’t forget to acknowledge those that have actually helped you conduct the work.</a:t>
            </a:r>
          </a:p>
          <a:p>
            <a:r>
              <a:rPr lang="en-US" dirty="0"/>
              <a:t>      • Concise list, not a free for all</a:t>
            </a:r>
          </a:p>
          <a:p>
            <a:r>
              <a:rPr lang="en-US" dirty="0"/>
              <a:t>      • Acknowledge the funding agency when applicable.</a:t>
            </a:r>
          </a:p>
          <a:p>
            <a:r>
              <a:rPr lang="en-US" dirty="0"/>
              <a:t>      • Multi user facilities tend require you to put some sort of acknowledgement on all papers and presentations.  Be sure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84612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01350" y="643226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22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Location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70100" y="386784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738" y="1935441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37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Description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842650" y="299313"/>
            <a:ext cx="355867" cy="624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949851"/>
            <a:ext cx="334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post to help you know where you are in the presentation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496300" y="262960"/>
            <a:ext cx="424546" cy="446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7358" y="709949"/>
            <a:ext cx="172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numbers are to be placed in the top right corner.</a:t>
            </a:r>
          </a:p>
        </p:txBody>
      </p:sp>
    </p:spTree>
    <p:extLst>
      <p:ext uri="{BB962C8B-B14F-4D97-AF65-F5344CB8AC3E}">
        <p14:creationId xmlns:p14="http://schemas.microsoft.com/office/powerpoint/2010/main" val="67900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01350" y="643226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22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Location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23525" y="386784"/>
            <a:ext cx="529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Notes on General Structure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887" y="3490042"/>
            <a:ext cx="47750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general order of a presentation should be:</a:t>
            </a:r>
          </a:p>
          <a:p>
            <a:r>
              <a:rPr lang="en-US" dirty="0"/>
              <a:t>	1. Title Slide (1)</a:t>
            </a:r>
          </a:p>
          <a:p>
            <a:r>
              <a:rPr lang="en-US" dirty="0"/>
              <a:t>	2. Introduction (</a:t>
            </a:r>
            <a:r>
              <a:rPr lang="en-US" dirty="0">
                <a:solidFill>
                  <a:srgbClr val="0000FF"/>
                </a:solidFill>
              </a:rPr>
              <a:t>3-5</a:t>
            </a:r>
            <a:r>
              <a:rPr lang="en-US" dirty="0"/>
              <a:t>)</a:t>
            </a:r>
          </a:p>
          <a:p>
            <a:r>
              <a:rPr lang="en-US" dirty="0"/>
              <a:t>	3. Approach (</a:t>
            </a:r>
            <a:r>
              <a:rPr lang="en-US" dirty="0">
                <a:solidFill>
                  <a:srgbClr val="0000FF"/>
                </a:solidFill>
              </a:rPr>
              <a:t>2-3</a:t>
            </a:r>
            <a:r>
              <a:rPr lang="en-US" dirty="0"/>
              <a:t>)</a:t>
            </a:r>
          </a:p>
          <a:p>
            <a:r>
              <a:rPr lang="en-US" dirty="0"/>
              <a:t>	4. Results (</a:t>
            </a:r>
            <a:r>
              <a:rPr lang="en-US" dirty="0">
                <a:solidFill>
                  <a:srgbClr val="0000FF"/>
                </a:solidFill>
              </a:rPr>
              <a:t>3-5</a:t>
            </a:r>
            <a:r>
              <a:rPr lang="en-US" dirty="0"/>
              <a:t>)</a:t>
            </a:r>
          </a:p>
          <a:p>
            <a:r>
              <a:rPr lang="en-US" dirty="0"/>
              <a:t>	5. Conclusions (</a:t>
            </a:r>
            <a:r>
              <a:rPr lang="en-US" dirty="0">
                <a:solidFill>
                  <a:srgbClr val="0000FF"/>
                </a:solidFill>
              </a:rPr>
              <a:t>1-2</a:t>
            </a:r>
            <a:r>
              <a:rPr lang="en-US" dirty="0"/>
              <a:t>)</a:t>
            </a:r>
          </a:p>
          <a:p>
            <a:r>
              <a:rPr lang="en-US" dirty="0"/>
              <a:t>	6. Future Work (</a:t>
            </a:r>
            <a:r>
              <a:rPr lang="en-US" dirty="0">
                <a:solidFill>
                  <a:srgbClr val="0000FF"/>
                </a:solidFill>
              </a:rPr>
              <a:t>0-0.5</a:t>
            </a:r>
            <a:r>
              <a:rPr lang="en-US" dirty="0"/>
              <a:t>)</a:t>
            </a:r>
          </a:p>
          <a:p>
            <a:r>
              <a:rPr lang="en-US" dirty="0"/>
              <a:t>	7. References (as needed)</a:t>
            </a:r>
          </a:p>
          <a:p>
            <a:r>
              <a:rPr lang="en-US" dirty="0"/>
              <a:t>	8. Acknowledgements (1)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37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887" y="1113906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There should be logical transitions between slides.  </a:t>
            </a:r>
          </a:p>
          <a:p>
            <a:r>
              <a:rPr lang="en-US" dirty="0"/>
              <a:t>      • If your presentation doesn’t flow that indicates that information is missing or out of order.</a:t>
            </a:r>
          </a:p>
          <a:p>
            <a:r>
              <a:rPr lang="en-US" dirty="0"/>
              <a:t>      • Don’t memorize your slides, work to know the transitions and order of the slides. Public speaking should be done extemporaneously.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4730" y="2727776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Present each slide in a logical manner, top down, left side right side.</a:t>
            </a:r>
          </a:p>
          <a:p>
            <a:r>
              <a:rPr lang="en-US" dirty="0"/>
              <a:t>      • Don’t’ jump around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6733" y="4260965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Conference presentation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66733" y="4642459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0274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77897" y="643226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10/18/2017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8377" y="6432265"/>
            <a:ext cx="328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Kingstedt Weekly Group Meeting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26358" y="386784"/>
            <a:ext cx="449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Notes on Introductions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221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Think about your audience. What are they likely to know about what you are presenting? What is their education level?</a:t>
            </a:r>
          </a:p>
          <a:p>
            <a:r>
              <a:rPr lang="en-US" dirty="0"/>
              <a:t>      • This should dictate the level of background you give (3-5 slides).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887" y="2500047"/>
            <a:ext cx="825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Start at a fundamental level and build from there.  As you build your presentation try to anticipate questions you might be asked.</a:t>
            </a:r>
          </a:p>
          <a:p>
            <a:r>
              <a:rPr lang="en-US" dirty="0"/>
              <a:t>      • This should help dictate what background is necessary to cover.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8887" y="3645119"/>
            <a:ext cx="82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In your introduction include the motivation for the project.</a:t>
            </a:r>
          </a:p>
          <a:p>
            <a:r>
              <a:rPr lang="en-US" dirty="0"/>
              <a:t>      • Motivation should provide context of why the project is worth investigating. Write out the motivation for the project on your slides explicitly. This is one of the few things that I am okay with you reading word-for-word.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887" y="5067191"/>
            <a:ext cx="825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After your introduction it is okay to have a single slide that provides and overview to the rest of the presentation.</a:t>
            </a:r>
          </a:p>
          <a:p>
            <a:r>
              <a:rPr lang="en-US" dirty="0"/>
              <a:t>        • I am not a fan of these unless they include pictures as well.</a:t>
            </a:r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77897" y="643226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10/18/2017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8377" y="6432265"/>
            <a:ext cx="328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Kingstedt Weekly Group Meeting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78475" y="386784"/>
            <a:ext cx="378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Notes on Approach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12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Approach: Experiments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100972"/>
            <a:ext cx="825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When explaining your approach clearly layout what has been done.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4730" y="1575347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Include a high quality picture of your experimental set-up and a schematic if necessary</a:t>
            </a:r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2980268" y="2197202"/>
            <a:ext cx="5687006" cy="3420530"/>
            <a:chOff x="789537" y="1113252"/>
            <a:chExt cx="7165726" cy="4309923"/>
          </a:xfrm>
        </p:grpSpPr>
        <p:cxnSp>
          <p:nvCxnSpPr>
            <p:cNvPr id="24" name="Elbow Connector 23"/>
            <p:cNvCxnSpPr>
              <a:stCxn id="45" idx="3"/>
              <a:endCxn id="47" idx="6"/>
            </p:cNvCxnSpPr>
            <p:nvPr/>
          </p:nvCxnSpPr>
          <p:spPr>
            <a:xfrm rot="10800000" flipV="1">
              <a:off x="3973136" y="3667092"/>
              <a:ext cx="2416151" cy="214899"/>
            </a:xfrm>
            <a:prstGeom prst="bentConnector3">
              <a:avLst>
                <a:gd name="adj1" fmla="val -231"/>
              </a:avLst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000882" y="3386033"/>
              <a:ext cx="938221" cy="1616818"/>
              <a:chOff x="5609734" y="4280684"/>
              <a:chExt cx="938221" cy="1616818"/>
            </a:xfrm>
          </p:grpSpPr>
          <p:sp>
            <p:nvSpPr>
              <p:cNvPr id="278" name="Octagon 277"/>
              <p:cNvSpPr/>
              <p:nvPr/>
            </p:nvSpPr>
            <p:spPr>
              <a:xfrm>
                <a:off x="5609735" y="4280684"/>
                <a:ext cx="936000" cy="1616818"/>
              </a:xfrm>
              <a:prstGeom prst="octagon">
                <a:avLst>
                  <a:gd name="adj" fmla="val 12156"/>
                </a:avLst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/>
              <p:nvPr/>
            </p:nvCxnSpPr>
            <p:spPr>
              <a:xfrm flipV="1">
                <a:off x="5609734" y="4361490"/>
                <a:ext cx="108000" cy="3600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 flipV="1">
                <a:off x="6439955" y="4359117"/>
                <a:ext cx="108000" cy="3600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V="1">
                <a:off x="5717734" y="4359117"/>
                <a:ext cx="201600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>
                <a:endCxn id="278" idx="3"/>
              </p:cNvCxnSpPr>
              <p:nvPr/>
            </p:nvCxnSpPr>
            <p:spPr>
              <a:xfrm>
                <a:off x="5717734" y="4359117"/>
                <a:ext cx="5781" cy="1538385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endCxn id="278" idx="2"/>
              </p:cNvCxnSpPr>
              <p:nvPr/>
            </p:nvCxnSpPr>
            <p:spPr>
              <a:xfrm flipH="1">
                <a:off x="6431955" y="4361490"/>
                <a:ext cx="8000" cy="1536012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1085764" y="1790531"/>
              <a:ext cx="792000" cy="21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295115" y="1790531"/>
              <a:ext cx="360000" cy="216000"/>
              <a:chOff x="5031764" y="3328596"/>
              <a:chExt cx="360000" cy="216000"/>
            </a:xfrm>
          </p:grpSpPr>
          <p:sp>
            <p:nvSpPr>
              <p:cNvPr id="276" name="Rectangle 275"/>
              <p:cNvSpPr/>
              <p:nvPr/>
            </p:nvSpPr>
            <p:spPr>
              <a:xfrm>
                <a:off x="5031764" y="3328596"/>
                <a:ext cx="360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7" name="Parallelogram 276"/>
              <p:cNvSpPr/>
              <p:nvPr/>
            </p:nvSpPr>
            <p:spPr>
              <a:xfrm>
                <a:off x="5053910" y="3328596"/>
                <a:ext cx="324000" cy="216000"/>
              </a:xfrm>
              <a:prstGeom prst="parallelogram">
                <a:avLst>
                  <a:gd name="adj" fmla="val 83895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695699" y="1790531"/>
              <a:ext cx="2160000" cy="216000"/>
              <a:chOff x="6297755" y="2682933"/>
              <a:chExt cx="2160000" cy="2160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6297755" y="2682933"/>
                <a:ext cx="2160000" cy="21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7269755" y="2736933"/>
                <a:ext cx="216000" cy="1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018942" y="1790531"/>
              <a:ext cx="3240000" cy="216000"/>
              <a:chOff x="2620998" y="2681904"/>
              <a:chExt cx="3240000" cy="216000"/>
            </a:xfrm>
          </p:grpSpPr>
          <p:grpSp>
            <p:nvGrpSpPr>
              <p:cNvPr id="270" name="Group 269"/>
              <p:cNvGrpSpPr/>
              <p:nvPr/>
            </p:nvGrpSpPr>
            <p:grpSpPr>
              <a:xfrm>
                <a:off x="2620998" y="2681904"/>
                <a:ext cx="3240000" cy="216000"/>
                <a:chOff x="5605453" y="3480996"/>
                <a:chExt cx="3240000" cy="216000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5605453" y="3480996"/>
                  <a:ext cx="3240000" cy="216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7117453" y="3534996"/>
                  <a:ext cx="216000" cy="108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71" name="Rectangle 270"/>
              <p:cNvSpPr/>
              <p:nvPr/>
            </p:nvSpPr>
            <p:spPr>
              <a:xfrm>
                <a:off x="2723710" y="2735904"/>
                <a:ext cx="216000" cy="10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5169115" y="2112679"/>
              <a:ext cx="612000" cy="36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89537" y="2748862"/>
              <a:ext cx="936000" cy="1368000"/>
              <a:chOff x="1073461" y="4626243"/>
              <a:chExt cx="936000" cy="1368000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1073461" y="4626243"/>
                <a:ext cx="936000" cy="1368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>
                <a:off x="1109461" y="4662243"/>
                <a:ext cx="864000" cy="1296000"/>
                <a:chOff x="1102318" y="4662243"/>
                <a:chExt cx="864000" cy="1296000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1102318" y="4662243"/>
                  <a:ext cx="288000" cy="1296000"/>
                  <a:chOff x="2677989" y="4255038"/>
                  <a:chExt cx="288000" cy="1296000"/>
                </a:xfrm>
              </p:grpSpPr>
              <p:sp>
                <p:nvSpPr>
                  <p:cNvPr id="244" name="Rectangle 243"/>
                  <p:cNvSpPr/>
                  <p:nvPr/>
                </p:nvSpPr>
                <p:spPr>
                  <a:xfrm>
                    <a:off x="2677989" y="4255038"/>
                    <a:ext cx="288000" cy="129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244"/>
                  <p:cNvSpPr/>
                  <p:nvPr/>
                </p:nvSpPr>
                <p:spPr>
                  <a:xfrm>
                    <a:off x="2734268" y="4528761"/>
                    <a:ext cx="72000" cy="7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Oval 245"/>
                  <p:cNvSpPr/>
                  <p:nvPr/>
                </p:nvSpPr>
                <p:spPr>
                  <a:xfrm>
                    <a:off x="2716268" y="5086897"/>
                    <a:ext cx="108000" cy="108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>
                  <a:xfrm>
                    <a:off x="2734268" y="4867038"/>
                    <a:ext cx="72000" cy="7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Rectangle 247"/>
                  <p:cNvSpPr/>
                  <p:nvPr/>
                </p:nvSpPr>
                <p:spPr>
                  <a:xfrm>
                    <a:off x="2863075" y="4424525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Rectangle 248"/>
                  <p:cNvSpPr/>
                  <p:nvPr/>
                </p:nvSpPr>
                <p:spPr>
                  <a:xfrm>
                    <a:off x="2863075" y="4574935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>
                  <a:xfrm>
                    <a:off x="2863075" y="4650140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Rectangle 250"/>
                  <p:cNvSpPr/>
                  <p:nvPr/>
                </p:nvSpPr>
                <p:spPr>
                  <a:xfrm>
                    <a:off x="2863075" y="4725346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Rectangle 251"/>
                  <p:cNvSpPr/>
                  <p:nvPr/>
                </p:nvSpPr>
                <p:spPr>
                  <a:xfrm>
                    <a:off x="2863075" y="5465460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>
                  <a:xfrm>
                    <a:off x="2863075" y="4499730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>
                  <a:xfrm>
                    <a:off x="2881075" y="4866943"/>
                    <a:ext cx="36000" cy="3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2752268" y="5260435"/>
                    <a:ext cx="36000" cy="3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>
                    <a:off x="2752268" y="5351299"/>
                    <a:ext cx="36000" cy="3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2706019" y="5036669"/>
                    <a:ext cx="2160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2712758" y="4805688"/>
                    <a:ext cx="2160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2721178" y="4315194"/>
                    <a:ext cx="98181" cy="127331"/>
                    <a:chOff x="2714876" y="4315194"/>
                    <a:chExt cx="98181" cy="127331"/>
                  </a:xfrm>
                </p:grpSpPr>
                <p:sp>
                  <p:nvSpPr>
                    <p:cNvPr id="266" name="Oval 265"/>
                    <p:cNvSpPr/>
                    <p:nvPr/>
                  </p:nvSpPr>
                  <p:spPr>
                    <a:xfrm>
                      <a:off x="2714876" y="4406525"/>
                      <a:ext cx="36000" cy="3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Oval 266"/>
                    <p:cNvSpPr/>
                    <p:nvPr/>
                  </p:nvSpPr>
                  <p:spPr>
                    <a:xfrm>
                      <a:off x="2777057" y="4406525"/>
                      <a:ext cx="36000" cy="3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" name="Oval 267"/>
                    <p:cNvSpPr/>
                    <p:nvPr/>
                  </p:nvSpPr>
                  <p:spPr>
                    <a:xfrm>
                      <a:off x="2714876" y="4315194"/>
                      <a:ext cx="36000" cy="3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Oval 268"/>
                    <p:cNvSpPr/>
                    <p:nvPr/>
                  </p:nvSpPr>
                  <p:spPr>
                    <a:xfrm>
                      <a:off x="2777057" y="4315194"/>
                      <a:ext cx="36000" cy="3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2863075" y="5140634"/>
                    <a:ext cx="72000" cy="261615"/>
                    <a:chOff x="3015475" y="4576925"/>
                    <a:chExt cx="72000" cy="261615"/>
                  </a:xfrm>
                </p:grpSpPr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3015475" y="4576925"/>
                      <a:ext cx="72000" cy="3600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Rectangle 262"/>
                    <p:cNvSpPr/>
                    <p:nvPr/>
                  </p:nvSpPr>
                  <p:spPr>
                    <a:xfrm>
                      <a:off x="3015475" y="4727335"/>
                      <a:ext cx="72000" cy="3600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" name="Rectangle 263"/>
                    <p:cNvSpPr/>
                    <p:nvPr/>
                  </p:nvSpPr>
                  <p:spPr>
                    <a:xfrm>
                      <a:off x="3015475" y="4802540"/>
                      <a:ext cx="72000" cy="3600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Rectangle 264"/>
                    <p:cNvSpPr/>
                    <p:nvPr/>
                  </p:nvSpPr>
                  <p:spPr>
                    <a:xfrm>
                      <a:off x="3015475" y="4652130"/>
                      <a:ext cx="72000" cy="3600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1" name="Oval 260"/>
                  <p:cNvSpPr/>
                  <p:nvPr/>
                </p:nvSpPr>
                <p:spPr>
                  <a:xfrm>
                    <a:off x="2734268" y="5438167"/>
                    <a:ext cx="72000" cy="7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1390318" y="4662243"/>
                  <a:ext cx="288000" cy="1296000"/>
                  <a:chOff x="2677989" y="4255038"/>
                  <a:chExt cx="288000" cy="1296000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2677989" y="4255038"/>
                    <a:ext cx="288000" cy="129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2734268" y="4528761"/>
                    <a:ext cx="72000" cy="7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/>
                  <p:cNvSpPr/>
                  <p:nvPr/>
                </p:nvSpPr>
                <p:spPr>
                  <a:xfrm>
                    <a:off x="2716268" y="5086897"/>
                    <a:ext cx="108000" cy="108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2734268" y="4867038"/>
                    <a:ext cx="72000" cy="7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ctangle 221"/>
                  <p:cNvSpPr/>
                  <p:nvPr/>
                </p:nvSpPr>
                <p:spPr>
                  <a:xfrm>
                    <a:off x="2863075" y="4424525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ectangle 222"/>
                  <p:cNvSpPr/>
                  <p:nvPr/>
                </p:nvSpPr>
                <p:spPr>
                  <a:xfrm>
                    <a:off x="2863075" y="4574935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>
                  <a:xfrm>
                    <a:off x="2863075" y="4650140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>
                  <a:xfrm>
                    <a:off x="2863075" y="4725346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2863075" y="5465460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2863075" y="4499730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>
                    <a:off x="2881075" y="4866943"/>
                    <a:ext cx="36000" cy="3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2752268" y="5260435"/>
                    <a:ext cx="36000" cy="3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Oval 229"/>
                  <p:cNvSpPr/>
                  <p:nvPr/>
                </p:nvSpPr>
                <p:spPr>
                  <a:xfrm>
                    <a:off x="2752268" y="5351299"/>
                    <a:ext cx="36000" cy="3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2706019" y="5036669"/>
                    <a:ext cx="2160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712758" y="4805688"/>
                    <a:ext cx="2160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3" name="Group 232"/>
                  <p:cNvGrpSpPr/>
                  <p:nvPr/>
                </p:nvGrpSpPr>
                <p:grpSpPr>
                  <a:xfrm>
                    <a:off x="2721178" y="4315194"/>
                    <a:ext cx="98181" cy="127331"/>
                    <a:chOff x="2714876" y="4315194"/>
                    <a:chExt cx="98181" cy="127331"/>
                  </a:xfrm>
                </p:grpSpPr>
                <p:sp>
                  <p:nvSpPr>
                    <p:cNvPr id="240" name="Oval 239"/>
                    <p:cNvSpPr/>
                    <p:nvPr/>
                  </p:nvSpPr>
                  <p:spPr>
                    <a:xfrm>
                      <a:off x="2714876" y="4406525"/>
                      <a:ext cx="36000" cy="3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" name="Oval 240"/>
                    <p:cNvSpPr/>
                    <p:nvPr/>
                  </p:nvSpPr>
                  <p:spPr>
                    <a:xfrm>
                      <a:off x="2777057" y="4406525"/>
                      <a:ext cx="36000" cy="3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2" name="Oval 241"/>
                    <p:cNvSpPr/>
                    <p:nvPr/>
                  </p:nvSpPr>
                  <p:spPr>
                    <a:xfrm>
                      <a:off x="2714876" y="4315194"/>
                      <a:ext cx="36000" cy="3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" name="Oval 242"/>
                    <p:cNvSpPr/>
                    <p:nvPr/>
                  </p:nvSpPr>
                  <p:spPr>
                    <a:xfrm>
                      <a:off x="2777057" y="4315194"/>
                      <a:ext cx="36000" cy="3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2863075" y="5140634"/>
                    <a:ext cx="72000" cy="261615"/>
                    <a:chOff x="3015475" y="4576925"/>
                    <a:chExt cx="72000" cy="261615"/>
                  </a:xfrm>
                </p:grpSpPr>
                <p:sp>
                  <p:nvSpPr>
                    <p:cNvPr id="236" name="Rectangle 235"/>
                    <p:cNvSpPr/>
                    <p:nvPr/>
                  </p:nvSpPr>
                  <p:spPr>
                    <a:xfrm>
                      <a:off x="3015475" y="4576925"/>
                      <a:ext cx="72000" cy="3600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Rectangle 236"/>
                    <p:cNvSpPr/>
                    <p:nvPr/>
                  </p:nvSpPr>
                  <p:spPr>
                    <a:xfrm>
                      <a:off x="3015475" y="4727335"/>
                      <a:ext cx="72000" cy="3600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" name="Rectangle 237"/>
                    <p:cNvSpPr/>
                    <p:nvPr/>
                  </p:nvSpPr>
                  <p:spPr>
                    <a:xfrm>
                      <a:off x="3015475" y="4802540"/>
                      <a:ext cx="72000" cy="3600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Rectangle 238"/>
                    <p:cNvSpPr/>
                    <p:nvPr/>
                  </p:nvSpPr>
                  <p:spPr>
                    <a:xfrm>
                      <a:off x="3015475" y="4652130"/>
                      <a:ext cx="72000" cy="3600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5" name="Oval 234"/>
                  <p:cNvSpPr/>
                  <p:nvPr/>
                </p:nvSpPr>
                <p:spPr>
                  <a:xfrm>
                    <a:off x="2734268" y="5438167"/>
                    <a:ext cx="72000" cy="7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678318" y="4662243"/>
                  <a:ext cx="288000" cy="1296000"/>
                  <a:chOff x="2677989" y="4255038"/>
                  <a:chExt cx="288000" cy="1296000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2677989" y="4255038"/>
                    <a:ext cx="288000" cy="129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2734268" y="4528761"/>
                    <a:ext cx="72000" cy="7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>
                    <a:off x="2716268" y="5086897"/>
                    <a:ext cx="108000" cy="108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2734268" y="4867038"/>
                    <a:ext cx="72000" cy="7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2863075" y="4424525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2863075" y="4574935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863075" y="4650140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2863075" y="4725346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2863075" y="5465460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>
                  <a:xfrm>
                    <a:off x="2863075" y="4499730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>
                    <a:off x="2881075" y="4866943"/>
                    <a:ext cx="36000" cy="3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2752268" y="5260435"/>
                    <a:ext cx="36000" cy="3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2752268" y="5351299"/>
                    <a:ext cx="36000" cy="3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2706019" y="5036669"/>
                    <a:ext cx="2160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712758" y="4805688"/>
                    <a:ext cx="2160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7" name="Group 206"/>
                  <p:cNvGrpSpPr/>
                  <p:nvPr/>
                </p:nvGrpSpPr>
                <p:grpSpPr>
                  <a:xfrm>
                    <a:off x="2721178" y="4315194"/>
                    <a:ext cx="98181" cy="127331"/>
                    <a:chOff x="2714876" y="4315194"/>
                    <a:chExt cx="98181" cy="127331"/>
                  </a:xfrm>
                </p:grpSpPr>
                <p:sp>
                  <p:nvSpPr>
                    <p:cNvPr id="214" name="Oval 213"/>
                    <p:cNvSpPr/>
                    <p:nvPr/>
                  </p:nvSpPr>
                  <p:spPr>
                    <a:xfrm>
                      <a:off x="2714876" y="4406525"/>
                      <a:ext cx="36000" cy="3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Oval 214"/>
                    <p:cNvSpPr/>
                    <p:nvPr/>
                  </p:nvSpPr>
                  <p:spPr>
                    <a:xfrm>
                      <a:off x="2777057" y="4406525"/>
                      <a:ext cx="36000" cy="3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" name="Oval 215"/>
                    <p:cNvSpPr/>
                    <p:nvPr/>
                  </p:nvSpPr>
                  <p:spPr>
                    <a:xfrm>
                      <a:off x="2714876" y="4315194"/>
                      <a:ext cx="36000" cy="3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Oval 216"/>
                    <p:cNvSpPr/>
                    <p:nvPr/>
                  </p:nvSpPr>
                  <p:spPr>
                    <a:xfrm>
                      <a:off x="2777057" y="4315194"/>
                      <a:ext cx="36000" cy="3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2863075" y="5140634"/>
                    <a:ext cx="72000" cy="261615"/>
                    <a:chOff x="3015475" y="4576925"/>
                    <a:chExt cx="72000" cy="261615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3015475" y="4576925"/>
                      <a:ext cx="72000" cy="3600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3015475" y="4727335"/>
                      <a:ext cx="72000" cy="3600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3015475" y="4802540"/>
                      <a:ext cx="72000" cy="3600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3015475" y="4652130"/>
                      <a:ext cx="72000" cy="3600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9" name="Oval 208"/>
                  <p:cNvSpPr/>
                  <p:nvPr/>
                </p:nvSpPr>
                <p:spPr>
                  <a:xfrm>
                    <a:off x="2734268" y="5438167"/>
                    <a:ext cx="72000" cy="7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2" name="Group 31"/>
            <p:cNvGrpSpPr/>
            <p:nvPr/>
          </p:nvGrpSpPr>
          <p:grpSpPr>
            <a:xfrm>
              <a:off x="1698877" y="4703175"/>
              <a:ext cx="1512000" cy="720000"/>
              <a:chOff x="2843208" y="5222132"/>
              <a:chExt cx="1512000" cy="720000"/>
            </a:xfrm>
          </p:grpSpPr>
          <p:sp>
            <p:nvSpPr>
              <p:cNvPr id="143" name="Octagon 142"/>
              <p:cNvSpPr/>
              <p:nvPr/>
            </p:nvSpPr>
            <p:spPr>
              <a:xfrm>
                <a:off x="2843208" y="5222132"/>
                <a:ext cx="1512000" cy="720000"/>
              </a:xfrm>
              <a:prstGeom prst="octagon">
                <a:avLst>
                  <a:gd name="adj" fmla="val 1508"/>
                </a:avLst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881876" y="5281733"/>
                <a:ext cx="648000" cy="504000"/>
              </a:xfrm>
              <a:prstGeom prst="roundRect">
                <a:avLst>
                  <a:gd name="adj" fmla="val 7612"/>
                </a:avLst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910964" y="5807774"/>
                <a:ext cx="108000" cy="108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073033" y="5807774"/>
                <a:ext cx="108000" cy="108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3235102" y="5807774"/>
                <a:ext cx="108000" cy="108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3397170" y="5807774"/>
                <a:ext cx="108000" cy="108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550044" y="5416076"/>
                <a:ext cx="72000" cy="3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550044" y="5482076"/>
                <a:ext cx="72000" cy="3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50044" y="5548076"/>
                <a:ext cx="72000" cy="3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550044" y="5614076"/>
                <a:ext cx="72000" cy="3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701286" y="5443533"/>
                <a:ext cx="72000" cy="3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701286" y="5502786"/>
                <a:ext cx="72000" cy="3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824256" y="5533733"/>
                <a:ext cx="72000" cy="3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824256" y="5434076"/>
                <a:ext cx="72000" cy="72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3824256" y="5616342"/>
                <a:ext cx="72000" cy="72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4212118" y="5430786"/>
                <a:ext cx="72000" cy="72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59" name="Group 158"/>
              <p:cNvGrpSpPr/>
              <p:nvPr/>
            </p:nvGrpSpPr>
            <p:grpSpPr>
              <a:xfrm>
                <a:off x="3701286" y="5251424"/>
                <a:ext cx="624833" cy="119013"/>
                <a:chOff x="3701286" y="5270984"/>
                <a:chExt cx="624833" cy="119013"/>
              </a:xfrm>
            </p:grpSpPr>
            <p:sp>
              <p:nvSpPr>
                <p:cNvPr id="180" name="Rectangle 179"/>
                <p:cNvSpPr/>
                <p:nvPr/>
              </p:nvSpPr>
              <p:spPr>
                <a:xfrm>
                  <a:off x="3701286" y="5317997"/>
                  <a:ext cx="72000" cy="3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3807054" y="5281335"/>
                  <a:ext cx="108000" cy="108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3942099" y="5299269"/>
                  <a:ext cx="72000" cy="3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050464" y="5299269"/>
                  <a:ext cx="72000" cy="3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942099" y="5353997"/>
                  <a:ext cx="72000" cy="3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050464" y="5353997"/>
                  <a:ext cx="72000" cy="3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254119" y="5270984"/>
                  <a:ext cx="72000" cy="72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60" name="Oval 159"/>
              <p:cNvSpPr/>
              <p:nvPr/>
            </p:nvSpPr>
            <p:spPr>
              <a:xfrm>
                <a:off x="3767169" y="5837996"/>
                <a:ext cx="72000" cy="72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3917339" y="5837996"/>
                <a:ext cx="72000" cy="72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4226158" y="5837996"/>
                <a:ext cx="72000" cy="72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824256" y="5731203"/>
                <a:ext cx="72000" cy="3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64" name="Group 163"/>
              <p:cNvGrpSpPr/>
              <p:nvPr/>
            </p:nvGrpSpPr>
            <p:grpSpPr>
              <a:xfrm>
                <a:off x="4034816" y="5434076"/>
                <a:ext cx="72000" cy="333127"/>
                <a:chOff x="4025335" y="5434076"/>
                <a:chExt cx="72000" cy="333127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4025335" y="5533733"/>
                  <a:ext cx="72000" cy="3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4025335" y="5434076"/>
                  <a:ext cx="72000" cy="72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4025335" y="5616342"/>
                  <a:ext cx="72000" cy="72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025335" y="5731203"/>
                  <a:ext cx="72000" cy="3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65" name="Straight Connector 164"/>
              <p:cNvCxnSpPr/>
              <p:nvPr/>
            </p:nvCxnSpPr>
            <p:spPr>
              <a:xfrm>
                <a:off x="3701286" y="5415025"/>
                <a:ext cx="252053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3981305" y="5415025"/>
                <a:ext cx="180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4189271" y="5415025"/>
                <a:ext cx="144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H="1" flipV="1">
                <a:off x="3968009" y="5425916"/>
                <a:ext cx="0" cy="32400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 flipV="1">
                <a:off x="4173623" y="5425916"/>
                <a:ext cx="0" cy="32400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4212118" y="5624579"/>
                <a:ext cx="72000" cy="3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212118" y="5688723"/>
                <a:ext cx="72000" cy="3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72" name="Straight Connector 171"/>
              <p:cNvCxnSpPr>
                <a:stCxn id="144" idx="1"/>
                <a:endCxn id="144" idx="3"/>
              </p:cNvCxnSpPr>
              <p:nvPr/>
            </p:nvCxnSpPr>
            <p:spPr>
              <a:xfrm>
                <a:off x="2881876" y="5533733"/>
                <a:ext cx="648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44" idx="2"/>
                <a:endCxn id="144" idx="0"/>
              </p:cNvCxnSpPr>
              <p:nvPr/>
            </p:nvCxnSpPr>
            <p:spPr>
              <a:xfrm flipV="1">
                <a:off x="3205876" y="5281733"/>
                <a:ext cx="0" cy="5040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Rectangle 173"/>
              <p:cNvSpPr/>
              <p:nvPr/>
            </p:nvSpPr>
            <p:spPr>
              <a:xfrm>
                <a:off x="2883038" y="5389186"/>
                <a:ext cx="648000" cy="288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2885005" y="5391048"/>
                <a:ext cx="645459" cy="286056"/>
              </a:xfrm>
              <a:custGeom>
                <a:avLst/>
                <a:gdLst>
                  <a:gd name="connsiteX0" fmla="*/ 0 w 645459"/>
                  <a:gd name="connsiteY0" fmla="*/ 141805 h 286056"/>
                  <a:gd name="connsiteX1" fmla="*/ 178479 w 645459"/>
                  <a:gd name="connsiteY1" fmla="*/ 286056 h 286056"/>
                  <a:gd name="connsiteX2" fmla="*/ 320285 w 645459"/>
                  <a:gd name="connsiteY2" fmla="*/ 141805 h 286056"/>
                  <a:gd name="connsiteX3" fmla="*/ 464535 w 645459"/>
                  <a:gd name="connsiteY3" fmla="*/ 0 h 286056"/>
                  <a:gd name="connsiteX4" fmla="*/ 645459 w 645459"/>
                  <a:gd name="connsiteY4" fmla="*/ 141805 h 28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459" h="286056">
                    <a:moveTo>
                      <a:pt x="0" y="141805"/>
                    </a:moveTo>
                    <a:cubicBezTo>
                      <a:pt x="62549" y="213930"/>
                      <a:pt x="125098" y="286056"/>
                      <a:pt x="178479" y="286056"/>
                    </a:cubicBezTo>
                    <a:cubicBezTo>
                      <a:pt x="231860" y="286056"/>
                      <a:pt x="272609" y="189481"/>
                      <a:pt x="320285" y="141805"/>
                    </a:cubicBezTo>
                    <a:cubicBezTo>
                      <a:pt x="367961" y="94129"/>
                      <a:pt x="410339" y="0"/>
                      <a:pt x="464535" y="0"/>
                    </a:cubicBezTo>
                    <a:cubicBezTo>
                      <a:pt x="518731" y="0"/>
                      <a:pt x="582095" y="70902"/>
                      <a:pt x="645459" y="141805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175010" y="3288862"/>
              <a:ext cx="1152000" cy="828000"/>
              <a:chOff x="2707794" y="4566705"/>
              <a:chExt cx="1152000" cy="828000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2743794" y="4602446"/>
                <a:ext cx="1080000" cy="756518"/>
                <a:chOff x="2763010" y="4594151"/>
                <a:chExt cx="1080000" cy="756518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3700796" y="4650832"/>
                  <a:ext cx="108000" cy="144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3047807" y="4776832"/>
                  <a:ext cx="72000" cy="3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>
                <a:xfrm>
                  <a:off x="3184868" y="4707914"/>
                  <a:ext cx="468000" cy="144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2763010" y="4594151"/>
                  <a:ext cx="1080000" cy="756518"/>
                </a:xfrm>
                <a:prstGeom prst="roundRect">
                  <a:avLst>
                    <a:gd name="adj" fmla="val 9113"/>
                  </a:avLst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3552936" y="4891228"/>
                  <a:ext cx="252000" cy="252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3570936" y="4969476"/>
                  <a:ext cx="108000" cy="108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047807" y="4662044"/>
                  <a:ext cx="72000" cy="3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2802272" y="4626044"/>
                  <a:ext cx="108000" cy="108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2908895" y="4740832"/>
                  <a:ext cx="108000" cy="108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130" name="Group 129"/>
                <p:cNvGrpSpPr/>
                <p:nvPr/>
              </p:nvGrpSpPr>
              <p:grpSpPr>
                <a:xfrm>
                  <a:off x="3173996" y="4995125"/>
                  <a:ext cx="72000" cy="161924"/>
                  <a:chOff x="3173996" y="4998139"/>
                  <a:chExt cx="72000" cy="161924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3173996" y="4998139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3173996" y="5061101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3173996" y="5124063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3295701" y="4995125"/>
                  <a:ext cx="72000" cy="224887"/>
                  <a:chOff x="3326396" y="5150539"/>
                  <a:chExt cx="72000" cy="224887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3326396" y="5150539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3326396" y="5213501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3326396" y="5276463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3326396" y="5339426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3417406" y="4995125"/>
                  <a:ext cx="72000" cy="161924"/>
                  <a:chOff x="3478796" y="5302939"/>
                  <a:chExt cx="72000" cy="161924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3478796" y="5302939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3478796" y="5365901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3478796" y="5428863"/>
                    <a:ext cx="72000" cy="36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0" name="Rounded Rectangle 119"/>
              <p:cNvSpPr/>
              <p:nvPr/>
            </p:nvSpPr>
            <p:spPr>
              <a:xfrm>
                <a:off x="2707794" y="4566705"/>
                <a:ext cx="1152000" cy="828000"/>
              </a:xfrm>
              <a:prstGeom prst="roundRect">
                <a:avLst>
                  <a:gd name="adj" fmla="val 9113"/>
                </a:avLst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34" name="Elbow Connector 33"/>
            <p:cNvCxnSpPr>
              <a:stCxn id="218" idx="2"/>
              <a:endCxn id="145" idx="4"/>
            </p:cNvCxnSpPr>
            <p:nvPr/>
          </p:nvCxnSpPr>
          <p:spPr>
            <a:xfrm rot="16200000" flipH="1">
              <a:off x="881108" y="4457291"/>
              <a:ext cx="1315955" cy="563096"/>
            </a:xfrm>
            <a:prstGeom prst="bentConnector3">
              <a:avLst>
                <a:gd name="adj1" fmla="val 117371"/>
              </a:avLst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92" idx="2"/>
              <a:endCxn id="146" idx="4"/>
            </p:cNvCxnSpPr>
            <p:nvPr/>
          </p:nvCxnSpPr>
          <p:spPr>
            <a:xfrm rot="16200000" flipH="1">
              <a:off x="1106142" y="4520256"/>
              <a:ext cx="1315955" cy="437165"/>
            </a:xfrm>
            <a:prstGeom prst="bentConnector3">
              <a:avLst>
                <a:gd name="adj1" fmla="val 128465"/>
              </a:avLst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apezoid 35"/>
            <p:cNvSpPr/>
            <p:nvPr/>
          </p:nvSpPr>
          <p:spPr>
            <a:xfrm flipV="1">
              <a:off x="5194718" y="5003714"/>
              <a:ext cx="190918" cy="165055"/>
            </a:xfrm>
            <a:prstGeom prst="trapezoid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44" idx="2"/>
              <a:endCxn id="38" idx="4"/>
            </p:cNvCxnSpPr>
            <p:nvPr/>
          </p:nvCxnSpPr>
          <p:spPr>
            <a:xfrm rot="5400000" flipH="1" flipV="1">
              <a:off x="1617791" y="3365029"/>
              <a:ext cx="67578" cy="1364087"/>
            </a:xfrm>
            <a:prstGeom prst="bentConnector3">
              <a:avLst>
                <a:gd name="adj1" fmla="val -338276"/>
              </a:avLst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279624" y="3905284"/>
              <a:ext cx="108000" cy="108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9" name="Elbow Connector 38"/>
            <p:cNvCxnSpPr>
              <a:stCxn id="244" idx="0"/>
              <a:endCxn id="271" idx="2"/>
            </p:cNvCxnSpPr>
            <p:nvPr/>
          </p:nvCxnSpPr>
          <p:spPr>
            <a:xfrm rot="5400000" flipH="1" flipV="1">
              <a:off x="1183430" y="1738639"/>
              <a:ext cx="832331" cy="1260117"/>
            </a:xfrm>
            <a:prstGeom prst="bentConnector3">
              <a:avLst>
                <a:gd name="adj1" fmla="val 70310"/>
              </a:avLst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218" idx="0"/>
              <a:endCxn id="273" idx="2"/>
            </p:cNvCxnSpPr>
            <p:nvPr/>
          </p:nvCxnSpPr>
          <p:spPr>
            <a:xfrm rot="5400000" flipH="1" flipV="1">
              <a:off x="2032074" y="1177995"/>
              <a:ext cx="832331" cy="238140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92" idx="0"/>
              <a:endCxn id="275" idx="2"/>
            </p:cNvCxnSpPr>
            <p:nvPr/>
          </p:nvCxnSpPr>
          <p:spPr>
            <a:xfrm rot="5400000" flipH="1" flipV="1">
              <a:off x="3744453" y="-246384"/>
              <a:ext cx="832331" cy="5230162"/>
            </a:xfrm>
            <a:prstGeom prst="bentConnector3">
              <a:avLst>
                <a:gd name="adj1" fmla="val 24341"/>
              </a:avLst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 rot="19620000">
              <a:off x="6066468" y="2516794"/>
              <a:ext cx="648001" cy="1241198"/>
              <a:chOff x="6668524" y="3414149"/>
              <a:chExt cx="648001" cy="1241198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6920524" y="3414149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6668524" y="3467971"/>
                <a:ext cx="648001" cy="1187376"/>
                <a:chOff x="7323933" y="3325199"/>
                <a:chExt cx="648001" cy="1187376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7323933" y="3325199"/>
                  <a:ext cx="648001" cy="1080321"/>
                  <a:chOff x="6999934" y="3608665"/>
                  <a:chExt cx="648001" cy="1080321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6999934" y="3608665"/>
                    <a:ext cx="648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Trapezoid 115"/>
                  <p:cNvSpPr/>
                  <p:nvPr/>
                </p:nvSpPr>
                <p:spPr>
                  <a:xfrm rot="10800000">
                    <a:off x="6999935" y="3680818"/>
                    <a:ext cx="648000" cy="144000"/>
                  </a:xfrm>
                  <a:prstGeom prst="trapezoid">
                    <a:avLst>
                      <a:gd name="adj" fmla="val 45558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7179934" y="3824986"/>
                    <a:ext cx="288000" cy="72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ctagon 117"/>
                  <p:cNvSpPr/>
                  <p:nvPr/>
                </p:nvSpPr>
                <p:spPr>
                  <a:xfrm>
                    <a:off x="7071934" y="3896986"/>
                    <a:ext cx="504000" cy="792000"/>
                  </a:xfrm>
                  <a:prstGeom prst="octagon">
                    <a:avLst>
                      <a:gd name="adj" fmla="val 7589"/>
                    </a:avLst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7647933" y="3613520"/>
                  <a:ext cx="0" cy="792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7437391" y="3613520"/>
                  <a:ext cx="0" cy="792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855801" y="3611401"/>
                  <a:ext cx="0" cy="792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Snip Same Side Corner Rectangle 112"/>
                <p:cNvSpPr/>
                <p:nvPr/>
              </p:nvSpPr>
              <p:spPr>
                <a:xfrm rot="10800000">
                  <a:off x="7449934" y="4404575"/>
                  <a:ext cx="396000" cy="108000"/>
                </a:xfrm>
                <a:prstGeom prst="snip2Same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4" name="Snip Same Side Corner Rectangle 113"/>
                <p:cNvSpPr/>
                <p:nvPr/>
              </p:nvSpPr>
              <p:spPr>
                <a:xfrm rot="10800000">
                  <a:off x="7503934" y="4403043"/>
                  <a:ext cx="288000" cy="72000"/>
                </a:xfrm>
                <a:prstGeom prst="snip2Same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 rot="1980000" flipH="1">
              <a:off x="4225516" y="2516794"/>
              <a:ext cx="648001" cy="1241198"/>
              <a:chOff x="6668524" y="3414149"/>
              <a:chExt cx="648001" cy="1241198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6920524" y="3414149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668524" y="3467971"/>
                <a:ext cx="648001" cy="1187376"/>
                <a:chOff x="7323933" y="3325199"/>
                <a:chExt cx="648001" cy="1187376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323933" y="3325199"/>
                  <a:ext cx="648001" cy="1080321"/>
                  <a:chOff x="6999934" y="3608665"/>
                  <a:chExt cx="648001" cy="1080321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6999934" y="3608665"/>
                    <a:ext cx="648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10800000">
                    <a:off x="6999935" y="3680818"/>
                    <a:ext cx="648000" cy="144000"/>
                  </a:xfrm>
                  <a:prstGeom prst="trapezoid">
                    <a:avLst>
                      <a:gd name="adj" fmla="val 45558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7179934" y="3824986"/>
                    <a:ext cx="288000" cy="720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ctagon 105"/>
                  <p:cNvSpPr/>
                  <p:nvPr/>
                </p:nvSpPr>
                <p:spPr>
                  <a:xfrm>
                    <a:off x="7071934" y="3896986"/>
                    <a:ext cx="504000" cy="792000"/>
                  </a:xfrm>
                  <a:prstGeom prst="octagon">
                    <a:avLst>
                      <a:gd name="adj" fmla="val 7589"/>
                    </a:avLst>
                  </a:prstGeom>
                  <a:noFill/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7647933" y="3613520"/>
                  <a:ext cx="0" cy="792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7437391" y="3613520"/>
                  <a:ext cx="0" cy="792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7855801" y="3611401"/>
                  <a:ext cx="0" cy="792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Snip Same Side Corner Rectangle 100"/>
                <p:cNvSpPr/>
                <p:nvPr/>
              </p:nvSpPr>
              <p:spPr>
                <a:xfrm rot="10800000">
                  <a:off x="7449934" y="4404575"/>
                  <a:ext cx="396000" cy="108000"/>
                </a:xfrm>
                <a:prstGeom prst="snip2Same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2" name="Snip Same Side Corner Rectangle 101"/>
                <p:cNvSpPr/>
                <p:nvPr/>
              </p:nvSpPr>
              <p:spPr>
                <a:xfrm rot="10800000">
                  <a:off x="7502637" y="4405040"/>
                  <a:ext cx="288000" cy="72000"/>
                </a:xfrm>
                <a:prstGeom prst="snip2Same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4" name="Rectangle 43"/>
            <p:cNvSpPr/>
            <p:nvPr/>
          </p:nvSpPr>
          <p:spPr>
            <a:xfrm rot="1980000">
              <a:off x="4055859" y="3353791"/>
              <a:ext cx="36000" cy="36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9620000" flipH="1">
              <a:off x="6386382" y="3639289"/>
              <a:ext cx="36000" cy="36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6" name="Elbow Connector 45"/>
            <p:cNvCxnSpPr>
              <a:stCxn id="128" idx="0"/>
              <a:endCxn id="47" idx="2"/>
            </p:cNvCxnSpPr>
            <p:nvPr/>
          </p:nvCxnSpPr>
          <p:spPr>
            <a:xfrm rot="16200000" flipH="1">
              <a:off x="2839955" y="2820813"/>
              <a:ext cx="525496" cy="1596863"/>
            </a:xfrm>
            <a:prstGeom prst="bentConnector4">
              <a:avLst>
                <a:gd name="adj1" fmla="val -43502"/>
                <a:gd name="adj2" fmla="val 87588"/>
              </a:avLst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901135" y="3845992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8" name="Elbow Connector 47"/>
            <p:cNvCxnSpPr>
              <a:stCxn id="44" idx="1"/>
              <a:endCxn id="47" idx="0"/>
            </p:cNvCxnSpPr>
            <p:nvPr/>
          </p:nvCxnSpPr>
          <p:spPr>
            <a:xfrm rot="10800000" flipV="1">
              <a:off x="3937135" y="3361986"/>
              <a:ext cx="121628" cy="484005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905893" y="4266481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0" name="Elbow Connector 49"/>
            <p:cNvCxnSpPr>
              <a:stCxn id="129" idx="4"/>
              <a:endCxn id="49" idx="2"/>
            </p:cNvCxnSpPr>
            <p:nvPr/>
          </p:nvCxnSpPr>
          <p:spPr>
            <a:xfrm rot="16200000" flipH="1">
              <a:off x="2796796" y="3193383"/>
              <a:ext cx="723197" cy="1494998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49" idx="6"/>
              <a:endCxn id="36" idx="0"/>
            </p:cNvCxnSpPr>
            <p:nvPr/>
          </p:nvCxnSpPr>
          <p:spPr>
            <a:xfrm>
              <a:off x="3977893" y="4302481"/>
              <a:ext cx="1312284" cy="866288"/>
            </a:xfrm>
            <a:prstGeom prst="bentConnector4">
              <a:avLst>
                <a:gd name="adj1" fmla="val 62396"/>
                <a:gd name="adj2" fmla="val 126388"/>
              </a:avLst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5343992" y="2305712"/>
              <a:ext cx="252000" cy="1009851"/>
              <a:chOff x="6957413" y="3075483"/>
              <a:chExt cx="252000" cy="1009851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957413" y="3075483"/>
                <a:ext cx="252000" cy="1009851"/>
                <a:chOff x="5953485" y="3252787"/>
                <a:chExt cx="252000" cy="100985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5971485" y="3252787"/>
                  <a:ext cx="216000" cy="10800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5953485" y="3360787"/>
                  <a:ext cx="252000" cy="3600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5971485" y="3395584"/>
                  <a:ext cx="216000" cy="10800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5953485" y="3504979"/>
                  <a:ext cx="252000" cy="252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953485" y="3616538"/>
                  <a:ext cx="252000" cy="108739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5971485" y="3756979"/>
                  <a:ext cx="216000" cy="21600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953485" y="3974134"/>
                  <a:ext cx="252000" cy="7200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5971485" y="4046638"/>
                  <a:ext cx="216000" cy="21600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>
              <a:xfrm>
                <a:off x="6975413" y="3439419"/>
                <a:ext cx="0" cy="10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997013" y="3439419"/>
                <a:ext cx="0" cy="10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040213" y="3439419"/>
                <a:ext cx="0" cy="10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061813" y="3439419"/>
                <a:ext cx="0" cy="10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7126613" y="3439419"/>
                <a:ext cx="0" cy="10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018613" y="3439419"/>
                <a:ext cx="0" cy="10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148213" y="3439419"/>
                <a:ext cx="0" cy="10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169813" y="3439419"/>
                <a:ext cx="0" cy="10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083413" y="3439419"/>
                <a:ext cx="0" cy="10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191413" y="3439419"/>
                <a:ext cx="0" cy="10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105013" y="3439419"/>
                <a:ext cx="0" cy="10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rapezoid 52"/>
            <p:cNvSpPr/>
            <p:nvPr/>
          </p:nvSpPr>
          <p:spPr>
            <a:xfrm>
              <a:off x="5260367" y="3312808"/>
              <a:ext cx="419250" cy="72000"/>
            </a:xfrm>
            <a:prstGeom prst="trapezoid">
              <a:avLst>
                <a:gd name="adj" fmla="val 61379"/>
              </a:avLst>
            </a:prstGeom>
            <a:solidFill>
              <a:schemeClr val="bg1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Trapezoid 53"/>
            <p:cNvSpPr/>
            <p:nvPr/>
          </p:nvSpPr>
          <p:spPr>
            <a:xfrm flipV="1">
              <a:off x="5398759" y="3548718"/>
              <a:ext cx="144000" cy="1080000"/>
            </a:xfrm>
            <a:prstGeom prst="trapezoid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flipV="1">
              <a:off x="5307992" y="3387413"/>
              <a:ext cx="324000" cy="161305"/>
            </a:xfrm>
            <a:prstGeom prst="trapezoid">
              <a:avLst>
                <a:gd name="adj" fmla="val 56001"/>
              </a:avLst>
            </a:prstGeom>
            <a:solidFill>
              <a:schemeClr val="bg1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308554" y="3384456"/>
              <a:ext cx="75038" cy="1277881"/>
            </a:xfrm>
            <a:prstGeom prst="line">
              <a:avLst/>
            </a:prstGeom>
            <a:ln w="19050">
              <a:solidFill>
                <a:srgbClr val="7030A0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559427" y="3386033"/>
              <a:ext cx="75038" cy="1277881"/>
            </a:xfrm>
            <a:prstGeom prst="line">
              <a:avLst/>
            </a:prstGeom>
            <a:ln w="19050">
              <a:solidFill>
                <a:srgbClr val="7030A0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388017" y="4659709"/>
              <a:ext cx="1728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384754" y="4629850"/>
              <a:ext cx="52388" cy="28574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629503" y="3466839"/>
              <a:ext cx="201600" cy="0"/>
            </a:xfrm>
            <a:prstGeom prst="line">
              <a:avLst/>
            </a:prstGeom>
            <a:ln w="19050">
              <a:solidFill>
                <a:srgbClr val="7030A0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5506199" y="4629848"/>
              <a:ext cx="52388" cy="28574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49" idx="4"/>
              <a:endCxn id="148" idx="4"/>
            </p:cNvCxnSpPr>
            <p:nvPr/>
          </p:nvCxnSpPr>
          <p:spPr>
            <a:xfrm rot="5400000">
              <a:off x="2595198" y="4050122"/>
              <a:ext cx="1058336" cy="1635054"/>
            </a:xfrm>
            <a:prstGeom prst="bentConnector3">
              <a:avLst>
                <a:gd name="adj1" fmla="val 121600"/>
              </a:avLst>
            </a:prstGeom>
            <a:ln w="6350">
              <a:solidFill>
                <a:schemeClr val="tx1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256306" y="1898531"/>
              <a:ext cx="3663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8"/>
                <p:cNvSpPr txBox="1"/>
                <p:nvPr/>
              </p:nvSpPr>
              <p:spPr>
                <a:xfrm>
                  <a:off x="1347261" y="1446670"/>
                  <a:ext cx="246674" cy="251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4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261" y="1446670"/>
                  <a:ext cx="246674" cy="251617"/>
                </a:xfrm>
                <a:prstGeom prst="rect">
                  <a:avLst/>
                </a:prstGeom>
                <a:blipFill>
                  <a:blip r:embed="rId3"/>
                  <a:stretch>
                    <a:fillRect l="-21212" r="-6061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9"/>
            <p:cNvSpPr txBox="1"/>
            <p:nvPr/>
          </p:nvSpPr>
          <p:spPr>
            <a:xfrm>
              <a:off x="1752304" y="1113252"/>
              <a:ext cx="1043385" cy="359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triggering</a:t>
              </a:r>
            </a:p>
          </p:txBody>
        </p:sp>
        <p:cxnSp>
          <p:nvCxnSpPr>
            <p:cNvPr id="66" name="Straight Arrow Connector 65"/>
            <p:cNvCxnSpPr>
              <a:stCxn id="65" idx="2"/>
            </p:cNvCxnSpPr>
            <p:nvPr/>
          </p:nvCxnSpPr>
          <p:spPr>
            <a:xfrm flipH="1">
              <a:off x="2229654" y="1472704"/>
              <a:ext cx="44343" cy="35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436971" y="1401552"/>
                  <a:ext cx="7549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6971" y="1401552"/>
                  <a:ext cx="7549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957954" y="1401552"/>
                  <a:ext cx="1281821" cy="359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954" y="1401552"/>
                  <a:ext cx="1281821" cy="3594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16"/>
            <p:cNvSpPr txBox="1"/>
            <p:nvPr/>
          </p:nvSpPr>
          <p:spPr>
            <a:xfrm>
              <a:off x="2129554" y="2716960"/>
              <a:ext cx="1166721" cy="3594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Signal Gen.</a:t>
              </a:r>
            </a:p>
          </p:txBody>
        </p:sp>
        <p:sp>
          <p:nvSpPr>
            <p:cNvPr id="70" name="TextBox 304"/>
            <p:cNvSpPr txBox="1"/>
            <p:nvPr/>
          </p:nvSpPr>
          <p:spPr>
            <a:xfrm>
              <a:off x="5670058" y="5036817"/>
              <a:ext cx="1554032" cy="3594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Shimadzu HPVX</a:t>
              </a:r>
            </a:p>
          </p:txBody>
        </p:sp>
        <p:sp>
          <p:nvSpPr>
            <p:cNvPr id="71" name="TextBox 305"/>
            <p:cNvSpPr txBox="1"/>
            <p:nvPr/>
          </p:nvSpPr>
          <p:spPr>
            <a:xfrm>
              <a:off x="6746530" y="3699928"/>
              <a:ext cx="1208733" cy="3594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Flash lamps</a:t>
              </a:r>
            </a:p>
          </p:txBody>
        </p:sp>
        <p:sp>
          <p:nvSpPr>
            <p:cNvPr id="72" name="TextBox 307"/>
            <p:cNvSpPr txBox="1"/>
            <p:nvPr/>
          </p:nvSpPr>
          <p:spPr>
            <a:xfrm>
              <a:off x="2089884" y="4337063"/>
              <a:ext cx="853602" cy="359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Oscope</a:t>
              </a:r>
              <a:endParaRPr lang="en-US" sz="1400" dirty="0"/>
            </a:p>
          </p:txBody>
        </p:sp>
        <p:sp>
          <p:nvSpPr>
            <p:cNvPr id="73" name="TextBox 308"/>
            <p:cNvSpPr txBox="1"/>
            <p:nvPr/>
          </p:nvSpPr>
          <p:spPr>
            <a:xfrm>
              <a:off x="6276105" y="2035195"/>
              <a:ext cx="1579595" cy="611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/>
                <a:t>Long distance microscope lens</a:t>
              </a:r>
            </a:p>
          </p:txBody>
        </p:sp>
        <p:cxnSp>
          <p:nvCxnSpPr>
            <p:cNvPr id="74" name="Straight Connector 73"/>
            <p:cNvCxnSpPr>
              <a:stCxn id="89" idx="3"/>
              <a:endCxn id="73" idx="1"/>
            </p:cNvCxnSpPr>
            <p:nvPr/>
          </p:nvCxnSpPr>
          <p:spPr>
            <a:xfrm flipV="1">
              <a:off x="5577991" y="2340729"/>
              <a:ext cx="698113" cy="161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5"/>
          <a:stretch/>
        </p:blipFill>
        <p:spPr>
          <a:xfrm>
            <a:off x="398437" y="3101446"/>
            <a:ext cx="2256066" cy="18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77897" y="643226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10/18/2017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8377" y="6432265"/>
            <a:ext cx="328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Kingstedt Weekly Group Meeting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78475" y="386784"/>
            <a:ext cx="378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Notes on Approach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909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Approach: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/>
              <p:cNvSpPr txBox="1"/>
              <p:nvPr/>
            </p:nvSpPr>
            <p:spPr>
              <a:xfrm>
                <a:off x="448887" y="1100972"/>
                <a:ext cx="82545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If you put an equation on a side you must define what the variables are unless they are commonly known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 in the community.</a:t>
                </a:r>
              </a:p>
              <a:p>
                <a:r>
                  <a:rPr lang="en-US" dirty="0"/>
                  <a:t>      •  Note, it is better to be more explicit than general when defining variables.</a:t>
                </a:r>
              </a:p>
            </p:txBody>
          </p:sp>
        </mc:Choice>
        <mc:Fallback xmlns="">
          <p:sp>
            <p:nvSpPr>
              <p:cNvPr id="284" name="TextBox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7" y="1100972"/>
                <a:ext cx="8254539" cy="923330"/>
              </a:xfrm>
              <a:prstGeom prst="rect">
                <a:avLst/>
              </a:prstGeom>
              <a:blipFill>
                <a:blip r:embed="rId3"/>
                <a:stretch>
                  <a:fillRect l="-665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49299" y="2173328"/>
            <a:ext cx="7118679" cy="1050178"/>
            <a:chOff x="749299" y="2232596"/>
            <a:chExt cx="7118679" cy="1050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49299" y="2232596"/>
                  <a:ext cx="7118679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)))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299" y="2232596"/>
                  <a:ext cx="7118679" cy="518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/>
            <p:cNvSpPr/>
            <p:nvPr/>
          </p:nvSpPr>
          <p:spPr>
            <a:xfrm rot="5400000" flipV="1">
              <a:off x="1043594" y="2379181"/>
              <a:ext cx="109911" cy="698501"/>
            </a:xfrm>
            <a:prstGeom prst="rightBrac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650" y="2913442"/>
              <a:ext cx="2133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gray signature</a:t>
              </a:r>
            </a:p>
          </p:txBody>
        </p:sp>
      </p:grpSp>
      <p:sp>
        <p:nvSpPr>
          <p:cNvPr id="285" name="TextBox 284"/>
          <p:cNvSpPr txBox="1"/>
          <p:nvPr/>
        </p:nvSpPr>
        <p:spPr>
          <a:xfrm>
            <a:off x="448887" y="3525442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References are key to the approach section. They help provide credence that the approach you are taking is generally accepted.</a:t>
            </a:r>
          </a:p>
        </p:txBody>
      </p:sp>
    </p:spTree>
    <p:extLst>
      <p:ext uri="{BB962C8B-B14F-4D97-AF65-F5344CB8AC3E}">
        <p14:creationId xmlns:p14="http://schemas.microsoft.com/office/powerpoint/2010/main" val="316563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01350" y="643226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22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Location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56344" y="386784"/>
            <a:ext cx="483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Notes on Figures/Images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449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Figures/Images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887" y="1113906"/>
            <a:ext cx="825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Keep in mind that men are far more likely to be color blind.  Avoid being completely dependent on color for presentations given to broad audiences. Avoid </a:t>
            </a:r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/>
              <a:t>, </a:t>
            </a:r>
            <a:r>
              <a:rPr lang="en-US" dirty="0">
                <a:solidFill>
                  <a:srgbClr val="00FF00"/>
                </a:solidFill>
              </a:rPr>
              <a:t>bright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green</a:t>
            </a:r>
            <a:r>
              <a:rPr lang="en-US" dirty="0"/>
              <a:t>, and </a:t>
            </a:r>
            <a:r>
              <a:rPr lang="en-US" dirty="0">
                <a:solidFill>
                  <a:srgbClr val="00FFFF"/>
                </a:solidFill>
              </a:rPr>
              <a:t>cyan</a:t>
            </a:r>
            <a:r>
              <a:rPr lang="en-US" dirty="0"/>
              <a:t> on plots.  Use </a:t>
            </a:r>
            <a:r>
              <a:rPr lang="en-US" dirty="0">
                <a:solidFill>
                  <a:srgbClr val="FFC000"/>
                </a:solidFill>
              </a:rPr>
              <a:t>golden rod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forest green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887" y="2137241"/>
            <a:ext cx="825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If you can’t read the text on your computer screen from 6 </a:t>
            </a:r>
            <a:r>
              <a:rPr lang="en-US" dirty="0" err="1"/>
              <a:t>ft</a:t>
            </a:r>
            <a:r>
              <a:rPr lang="en-US" dirty="0"/>
              <a:t> away the text is too small.</a:t>
            </a:r>
          </a:p>
          <a:p>
            <a:r>
              <a:rPr lang="en-US" dirty="0"/>
              <a:t>      • </a:t>
            </a:r>
            <a:r>
              <a:rPr lang="en-US" sz="1000" dirty="0"/>
              <a:t>Size 10 is the absolute smallest your figure text should be.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4729" y="3906912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Make all plots using MATLAB using Helvetica Font (sans serif)</a:t>
            </a:r>
          </a:p>
          <a:p>
            <a:r>
              <a:rPr lang="en-US" dirty="0"/>
              <a:t>       • https://blogs.mathworks.com/loren/2007/12/11/making-pretty-graphs/</a:t>
            </a:r>
          </a:p>
        </p:txBody>
      </p:sp>
      <p:sp>
        <p:nvSpPr>
          <p:cNvPr id="3" name="Rectangle 2"/>
          <p:cNvSpPr/>
          <p:nvPr/>
        </p:nvSpPr>
        <p:spPr>
          <a:xfrm>
            <a:off x="444729" y="3160576"/>
            <a:ext cx="825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If a data point is important to discuss add an arrow or call out to draw attention to it while specifying its importance.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4729" y="4653248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Use the digitize plot function if you need to take data from published work.</a:t>
            </a:r>
          </a:p>
          <a:p>
            <a:r>
              <a:rPr lang="en-US" dirty="0"/>
              <a:t>      • http://www.mathworks.com/matlabcentral/fileexchange/928-digitize2-m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4729" y="5399583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Adapting figures from textbooks, publications, the web, etc. is okay.  When recreating art make sure you give credit to the source.</a:t>
            </a:r>
          </a:p>
        </p:txBody>
      </p:sp>
    </p:spTree>
    <p:extLst>
      <p:ext uri="{BB962C8B-B14F-4D97-AF65-F5344CB8AC3E}">
        <p14:creationId xmlns:p14="http://schemas.microsoft.com/office/powerpoint/2010/main" val="29232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12587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01350" y="643226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22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Location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14473" y="386784"/>
            <a:ext cx="331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Notes on 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778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887" y="1113906"/>
            <a:ext cx="825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Results are the outcomes of your approach.</a:t>
            </a:r>
          </a:p>
          <a:p>
            <a:r>
              <a:rPr lang="en-US" dirty="0"/>
              <a:t>      • It should be clear how you obtained a specific result. If you can’t clearly explain where it came from, you are missing something in your approach section.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4730" y="2174778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Many times results obtained are image or video based.</a:t>
            </a:r>
          </a:p>
          <a:p>
            <a:r>
              <a:rPr lang="en-US" dirty="0"/>
              <a:t>      • Take time to make sure they are easy to understand.</a:t>
            </a:r>
          </a:p>
          <a:p>
            <a:r>
              <a:rPr lang="en-US" dirty="0"/>
              <a:t>      • If playing a video make sure to describe it in advance, play it, play it again highlighting important features.</a:t>
            </a:r>
          </a:p>
          <a:p>
            <a:r>
              <a:rPr lang="en-US" dirty="0"/>
              <a:t>      • Include scale bars.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4730" y="4089887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Results are something that you have to interpret.</a:t>
            </a:r>
          </a:p>
          <a:p>
            <a:r>
              <a:rPr lang="en-US" dirty="0"/>
              <a:t>      • When presenting your interpretation it should be clear and authoritative.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4729" y="4921607"/>
            <a:ext cx="825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These are what people come to see. Make it worth their time.</a:t>
            </a:r>
          </a:p>
        </p:txBody>
      </p:sp>
    </p:spTree>
    <p:extLst>
      <p:ext uri="{BB962C8B-B14F-4D97-AF65-F5344CB8AC3E}">
        <p14:creationId xmlns:p14="http://schemas.microsoft.com/office/powerpoint/2010/main" val="322462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7277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01350" y="643226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22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Location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67174" y="386784"/>
            <a:ext cx="4209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Notes on Conclusions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887" y="1113906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Conclusions are not observations.</a:t>
            </a:r>
          </a:p>
          <a:p>
            <a:endParaRPr lang="en-US" dirty="0"/>
          </a:p>
          <a:p>
            <a:r>
              <a:rPr lang="en-US" dirty="0"/>
              <a:t>2. Use a bulleted list with pictures to hit the important points.</a:t>
            </a:r>
          </a:p>
          <a:p>
            <a:endParaRPr lang="en-US" dirty="0"/>
          </a:p>
          <a:p>
            <a:r>
              <a:rPr lang="en-US" dirty="0"/>
              <a:t>3. For a presentation you should end up with anywhere from one to five conclusions.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10959" y="3259959"/>
            <a:ext cx="432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Notes on Future Work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2561" y="3987053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Do </a:t>
            </a:r>
            <a:r>
              <a:rPr lang="en-US" b="1" u="sng" dirty="0">
                <a:solidFill>
                  <a:srgbClr val="C00000"/>
                </a:solidFill>
              </a:rPr>
              <a:t>not</a:t>
            </a:r>
            <a:r>
              <a:rPr lang="en-US" dirty="0"/>
              <a:t> include future work in a conference presentation unless you have already started it.</a:t>
            </a:r>
          </a:p>
          <a:p>
            <a:endParaRPr lang="en-US" dirty="0"/>
          </a:p>
          <a:p>
            <a:r>
              <a:rPr lang="en-US" dirty="0"/>
              <a:t>2. Future work can detract from what you have done. Be careful not to shift the focus of the work done to a new area.</a:t>
            </a:r>
          </a:p>
        </p:txBody>
      </p:sp>
    </p:spTree>
    <p:extLst>
      <p:ext uri="{BB962C8B-B14F-4D97-AF65-F5344CB8AC3E}">
        <p14:creationId xmlns:p14="http://schemas.microsoft.com/office/powerpoint/2010/main" val="72028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1122</Words>
  <Application>Microsoft Office PowerPoint</Application>
  <PresentationFormat>On-screen Show (4:3)</PresentationFormat>
  <Paragraphs>140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John Callaway</cp:lastModifiedBy>
  <cp:revision>5</cp:revision>
  <dcterms:created xsi:type="dcterms:W3CDTF">2017-12-12T18:05:06Z</dcterms:created>
  <dcterms:modified xsi:type="dcterms:W3CDTF">2018-04-26T19:44:55Z</dcterms:modified>
</cp:coreProperties>
</file>