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1" r:id="rId2"/>
    <p:sldId id="264" r:id="rId3"/>
    <p:sldId id="265" r:id="rId4"/>
    <p:sldId id="270" r:id="rId5"/>
    <p:sldId id="267" r:id="rId6"/>
    <p:sldId id="269" r:id="rId7"/>
    <p:sldId id="271" r:id="rId8"/>
    <p:sldId id="278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74" autoAdjust="0"/>
  </p:normalViewPr>
  <p:slideViewPr>
    <p:cSldViewPr snapToGrid="0">
      <p:cViewPr varScale="1">
        <p:scale>
          <a:sx n="112" d="100"/>
          <a:sy n="112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3A040-77B1-4F8B-AE98-78169984260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020C1-B3F7-4A0B-A90E-6D1FA776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77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020C1-B3F7-4A0B-A90E-6D1FA7764F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1D4E-C5AF-4958-8175-3521F4A5BF79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97CEE-D2C7-4AEF-9101-2676EA39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7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832" y="974321"/>
            <a:ext cx="8789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Determination of Dynamic Tensile Strength of Concrete Using a Split Hopkinson Pressure Bar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48900" y="64322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8394" y="643226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2" y="6438965"/>
            <a:ext cx="1409637" cy="35593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23113" y="3366655"/>
            <a:ext cx="5297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Nik Benko, John Callaway, Nick Dorsett, Martin </a:t>
            </a:r>
            <a:r>
              <a:rPr lang="en-US" dirty="0" err="1"/>
              <a:t>Raming</a:t>
            </a:r>
            <a:endParaRPr lang="en-US" dirty="0"/>
          </a:p>
          <a:p>
            <a:pPr algn="ctr"/>
            <a:r>
              <a:rPr lang="en-US" dirty="0"/>
              <a:t>ME EN 6960</a:t>
            </a:r>
          </a:p>
          <a:p>
            <a:pPr algn="ctr"/>
            <a:r>
              <a:rPr lang="en-US" dirty="0"/>
              <a:t>May 1, 2018</a:t>
            </a:r>
          </a:p>
        </p:txBody>
      </p:sp>
    </p:spTree>
    <p:extLst>
      <p:ext uri="{BB962C8B-B14F-4D97-AF65-F5344CB8AC3E}">
        <p14:creationId xmlns:p14="http://schemas.microsoft.com/office/powerpoint/2010/main" val="45048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2213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9247" y="386784"/>
            <a:ext cx="736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Gas Gun Pressure and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894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Gas Gun Pressure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590" y="1954098"/>
            <a:ext cx="2971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Pressure and Strain Rate were expected to be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correlation was seen when looking at cumulative class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Pulse shaping between groups could impact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CA79D7-1C23-4B06-B8EC-0CB66ADB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74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8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785" y="38678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positive correlation between strain rate and ultimate tensile strength was confirmed.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Minimal to no correlation between gas gun pressure and strain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Weibull statistical analysis showed moderate variance of strength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Further investigation of strain rate using a measured striker bar velocity would allow the relationship between strain rate and tensile strength to be better quantified.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40389" y="386784"/>
            <a:ext cx="386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866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Acknowledgements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2590205"/>
            <a:ext cx="8254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Owen </a:t>
            </a:r>
            <a:r>
              <a:rPr lang="en-US" sz="2800" dirty="0" err="1"/>
              <a:t>Kingstedt</a:t>
            </a:r>
            <a:r>
              <a:rPr lang="en-US" sz="2800" dirty="0"/>
              <a:t> and the High Strain-Rate Mechanics of Materials Laboratory for use of testing equipment and laboratory facilities.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31655" y="-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50994" y="386784"/>
            <a:ext cx="2242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899" y="6099001"/>
            <a:ext cx="1816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Reference Text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11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031125"/>
            <a:ext cx="825453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[1] X. </a:t>
            </a:r>
            <a:r>
              <a:rPr lang="en-US" sz="1400" dirty="0" err="1"/>
              <a:t>Jin</a:t>
            </a:r>
            <a:r>
              <a:rPr lang="en-US" sz="1400" dirty="0"/>
              <a:t>, C. </a:t>
            </a:r>
            <a:r>
              <a:rPr lang="en-US" sz="1400" dirty="0" err="1"/>
              <a:t>Hou</a:t>
            </a:r>
            <a:r>
              <a:rPr lang="en-US" sz="1400" dirty="0"/>
              <a:t>, X. Fan, C. Lu, H. Yang, X. Shu, and Z. Wang, \Quasi-static and dynamic experimental studies on the tensile strength and failure pattern of concrete and mortar discs," in </a:t>
            </a:r>
            <a:r>
              <a:rPr lang="en-US" sz="1400" dirty="0" err="1"/>
              <a:t>Scientic</a:t>
            </a:r>
            <a:r>
              <a:rPr lang="en-US" sz="1400" dirty="0"/>
              <a:t> Reports, 2017.</a:t>
            </a:r>
          </a:p>
          <a:p>
            <a:endParaRPr lang="en-US" sz="1400" dirty="0"/>
          </a:p>
          <a:p>
            <a:r>
              <a:rPr lang="en-US" sz="1400" dirty="0"/>
              <a:t>[2] H. </a:t>
            </a:r>
            <a:r>
              <a:rPr lang="en-US" sz="1400" dirty="0" err="1"/>
              <a:t>Kolsky</a:t>
            </a:r>
            <a:r>
              <a:rPr lang="en-US" sz="1400" dirty="0"/>
              <a:t>, “An investigation of the mechanical properties of materials at very high stain rates of </a:t>
            </a:r>
            <a:r>
              <a:rPr lang="en-US" sz="1400" dirty="0" err="1"/>
              <a:t>loadin</a:t>
            </a:r>
            <a:r>
              <a:rPr lang="en-US" sz="1400" dirty="0"/>
              <a:t>,” Proc. Royal Soc., 1949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[3] </a:t>
            </a:r>
            <a:r>
              <a:rPr lang="en-US" sz="1400" dirty="0"/>
              <a:t>B. A. Gama, S. L. </a:t>
            </a:r>
            <a:r>
              <a:rPr lang="en-US" sz="1400" dirty="0" err="1"/>
              <a:t>Lopatnikov</a:t>
            </a:r>
            <a:r>
              <a:rPr lang="en-US" sz="1400" dirty="0"/>
              <a:t>, and J. W. G. Jr., “Hopkinson bar experimental technique: A critical review,” Applied Mechanics, 2004.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[4] </a:t>
            </a:r>
            <a:r>
              <a:rPr lang="en-US" sz="1400" dirty="0"/>
              <a:t>Hopkinson B </a:t>
            </a:r>
            <a:r>
              <a:rPr lang="en-US" sz="1400" dirty="0" smtClean="0"/>
              <a:t> (1914), “A </a:t>
            </a:r>
            <a:r>
              <a:rPr lang="en-US" sz="1400" dirty="0"/>
              <a:t>method of measuring the pressure produced in the detonation of high explosives or by the impact of bullets</a:t>
            </a:r>
            <a:r>
              <a:rPr lang="en-US" sz="1400" dirty="0" smtClean="0"/>
              <a:t>,” </a:t>
            </a:r>
            <a:r>
              <a:rPr lang="en-US" sz="1400" dirty="0"/>
              <a:t>Philos. Trans. R. Soc. London, Ser. A 213, 437–456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[5] </a:t>
            </a:r>
            <a:r>
              <a:rPr lang="en-US" sz="1400" dirty="0"/>
              <a:t>Davies RM </a:t>
            </a:r>
            <a:r>
              <a:rPr lang="en-US" sz="1400" dirty="0" smtClean="0"/>
              <a:t>(1948), “A </a:t>
            </a:r>
            <a:r>
              <a:rPr lang="en-US" sz="1400" dirty="0"/>
              <a:t>critical study of the Hopkinson pressure bar</a:t>
            </a:r>
            <a:r>
              <a:rPr lang="en-US" sz="1400" dirty="0" smtClean="0"/>
              <a:t>,” </a:t>
            </a:r>
            <a:r>
              <a:rPr lang="en-US" sz="1400" dirty="0"/>
              <a:t>Philos. Trans. R. Soc. London, Ser. A </a:t>
            </a:r>
            <a:r>
              <a:rPr lang="en-US" sz="1400" dirty="0" smtClean="0"/>
              <a:t>240(821), </a:t>
            </a:r>
            <a:r>
              <a:rPr lang="en-US" sz="1400" dirty="0"/>
              <a:t>375–457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[6] </a:t>
            </a:r>
            <a:r>
              <a:rPr lang="en-US" sz="1400" dirty="0"/>
              <a:t>D. </a:t>
            </a:r>
            <a:r>
              <a:rPr lang="en-US" sz="1400" dirty="0" err="1"/>
              <a:t>Frew</a:t>
            </a:r>
            <a:r>
              <a:rPr lang="en-US" sz="1400" dirty="0"/>
              <a:t>, M. J. Forrestal, and W. Chen, </a:t>
            </a:r>
            <a:r>
              <a:rPr lang="en-US" sz="1400" dirty="0" smtClean="0"/>
              <a:t>“Pulse </a:t>
            </a:r>
            <a:r>
              <a:rPr lang="en-US" sz="1400" dirty="0"/>
              <a:t>shaping techniques for testing brittle materials with a split </a:t>
            </a:r>
            <a:r>
              <a:rPr lang="en-US" sz="1400" dirty="0" smtClean="0"/>
              <a:t>Hopkinson </a:t>
            </a:r>
            <a:r>
              <a:rPr lang="en-US" sz="1400" dirty="0"/>
              <a:t>pressure bar," </a:t>
            </a:r>
            <a:r>
              <a:rPr lang="en-US" sz="1400" dirty="0" smtClean="0"/>
              <a:t>Experimental Mechanics, </a:t>
            </a:r>
            <a:r>
              <a:rPr lang="en-US" sz="1400" dirty="0"/>
              <a:t>vol. 42, pp. </a:t>
            </a:r>
            <a:r>
              <a:rPr lang="en-US" sz="1400" dirty="0" smtClean="0"/>
              <a:t>93(106), </a:t>
            </a:r>
            <a:r>
              <a:rPr lang="en-US" sz="1400" dirty="0"/>
              <a:t>2002.</a:t>
            </a:r>
          </a:p>
          <a:p>
            <a:endParaRPr lang="en-US" sz="1400" dirty="0"/>
          </a:p>
          <a:p>
            <a:r>
              <a:rPr lang="en-US" sz="1400" dirty="0" smtClean="0"/>
              <a:t>[7] </a:t>
            </a:r>
            <a:r>
              <a:rPr lang="en-US" sz="1400" dirty="0"/>
              <a:t>P. Follansbee and C. Frantz, </a:t>
            </a:r>
            <a:r>
              <a:rPr lang="en-US" sz="1400" dirty="0" smtClean="0"/>
              <a:t>“Wave </a:t>
            </a:r>
            <a:r>
              <a:rPr lang="en-US" sz="1400" dirty="0"/>
              <a:t>propagation in the split </a:t>
            </a:r>
            <a:r>
              <a:rPr lang="en-US" sz="1400" dirty="0" smtClean="0"/>
              <a:t>Hopkinson </a:t>
            </a:r>
            <a:r>
              <a:rPr lang="en-US" sz="1400" dirty="0"/>
              <a:t>pressure bar," </a:t>
            </a:r>
            <a:r>
              <a:rPr lang="en-US" sz="1400" dirty="0" smtClean="0"/>
              <a:t>Transactions </a:t>
            </a:r>
            <a:r>
              <a:rPr lang="en-US" sz="1400" dirty="0"/>
              <a:t>of the ASME, vol. 105, pp. 93{106, 1983.</a:t>
            </a:r>
          </a:p>
          <a:p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5183" y="386784"/>
            <a:ext cx="323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Concrete Failure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680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Concrete Failure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58185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a common building material – bridges, buildings, roadways,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is strong in compression and weak in 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structures is often the result of tensile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of concrete is dependent on the loading rate. </a:t>
            </a:r>
            <a:r>
              <a:rPr lang="en-US" sz="1600" dirty="0"/>
              <a:t>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of structure needs to account for loading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026" name="Picture 2" descr="Image result for concrete tensile failure">
            <a:extLst>
              <a:ext uri="{FF2B5EF4-FFF2-40B4-BE49-F238E27FC236}">
                <a16:creationId xmlns:a16="http://schemas.microsoft.com/office/drawing/2014/main" id="{3E5ED255-8FB9-4DCD-ACB8-04ADAD51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" y="3644047"/>
            <a:ext cx="3750426" cy="25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rete tensile failure">
            <a:extLst>
              <a:ext uri="{FF2B5EF4-FFF2-40B4-BE49-F238E27FC236}">
                <a16:creationId xmlns:a16="http://schemas.microsoft.com/office/drawing/2014/main" id="{5485CCF8-6A12-441E-8396-AA8F1C90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6" y="3639212"/>
            <a:ext cx="3326562" cy="249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ncrete tensile failure">
            <a:extLst>
              <a:ext uri="{FF2B5EF4-FFF2-40B4-BE49-F238E27FC236}">
                <a16:creationId xmlns:a16="http://schemas.microsoft.com/office/drawing/2014/main" id="{F0103A55-7B98-4F11-ABA5-2A4AB051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1546652"/>
            <a:ext cx="2819997" cy="188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39B22E1-B036-4B5F-97E7-13543F187C75}"/>
              </a:ext>
            </a:extLst>
          </p:cNvPr>
          <p:cNvSpPr txBox="1"/>
          <p:nvPr/>
        </p:nvSpPr>
        <p:spPr>
          <a:xfrm>
            <a:off x="448887" y="4241050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94927" y="386784"/>
            <a:ext cx="515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Tensile Testing of Concrete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91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Mechanical Testing of Concrete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2425" y="3721945"/>
            <a:ext cx="3905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Brazil Disc Specimen (ASTM D 3967-08):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1C8FE8B-F7AD-4D6C-97E0-90DE90C91D14}"/>
              </a:ext>
            </a:extLst>
          </p:cNvPr>
          <p:cNvSpPr/>
          <p:nvPr/>
        </p:nvSpPr>
        <p:spPr>
          <a:xfrm>
            <a:off x="5153025" y="1816640"/>
            <a:ext cx="1908372" cy="18520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9D73B3-023D-4604-BA36-06CD6ADB9163}"/>
              </a:ext>
            </a:extLst>
          </p:cNvPr>
          <p:cNvSpPr txBox="1"/>
          <p:nvPr/>
        </p:nvSpPr>
        <p:spPr>
          <a:xfrm>
            <a:off x="994096" y="3040573"/>
            <a:ext cx="345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  <a:r>
              <a:rPr lang="en-US" dirty="0"/>
              <a:t> = thickness of specimen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ABF126-0B86-4069-8E78-C803A2C110C2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162425" y="2742667"/>
            <a:ext cx="990600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6749B8-F18E-48F1-8A94-E3D82147B1C2}"/>
              </a:ext>
            </a:extLst>
          </p:cNvPr>
          <p:cNvCxnSpPr>
            <a:cxnSpLocks/>
            <a:endCxn id="3" idx="6"/>
          </p:cNvCxnSpPr>
          <p:nvPr/>
        </p:nvCxnSpPr>
        <p:spPr>
          <a:xfrm flipH="1">
            <a:off x="7061397" y="2739970"/>
            <a:ext cx="1006502" cy="269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9329B7-C7DF-48EB-8E8A-79062DDCE8CA}"/>
              </a:ext>
            </a:extLst>
          </p:cNvPr>
          <p:cNvSpPr txBox="1"/>
          <p:nvPr/>
        </p:nvSpPr>
        <p:spPr>
          <a:xfrm>
            <a:off x="4450459" y="2352675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24585-DEAD-4602-94D9-EDD23256E0C7}"/>
              </a:ext>
            </a:extLst>
          </p:cNvPr>
          <p:cNvSpPr txBox="1"/>
          <p:nvPr/>
        </p:nvSpPr>
        <p:spPr>
          <a:xfrm>
            <a:off x="7488934" y="236220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9CDE1F-F837-4659-98CA-D2381F243305}"/>
              </a:ext>
            </a:extLst>
          </p:cNvPr>
          <p:cNvCxnSpPr>
            <a:cxnSpLocks/>
            <a:stCxn id="3" idx="7"/>
            <a:endCxn id="3" idx="3"/>
          </p:cNvCxnSpPr>
          <p:nvPr/>
        </p:nvCxnSpPr>
        <p:spPr>
          <a:xfrm flipH="1">
            <a:off x="5432500" y="2087867"/>
            <a:ext cx="1349422" cy="13096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55F1DD-B051-47AA-97FF-02F773F370E9}"/>
              </a:ext>
            </a:extLst>
          </p:cNvPr>
          <p:cNvSpPr txBox="1"/>
          <p:nvPr/>
        </p:nvSpPr>
        <p:spPr>
          <a:xfrm>
            <a:off x="5783959" y="2495550"/>
            <a:ext cx="23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2BD83-DD1A-495A-BAE3-48E51AC0FEC3}"/>
              </a:ext>
            </a:extLst>
          </p:cNvPr>
          <p:cNvSpPr txBox="1"/>
          <p:nvPr/>
        </p:nvSpPr>
        <p:spPr>
          <a:xfrm>
            <a:off x="448887" y="4452426"/>
            <a:ext cx="8254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Compression creates a tensile failure of the specimen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can be performed quasi-statically or dynamically at high strain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CONTOUR OF BRAZIL DISC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70" y="2273441"/>
            <a:ext cx="1259468" cy="7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0" y="4158963"/>
            <a:ext cx="4073787" cy="22168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82" y="3489749"/>
            <a:ext cx="2316435" cy="28861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7445" y="386784"/>
            <a:ext cx="6929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Split Hopkinson Pressure Bar (SHPB)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22251-7B93-40BF-B190-55885CD8925E}"/>
              </a:ext>
            </a:extLst>
          </p:cNvPr>
          <p:cNvSpPr txBox="1"/>
          <p:nvPr/>
        </p:nvSpPr>
        <p:spPr>
          <a:xfrm>
            <a:off x="448887" y="1354975"/>
            <a:ext cx="82545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1914, Hopkinson introduced a technique for measuring dynamic material strength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Cylindrical steel bar with pellet lightly attached to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Response of bar determined by measuring momentum of pellet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1948, Davies did a critical review of this experimental technique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Microphone and oscillograph used to make photographic record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Dispersion correction equations derived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Kolsky</a:t>
            </a:r>
            <a:r>
              <a:rPr lang="en-US" dirty="0"/>
              <a:t> further adapted Davies’ method in 1949 by introducing a second bar on the other end of the specimen with a second microphone at the 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Record made of both incident and transmitted pulses </a:t>
            </a:r>
            <a:r>
              <a:rPr lang="en-US" sz="1400" dirty="0"/>
              <a:t>[2]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E4BE10-11BA-4E22-81FA-9BD3DF95EF5A}"/>
              </a:ext>
            </a:extLst>
          </p:cNvPr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172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803917" y="6048878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05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827" y="386784"/>
            <a:ext cx="199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Bar Setup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71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Introduction: Split Hopkinson Pressure 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5424" y="1290544"/>
            <a:ext cx="7261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Utilizes thin bars to propagate stress wave into 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Thin bars simplify motion into one dimension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Bars must be homogenous and have a uniform cross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impact from the striker bar must not exceed elastic limit of bars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caused by stress wave is measured at the midpoint of each bar.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dirty="0" err="1"/>
              <a:t>Wheatsone</a:t>
            </a:r>
            <a:r>
              <a:rPr lang="en-US" dirty="0"/>
              <a:t> bridge configuration used to isolate axial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Dispersion effects present from finite bars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0C1036-7C6D-4494-B3F8-88D5CF234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4" y="3730014"/>
            <a:ext cx="9143470" cy="2383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96C80-BFF1-443A-8B2C-6DB067CB8BCE}"/>
              </a:ext>
            </a:extLst>
          </p:cNvPr>
          <p:cNvSpPr txBox="1"/>
          <p:nvPr/>
        </p:nvSpPr>
        <p:spPr>
          <a:xfrm>
            <a:off x="7315200" y="5923722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to scale</a:t>
            </a:r>
          </a:p>
        </p:txBody>
      </p:sp>
    </p:spTree>
    <p:extLst>
      <p:ext uri="{BB962C8B-B14F-4D97-AF65-F5344CB8AC3E}">
        <p14:creationId xmlns:p14="http://schemas.microsoft.com/office/powerpoint/2010/main" val="32689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8" y="5157107"/>
            <a:ext cx="6168803" cy="792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3896" y="386784"/>
            <a:ext cx="5916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High Frequency Compensation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58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High Frequency Compensation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407" y="1332198"/>
            <a:ext cx="485197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Pulse Shaping</a:t>
            </a:r>
            <a:endParaRPr lang="en-US" sz="14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Addition of a material between the incident and striker bar – lead, plastic, paper, etc.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Creates a mechanical filter that reduces frequency content of the impulse wave(s).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shaper material depends on SHPB and specimen materials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Pulse shaped signal should mimic material response of specimen </a:t>
            </a:r>
            <a:r>
              <a:rPr lang="en-US" sz="1400" dirty="0" smtClean="0"/>
              <a:t>[6]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2C4B4-8127-4B4C-9B9A-07060756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78" y="1364719"/>
            <a:ext cx="4162067" cy="3121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A8193C-E176-4F7B-A8E3-5262D54126F2}"/>
              </a:ext>
            </a:extLst>
          </p:cNvPr>
          <p:cNvSpPr txBox="1"/>
          <p:nvPr/>
        </p:nvSpPr>
        <p:spPr>
          <a:xfrm>
            <a:off x="319607" y="4691626"/>
            <a:ext cx="8233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Dispersion Correction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Utilize non-linear curve fitting and Fourier series to correct for dispersion </a:t>
            </a:r>
            <a:r>
              <a:rPr lang="en-US" sz="1400" dirty="0" smtClean="0"/>
              <a:t>[7]</a:t>
            </a:r>
            <a:endParaRPr lang="en-US" sz="1400" dirty="0"/>
          </a:p>
          <a:p>
            <a:pPr lvl="2"/>
            <a:r>
              <a:rPr lang="en-US" sz="16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4773" y="5408663"/>
            <a:ext cx="49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[3]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016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26" y="2876551"/>
            <a:ext cx="2926257" cy="1116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7734" y="386784"/>
            <a:ext cx="486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Wave Position Alignment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3116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Wave Position Alignment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730" y="1253053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strain gauges are positioned in the middle of the incident and transmitted bars, waves must be aligned forward/backwards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the bar wave speed and known position of strain gauges – waves are aligned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Force equilibrium can then be determined by converting voltages to strain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64988-B81F-4FB5-80A5-E81C3FF35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4091403"/>
            <a:ext cx="3833481" cy="1868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626D6D-867B-4BAF-B182-24C6E6F84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97" y="3332641"/>
            <a:ext cx="3782708" cy="28319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1714E-B706-4727-95D3-D1706D27271D}"/>
              </a:ext>
            </a:extLst>
          </p:cNvPr>
          <p:cNvCxnSpPr>
            <a:cxnSpLocks/>
          </p:cNvCxnSpPr>
          <p:nvPr/>
        </p:nvCxnSpPr>
        <p:spPr>
          <a:xfrm>
            <a:off x="4033560" y="4978189"/>
            <a:ext cx="7721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A091AE-9697-4F53-AA13-55865C2FC70B}"/>
              </a:ext>
            </a:extLst>
          </p:cNvPr>
          <p:cNvSpPr txBox="1"/>
          <p:nvPr/>
        </p:nvSpPr>
        <p:spPr>
          <a:xfrm>
            <a:off x="315537" y="4471629"/>
            <a:ext cx="1193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Incident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9C6C4-919B-4CA1-B9DA-1C17FCF2CAA3}"/>
              </a:ext>
            </a:extLst>
          </p:cNvPr>
          <p:cNvSpPr txBox="1"/>
          <p:nvPr/>
        </p:nvSpPr>
        <p:spPr>
          <a:xfrm>
            <a:off x="2121075" y="4333129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Transmitted Wave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9FB2F2-8D80-420D-9077-CB58E74F6BE1}"/>
              </a:ext>
            </a:extLst>
          </p:cNvPr>
          <p:cNvSpPr txBox="1"/>
          <p:nvPr/>
        </p:nvSpPr>
        <p:spPr>
          <a:xfrm>
            <a:off x="2310755" y="5205090"/>
            <a:ext cx="1299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Reflected Wave</a:t>
            </a:r>
          </a:p>
        </p:txBody>
      </p:sp>
    </p:spTree>
    <p:extLst>
      <p:ext uri="{BB962C8B-B14F-4D97-AF65-F5344CB8AC3E}">
        <p14:creationId xmlns:p14="http://schemas.microsoft.com/office/powerpoint/2010/main" val="212740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114E31-81CB-4477-99D3-33C4F55D61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58" y="2567103"/>
            <a:ext cx="6615684" cy="37213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3643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1930" y="386784"/>
            <a:ext cx="3140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Test 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351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Methods: Test Procedure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229" y="1052422"/>
            <a:ext cx="8254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Gas gun was utilized to propel striker bar, pressure was varied from 8 to 12.5 psi.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Concrete Brazil Disc specimens were 19.05 mm in diameter and 6.35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SHPB were made of 7075-T6 aluminum.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 pulse shaper was 9.525 mm in diameter and 1.058 mm thick.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was at 125 MHz with a period of 1ms.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374073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1180" y="-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4073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0" y="6375861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5477" y="386784"/>
            <a:ext cx="489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Dynamic Tensile Strength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" y="16316"/>
            <a:ext cx="297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Results: Dynamic Tensile Strength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887" y="1354975"/>
            <a:ext cx="825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Tensile Strength:</a:t>
            </a:r>
          </a:p>
          <a:p>
            <a:r>
              <a:rPr lang="en-US" dirty="0"/>
              <a:t>Mean: 15.77 </a:t>
            </a:r>
            <a:r>
              <a:rPr lang="en-US" dirty="0" err="1"/>
              <a:t>MPa</a:t>
            </a:r>
            <a:r>
              <a:rPr lang="en-US" dirty="0"/>
              <a:t>;                Median: 15.18 </a:t>
            </a:r>
            <a:r>
              <a:rPr lang="en-US" dirty="0" err="1"/>
              <a:t>MPa</a:t>
            </a:r>
            <a:r>
              <a:rPr lang="en-US" dirty="0"/>
              <a:t>                  Standard Deviation: 3.60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FE5F2-2093-463A-994C-E8DBB48C4A5A}"/>
              </a:ext>
            </a:extLst>
          </p:cNvPr>
          <p:cNvSpPr txBox="1"/>
          <p:nvPr/>
        </p:nvSpPr>
        <p:spPr>
          <a:xfrm>
            <a:off x="7710800" y="6394165"/>
            <a:ext cx="13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A1148-2D50-497B-BE93-2C81FC6F57CE}"/>
              </a:ext>
            </a:extLst>
          </p:cNvPr>
          <p:cNvSpPr txBox="1"/>
          <p:nvPr/>
        </p:nvSpPr>
        <p:spPr>
          <a:xfrm>
            <a:off x="3420294" y="6413215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 of Utah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846F323-40D9-4FD4-92D1-5456751B2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2" y="6419915"/>
            <a:ext cx="1409637" cy="3559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FDD51-3933-482A-871E-2C1ED6DB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94" y="2068252"/>
            <a:ext cx="5637807" cy="4228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E10E0-07C0-47D5-8A9E-8FBA376E903F}"/>
              </a:ext>
            </a:extLst>
          </p:cNvPr>
          <p:cNvSpPr txBox="1"/>
          <p:nvPr/>
        </p:nvSpPr>
        <p:spPr>
          <a:xfrm>
            <a:off x="448887" y="2610050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Weibull Analysis: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8B773-57A7-47B8-9007-F62D75D9F7B0}"/>
              </a:ext>
            </a:extLst>
          </p:cNvPr>
          <p:cNvSpPr txBox="1"/>
          <p:nvPr/>
        </p:nvSpPr>
        <p:spPr>
          <a:xfrm>
            <a:off x="852420" y="3857625"/>
            <a:ext cx="226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o</a:t>
            </a:r>
            <a:r>
              <a:rPr lang="en-US" dirty="0"/>
              <a:t> = 7.84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b = 17.18 </a:t>
            </a:r>
            <a:r>
              <a:rPr lang="en-US" dirty="0" err="1"/>
              <a:t>MPa</a:t>
            </a:r>
            <a:endParaRPr lang="en-US" dirty="0"/>
          </a:p>
          <a:p>
            <a:r>
              <a:rPr lang="en-US" dirty="0"/>
              <a:t>m = 4.9951</a:t>
            </a:r>
          </a:p>
          <a:p>
            <a:endParaRPr lang="en-US" dirty="0"/>
          </a:p>
          <a:p>
            <a:r>
              <a:rPr lang="en-US" dirty="0"/>
              <a:t>N = 35 specimens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03" b="42985"/>
          <a:stretch/>
        </p:blipFill>
        <p:spPr>
          <a:xfrm>
            <a:off x="506282" y="3054110"/>
            <a:ext cx="2371225" cy="7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1141</Words>
  <Application>Microsoft Office PowerPoint</Application>
  <PresentationFormat>On-screen Show (4:3)</PresentationFormat>
  <Paragraphs>157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EN 6960: Experimental Methods in Solid Mechanics</dc:title>
  <dc:creator>Owen Kingstedt</dc:creator>
  <cp:lastModifiedBy>Hewlett-Packard Company</cp:lastModifiedBy>
  <cp:revision>37</cp:revision>
  <dcterms:created xsi:type="dcterms:W3CDTF">2017-12-12T18:05:06Z</dcterms:created>
  <dcterms:modified xsi:type="dcterms:W3CDTF">2018-04-30T21:12:29Z</dcterms:modified>
</cp:coreProperties>
</file>