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5" r:id="rId4"/>
    <p:sldId id="270" r:id="rId5"/>
    <p:sldId id="267" r:id="rId6"/>
    <p:sldId id="269" r:id="rId7"/>
    <p:sldId id="271" r:id="rId8"/>
    <p:sldId id="278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89848"/>
            <a:ext cx="825453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X. </a:t>
            </a:r>
            <a:r>
              <a:rPr lang="en-US" sz="1600" dirty="0" err="1"/>
              <a:t>Jin</a:t>
            </a:r>
            <a:r>
              <a:rPr lang="en-US" sz="1600" dirty="0"/>
              <a:t>, C. </a:t>
            </a:r>
            <a:r>
              <a:rPr lang="en-US" sz="1600" dirty="0" err="1"/>
              <a:t>Hou</a:t>
            </a:r>
            <a:r>
              <a:rPr lang="en-US" sz="1600" dirty="0"/>
              <a:t>, X. Fan, C. Lu, H. Yang, X. Shu, and Z. Wang, “Quasi-static and dynamic experimental studies on the tensile strength and failure pattern of concrete and mortar discs," in </a:t>
            </a:r>
            <a:r>
              <a:rPr lang="en-US" sz="1600" dirty="0" err="1"/>
              <a:t>Scientic</a:t>
            </a:r>
            <a:r>
              <a:rPr lang="en-US" sz="1600" dirty="0"/>
              <a:t> Reports, 2017.</a:t>
            </a:r>
          </a:p>
          <a:p>
            <a:endParaRPr lang="en-US" sz="1600" dirty="0"/>
          </a:p>
          <a:p>
            <a:r>
              <a:rPr lang="en-US" sz="1600" dirty="0"/>
              <a:t>[2] H. </a:t>
            </a:r>
            <a:r>
              <a:rPr lang="en-US" sz="1600" dirty="0" err="1"/>
              <a:t>Kolsky</a:t>
            </a:r>
            <a:r>
              <a:rPr lang="en-US" sz="1600" dirty="0"/>
              <a:t>, “An investigation of the mechanical properties of materials at very high stain rates of </a:t>
            </a:r>
            <a:r>
              <a:rPr lang="en-US" sz="1600" dirty="0" err="1"/>
              <a:t>loadin</a:t>
            </a:r>
            <a:r>
              <a:rPr lang="en-US" sz="1600" dirty="0"/>
              <a:t>,” Proc. Royal Soc., 1949.</a:t>
            </a:r>
          </a:p>
          <a:p>
            <a:endParaRPr lang="en-US" sz="1600" dirty="0"/>
          </a:p>
          <a:p>
            <a:r>
              <a:rPr lang="en-US" sz="1600" dirty="0"/>
              <a:t>[3] B. A. Gama, S. L. </a:t>
            </a:r>
            <a:r>
              <a:rPr lang="en-US" sz="1600" dirty="0" err="1"/>
              <a:t>Lopatnikov</a:t>
            </a:r>
            <a:r>
              <a:rPr lang="en-US" sz="1600" dirty="0"/>
              <a:t>, and J. W. G. Jr., “Hopkinson bar experimental technique: A critical review," Applied Mechanics, 2004.</a:t>
            </a:r>
          </a:p>
          <a:p>
            <a:endParaRPr lang="en-US" sz="1600" dirty="0"/>
          </a:p>
          <a:p>
            <a:r>
              <a:rPr lang="en-US" sz="1600" dirty="0"/>
              <a:t>[4] D. Frew, M. J. Forrestal, and W. Chen, “Pulse shaping techniques for testing brittle materials with a split </a:t>
            </a:r>
            <a:r>
              <a:rPr lang="en-US" sz="1600" dirty="0" err="1"/>
              <a:t>hopkinson</a:t>
            </a:r>
            <a:r>
              <a:rPr lang="en-US" sz="1600" dirty="0"/>
              <a:t> pressure bar," </a:t>
            </a:r>
            <a:r>
              <a:rPr lang="en-US" sz="1600" dirty="0" err="1"/>
              <a:t>Experimantal</a:t>
            </a:r>
            <a:r>
              <a:rPr lang="en-US" sz="1600" dirty="0"/>
              <a:t> </a:t>
            </a:r>
            <a:r>
              <a:rPr lang="en-US" sz="1600" dirty="0" err="1"/>
              <a:t>Mechincs</a:t>
            </a:r>
            <a:r>
              <a:rPr lang="en-US" sz="1600" dirty="0"/>
              <a:t>, vol. 42, pp. 93{106, 2002.</a:t>
            </a:r>
          </a:p>
          <a:p>
            <a:endParaRPr lang="en-US" sz="1600" dirty="0"/>
          </a:p>
          <a:p>
            <a:r>
              <a:rPr lang="en-US" sz="1600" dirty="0"/>
              <a:t>[5] P. Follansbee and C. Frantz, “Wave propagation in the split </a:t>
            </a:r>
            <a:r>
              <a:rPr lang="en-US" sz="1600" dirty="0" err="1"/>
              <a:t>hopkinson</a:t>
            </a:r>
            <a:r>
              <a:rPr lang="en-US" sz="1600" dirty="0"/>
              <a:t> pressure bar," </a:t>
            </a:r>
            <a:r>
              <a:rPr lang="en-US" sz="1600" dirty="0" err="1"/>
              <a:t>Tansactions</a:t>
            </a:r>
            <a:r>
              <a:rPr lang="en-US" sz="1600" dirty="0"/>
              <a:t> of the ASME, vol. 105, pp. 93{106, 1983.</a:t>
            </a:r>
          </a:p>
          <a:p>
            <a:endParaRPr lang="en-US" sz="1600" dirty="0"/>
          </a:p>
          <a:p>
            <a:r>
              <a:rPr lang="en-US" sz="1600" dirty="0"/>
              <a:t>[6] S. U. Pillai and D. Menon, Reinforced Concrete Design, Third Edition.</a:t>
            </a:r>
          </a:p>
          <a:p>
            <a:endParaRPr lang="en-US" sz="1600" dirty="0"/>
          </a:p>
          <a:p>
            <a:r>
              <a:rPr lang="en-US" sz="1600" dirty="0"/>
              <a:t>[7] A. Shukla and J. W. Dally, Experimental Solid Mechanics.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 </a:t>
            </a:r>
            <a:r>
              <a:rPr lang="en-US" sz="1400" dirty="0"/>
              <a:t>[1].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5981" y="2899823"/>
            <a:ext cx="3905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/>
              <p:nvPr/>
            </p:nvSpPr>
            <p:spPr>
              <a:xfrm>
                <a:off x="1409762" y="1576572"/>
                <a:ext cx="14575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2F03D5-E79D-4A44-A36D-8FF0FFAB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62" y="1576572"/>
                <a:ext cx="1457564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036463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1112016" y="2261271"/>
            <a:ext cx="34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thickness of specimen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1962490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1959793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1941614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1959528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1307690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627412" y="3561715"/>
            <a:ext cx="357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/>
              <a:t>* High speed imagery of concrete Brazil Disc </a:t>
            </a:r>
            <a:r>
              <a:rPr lang="en-US" sz="1200" dirty="0" err="1"/>
              <a:t>tes</a:t>
            </a:r>
            <a:r>
              <a:rPr lang="en-US" sz="1200" dirty="0"/>
              <a:t> from X. </a:t>
            </a:r>
            <a:r>
              <a:rPr lang="en-US" sz="1200" dirty="0" err="1"/>
              <a:t>Jin</a:t>
            </a:r>
            <a:r>
              <a:rPr lang="en-US" sz="1200" dirty="0"/>
              <a:t> et al [1]</a:t>
            </a:r>
          </a:p>
        </p:txBody>
      </p:sp>
      <p:pic>
        <p:nvPicPr>
          <p:cNvPr id="1026" name="Picture 2" descr="Figure 11">
            <a:extLst>
              <a:ext uri="{FF2B5EF4-FFF2-40B4-BE49-F238E27FC236}">
                <a16:creationId xmlns:a16="http://schemas.microsoft.com/office/drawing/2014/main" id="{D820C9C3-EE91-4A70-85EF-D913719A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" y="3269719"/>
            <a:ext cx="4254154" cy="30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  <a:r>
              <a:rPr lang="en-US" sz="1400" dirty="0"/>
              <a:t> </a:t>
            </a:r>
            <a:r>
              <a:rPr lang="en-US" sz="1600" dirty="0"/>
              <a:t>[3].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23468-BE69-48B6-BD55-DAF592899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22" y="5118103"/>
            <a:ext cx="6703136" cy="944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shaper material depends on SHPB and specimen materials.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Pulse shaped signal should mimic material response of specimen </a:t>
            </a:r>
            <a:r>
              <a:rPr lang="en-US" sz="1400" dirty="0"/>
              <a:t>[4].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non-linear curve fitting and Fourier series to correct for dispersion </a:t>
            </a:r>
            <a:r>
              <a:rPr lang="en-US" sz="1400" dirty="0"/>
              <a:t>[5]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 </a:t>
            </a:r>
            <a:r>
              <a:rPr lang="en-US" sz="1400" dirty="0"/>
              <a:t>[5]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INSERT FORCE EQUATIONS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96468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MPa;                Median: 15.18 MPa                  Standard Deviation: 3.60 MPa</a:t>
            </a:r>
          </a:p>
          <a:p>
            <a:endParaRPr lang="en-US" dirty="0"/>
          </a:p>
          <a:p>
            <a:r>
              <a:rPr lang="en-US" dirty="0"/>
              <a:t>Quasi-Static Tensile Strength:</a:t>
            </a:r>
            <a:endParaRPr lang="en-US" sz="1400" dirty="0"/>
          </a:p>
          <a:p>
            <a:r>
              <a:rPr lang="en-US" dirty="0"/>
              <a:t>2.2-4.4 MPa </a:t>
            </a:r>
            <a:r>
              <a:rPr lang="en-US" sz="1400" dirty="0"/>
              <a:t>[6]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/>
              <p:nvPr/>
            </p:nvSpPr>
            <p:spPr>
              <a:xfrm>
                <a:off x="448887" y="2841584"/>
                <a:ext cx="2752725" cy="10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Weibull Analysis </a:t>
                </a:r>
                <a:r>
                  <a:rPr lang="en-US" sz="1400" dirty="0"/>
                  <a:t>[7]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−[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8E10E0-07C0-47D5-8A9E-8FBA376E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2841584"/>
                <a:ext cx="2752725" cy="1028358"/>
              </a:xfrm>
              <a:prstGeom prst="rect">
                <a:avLst/>
              </a:prstGeom>
              <a:blipFill>
                <a:blip r:embed="rId4"/>
                <a:stretch>
                  <a:fillRect l="-19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01116" y="3986459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1134</Words>
  <Application>Microsoft Office PowerPoint</Application>
  <PresentationFormat>On-screen Show (4:3)</PresentationFormat>
  <Paragraphs>165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John Callaway</cp:lastModifiedBy>
  <cp:revision>38</cp:revision>
  <dcterms:created xsi:type="dcterms:W3CDTF">2017-12-12T18:05:06Z</dcterms:created>
  <dcterms:modified xsi:type="dcterms:W3CDTF">2018-04-30T18:55:31Z</dcterms:modified>
</cp:coreProperties>
</file>