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F181D0-5192-46AF-A974-D53419836E5E}">
  <a:tblStyle styleId="{4EF181D0-5192-46AF-A974-D53419836E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5c0ef2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5c0ef2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e723c1d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e723c1d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e723c1d5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e723c1d5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e7af09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e7af09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e723c1d5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e723c1d5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c0ef228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c0ef228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e723c1d5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e723c1d5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e723c1d5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e723c1d5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e723c1d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e723c1d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e723c1d5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e723c1d5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e723c1d5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e723c1d5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st.ensembl.org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bi.ac.uk/ena/browser/home" TargetMode="External"/><Relationship Id="rId4" Type="http://schemas.openxmlformats.org/officeDocument/2006/relationships/hyperlink" Target="https://www.ncbi.nlm.nih.gov/genbank/" TargetMode="External"/><Relationship Id="rId10" Type="http://schemas.openxmlformats.org/officeDocument/2006/relationships/hyperlink" Target="https://www.uniprot.org/" TargetMode="External"/><Relationship Id="rId9" Type="http://schemas.openxmlformats.org/officeDocument/2006/relationships/hyperlink" Target="https://www.ebi.ac.uk/interpro/" TargetMode="External"/><Relationship Id="rId5" Type="http://schemas.openxmlformats.org/officeDocument/2006/relationships/hyperlink" Target="https://www.ebi.ac.uk/biostudies/arrayexpress" TargetMode="External"/><Relationship Id="rId6" Type="http://schemas.openxmlformats.org/officeDocument/2006/relationships/hyperlink" Target="https://www.ncbi.nlm.nih.gov/geo/" TargetMode="External"/><Relationship Id="rId7" Type="http://schemas.openxmlformats.org/officeDocument/2006/relationships/hyperlink" Target="https://www.ncbi.nlm.nih.gov/" TargetMode="External"/><Relationship Id="rId8" Type="http://schemas.openxmlformats.org/officeDocument/2006/relationships/hyperlink" Target="https://www.ensembl.org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Software y bases de datos biomédicas moleculares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Clase 5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Erick Díaz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EBBMB-2024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(Application Programming Interface)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https://rest.ensembl.org/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300" y="2741850"/>
            <a:ext cx="3043235" cy="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Pandas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9891"/>
            <a:ext cx="3329275" cy="288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475" y="1467675"/>
            <a:ext cx="5237501" cy="29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f-strings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Clase 5(bases de datos - API) - Ejemplos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Tarea 3 (entrega 20-03-2024)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Clase 5 - Pandas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Bases de Datos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Base de datos de Archivo Plano: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Sencillas de </a:t>
            </a:r>
            <a:r>
              <a:rPr lang="es"/>
              <a:t>Construir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Lentas cuando tenemos grandes caridades de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Base de datos Relacional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SQL(Structure Query Languaje)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Data Tabular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225" y="2522150"/>
            <a:ext cx="2967449" cy="250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417" y="1326692"/>
            <a:ext cx="768000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en </a:t>
            </a:r>
            <a:r>
              <a:rPr lang="es"/>
              <a:t>Bioinformática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Bases de datos primarias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Bases de datos secundarias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Bases de datos especializadas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5" y="2705613"/>
            <a:ext cx="27432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050" y="2795388"/>
            <a:ext cx="23812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775" y="3903750"/>
            <a:ext cx="3043235" cy="7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100" y="3764875"/>
            <a:ext cx="2223500" cy="1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7"/>
          <p:cNvGraphicFramePr/>
          <p:nvPr/>
        </p:nvGraphicFramePr>
        <p:xfrm>
          <a:off x="300725" y="3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{4EF181D0-5192-46AF-A974-D53419836E5E}</a:tableStyleId>
              </a:tblPr>
              <a:tblGrid>
                <a:gridCol w="2142625"/>
                <a:gridCol w="3389475"/>
                <a:gridCol w="2766050"/>
              </a:tblGrid>
              <a:tr h="59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700">
                          <a:solidFill>
                            <a:schemeClr val="dk1"/>
                          </a:solidFill>
                        </a:rPr>
                        <a:t>Base de datos Primaria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</a:rPr>
                        <a:t>Base de Datos Secundaria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Sinonimos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Base de datos de archivo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base de datos curada; base de conocimientos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Fuente de datos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Datos derivados experimentalmente de los investigadores.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Resultados de análisis, investigación bibliográfica e interpretación, a menudo de datos en bases de datos primarias.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Ejemplos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3"/>
                        </a:rPr>
                        <a:t>ENA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s" u="sng">
                          <a:solidFill>
                            <a:schemeClr val="hlink"/>
                          </a:solidFill>
                          <a:hlinkClick r:id="rId4"/>
                        </a:rPr>
                        <a:t>GenBank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s" u="sng">
                          <a:solidFill>
                            <a:schemeClr val="hlink"/>
                          </a:solidFill>
                          <a:hlinkClick r:id="rId5"/>
                        </a:rPr>
                        <a:t>ArrayExpress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s" u="sng">
                          <a:solidFill>
                            <a:schemeClr val="hlink"/>
                          </a:solidFill>
                          <a:hlinkClick r:id="rId6"/>
                        </a:rPr>
                        <a:t>GEO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s" u="sng">
                          <a:solidFill>
                            <a:schemeClr val="hlink"/>
                          </a:solidFill>
                          <a:hlinkClick r:id="rId7"/>
                        </a:rPr>
                        <a:t>NCBI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8"/>
                        </a:rPr>
                        <a:t>Ensembl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s" u="sng">
                          <a:solidFill>
                            <a:schemeClr val="hlink"/>
                          </a:solidFill>
                          <a:hlinkClick r:id="rId9"/>
                        </a:rPr>
                        <a:t>InterPro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s" u="sng">
                          <a:solidFill>
                            <a:schemeClr val="hlink"/>
                          </a:solidFill>
                          <a:hlinkClick r:id="rId10"/>
                        </a:rPr>
                        <a:t>UniProt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288" y="1595763"/>
            <a:ext cx="6105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(Application Programming Interface)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</a:t>
            </a:r>
            <a:r>
              <a:rPr lang="es"/>
              <a:t>uerta de enlace entre los clientes y los recursos de la Web.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Componentes principales </a:t>
            </a:r>
            <a:r>
              <a:rPr b="1" lang="es"/>
              <a:t>Cliente</a:t>
            </a:r>
            <a:r>
              <a:rPr lang="es"/>
              <a:t> y </a:t>
            </a:r>
            <a:r>
              <a:rPr b="1" lang="es"/>
              <a:t>Recursos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REST (Representational State Transfer)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API REST: es una API que cumple con las condiciones de la arquitectura REST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Los mensajes de respuesta generalmente son JSON o XML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Métodos HTTP comunes en las Web API: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GET:  se utiliza para obtener datos ubicados en una URL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POST: se utiliza para enviar datos al servidor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PUT: se utiliza para actualizar recursos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DELETE: se utiliza  para eliminar un recurso.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75" y="3624950"/>
            <a:ext cx="5171849" cy="14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(Application Programming Interface)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Encabezado: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 es la metadata entre el cliente y el servidor, por ejemplo el formato de la solicitud y la respuesta.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Datos: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utilizan con los </a:t>
            </a:r>
            <a:r>
              <a:rPr lang="es"/>
              <a:t>métodos</a:t>
            </a:r>
            <a:r>
              <a:rPr lang="es"/>
              <a:t> POST, 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Parámetros: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utilizan para solicitar </a:t>
            </a:r>
            <a:r>
              <a:rPr lang="es"/>
              <a:t>más</a:t>
            </a:r>
            <a:r>
              <a:rPr lang="es"/>
              <a:t> información del recurso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00" y="152400"/>
            <a:ext cx="34718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