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18" r:id="rId2"/>
    <p:sldId id="421" r:id="rId3"/>
    <p:sldId id="423" r:id="rId4"/>
    <p:sldId id="424" r:id="rId5"/>
    <p:sldId id="425" r:id="rId6"/>
    <p:sldId id="422" r:id="rId7"/>
    <p:sldId id="426" r:id="rId8"/>
    <p:sldId id="427" r:id="rId9"/>
    <p:sldId id="428" r:id="rId10"/>
    <p:sldId id="429" r:id="rId11"/>
    <p:sldId id="431" r:id="rId12"/>
    <p:sldId id="430" r:id="rId13"/>
    <p:sldId id="43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FA4"/>
    <a:srgbClr val="C85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4712" autoAdjust="0"/>
  </p:normalViewPr>
  <p:slideViewPr>
    <p:cSldViewPr snapToGrid="0">
      <p:cViewPr varScale="1">
        <p:scale>
          <a:sx n="93" d="100"/>
          <a:sy n="93" d="100"/>
        </p:scale>
        <p:origin x="92" y="2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ADDA0-EA66-42AE-8FB0-5AC7571D27AA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31213-CC89-4CE6-A3C1-B1AC67198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776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108E-A8AE-4CB9-8991-6C627DB34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Prototype" panose="02000400000000000000" pitchFamily="2" charset="0"/>
                <a:cs typeface="Prototype" panose="02000400000000000000" pitchFamily="2" charset="0"/>
              </a:defRPr>
            </a:lvl1pPr>
          </a:lstStyle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5D545-07B1-4C71-92F2-7EA960204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Prototype" panose="02000400000000000000" pitchFamily="2" charset="0"/>
                <a:cs typeface="Prototype" panose="020004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subtitle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43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70A2-2189-4332-920D-0702CE1A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1107E-794A-46AF-9F7B-CC0EBF09F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/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/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/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/>
            <a:r>
              <a:rPr lang="es-ES" noProof="0" dirty="0" err="1"/>
              <a:t>Fifth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5098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520D20-D4DC-4BB9-94DA-D414F14A8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78FD3-866C-46BF-8FC8-67EF86CFC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/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/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/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/>
            <a:r>
              <a:rPr lang="es-ES" noProof="0" dirty="0" err="1"/>
              <a:t>Fifth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6304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0347-F562-489E-A647-58FB8548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D637E-F5D3-4948-92DD-340EEFE00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/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/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/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/>
            <a:r>
              <a:rPr lang="es-ES" noProof="0" dirty="0" err="1"/>
              <a:t>Fifth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4917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121AA-A9BD-4088-8A37-762046860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01500-7EC4-4F60-928D-7C9DED020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12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BA50-0078-406C-88B0-88F40052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8ED3A-D031-44C7-94D7-AB8FD764D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/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/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/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/>
            <a:r>
              <a:rPr lang="es-ES" noProof="0" dirty="0" err="1"/>
              <a:t>Fifth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A6C10-9C71-42F2-924D-1574CB2AC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/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/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/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/>
            <a:r>
              <a:rPr lang="es-ES" noProof="0" dirty="0" err="1"/>
              <a:t>Fifth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057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13C0-11C0-49EA-A649-1D620AFE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E83E5-573C-4A14-9C98-8B32E582C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28732-2A2B-46B4-98A5-893CF22F4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/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/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/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/>
            <a:r>
              <a:rPr lang="es-ES" noProof="0" dirty="0" err="1"/>
              <a:t>Fifth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D63B6-536C-4DBE-B255-8239F71BB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03EF6-ED6A-45A9-BD8C-3B5454912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/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/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/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/>
            <a:r>
              <a:rPr lang="es-ES" noProof="0" dirty="0" err="1"/>
              <a:t>Fifth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2574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B108-F271-4961-BB66-1D84C939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2029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068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E016-D314-4FC4-8F02-D19A63C42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982D7-DAD1-4AEA-AB54-EAE69E48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/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/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/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/>
            <a:r>
              <a:rPr lang="es-ES" noProof="0" dirty="0" err="1"/>
              <a:t>Fifth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C46C6-BB65-40BB-8BC8-7AD856870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98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2803-9E53-4F62-8869-C01C00CB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5F20D-6ACF-48F0-A284-D7F333C73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C310F-B736-4250-A15D-4B4E6A458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7577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D66DB-7285-401B-BA47-46E46FD2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71B03-3835-47E0-BD92-33E31C4FC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/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/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/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/>
            <a:r>
              <a:rPr lang="es-ES" noProof="0" dirty="0" err="1"/>
              <a:t>Fifth</a:t>
            </a:r>
            <a:r>
              <a:rPr lang="es-ES" noProof="0" dirty="0"/>
              <a:t> leve</a:t>
            </a:r>
            <a:r>
              <a:rPr lang="en-US" dirty="0"/>
              <a:t>l</a:t>
            </a:r>
            <a:endParaRPr lang="en-GB" dirty="0"/>
          </a:p>
        </p:txBody>
      </p:sp>
      <p:pic>
        <p:nvPicPr>
          <p:cNvPr id="7" name="Picture 6" descr="A picture containing text, tableware, dishware, plate&#10;&#10;Description automatically generated">
            <a:extLst>
              <a:ext uri="{FF2B5EF4-FFF2-40B4-BE49-F238E27FC236}">
                <a16:creationId xmlns:a16="http://schemas.microsoft.com/office/drawing/2014/main" id="{4ACE7807-2B63-47BE-AC77-B36A598E43D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639" y="-79704"/>
            <a:ext cx="3482686" cy="88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9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ototype" panose="02000400000000000000" pitchFamily="2" charset="0"/>
          <a:ea typeface="+mj-ea"/>
          <a:cs typeface="Prototype" panose="020004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ototype" panose="02000400000000000000" pitchFamily="2" charset="0"/>
          <a:ea typeface="+mn-ea"/>
          <a:cs typeface="Prototype" panose="020004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ototype" panose="02000400000000000000" pitchFamily="2" charset="0"/>
          <a:ea typeface="+mn-ea"/>
          <a:cs typeface="Prototype" panose="020004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ototype" panose="02000400000000000000" pitchFamily="2" charset="0"/>
          <a:ea typeface="+mn-ea"/>
          <a:cs typeface="Prototype" panose="020004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totype" panose="02000400000000000000" pitchFamily="2" charset="0"/>
          <a:ea typeface="+mn-ea"/>
          <a:cs typeface="Prototype" panose="020004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totype" panose="02000400000000000000" pitchFamily="2" charset="0"/>
          <a:ea typeface="+mn-ea"/>
          <a:cs typeface="Prototype" panose="020004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operator/aggregation/limit/" TargetMode="External"/><Relationship Id="rId2" Type="http://schemas.openxmlformats.org/officeDocument/2006/relationships/hyperlink" Target="https://docs.mongodb.com/manual/reference/operator/meta/orderby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v4.4/tutorial/install-mongodb-on-window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7412-AA21-45D7-AE1D-4B69FF6120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s-ES" dirty="0"/>
              <a:t>Full </a:t>
            </a:r>
            <a:r>
              <a:rPr lang="es-ES" dirty="0" err="1"/>
              <a:t>Stack</a:t>
            </a:r>
            <a:r>
              <a:rPr lang="es-ES" dirty="0"/>
              <a:t> </a:t>
            </a:r>
            <a:r>
              <a:rPr lang="es-ES" dirty="0" err="1"/>
              <a:t>Bootcamp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66114-B7AF-4629-8240-2D6A2910C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Programación &amp; Algorítmica &amp; Proyectos Software</a:t>
            </a:r>
          </a:p>
          <a:p>
            <a:r>
              <a:rPr lang="es-ES" dirty="0"/>
              <a:t> Introducción a BBDD </a:t>
            </a:r>
          </a:p>
          <a:p>
            <a:r>
              <a:rPr lang="es-ES" dirty="0"/>
              <a:t>Bases de Datos avanzadas </a:t>
            </a:r>
          </a:p>
          <a:p>
            <a:r>
              <a:rPr lang="es-ES" dirty="0" err="1"/>
              <a:t>Javascript</a:t>
            </a:r>
            <a:r>
              <a:rPr lang="es-ES" dirty="0"/>
              <a:t> avanzado &amp; </a:t>
            </a:r>
            <a:r>
              <a:rPr lang="es-ES" dirty="0" err="1"/>
              <a:t>EcmaScript</a:t>
            </a:r>
            <a:r>
              <a:rPr lang="es-ES" dirty="0"/>
              <a:t> 6</a:t>
            </a:r>
          </a:p>
          <a:p>
            <a:r>
              <a:rPr lang="es-ES" dirty="0"/>
              <a:t> </a:t>
            </a:r>
            <a:r>
              <a:rPr lang="es-ES" b="1" dirty="0"/>
              <a:t>MongoDB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1086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MongoDB – Listar documentos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81721" y="1978025"/>
            <a:ext cx="10559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err="1"/>
              <a:t>imdb.contenidos.find</a:t>
            </a:r>
            <a:r>
              <a:rPr lang="es-ES" dirty="0"/>
              <a:t>();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SELECT * FROM contenidos;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imdb.contenidos.find</a:t>
            </a:r>
            <a:r>
              <a:rPr lang="es-ES" dirty="0"/>
              <a:t>({ tipo: “Serie” })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SELECT * FROM contenidos WHERE tipo </a:t>
            </a:r>
            <a:r>
              <a:rPr lang="es-ES" dirty="0" err="1"/>
              <a:t>like</a:t>
            </a:r>
            <a:r>
              <a:rPr lang="es-ES" dirty="0"/>
              <a:t> “%Serie%”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imdb.contenidos.find</a:t>
            </a:r>
            <a:r>
              <a:rPr lang="es-ES" dirty="0"/>
              <a:t>({ tipo: “Serie”, rating: { $</a:t>
            </a:r>
            <a:r>
              <a:rPr lang="es-ES" dirty="0" err="1"/>
              <a:t>lt</a:t>
            </a:r>
            <a:r>
              <a:rPr lang="es-ES" dirty="0"/>
              <a:t>: 8 }})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SELECT * FROM contenidos WHERE tipo </a:t>
            </a:r>
            <a:r>
              <a:rPr lang="es-ES" dirty="0" err="1"/>
              <a:t>like</a:t>
            </a:r>
            <a:r>
              <a:rPr lang="es-ES" dirty="0"/>
              <a:t> “%Serie%” and rating &lt; 8</a:t>
            </a:r>
          </a:p>
        </p:txBody>
      </p:sp>
    </p:spTree>
    <p:extLst>
      <p:ext uri="{BB962C8B-B14F-4D97-AF65-F5344CB8AC3E}">
        <p14:creationId xmlns:p14="http://schemas.microsoft.com/office/powerpoint/2010/main" val="3697592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MongoDB – Filtrando documentos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81721" y="1978025"/>
            <a:ext cx="10559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err="1"/>
              <a:t>db.contenidos.find</a:t>
            </a:r>
            <a:r>
              <a:rPr lang="es-ES" dirty="0"/>
              <a:t>({ tipo: $in: [ “Serie”, “Show”] });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SELECT * FROM contenidos WHERE tipo in (“Serie”, “Show”);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db.contenidos.find</a:t>
            </a:r>
            <a:r>
              <a:rPr lang="es-ES" dirty="0"/>
              <a:t>({ $</a:t>
            </a:r>
            <a:r>
              <a:rPr lang="es-ES" dirty="0" err="1"/>
              <a:t>or</a:t>
            </a:r>
            <a:r>
              <a:rPr lang="es-ES" dirty="0"/>
              <a:t>: [{ tipo: “Serie”}, { rating: { $</a:t>
            </a:r>
            <a:r>
              <a:rPr lang="es-ES" dirty="0" err="1"/>
              <a:t>lt</a:t>
            </a:r>
            <a:r>
              <a:rPr lang="es-ES" dirty="0"/>
              <a:t>: 9 } } ] } 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SELECT * FROM contenidos WHERE tipo </a:t>
            </a:r>
            <a:r>
              <a:rPr lang="es-ES" dirty="0" err="1"/>
              <a:t>like</a:t>
            </a:r>
            <a:r>
              <a:rPr lang="es-ES" dirty="0"/>
              <a:t> “%Serie%” </a:t>
            </a:r>
            <a:r>
              <a:rPr lang="es-ES" dirty="0" err="1"/>
              <a:t>or</a:t>
            </a:r>
            <a:r>
              <a:rPr lang="es-ES" dirty="0"/>
              <a:t> rating &lt; 8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db.contenidos.find</a:t>
            </a:r>
            <a:r>
              <a:rPr lang="es-ES" dirty="0"/>
              <a:t>({ $</a:t>
            </a:r>
            <a:r>
              <a:rPr lang="es-ES" dirty="0" err="1"/>
              <a:t>or</a:t>
            </a:r>
            <a:r>
              <a:rPr lang="es-ES" dirty="0"/>
              <a:t>: [{ tipo: “Serie” }, { tipo: “Show” }], { rating: { $</a:t>
            </a:r>
            <a:r>
              <a:rPr lang="es-ES" dirty="0" err="1"/>
              <a:t>lt</a:t>
            </a:r>
            <a:r>
              <a:rPr lang="es-ES" dirty="0"/>
              <a:t>: 10 } } })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SELECT * FROM contenidos WHERE tipo </a:t>
            </a:r>
            <a:r>
              <a:rPr lang="es-ES" dirty="0" err="1"/>
              <a:t>like</a:t>
            </a:r>
            <a:r>
              <a:rPr lang="es-ES" dirty="0"/>
              <a:t> “%Serie%” </a:t>
            </a:r>
            <a:r>
              <a:rPr lang="es-ES" dirty="0" err="1"/>
              <a:t>or</a:t>
            </a:r>
            <a:r>
              <a:rPr lang="es-ES" dirty="0"/>
              <a:t> tipo </a:t>
            </a:r>
            <a:r>
              <a:rPr lang="es-ES" dirty="0" err="1"/>
              <a:t>like</a:t>
            </a:r>
            <a:r>
              <a:rPr lang="es-ES" dirty="0"/>
              <a:t> “%Show%” and rating &lt; 8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4864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MongoDB – Base de datos </a:t>
            </a:r>
            <a:r>
              <a:rPr lang="es-ES" dirty="0" err="1"/>
              <a:t>Ecommerce</a:t>
            </a:r>
            <a:endParaRPr lang="es-E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81721" y="1978025"/>
            <a:ext cx="10559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Ejercicio: Replicar base de datos </a:t>
            </a:r>
            <a:r>
              <a:rPr lang="es-ES" dirty="0" err="1"/>
              <a:t>Ecommerce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Replicar los ejercicios de MySQL</a:t>
            </a:r>
          </a:p>
          <a:p>
            <a:pPr lvl="1">
              <a:buFontTx/>
              <a:buChar char="-"/>
            </a:pPr>
            <a:r>
              <a:rPr lang="es-ES" dirty="0"/>
              <a:t>Obtener el listado de ventas con nombre de usuario y el tipo de pago realizado (si la colección ventas no tiene tipo de pago, incluirlo)</a:t>
            </a:r>
          </a:p>
          <a:p>
            <a:pPr lvl="1">
              <a:buFontTx/>
              <a:buChar char="-"/>
            </a:pPr>
            <a:r>
              <a:rPr lang="es-ES" dirty="0"/>
              <a:t>Sacar por consola lista de productos donde aparezca su nombre y la cantidad vendida</a:t>
            </a:r>
          </a:p>
          <a:p>
            <a:pPr lvl="1">
              <a:buFontTx/>
              <a:buChar char="-"/>
            </a:pPr>
            <a:r>
              <a:rPr lang="es-ES" dirty="0"/>
              <a:t>Sacar por consola Lista de productos que se muestre el </a:t>
            </a:r>
            <a:r>
              <a:rPr lang="es-ES" dirty="0" err="1"/>
              <a:t>average</a:t>
            </a:r>
            <a:r>
              <a:rPr lang="es-ES" dirty="0"/>
              <a:t> del rating</a:t>
            </a:r>
          </a:p>
          <a:p>
            <a:pPr lvl="1">
              <a:buFontTx/>
              <a:buChar char="-"/>
            </a:pPr>
            <a:r>
              <a:rPr lang="es-ES" dirty="0"/>
              <a:t>Sacar por consola cual es el producto mas vendido y nombre de usuarios han comprado dicho producto</a:t>
            </a:r>
          </a:p>
          <a:p>
            <a:pPr lvl="1">
              <a:buFontTx/>
              <a:buChar char="-"/>
            </a:pPr>
            <a:endParaRPr lang="es-ES" dirty="0"/>
          </a:p>
          <a:p>
            <a:pPr marL="457200" lvl="1" indent="0">
              <a:buNone/>
            </a:pPr>
            <a:r>
              <a:rPr lang="es-ES" i="1" dirty="0" err="1"/>
              <a:t>orderby</a:t>
            </a:r>
            <a:r>
              <a:rPr lang="es-ES" i="1" dirty="0"/>
              <a:t> </a:t>
            </a:r>
            <a:r>
              <a:rPr lang="es-ES" i="1" dirty="0">
                <a:hlinkClick r:id="rId2"/>
              </a:rPr>
              <a:t>https://docs.mongodb.com/manual/reference/operator/meta/orderby/</a:t>
            </a:r>
            <a:endParaRPr lang="es-ES" i="1" dirty="0"/>
          </a:p>
          <a:p>
            <a:pPr marL="457200" lvl="1" indent="0">
              <a:buNone/>
            </a:pPr>
            <a:r>
              <a:rPr lang="es-ES" i="1" dirty="0" err="1"/>
              <a:t>limit</a:t>
            </a:r>
            <a:r>
              <a:rPr lang="es-ES" i="1" dirty="0"/>
              <a:t> </a:t>
            </a:r>
            <a:r>
              <a:rPr lang="es-ES" i="1" dirty="0">
                <a:hlinkClick r:id="rId3"/>
              </a:rPr>
              <a:t>https://docs.mongodb.com/manual/reference/operator/aggregation/limit/</a:t>
            </a:r>
            <a:endParaRPr lang="es-ES" i="1" dirty="0"/>
          </a:p>
          <a:p>
            <a:pPr marL="457200" lvl="1" indent="0">
              <a:buNone/>
            </a:pPr>
            <a:endParaRPr lang="es-ES" i="1" dirty="0"/>
          </a:p>
          <a:p>
            <a:pPr lvl="1">
              <a:buFontTx/>
              <a:buChar char="-"/>
            </a:pPr>
            <a:r>
              <a:rPr lang="es-ES" dirty="0"/>
              <a:t>Sacar por consola el producto con su nombre y tipo que mayor ganancia ha generado</a:t>
            </a:r>
          </a:p>
          <a:p>
            <a:pPr lvl="1">
              <a:buFontTx/>
              <a:buChar char="-"/>
            </a:pPr>
            <a:r>
              <a:rPr lang="es-ES" dirty="0"/>
              <a:t>Sacar por consola el nombre de usuario que mas artículos ha comprado</a:t>
            </a:r>
          </a:p>
          <a:p>
            <a:pPr lvl="1">
              <a:buFontTx/>
              <a:buChar char="-"/>
            </a:pPr>
            <a:r>
              <a:rPr lang="es-ES" dirty="0"/>
              <a:t>Sacar por consola el nombre de usuario que se ha gastado mas dinero. Incluir el símbolo €.</a:t>
            </a:r>
          </a:p>
          <a:p>
            <a:pPr lvl="1">
              <a:buFontTx/>
              <a:buChar char="-"/>
            </a:pPr>
            <a:endParaRPr lang="es-ES" dirty="0"/>
          </a:p>
          <a:p>
            <a:pPr marL="457200" lvl="1" indent="0">
              <a:buNone/>
            </a:pPr>
            <a:r>
              <a:rPr lang="es-ES" dirty="0"/>
              <a:t>Para solo mostrar rating y nombre </a:t>
            </a:r>
            <a:r>
              <a:rPr lang="es-ES" i="1" dirty="0" err="1"/>
              <a:t>db.contenidos.find</a:t>
            </a:r>
            <a:r>
              <a:rPr lang="es-ES" i="1" dirty="0"/>
              <a:t>({ tipo: “Serie” }, { _id: 0, nombre: true, rating: true })</a:t>
            </a:r>
          </a:p>
        </p:txBody>
      </p:sp>
    </p:spTree>
    <p:extLst>
      <p:ext uri="{BB962C8B-B14F-4D97-AF65-F5344CB8AC3E}">
        <p14:creationId xmlns:p14="http://schemas.microsoft.com/office/powerpoint/2010/main" val="461314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MongoDB – </a:t>
            </a:r>
            <a:r>
              <a:rPr lang="es-ES" dirty="0" err="1"/>
              <a:t>NodeJS</a:t>
            </a:r>
            <a:r>
              <a:rPr lang="es-ES" dirty="0"/>
              <a:t> y JavaScript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81721" y="1978025"/>
            <a:ext cx="55877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Pasos para la instalación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npm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mongodb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const</a:t>
            </a:r>
            <a:r>
              <a:rPr lang="es-ES" dirty="0"/>
              <a:t> { </a:t>
            </a:r>
            <a:r>
              <a:rPr lang="es-ES" dirty="0" err="1"/>
              <a:t>MongoClient</a:t>
            </a:r>
            <a:r>
              <a:rPr lang="es-ES" dirty="0"/>
              <a:t> } = </a:t>
            </a:r>
            <a:r>
              <a:rPr lang="es-ES" dirty="0" err="1"/>
              <a:t>require</a:t>
            </a:r>
            <a:r>
              <a:rPr lang="es-ES" dirty="0"/>
              <a:t>('</a:t>
            </a:r>
            <a:r>
              <a:rPr lang="es-ES" dirty="0" err="1"/>
              <a:t>mongodb</a:t>
            </a:r>
            <a:r>
              <a:rPr lang="es-ES" dirty="0"/>
              <a:t>’);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// Conectar a la base de datos</a:t>
            </a:r>
          </a:p>
          <a:p>
            <a:pPr marL="0" indent="0">
              <a:buNone/>
            </a:pPr>
            <a:r>
              <a:rPr lang="en-GB" dirty="0" err="1"/>
              <a:t>const</a:t>
            </a:r>
            <a:r>
              <a:rPr lang="en-GB" dirty="0"/>
              <a:t> client = new </a:t>
            </a:r>
            <a:r>
              <a:rPr lang="en-GB" dirty="0" err="1"/>
              <a:t>MongoClient</a:t>
            </a:r>
            <a:r>
              <a:rPr lang="en-GB" dirty="0"/>
              <a:t>(“</a:t>
            </a:r>
            <a:r>
              <a:rPr lang="en-GB" dirty="0" err="1"/>
              <a:t>mongodb</a:t>
            </a:r>
            <a:r>
              <a:rPr lang="en-GB" dirty="0"/>
              <a:t>://localhost:27017”);</a:t>
            </a:r>
          </a:p>
          <a:p>
            <a:pPr marL="0" indent="0">
              <a:buNone/>
            </a:pPr>
            <a:r>
              <a:rPr lang="en-GB" dirty="0"/>
              <a:t>await </a:t>
            </a:r>
            <a:r>
              <a:rPr lang="en-GB" dirty="0" err="1"/>
              <a:t>client.connect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en-GB" dirty="0"/>
              <a:t>await </a:t>
            </a:r>
            <a:r>
              <a:rPr lang="en-GB" dirty="0" err="1"/>
              <a:t>client.db</a:t>
            </a:r>
            <a:r>
              <a:rPr lang="en-GB" dirty="0"/>
              <a:t>(“ecommerce").command({ ping: 1 });</a:t>
            </a:r>
          </a:p>
          <a:p>
            <a:pPr marL="0" indent="0">
              <a:buNone/>
            </a:pPr>
            <a:r>
              <a:rPr lang="en-GB" dirty="0"/>
              <a:t>console.log(“</a:t>
            </a:r>
            <a:r>
              <a:rPr lang="en-GB" dirty="0" err="1"/>
              <a:t>Conectado</a:t>
            </a:r>
            <a:r>
              <a:rPr lang="en-GB" dirty="0"/>
              <a:t> a MongoDB");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// </a:t>
            </a:r>
            <a:r>
              <a:rPr lang="en-GB" dirty="0" err="1"/>
              <a:t>desconectar</a:t>
            </a:r>
            <a:r>
              <a:rPr lang="en-GB" dirty="0"/>
              <a:t> con la base de </a:t>
            </a:r>
            <a:r>
              <a:rPr lang="en-GB" dirty="0" err="1"/>
              <a:t>datos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await </a:t>
            </a:r>
            <a:r>
              <a:rPr lang="en-GB" dirty="0" err="1"/>
              <a:t>client.close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en-GB" dirty="0"/>
              <a:t>console.log(“</a:t>
            </a:r>
            <a:r>
              <a:rPr lang="en-GB" dirty="0" err="1"/>
              <a:t>Desconectado</a:t>
            </a:r>
            <a:r>
              <a:rPr lang="en-GB" dirty="0"/>
              <a:t> de la base de </a:t>
            </a:r>
            <a:r>
              <a:rPr lang="en-GB" dirty="0" err="1"/>
              <a:t>datos</a:t>
            </a:r>
            <a:r>
              <a:rPr lang="en-GB" dirty="0"/>
              <a:t>”);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8133A1-1293-4691-8848-032D096A58FA}"/>
              </a:ext>
            </a:extLst>
          </p:cNvPr>
          <p:cNvSpPr txBox="1">
            <a:spLocks/>
          </p:cNvSpPr>
          <p:nvPr/>
        </p:nvSpPr>
        <p:spPr>
          <a:xfrm>
            <a:off x="6349779" y="1978025"/>
            <a:ext cx="55877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Solicitar Datos: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const</a:t>
            </a:r>
            <a:r>
              <a:rPr lang="es-ES" dirty="0"/>
              <a:t> usuarios = </a:t>
            </a:r>
            <a:r>
              <a:rPr lang="es-ES" dirty="0" err="1"/>
              <a:t>client.db</a:t>
            </a:r>
            <a:r>
              <a:rPr lang="es-ES" dirty="0"/>
              <a:t>(“</a:t>
            </a:r>
            <a:r>
              <a:rPr lang="es-ES" dirty="0" err="1"/>
              <a:t>ecommerce</a:t>
            </a:r>
            <a:r>
              <a:rPr lang="es-ES" dirty="0"/>
              <a:t>”).</a:t>
            </a:r>
            <a:r>
              <a:rPr lang="es-ES" dirty="0" err="1"/>
              <a:t>collection</a:t>
            </a:r>
            <a:r>
              <a:rPr lang="es-ES" dirty="0"/>
              <a:t>(“usuarios”).</a:t>
            </a:r>
            <a:r>
              <a:rPr lang="es-ES" dirty="0" err="1"/>
              <a:t>find</a:t>
            </a:r>
            <a:r>
              <a:rPr lang="es-ES" dirty="0"/>
              <a:t>();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for (</a:t>
            </a:r>
            <a:r>
              <a:rPr lang="es-ES" dirty="0" err="1"/>
              <a:t>const</a:t>
            </a:r>
            <a:r>
              <a:rPr lang="es-ES" dirty="0"/>
              <a:t> u for usuarios) {</a:t>
            </a:r>
          </a:p>
          <a:p>
            <a:pPr marL="0" indent="0">
              <a:buNone/>
            </a:pPr>
            <a:r>
              <a:rPr lang="es-ES" dirty="0"/>
              <a:t>	console.log(u);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597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Base de datos No Relacionales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81721" y="1978025"/>
            <a:ext cx="47887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Especifico para aplicaciones con:</a:t>
            </a:r>
          </a:p>
          <a:p>
            <a:pPr lvl="1">
              <a:buFontTx/>
              <a:buChar char="-"/>
            </a:pPr>
            <a:r>
              <a:rPr lang="es-ES" dirty="0"/>
              <a:t>Grandes volúmenes</a:t>
            </a:r>
          </a:p>
          <a:p>
            <a:pPr lvl="1">
              <a:buFontTx/>
              <a:buChar char="-"/>
            </a:pPr>
            <a:r>
              <a:rPr lang="es-ES" dirty="0"/>
              <a:t>Baja latencia</a:t>
            </a:r>
          </a:p>
          <a:p>
            <a:pPr lvl="1">
              <a:buFontTx/>
              <a:buChar char="-"/>
            </a:pPr>
            <a:r>
              <a:rPr lang="es-ES" dirty="0"/>
              <a:t>Modelo de datos flexibles</a:t>
            </a:r>
          </a:p>
          <a:p>
            <a:pPr lvl="1">
              <a:buFontTx/>
              <a:buChar char="-"/>
            </a:pPr>
            <a:r>
              <a:rPr lang="es-ES" dirty="0"/>
              <a:t>Flexibilidad en coherencia de datos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3AE480-1D55-4F73-8D26-C8C9A2C3D7F4}"/>
              </a:ext>
            </a:extLst>
          </p:cNvPr>
          <p:cNvSpPr txBox="1">
            <a:spLocks/>
          </p:cNvSpPr>
          <p:nvPr/>
        </p:nvSpPr>
        <p:spPr>
          <a:xfrm>
            <a:off x="6096000" y="1978025"/>
            <a:ext cx="47887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Principales características:</a:t>
            </a:r>
          </a:p>
          <a:p>
            <a:pPr lvl="1">
              <a:buFontTx/>
              <a:buChar char="-"/>
            </a:pPr>
            <a:r>
              <a:rPr lang="es-ES" dirty="0"/>
              <a:t>Flexibilidad</a:t>
            </a:r>
          </a:p>
          <a:p>
            <a:pPr lvl="1">
              <a:buFontTx/>
              <a:buChar char="-"/>
            </a:pPr>
            <a:r>
              <a:rPr lang="es-ES" dirty="0"/>
              <a:t>Escalabilidad</a:t>
            </a:r>
          </a:p>
          <a:p>
            <a:pPr lvl="1">
              <a:buFontTx/>
              <a:buChar char="-"/>
            </a:pPr>
            <a:r>
              <a:rPr lang="es-ES" dirty="0"/>
              <a:t>Alto rendimiento</a:t>
            </a:r>
          </a:p>
          <a:p>
            <a:pPr lvl="1">
              <a:buFontTx/>
              <a:buChar char="-"/>
            </a:pPr>
            <a:r>
              <a:rPr lang="es-ES" dirty="0"/>
              <a:t>Altamente funcional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484136D1-3A5C-440C-ABCE-A45912E90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54" y="5095782"/>
            <a:ext cx="2255638" cy="1762217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5952D2-103E-4063-8F32-66BF2575B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97" y="5497021"/>
            <a:ext cx="3166646" cy="959737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953D9ABE-B6E3-44D8-89A0-BB5669889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758" y="5080938"/>
            <a:ext cx="3166645" cy="1777062"/>
          </a:xfrm>
          <a:prstGeom prst="rect">
            <a:avLst/>
          </a:prstGeom>
        </p:spPr>
      </p:pic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0B22655A-1B2D-4AC6-9683-C6927A3EB6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403" y="5199843"/>
            <a:ext cx="2655293" cy="165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5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Base de datos No Relacionales (II)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81721" y="1978025"/>
            <a:ext cx="10559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Base de datos </a:t>
            </a:r>
            <a:r>
              <a:rPr lang="es-ES" dirty="0" err="1"/>
              <a:t>Ecommerce</a:t>
            </a:r>
            <a:r>
              <a:rPr lang="es-ES" dirty="0"/>
              <a:t> (SQL o Relacional)</a:t>
            </a:r>
          </a:p>
          <a:p>
            <a:pPr lvl="1">
              <a:buFontTx/>
              <a:buChar char="-"/>
            </a:pPr>
            <a:r>
              <a:rPr lang="es-ES" dirty="0"/>
              <a:t>Tabla Usuarios</a:t>
            </a:r>
          </a:p>
          <a:p>
            <a:pPr lvl="1">
              <a:buFontTx/>
              <a:buChar char="-"/>
            </a:pPr>
            <a:r>
              <a:rPr lang="es-ES" dirty="0"/>
              <a:t>Tabla Productos	(Relacionado con Vendedores </a:t>
            </a:r>
            <a:r>
              <a:rPr lang="es-ES" dirty="0" err="1"/>
              <a:t>id_vendedor</a:t>
            </a:r>
            <a:r>
              <a:rPr lang="es-ES" dirty="0"/>
              <a:t>)</a:t>
            </a:r>
          </a:p>
          <a:p>
            <a:pPr lvl="1">
              <a:buFontTx/>
              <a:buChar char="-"/>
            </a:pPr>
            <a:r>
              <a:rPr lang="es-ES" dirty="0"/>
              <a:t>Tabla Vendedores	</a:t>
            </a:r>
          </a:p>
          <a:p>
            <a:pPr lvl="1">
              <a:buFontTx/>
              <a:buChar char="-"/>
            </a:pPr>
            <a:r>
              <a:rPr lang="es-ES" dirty="0"/>
              <a:t>Tabla Ventas		(Relacionado con Usuarios </a:t>
            </a:r>
            <a:r>
              <a:rPr lang="es-ES" dirty="0" err="1"/>
              <a:t>id_usuario</a:t>
            </a:r>
            <a:r>
              <a:rPr lang="es-ES" dirty="0"/>
              <a:t> y 						Productos </a:t>
            </a:r>
            <a:r>
              <a:rPr lang="es-ES" dirty="0" err="1"/>
              <a:t>id_producto</a:t>
            </a:r>
            <a:r>
              <a:rPr lang="es-ES" dirty="0"/>
              <a:t>)</a:t>
            </a:r>
          </a:p>
          <a:p>
            <a:pPr lvl="1">
              <a:buFontTx/>
              <a:buChar char="-"/>
            </a:pPr>
            <a:endParaRPr lang="es-ES" dirty="0"/>
          </a:p>
          <a:p>
            <a:pPr>
              <a:buFontTx/>
              <a:buChar char="-"/>
            </a:pPr>
            <a:r>
              <a:rPr lang="es-ES" dirty="0"/>
              <a:t>Base de datos </a:t>
            </a:r>
            <a:r>
              <a:rPr lang="es-ES" dirty="0" err="1"/>
              <a:t>Ecommerce</a:t>
            </a:r>
            <a:r>
              <a:rPr lang="es-ES" dirty="0"/>
              <a:t> (NoSQL o no relacional)</a:t>
            </a:r>
          </a:p>
          <a:p>
            <a:pPr lvl="1">
              <a:buFontTx/>
              <a:buChar char="-"/>
            </a:pPr>
            <a:r>
              <a:rPr lang="es-E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5395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Base de datos No Relacionales (III)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81721" y="1978025"/>
            <a:ext cx="10559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Tipos de base de datos NoSQL</a:t>
            </a:r>
          </a:p>
          <a:p>
            <a:pPr lvl="1">
              <a:buFontTx/>
              <a:buChar char="-"/>
            </a:pPr>
            <a:r>
              <a:rPr lang="es-ES" dirty="0"/>
              <a:t>Clave-Valor, como el </a:t>
            </a:r>
            <a:r>
              <a:rPr lang="es-ES" dirty="0" err="1"/>
              <a:t>map</a:t>
            </a:r>
            <a:r>
              <a:rPr lang="es-ES" dirty="0"/>
              <a:t> de JavaScript</a:t>
            </a:r>
          </a:p>
          <a:p>
            <a:pPr lvl="1">
              <a:buFontTx/>
              <a:buChar char="-"/>
            </a:pPr>
            <a:r>
              <a:rPr lang="es-ES" dirty="0"/>
              <a:t>Documentos, se suele guardar en formato JSON</a:t>
            </a:r>
          </a:p>
          <a:p>
            <a:pPr lvl="1">
              <a:buFontTx/>
              <a:buChar char="-"/>
            </a:pPr>
            <a:r>
              <a:rPr lang="es-ES" dirty="0"/>
              <a:t>Gráficos, datos no estructurados y conexión de diversas fuentes de datos</a:t>
            </a:r>
          </a:p>
          <a:p>
            <a:pPr lvl="1">
              <a:buFontTx/>
              <a:buChar char="-"/>
            </a:pPr>
            <a:r>
              <a:rPr lang="es-ES" dirty="0"/>
              <a:t>En memoria, trabajan muy rápido con datos que no necesitan almacenarse</a:t>
            </a:r>
          </a:p>
          <a:p>
            <a:pPr lvl="1">
              <a:buFontTx/>
              <a:buChar char="-"/>
            </a:pPr>
            <a:r>
              <a:rPr lang="es-ES" dirty="0"/>
              <a:t>Búsqueda, basado en indexación de datos para búsquedas rápidas</a:t>
            </a:r>
          </a:p>
          <a:p>
            <a:pPr lvl="1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934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NoSQL - Documentos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81721" y="1978025"/>
            <a:ext cx="10559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Documentos de tipo JSON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i="1" dirty="0" err="1"/>
              <a:t>let</a:t>
            </a:r>
            <a:r>
              <a:rPr lang="es-ES" i="1" dirty="0"/>
              <a:t> usuario = {</a:t>
            </a:r>
          </a:p>
          <a:p>
            <a:pPr marL="0" indent="0">
              <a:buNone/>
            </a:pPr>
            <a:r>
              <a:rPr lang="es-ES" i="1" dirty="0"/>
              <a:t>	nombre: “Mariano”,</a:t>
            </a:r>
          </a:p>
          <a:p>
            <a:pPr marL="0" indent="0">
              <a:buNone/>
            </a:pPr>
            <a:r>
              <a:rPr lang="es-ES" i="1" dirty="0"/>
              <a:t>	apellidos: “Rodriguez Lozano”,</a:t>
            </a:r>
          </a:p>
          <a:p>
            <a:pPr marL="0" indent="0">
              <a:buNone/>
            </a:pPr>
            <a:r>
              <a:rPr lang="es-ES" i="1" dirty="0"/>
              <a:t>	dirección: “C/ Malaga 12, 4D, 29007”</a:t>
            </a:r>
          </a:p>
          <a:p>
            <a:pPr marL="0" indent="0">
              <a:buNone/>
            </a:pPr>
            <a:r>
              <a:rPr lang="es-ES" i="1" dirty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Ejercicio: crear el modelo de la base de datos </a:t>
            </a:r>
            <a:r>
              <a:rPr lang="es-ES" dirty="0" err="1"/>
              <a:t>Ecommerce</a:t>
            </a:r>
            <a:r>
              <a:rPr lang="es-ES" dirty="0"/>
              <a:t> en documentos JSON.</a:t>
            </a:r>
          </a:p>
        </p:txBody>
      </p:sp>
    </p:spTree>
    <p:extLst>
      <p:ext uri="{BB962C8B-B14F-4D97-AF65-F5344CB8AC3E}">
        <p14:creationId xmlns:p14="http://schemas.microsoft.com/office/powerpoint/2010/main" val="50112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MongoDB – Instalación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81721" y="1978025"/>
            <a:ext cx="10559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Seguimos las instrucciones en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>
                <a:hlinkClick r:id="rId2"/>
              </a:rPr>
              <a:t>https://docs.mongodb.com/v4.4/tutorial/install-mongodb-on-windows/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>
              <a:buFontTx/>
              <a:buChar char="-"/>
            </a:pPr>
            <a:r>
              <a:rPr lang="es-ES" dirty="0"/>
              <a:t>Instalar como aplicación y no servicio</a:t>
            </a:r>
          </a:p>
          <a:p>
            <a:pPr>
              <a:buFontTx/>
              <a:buChar char="-"/>
            </a:pPr>
            <a:r>
              <a:rPr lang="es-ES" dirty="0"/>
              <a:t>No instalar MongoDB </a:t>
            </a:r>
            <a:r>
              <a:rPr lang="es-ES" dirty="0" err="1"/>
              <a:t>Compass</a:t>
            </a:r>
            <a:endParaRPr lang="es-ES" dirty="0"/>
          </a:p>
          <a:p>
            <a:pPr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73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MongoDB – Comandos básicos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81721" y="1978025"/>
            <a:ext cx="10559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i="1" dirty="0" err="1"/>
              <a:t>db</a:t>
            </a:r>
            <a:r>
              <a:rPr lang="es-ES" dirty="0"/>
              <a:t>, te muestra la base de datos actual en uso (test por defecto)</a:t>
            </a:r>
          </a:p>
          <a:p>
            <a:pPr>
              <a:buFontTx/>
              <a:buChar char="-"/>
            </a:pPr>
            <a:r>
              <a:rPr lang="es-ES" i="1" dirty="0"/>
              <a:t>show </a:t>
            </a:r>
            <a:r>
              <a:rPr lang="es-ES" i="1" dirty="0" err="1"/>
              <a:t>dbs</a:t>
            </a:r>
            <a:r>
              <a:rPr lang="es-ES" i="1" dirty="0"/>
              <a:t>, </a:t>
            </a:r>
            <a:r>
              <a:rPr lang="es-ES" dirty="0"/>
              <a:t>muestra las bases de datos disponibles</a:t>
            </a:r>
          </a:p>
          <a:p>
            <a:pPr>
              <a:buFontTx/>
              <a:buChar char="-"/>
            </a:pPr>
            <a:r>
              <a:rPr lang="es-ES" i="1" dirty="0"/>
              <a:t>use &lt;</a:t>
            </a:r>
            <a:r>
              <a:rPr lang="es-ES" i="1" dirty="0" err="1"/>
              <a:t>database</a:t>
            </a:r>
            <a:r>
              <a:rPr lang="es-ES" i="1" dirty="0"/>
              <a:t>&gt;</a:t>
            </a:r>
            <a:r>
              <a:rPr lang="es-ES" dirty="0"/>
              <a:t>, cambia a otra base datos (la crea si no existe)</a:t>
            </a:r>
          </a:p>
          <a:p>
            <a:pPr>
              <a:buFontTx/>
              <a:buChar char="-"/>
            </a:pPr>
            <a:r>
              <a:rPr lang="es-ES" i="1" dirty="0"/>
              <a:t>show </a:t>
            </a:r>
            <a:r>
              <a:rPr lang="es-ES" i="1" dirty="0" err="1"/>
              <a:t>collections</a:t>
            </a:r>
            <a:r>
              <a:rPr lang="es-ES" dirty="0"/>
              <a:t>, muestra las colecciones de la base de datos</a:t>
            </a:r>
          </a:p>
          <a:p>
            <a:pPr>
              <a:buFontTx/>
              <a:buChar char="-"/>
            </a:pPr>
            <a:r>
              <a:rPr lang="es-ES" i="1" dirty="0" err="1"/>
              <a:t>db.myCollection.insertOne</a:t>
            </a:r>
            <a:r>
              <a:rPr lang="es-ES" i="1" dirty="0"/>
              <a:t>( { x: 1 } );, </a:t>
            </a:r>
            <a:r>
              <a:rPr lang="es-ES" dirty="0"/>
              <a:t>inserta un documento en la colección (si la colección no existe la crea vacía)</a:t>
            </a:r>
          </a:p>
          <a:p>
            <a:pPr>
              <a:buFontTx/>
              <a:buChar char="-"/>
            </a:pPr>
            <a:r>
              <a:rPr lang="es-ES" i="1" dirty="0" err="1"/>
              <a:t>db.myCollection.find</a:t>
            </a:r>
            <a:r>
              <a:rPr lang="es-ES" i="1" dirty="0"/>
              <a:t>(), </a:t>
            </a:r>
            <a:r>
              <a:rPr lang="es-ES" dirty="0"/>
              <a:t>lista todos los documentos de la colección </a:t>
            </a:r>
            <a:r>
              <a:rPr lang="es-ES" dirty="0" err="1"/>
              <a:t>myCollection</a:t>
            </a:r>
            <a:endParaRPr lang="es-ES" i="1" dirty="0"/>
          </a:p>
          <a:p>
            <a:pPr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0404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MongoDB – Nuestra primera base de datos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81721" y="1978025"/>
            <a:ext cx="10559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Replicar nuestra base de datos </a:t>
            </a:r>
            <a:r>
              <a:rPr lang="es-ES" dirty="0" err="1"/>
              <a:t>imdb</a:t>
            </a:r>
            <a:r>
              <a:rPr lang="es-ES" dirty="0"/>
              <a:t> en MongoDB</a:t>
            </a:r>
          </a:p>
          <a:p>
            <a:pPr lvl="1">
              <a:buFontTx/>
              <a:buChar char="-"/>
            </a:pPr>
            <a:r>
              <a:rPr lang="es-ES" dirty="0"/>
              <a:t>Tablas -&gt; </a:t>
            </a:r>
            <a:r>
              <a:rPr lang="es-ES" dirty="0" err="1"/>
              <a:t>Collections</a:t>
            </a:r>
            <a:endParaRPr lang="es-ES" dirty="0"/>
          </a:p>
          <a:p>
            <a:pPr lvl="1">
              <a:buFontTx/>
              <a:buChar char="-"/>
            </a:pPr>
            <a:r>
              <a:rPr lang="es-ES" dirty="0"/>
              <a:t>Columnas -&gt; clave de cada par clave-valor</a:t>
            </a:r>
          </a:p>
          <a:p>
            <a:pPr lvl="1">
              <a:buFontTx/>
              <a:buChar char="-"/>
            </a:pPr>
            <a:r>
              <a:rPr lang="es-ES" dirty="0"/>
              <a:t>Filas -&gt; valores de cada par clave-valor</a:t>
            </a:r>
          </a:p>
          <a:p>
            <a:pPr marL="457200" lvl="1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Ejemplo: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usuario = { columna1: “fila1-valor”,</a:t>
            </a:r>
          </a:p>
          <a:p>
            <a:pPr marL="0" indent="0">
              <a:buNone/>
            </a:pPr>
            <a:r>
              <a:rPr lang="es-ES" dirty="0"/>
              <a:t>	columna2: “fila1-valor”}</a:t>
            </a:r>
          </a:p>
          <a:p>
            <a:pPr marL="0" indent="0">
              <a:buNone/>
            </a:pPr>
            <a:r>
              <a:rPr lang="es-ES" dirty="0"/>
              <a:t>usuario2 = { columna1: “fila2-valor”,</a:t>
            </a:r>
          </a:p>
          <a:p>
            <a:pPr marL="0" indent="0">
              <a:buNone/>
            </a:pPr>
            <a:r>
              <a:rPr lang="es-ES" dirty="0"/>
              <a:t>	columna2: “fila2-valor”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5476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MongoDB – </a:t>
            </a:r>
            <a:r>
              <a:rPr lang="es-ES" dirty="0" err="1"/>
              <a:t>insertOne</a:t>
            </a:r>
            <a:r>
              <a:rPr lang="es-ES" dirty="0"/>
              <a:t> e </a:t>
            </a:r>
            <a:r>
              <a:rPr lang="es-ES" dirty="0" err="1"/>
              <a:t>insertMany</a:t>
            </a:r>
            <a:endParaRPr lang="es-E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81721" y="1978025"/>
            <a:ext cx="10559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 err="1"/>
              <a:t>imdb.contenidos.insertOne</a:t>
            </a:r>
            <a:r>
              <a:rPr lang="es-ES" dirty="0"/>
              <a:t>({ … })</a:t>
            </a:r>
          </a:p>
          <a:p>
            <a:pPr>
              <a:buFontTx/>
              <a:buChar char="-"/>
            </a:pPr>
            <a:r>
              <a:rPr lang="es-ES" dirty="0" err="1"/>
              <a:t>imdb.contenidos.insertMany</a:t>
            </a:r>
            <a:r>
              <a:rPr lang="es-ES" dirty="0"/>
              <a:t>([{ … }, { … }])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imdb.contenidos.find</a:t>
            </a:r>
            <a:r>
              <a:rPr lang="es-ES" dirty="0"/>
              <a:t>();</a:t>
            </a:r>
          </a:p>
          <a:p>
            <a:pPr marL="0" indent="0">
              <a:buNone/>
            </a:pPr>
            <a:endParaRPr lang="es-ES" dirty="0"/>
          </a:p>
          <a:p>
            <a:pPr>
              <a:buFontTx/>
              <a:buChar char="-"/>
            </a:pPr>
            <a:r>
              <a:rPr lang="es-ES" dirty="0"/>
              <a:t>Columna ID de cada documento</a:t>
            </a:r>
          </a:p>
          <a:p>
            <a:pPr lvl="1">
              <a:buFontTx/>
              <a:buChar char="-"/>
            </a:pPr>
            <a:r>
              <a:rPr lang="es-ES" dirty="0"/>
              <a:t>Valores que tiene</a:t>
            </a:r>
          </a:p>
          <a:p>
            <a:pPr lvl="1">
              <a:buFontTx/>
              <a:buChar char="-"/>
            </a:pPr>
            <a:r>
              <a:rPr lang="es-ES" dirty="0"/>
              <a:t>Se crea por defecto si no se indica</a:t>
            </a:r>
          </a:p>
        </p:txBody>
      </p:sp>
    </p:spTree>
    <p:extLst>
      <p:ext uri="{BB962C8B-B14F-4D97-AF65-F5344CB8AC3E}">
        <p14:creationId xmlns:p14="http://schemas.microsoft.com/office/powerpoint/2010/main" val="886764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6858</TotalTime>
  <Words>1008</Words>
  <Application>Microsoft Office PowerPoint</Application>
  <PresentationFormat>Widescreen</PresentationFormat>
  <Paragraphs>145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Prototype</vt:lpstr>
      <vt:lpstr>Office Theme</vt:lpstr>
      <vt:lpstr>Full Stack Bootcamp</vt:lpstr>
      <vt:lpstr>Base de datos No Relacionales</vt:lpstr>
      <vt:lpstr>Base de datos No Relacionales (II)</vt:lpstr>
      <vt:lpstr>Base de datos No Relacionales (III)</vt:lpstr>
      <vt:lpstr>NoSQL - Documentos</vt:lpstr>
      <vt:lpstr>MongoDB – Instalación</vt:lpstr>
      <vt:lpstr>MongoDB – Comandos básicos</vt:lpstr>
      <vt:lpstr>MongoDB – Nuestra primera base de datos</vt:lpstr>
      <vt:lpstr>MongoDB – insertOne e insertMany</vt:lpstr>
      <vt:lpstr>MongoDB – Listar documentos</vt:lpstr>
      <vt:lpstr>MongoDB – Filtrando documentos</vt:lpstr>
      <vt:lpstr>MongoDB – Base de datos Ecommerce</vt:lpstr>
      <vt:lpstr>MongoDB – NodeJS y 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 Menis</dc:creator>
  <cp:lastModifiedBy>Israel Menis</cp:lastModifiedBy>
  <cp:revision>40</cp:revision>
  <dcterms:created xsi:type="dcterms:W3CDTF">2021-12-21T19:55:08Z</dcterms:created>
  <dcterms:modified xsi:type="dcterms:W3CDTF">2022-02-18T19:54:05Z</dcterms:modified>
</cp:coreProperties>
</file>