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96" r:id="rId5"/>
    <p:sldId id="697" r:id="rId6"/>
    <p:sldId id="698" r:id="rId7"/>
    <p:sldId id="699" r:id="rId8"/>
    <p:sldId id="700" r:id="rId9"/>
    <p:sldId id="705" r:id="rId10"/>
    <p:sldId id="703" r:id="rId11"/>
    <p:sldId id="702" r:id="rId12"/>
    <p:sldId id="701" r:id="rId13"/>
    <p:sldId id="704" r:id="rId14"/>
    <p:sldId id="706" r:id="rId15"/>
    <p:sldId id="707" r:id="rId16"/>
    <p:sldId id="70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  <a:endParaRPr lang="en-US" altLang="zh-CN" sz="1800" dirty="0">
              <a:latin typeface="Courier" pitchFamily="2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 pooling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kumimoji="1" lang="en-US" altLang="zh-CN" dirty="0"/>
              <a:t>For each channel</a:t>
            </a:r>
            <a:endParaRPr kumimoji="1" lang="zh-CN" altLang="en-US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4" y="2538705"/>
            <a:ext cx="5851939" cy="43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7043530" y="2640634"/>
            <a:ext cx="4870174" cy="273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the input is C x H x W, the output will be C x H/2 x W/2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Flatten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data blob is flatted into a 2048-length vector from 32x8x8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FC: Fully-Connected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706" y="1825625"/>
            <a:ext cx="8340294" cy="4351338"/>
          </a:xfrm>
        </p:spPr>
        <p:txBody>
          <a:bodyPr/>
          <a:lstStyle/>
          <a:p>
            <a:r>
              <a:rPr kumimoji="1" lang="en-US" altLang="zh-CN" dirty="0"/>
              <a:t>If the input is L and the output is N (2 in the model, 4 in left figure), the size of weights is </a:t>
            </a:r>
            <a:r>
              <a:rPr kumimoji="1" lang="en-US" altLang="zh-CN" dirty="0" err="1"/>
              <a:t>NxL</a:t>
            </a:r>
            <a:r>
              <a:rPr kumimoji="1" lang="en-US" altLang="zh-CN" dirty="0"/>
              <a:t> (2x2048 in the model)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3200" dirty="0"/>
              <a:t>output</a:t>
            </a:r>
            <a:r>
              <a:rPr kumimoji="1" lang="en-US" altLang="zh-CN" sz="3200" baseline="-25000" dirty="0"/>
              <a:t>2x1</a:t>
            </a:r>
            <a:r>
              <a:rPr kumimoji="1" lang="en-US" altLang="zh-CN" sz="2400" dirty="0"/>
              <a:t> = </a:t>
            </a:r>
            <a:r>
              <a:rPr kumimoji="1" lang="en-US" altLang="zh-CN" sz="3600" dirty="0"/>
              <a:t>weight</a:t>
            </a:r>
            <a:r>
              <a:rPr kumimoji="1" lang="en-US" altLang="zh-CN" sz="3600" baseline="-25000" dirty="0"/>
              <a:t>2x2048 </a:t>
            </a:r>
            <a:r>
              <a:rPr kumimoji="1" lang="en-US" altLang="zh-CN" sz="3600" dirty="0"/>
              <a:t>*input</a:t>
            </a:r>
            <a:r>
              <a:rPr kumimoji="1" lang="en-US" altLang="zh-CN" sz="3600" baseline="-25000" dirty="0"/>
              <a:t>2048x1</a:t>
            </a:r>
            <a:r>
              <a:rPr kumimoji="1" lang="en-US" altLang="zh-CN" sz="3600" dirty="0"/>
              <a:t>+bias</a:t>
            </a:r>
            <a:r>
              <a:rPr kumimoji="1" lang="en-US" altLang="zh-CN" sz="3600" baseline="-25000" dirty="0"/>
              <a:t>2x1</a:t>
            </a:r>
            <a:endParaRPr kumimoji="1"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9" r="44742"/>
          <a:stretch>
            <a:fillRect/>
          </a:stretch>
        </p:blipFill>
        <p:spPr bwMode="auto">
          <a:xfrm>
            <a:off x="379636" y="1784350"/>
            <a:ext cx="3472070" cy="4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Softmax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02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output the confidence vector (n=2 in the model)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4000" dirty="0"/>
              <a:t>for</a:t>
            </a:r>
            <a:endParaRPr kumimoji="1" lang="en-US" altLang="zh-CN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571" y="3666396"/>
            <a:ext cx="2421559" cy="225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15" y="3737094"/>
            <a:ext cx="2757014" cy="2250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35" y="2741019"/>
            <a:ext cx="1487889" cy="7597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CNN Explainer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poloclub.github.io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cnn</a:t>
            </a:r>
            <a:r>
              <a:rPr kumimoji="1" lang="en-GB" altLang="zh-CN" dirty="0"/>
              <a:t>-explainer/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796" y="2405801"/>
            <a:ext cx="9490213" cy="4452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CNN </a:t>
            </a:r>
            <a:r>
              <a:rPr lang="en-US" altLang="zh-CN"/>
              <a:t>for Image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 Project 5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Pre-trained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github.com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ShiqiYu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SimpleCNNbyCPP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506" y="2368550"/>
            <a:ext cx="2083859" cy="2083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06" y="4774141"/>
            <a:ext cx="2083859" cy="208385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472070" y="3180522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20209" y="2826026"/>
            <a:ext cx="1775791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162261" y="3211996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9"/>
          <p:cNvGraphicFramePr>
            <a:graphicFrameLocks noGrp="1"/>
          </p:cNvGraphicFramePr>
          <p:nvPr/>
        </p:nvGraphicFramePr>
        <p:xfrm>
          <a:off x="7137844" y="3039034"/>
          <a:ext cx="956289" cy="95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289"/>
              </a:tblGrid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0.02</a:t>
                      </a:r>
                      <a:endParaRPr lang="zh-CN" altLang="en-US" sz="2400" dirty="0"/>
                    </a:p>
                  </a:txBody>
                  <a:tcPr/>
                </a:tc>
              </a:tr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472070" y="5455233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20209" y="5100737"/>
            <a:ext cx="1775791" cy="1205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162261" y="5486707"/>
            <a:ext cx="848139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3" name="表格 9"/>
          <p:cNvGraphicFramePr>
            <a:graphicFrameLocks noGrp="1"/>
          </p:cNvGraphicFramePr>
          <p:nvPr/>
        </p:nvGraphicFramePr>
        <p:xfrm>
          <a:off x="7137844" y="5313745"/>
          <a:ext cx="956289" cy="95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289"/>
              </a:tblGrid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0.95</a:t>
                      </a:r>
                      <a:endParaRPr lang="zh-CN" altLang="en-US" sz="2400" dirty="0"/>
                    </a:p>
                  </a:txBody>
                  <a:tcPr/>
                </a:tc>
              </a:tr>
              <a:tr h="477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0.05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3" y="-7003"/>
            <a:ext cx="4382727" cy="2974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8328" y="207081"/>
            <a:ext cx="4140200" cy="1325563"/>
          </a:xfrm>
        </p:spPr>
        <p:txBody>
          <a:bodyPr/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4178" y="1495684"/>
            <a:ext cx="6824134" cy="132556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3 Convolutional layers (</a:t>
            </a:r>
            <a:r>
              <a:rPr kumimoji="1" lang="en-US" altLang="zh-CN" dirty="0" err="1"/>
              <a:t>Conv+BN+ReLU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en-US" altLang="zh-CN" dirty="0" err="1"/>
              <a:t>MaxPool</a:t>
            </a:r>
            <a:endParaRPr kumimoji="1" lang="en-US" altLang="zh-CN" dirty="0"/>
          </a:p>
          <a:p>
            <a:r>
              <a:rPr kumimoji="1" lang="en-US" altLang="zh-CN" dirty="0"/>
              <a:t>1 Full connected layer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88" y="0"/>
            <a:ext cx="1766712" cy="67456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94" y="1027906"/>
            <a:ext cx="2314928" cy="5247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22" y="2821247"/>
            <a:ext cx="6666375" cy="3725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843"/>
            <a:ext cx="10515600" cy="6692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Multiple filters (kernels) can create multiple output channels</a:t>
            </a:r>
            <a:endParaRPr kumimoji="1" lang="en-US" altLang="zh-CN" dirty="0"/>
          </a:p>
        </p:txBody>
      </p:sp>
      <p:pic>
        <p:nvPicPr>
          <p:cNvPr id="4" name="Picture 2" descr="convolution-operation-on-volume5.png-38.5k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0" y="2945338"/>
            <a:ext cx="7810486" cy="364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75251" y="6512693"/>
            <a:ext cx="7505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https://www.zybuluo.com/hongchenzimo/note/1086311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7840" y="1690688"/>
            <a:ext cx="8638178" cy="48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55022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https://towardsdatascience.com/a-comprehensive-guide-to-convolutional-neural-networks-the-eli5-way-3bd2b1164a53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760" y="1159581"/>
            <a:ext cx="6954078" cy="4351338"/>
          </a:xfrm>
        </p:spPr>
        <p:txBody>
          <a:bodyPr/>
          <a:lstStyle/>
          <a:p>
            <a:r>
              <a:rPr kumimoji="1" lang="en-US" altLang="zh-CN" dirty="0"/>
              <a:t>A convolutional kernel create a channel in the output data.</a:t>
            </a:r>
            <a:endParaRPr kumimoji="1" lang="zh-CN" altLang="en-US" dirty="0"/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" y="1915501"/>
            <a:ext cx="3222945" cy="45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55022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https://towardsdatascience.com/a-comprehensive-guide-to-convolutional-neural-networks-the-eli5-way-3bd2b1164a53</a:t>
            </a:r>
            <a:endParaRPr lang="zh-CN" altLang="en-US" sz="1400" dirty="0"/>
          </a:p>
        </p:txBody>
      </p:sp>
      <p:pic>
        <p:nvPicPr>
          <p:cNvPr id="3076" name="Picture 4" descr="multi in - multi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22" y="2375379"/>
            <a:ext cx="7076155" cy="3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Batch normalization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BN layers have been merged into conv layers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: Rectified Linear Unit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70667"/>
            <a:ext cx="10515600" cy="380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40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GB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 (x &lt; </a:t>
            </a:r>
            <a:r>
              <a:rPr lang="en-GB" altLang="zh-CN" sz="4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sz="4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    x = </a:t>
            </a:r>
            <a:r>
              <a:rPr lang="en-GB" altLang="zh-CN" sz="4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sz="4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4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WPS 演示</Application>
  <PresentationFormat>宽屏</PresentationFormat>
  <Paragraphs>87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Franklin Gothic Demi</vt:lpstr>
      <vt:lpstr>Franklin Gothic Medium</vt:lpstr>
      <vt:lpstr>楷体</vt:lpstr>
      <vt:lpstr>Courier</vt:lpstr>
      <vt:lpstr>Courier New</vt:lpstr>
      <vt:lpstr>Menlo</vt:lpstr>
      <vt:lpstr>Segoe Print</vt:lpstr>
      <vt:lpstr>微软雅黑</vt:lpstr>
      <vt:lpstr>Arial Unicode MS</vt:lpstr>
      <vt:lpstr>等线</vt:lpstr>
      <vt:lpstr>Office 主题</vt:lpstr>
      <vt:lpstr>C/C++ Program Design</vt:lpstr>
      <vt:lpstr>CNN for Image Classification</vt:lpstr>
      <vt:lpstr>Pre-trained model</vt:lpstr>
      <vt:lpstr>Model</vt:lpstr>
      <vt:lpstr>conv</vt:lpstr>
      <vt:lpstr>conv</vt:lpstr>
      <vt:lpstr>conv</vt:lpstr>
      <vt:lpstr>Batch normalization</vt:lpstr>
      <vt:lpstr>ReLU: Rectified Linear Unit</vt:lpstr>
      <vt:lpstr>max pooling</vt:lpstr>
      <vt:lpstr>Flatten</vt:lpstr>
      <vt:lpstr>FC: Fully-Connected Layer</vt:lpstr>
      <vt:lpstr>Softmax</vt:lpstr>
      <vt:lpstr>CNN Explainer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BK MarsyST3R</cp:lastModifiedBy>
  <cp:revision>1626</cp:revision>
  <dcterms:created xsi:type="dcterms:W3CDTF">2020-09-05T08:11:00Z</dcterms:created>
  <dcterms:modified xsi:type="dcterms:W3CDTF">2021-12-19T13:59:24Z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