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6" r:id="rId11"/>
    <p:sldId id="265" r:id="rId12"/>
    <p:sldId id="267" r:id="rId13"/>
    <p:sldId id="274" r:id="rId14"/>
    <p:sldId id="275" r:id="rId15"/>
    <p:sldId id="273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FDF"/>
    <a:srgbClr val="E6998A"/>
    <a:srgbClr val="FF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08" autoAdjust="0"/>
    <p:restoredTop sz="94660" autoAdjust="0"/>
  </p:normalViewPr>
  <p:slideViewPr>
    <p:cSldViewPr snapToGrid="0">
      <p:cViewPr varScale="1">
        <p:scale>
          <a:sx n="105" d="100"/>
          <a:sy n="105" d="100"/>
        </p:scale>
        <p:origin x="264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F2166-E5DB-4FA1-877A-B606026CD4BB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0513A-3923-4F22-A411-32DA4BD57E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182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91CEEF-B9DB-483B-8C29-2114D7074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A2C5D26-47E8-441B-88D2-809DE3EB2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CE5AA01-3DF6-4B95-8062-112916120C5F}"/>
              </a:ext>
            </a:extLst>
          </p:cNvPr>
          <p:cNvSpPr/>
          <p:nvPr userDrawn="1"/>
        </p:nvSpPr>
        <p:spPr>
          <a:xfrm>
            <a:off x="397565" y="0"/>
            <a:ext cx="11794435" cy="276225"/>
          </a:xfrm>
          <a:prstGeom prst="rect">
            <a:avLst/>
          </a:prstGeom>
          <a:solidFill>
            <a:srgbClr val="FF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77E1187-DEA9-4806-A18D-38DEB5E5B68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4891" y="5781326"/>
            <a:ext cx="778408" cy="86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607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9C8A5A-2B3C-4AF7-8B08-8166EDDB0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226D7CC-605B-43B4-8F90-303255B0F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50CB34E-5A4F-4272-8E95-BDE3269FE740}"/>
              </a:ext>
            </a:extLst>
          </p:cNvPr>
          <p:cNvSpPr/>
          <p:nvPr userDrawn="1"/>
        </p:nvSpPr>
        <p:spPr>
          <a:xfrm>
            <a:off x="390525" y="6492875"/>
            <a:ext cx="11801475" cy="3651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ПОИТ ФИТ БГТУ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7CBD69-6CB0-4C88-8CB4-F3590EEA76D9}"/>
              </a:ext>
            </a:extLst>
          </p:cNvPr>
          <p:cNvSpPr txBox="1"/>
          <p:nvPr userDrawn="1"/>
        </p:nvSpPr>
        <p:spPr>
          <a:xfrm>
            <a:off x="11734824" y="649287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C5AF0D-4B2A-48D5-8277-6E787D223DEC}" type="slidenum">
              <a:rPr lang="ru-RU" smtClean="0">
                <a:solidFill>
                  <a:schemeClr val="bg1"/>
                </a:solidFill>
              </a:rPr>
              <a:t>‹#›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957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059321E-6117-43C3-8A26-0398E54C75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CA0FCBD-C49D-472D-AC20-B9407EE38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5FA3063-4796-48E0-AEE2-0270AA363084}"/>
              </a:ext>
            </a:extLst>
          </p:cNvPr>
          <p:cNvSpPr/>
          <p:nvPr userDrawn="1"/>
        </p:nvSpPr>
        <p:spPr>
          <a:xfrm>
            <a:off x="390525" y="6492875"/>
            <a:ext cx="11801475" cy="3651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ПОИТ ФИТ БГТУ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EB71E1-B704-4F58-BA83-257631E49D30}"/>
              </a:ext>
            </a:extLst>
          </p:cNvPr>
          <p:cNvSpPr txBox="1"/>
          <p:nvPr userDrawn="1"/>
        </p:nvSpPr>
        <p:spPr>
          <a:xfrm>
            <a:off x="11734824" y="649287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C5AF0D-4B2A-48D5-8277-6E787D223DEC}" type="slidenum">
              <a:rPr lang="ru-RU" smtClean="0">
                <a:solidFill>
                  <a:schemeClr val="bg1"/>
                </a:solidFill>
              </a:rPr>
              <a:t>‹#›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55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6AB1A9-6F1B-40FE-9971-DA547AE01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0E2E88-6BAE-44AC-9370-683D6FDC1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9D22992-DF1A-41B2-9EB0-9B7B314EA2CD}"/>
              </a:ext>
            </a:extLst>
          </p:cNvPr>
          <p:cNvSpPr/>
          <p:nvPr userDrawn="1"/>
        </p:nvSpPr>
        <p:spPr>
          <a:xfrm>
            <a:off x="390525" y="6492875"/>
            <a:ext cx="11801475" cy="3651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ПОИТ ФИТ БГТУ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4CC600-D317-44DF-8032-F5BB175C72AE}"/>
              </a:ext>
            </a:extLst>
          </p:cNvPr>
          <p:cNvSpPr txBox="1"/>
          <p:nvPr userDrawn="1"/>
        </p:nvSpPr>
        <p:spPr>
          <a:xfrm>
            <a:off x="11734824" y="649287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C5AF0D-4B2A-48D5-8277-6E787D223DEC}" type="slidenum">
              <a:rPr lang="ru-RU" smtClean="0">
                <a:solidFill>
                  <a:schemeClr val="bg1"/>
                </a:solidFill>
              </a:rPr>
              <a:t>‹#›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32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CBD833-608A-4F83-AFFF-0EA20B50D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D47C13-4E6E-4AAD-991C-A2AA24A43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2DC46D8-FF8B-4492-84A5-58880BCF50CC}"/>
              </a:ext>
            </a:extLst>
          </p:cNvPr>
          <p:cNvSpPr/>
          <p:nvPr userDrawn="1"/>
        </p:nvSpPr>
        <p:spPr>
          <a:xfrm>
            <a:off x="390525" y="6492875"/>
            <a:ext cx="11801475" cy="3651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ПОИТ ФИТ БГТУ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AF422F-7203-4689-8883-677C04CDD63E}"/>
              </a:ext>
            </a:extLst>
          </p:cNvPr>
          <p:cNvSpPr txBox="1"/>
          <p:nvPr userDrawn="1"/>
        </p:nvSpPr>
        <p:spPr>
          <a:xfrm>
            <a:off x="11734824" y="649287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C5AF0D-4B2A-48D5-8277-6E787D223DEC}" type="slidenum">
              <a:rPr lang="ru-RU" smtClean="0">
                <a:solidFill>
                  <a:schemeClr val="bg1"/>
                </a:solidFill>
              </a:rPr>
              <a:t>‹#›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208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D859CB-4547-4313-B8EB-E53885DC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58EAB0-57AC-497E-88A3-9E1BA29DBC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19E2859-2650-4025-A84A-8F8FDD6EE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6CE111B-F25F-4CD3-9EE8-15B855421409}"/>
              </a:ext>
            </a:extLst>
          </p:cNvPr>
          <p:cNvSpPr/>
          <p:nvPr userDrawn="1"/>
        </p:nvSpPr>
        <p:spPr>
          <a:xfrm>
            <a:off x="390525" y="6492875"/>
            <a:ext cx="11801475" cy="3651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ПОИТ ФИТ БГТУ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E9D8E9-F8CA-40FB-AA80-77C7A0ED0A29}"/>
              </a:ext>
            </a:extLst>
          </p:cNvPr>
          <p:cNvSpPr txBox="1"/>
          <p:nvPr userDrawn="1"/>
        </p:nvSpPr>
        <p:spPr>
          <a:xfrm>
            <a:off x="11734824" y="649287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C5AF0D-4B2A-48D5-8277-6E787D223DEC}" type="slidenum">
              <a:rPr lang="ru-RU" smtClean="0">
                <a:solidFill>
                  <a:schemeClr val="bg1"/>
                </a:solidFill>
              </a:rPr>
              <a:t>‹#›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975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CC10F2-9538-4461-BE4D-A33DE32D6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71C871-C248-4CC5-B83A-48FE1ABFD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5978837-E43E-4914-B699-EFFA3F8BB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59A0190-774B-4633-A58C-4B41095302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98A6506-F1FE-41C4-8355-CD15765835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442FC8A-1972-47B1-AEE9-7D79C1F550F4}"/>
              </a:ext>
            </a:extLst>
          </p:cNvPr>
          <p:cNvSpPr/>
          <p:nvPr userDrawn="1"/>
        </p:nvSpPr>
        <p:spPr>
          <a:xfrm>
            <a:off x="390525" y="6492875"/>
            <a:ext cx="11801475" cy="3651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ПОИТ ФИТ БГТУ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F0C261-539F-44D6-8495-1AD6FE34B689}"/>
              </a:ext>
            </a:extLst>
          </p:cNvPr>
          <p:cNvSpPr txBox="1"/>
          <p:nvPr userDrawn="1"/>
        </p:nvSpPr>
        <p:spPr>
          <a:xfrm>
            <a:off x="11734824" y="649287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C5AF0D-4B2A-48D5-8277-6E787D223DEC}" type="slidenum">
              <a:rPr lang="ru-RU" smtClean="0">
                <a:solidFill>
                  <a:schemeClr val="bg1"/>
                </a:solidFill>
              </a:rPr>
              <a:t>‹#›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86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69D0A7-BF3D-4C3D-BA1E-7B5CDB796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4766A9D-FC84-497E-A936-925FBB6E1286}"/>
              </a:ext>
            </a:extLst>
          </p:cNvPr>
          <p:cNvSpPr/>
          <p:nvPr userDrawn="1"/>
        </p:nvSpPr>
        <p:spPr>
          <a:xfrm>
            <a:off x="390525" y="6492875"/>
            <a:ext cx="11801475" cy="3651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ПОИТ ФИТ БГТУ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E5FA06-EA1B-4279-B325-157DE1DDB9FB}"/>
              </a:ext>
            </a:extLst>
          </p:cNvPr>
          <p:cNvSpPr txBox="1"/>
          <p:nvPr userDrawn="1"/>
        </p:nvSpPr>
        <p:spPr>
          <a:xfrm>
            <a:off x="11734824" y="649287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C5AF0D-4B2A-48D5-8277-6E787D223DEC}" type="slidenum">
              <a:rPr lang="ru-RU" smtClean="0">
                <a:solidFill>
                  <a:schemeClr val="bg1"/>
                </a:solidFill>
              </a:rPr>
              <a:t>‹#›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893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D1A7B36-659E-4F26-878D-896600D634C1}"/>
              </a:ext>
            </a:extLst>
          </p:cNvPr>
          <p:cNvSpPr/>
          <p:nvPr userDrawn="1"/>
        </p:nvSpPr>
        <p:spPr>
          <a:xfrm>
            <a:off x="390525" y="6481762"/>
            <a:ext cx="11801475" cy="3651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ПОИТ ФИТ БГТУ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20FA92-89E4-4D69-AA25-2701ABBC6AB6}"/>
              </a:ext>
            </a:extLst>
          </p:cNvPr>
          <p:cNvSpPr txBox="1"/>
          <p:nvPr userDrawn="1"/>
        </p:nvSpPr>
        <p:spPr>
          <a:xfrm>
            <a:off x="11734824" y="649287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C5AF0D-4B2A-48D5-8277-6E787D223DEC}" type="slidenum">
              <a:rPr lang="ru-RU" smtClean="0">
                <a:solidFill>
                  <a:schemeClr val="bg1"/>
                </a:solidFill>
              </a:rPr>
              <a:t>‹#›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648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037F86-D705-4396-AC63-53C47E5C8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2BF9E5-0427-41F0-A9BF-5E53C06B4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7E2C928-01C8-489E-9522-F911B584C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7BD140B-A131-4AD2-94D2-0104EAB7A6F1}"/>
              </a:ext>
            </a:extLst>
          </p:cNvPr>
          <p:cNvSpPr/>
          <p:nvPr userDrawn="1"/>
        </p:nvSpPr>
        <p:spPr>
          <a:xfrm>
            <a:off x="390525" y="6492875"/>
            <a:ext cx="11801475" cy="3651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ПОИТ ФИТ БГТУ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C9B27A-2004-49E9-B40A-F1826025FE57}"/>
              </a:ext>
            </a:extLst>
          </p:cNvPr>
          <p:cNvSpPr txBox="1"/>
          <p:nvPr userDrawn="1"/>
        </p:nvSpPr>
        <p:spPr>
          <a:xfrm>
            <a:off x="11734824" y="649287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C5AF0D-4B2A-48D5-8277-6E787D223DEC}" type="slidenum">
              <a:rPr lang="ru-RU" smtClean="0">
                <a:solidFill>
                  <a:schemeClr val="bg1"/>
                </a:solidFill>
              </a:rPr>
              <a:t>‹#›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33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DE8EF1-B8DD-4C23-89D1-F5CC40DAE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33492B8-8976-416C-BD79-E57D925D6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BE9A3F2-50ED-40FD-9C29-C805DAE76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A3B2D1F-A0B8-4ABD-B317-56B25CF2E8A3}"/>
              </a:ext>
            </a:extLst>
          </p:cNvPr>
          <p:cNvSpPr/>
          <p:nvPr userDrawn="1"/>
        </p:nvSpPr>
        <p:spPr>
          <a:xfrm>
            <a:off x="390525" y="6492875"/>
            <a:ext cx="11801475" cy="3651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ПОИТ ФИТ БГТУ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C209A8-BD19-4E82-A6C6-3C4D863EE729}"/>
              </a:ext>
            </a:extLst>
          </p:cNvPr>
          <p:cNvSpPr txBox="1"/>
          <p:nvPr userDrawn="1"/>
        </p:nvSpPr>
        <p:spPr>
          <a:xfrm>
            <a:off x="11734824" y="649287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C5AF0D-4B2A-48D5-8277-6E787D223DEC}" type="slidenum">
              <a:rPr lang="ru-RU" smtClean="0">
                <a:solidFill>
                  <a:schemeClr val="bg1"/>
                </a:solidFill>
              </a:rPr>
              <a:t>‹#›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6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CB1CD0-EBDA-4692-AF6C-FBF13493C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2ECBAC-1334-4ED6-9EF3-ED02C353E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CDF42DA-0588-4867-9B36-C0F425D68C3B}"/>
              </a:ext>
            </a:extLst>
          </p:cNvPr>
          <p:cNvSpPr/>
          <p:nvPr userDrawn="1"/>
        </p:nvSpPr>
        <p:spPr>
          <a:xfrm>
            <a:off x="397565" y="0"/>
            <a:ext cx="11794435" cy="276225"/>
          </a:xfrm>
          <a:prstGeom prst="rect">
            <a:avLst/>
          </a:prstGeom>
          <a:solidFill>
            <a:srgbClr val="FF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2729DA3E-EF10-4AF8-B246-5F86234C2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73925" y="651363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BFC4AD15-96C2-4893-9B51-3D3F641561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7414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3763F72-9CA6-4F88-9B10-C1FEBAC3AE5F}"/>
              </a:ext>
            </a:extLst>
          </p:cNvPr>
          <p:cNvSpPr txBox="1">
            <a:spLocks/>
          </p:cNvSpPr>
          <p:nvPr/>
        </p:nvSpPr>
        <p:spPr>
          <a:xfrm>
            <a:off x="-1" y="172078"/>
            <a:ext cx="12191999" cy="5944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РЕСПУБЛИКИ БЕЛАРУСЬ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Учреждение образования «БЕЛОРУССКИЙ ГОСУДАРСТВЕННЫЙ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ТЕХНОЛОГИЧЕСКИЙ УНИВЕРСИТЕТ»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информационных технологий</a:t>
            </a:r>
            <a:b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программной инженерии</a:t>
            </a: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дипломного проекта: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«Веб-приложение для организации взаимоотношений с клиентами»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Дипломник:       Левша Марк Сергеевич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                        Руководитель:    асс. Гончар Егор Андреевич				     	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DD6DEEC-FDFD-4209-8B3F-0FC77481E005}"/>
              </a:ext>
            </a:extLst>
          </p:cNvPr>
          <p:cNvSpPr/>
          <p:nvPr/>
        </p:nvSpPr>
        <p:spPr bwMode="gray">
          <a:xfrm>
            <a:off x="0" y="5850294"/>
            <a:ext cx="12191999" cy="1009294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Минск</a:t>
            </a:r>
            <a:r>
              <a:rPr kumimoji="0" lang="ru-RU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 20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2</a:t>
            </a:r>
            <a:r>
              <a:rPr kumimoji="0" lang="ru-RU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4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Arial Unicode MS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58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FCD4C4A-2C50-6247-BF15-E2B6D1D66567}"/>
              </a:ext>
            </a:extLst>
          </p:cNvPr>
          <p:cNvSpPr txBox="1">
            <a:spLocks/>
          </p:cNvSpPr>
          <p:nvPr/>
        </p:nvSpPr>
        <p:spPr>
          <a:xfrm>
            <a:off x="373470" y="431377"/>
            <a:ext cx="11606720" cy="8401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>
                <a:solidFill>
                  <a:schemeClr val="bg2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Реализация. Скриншот работы приложения</a:t>
            </a:r>
            <a:endParaRPr lang="en-US" sz="4000" b="1" dirty="0">
              <a:solidFill>
                <a:schemeClr val="bg2">
                  <a:lumMod val="50000"/>
                </a:schemeClr>
              </a:solidFill>
              <a:latin typeface="Inter" panose="02000503000000020004" pitchFamily="2" charset="0"/>
              <a:ea typeface="Inter" panose="02000503000000020004" pitchFamily="2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AEF20A-0E9A-D54F-92FD-19DD40BED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856" y="1098531"/>
            <a:ext cx="9393380" cy="5214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4151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3F10B8E6-442D-464E-AA42-5C0F6555A08E}"/>
              </a:ext>
            </a:extLst>
          </p:cNvPr>
          <p:cNvSpPr txBox="1">
            <a:spLocks/>
          </p:cNvSpPr>
          <p:nvPr/>
        </p:nvSpPr>
        <p:spPr>
          <a:xfrm>
            <a:off x="390744" y="355685"/>
            <a:ext cx="11170702" cy="7291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Тестирование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Inter" panose="02000503000000020004" pitchFamily="2" charset="0"/>
              <a:ea typeface="Inter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C41C5629-11BE-434E-9413-7BB2ADB39749}"/>
              </a:ext>
            </a:extLst>
          </p:cNvPr>
          <p:cNvSpPr txBox="1">
            <a:spLocks/>
          </p:cNvSpPr>
          <p:nvPr/>
        </p:nvSpPr>
        <p:spPr>
          <a:xfrm>
            <a:off x="335326" y="1084882"/>
            <a:ext cx="11604944" cy="5417434"/>
          </a:xfrm>
          <a:prstGeom prst="rect">
            <a:avLst/>
          </a:prstGeom>
        </p:spPr>
        <p:txBody>
          <a:bodyPr>
            <a:normAutofit/>
          </a:bodyPr>
          <a:lstStyle>
            <a:lvl1pPr marL="228646" indent="-228646" algn="l" defTabSz="91458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937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229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520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811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103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394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686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977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 algn="just">
              <a:buNone/>
            </a:pPr>
            <a:r>
              <a:rPr lang="ru-RU" sz="2400" dirty="0">
                <a:latin typeface="Inter" panose="02000503000000020004" pitchFamily="2" charset="0"/>
                <a:ea typeface="Inter" panose="02000503000000020004" pitchFamily="2" charset="0"/>
              </a:rPr>
              <a:t>Было написано 5 модульных тестов для серверной части приложения.</a:t>
            </a:r>
          </a:p>
          <a:p>
            <a:pPr marL="0" indent="457200" algn="just">
              <a:buNone/>
            </a:pPr>
            <a:r>
              <a:rPr lang="ru-RU" sz="2400" dirty="0">
                <a:latin typeface="Inter" panose="02000503000000020004" pitchFamily="2" charset="0"/>
                <a:ea typeface="Inter" panose="02000503000000020004" pitchFamily="2" charset="0"/>
              </a:rPr>
              <a:t>Для клиентской части приложения было проведено ручное тестирование, которое включает 7 тест-кейсов.</a:t>
            </a:r>
            <a:endParaRPr lang="en-US" sz="2400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0" indent="457200" algn="just">
              <a:buNone/>
            </a:pPr>
            <a:endParaRPr lang="ru-RU" sz="2400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0" indent="457200" algn="just">
              <a:buNone/>
            </a:pPr>
            <a:endParaRPr lang="en-US" sz="2400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0" indent="457200" algn="just">
              <a:buNone/>
            </a:pPr>
            <a:endParaRPr lang="en-US" sz="2400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0" indent="457200" algn="just">
              <a:buNone/>
            </a:pPr>
            <a:endParaRPr lang="en-US" sz="2400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0" indent="457200" algn="just">
              <a:buNone/>
            </a:pPr>
            <a:endParaRPr lang="en-US" sz="2400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0" indent="457200" algn="just">
              <a:buNone/>
            </a:pPr>
            <a:endParaRPr lang="en-US" sz="2400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0" indent="457200" algn="just">
              <a:buNone/>
            </a:pPr>
            <a:endParaRPr lang="en-US" sz="2400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0" indent="457200" algn="just">
              <a:buNone/>
            </a:pPr>
            <a:r>
              <a:rPr lang="ru-RU" sz="2400" dirty="0">
                <a:latin typeface="Inter" panose="02000503000000020004" pitchFamily="2" charset="0"/>
                <a:ea typeface="Inter" panose="02000503000000020004" pitchFamily="2" charset="0"/>
              </a:rPr>
              <a:t>Результаты проведенных тестирований показали, что серверная и клиентская части веб-приложения демонстрируют корректную работу.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FAC1BE-F4A8-E64D-9D9F-D4CA55BBB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136" y="2298124"/>
            <a:ext cx="7201728" cy="320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935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6715CA1-D886-4C47-8389-27090617A094}"/>
              </a:ext>
            </a:extLst>
          </p:cNvPr>
          <p:cNvSpPr txBox="1">
            <a:spLocks/>
          </p:cNvSpPr>
          <p:nvPr/>
        </p:nvSpPr>
        <p:spPr>
          <a:xfrm>
            <a:off x="358588" y="365210"/>
            <a:ext cx="10518338" cy="76616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Экономическое обоснование цены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9F73C572-35C3-E941-8745-6DEBFFC74C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0912801"/>
              </p:ext>
            </p:extLst>
          </p:nvPr>
        </p:nvGraphicFramePr>
        <p:xfrm>
          <a:off x="1430400" y="1087737"/>
          <a:ext cx="9580500" cy="3398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8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2237">
                  <a:extLst>
                    <a:ext uri="{9D8B030D-6E8A-4147-A177-3AD203B41FA5}">
                      <a16:colId xmlns:a16="http://schemas.microsoft.com/office/drawing/2014/main" val="614388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Inter" panose="02000503000000020004" pitchFamily="2" charset="0"/>
                          <a:ea typeface="Inter" panose="02000503000000020004" pitchFamily="2" charset="0"/>
                          <a:cs typeface="Times New Roman" panose="02020603050405020304" pitchFamily="18" charset="0"/>
                        </a:rPr>
                        <a:t>Наименование показателя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Inter" panose="02000503000000020004" pitchFamily="2" charset="0"/>
                          <a:ea typeface="Inter" panose="02000503000000020004" pitchFamily="2" charset="0"/>
                          <a:cs typeface="Times New Roman" panose="02020603050405020304" pitchFamily="18" charset="0"/>
                        </a:rPr>
                        <a:t>Значение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913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Inter" panose="02000503000000020004" pitchFamily="2" charset="0"/>
                          <a:ea typeface="Inter" panose="02000503000000020004" pitchFamily="2" charset="0"/>
                          <a:cs typeface="Times New Roman" panose="02020603050405020304" pitchFamily="18" charset="0"/>
                        </a:rPr>
                        <a:t>Время разработки, часов</a:t>
                      </a:r>
                    </a:p>
                  </a:txBody>
                  <a:tcPr>
                    <a:solidFill>
                      <a:srgbClr val="E699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Inter" panose="02000503000000020004" pitchFamily="2" charset="0"/>
                          <a:ea typeface="Inter" panose="02000503000000020004" pitchFamily="2" charset="0"/>
                          <a:cs typeface="Times New Roman" panose="02020603050405020304" pitchFamily="18" charset="0"/>
                        </a:rPr>
                        <a:t>623</a:t>
                      </a:r>
                    </a:p>
                  </a:txBody>
                  <a:tcPr>
                    <a:solidFill>
                      <a:srgbClr val="E699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913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Inter" panose="02000503000000020004" pitchFamily="2" charset="0"/>
                          <a:ea typeface="Inter" panose="02000503000000020004" pitchFamily="2" charset="0"/>
                          <a:cs typeface="Times New Roman" panose="02020603050405020304" pitchFamily="18" charset="0"/>
                        </a:rPr>
                        <a:t>Количество разработчиков, чел.</a:t>
                      </a:r>
                    </a:p>
                  </a:txBody>
                  <a:tcPr>
                    <a:solidFill>
                      <a:srgbClr val="FFDF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Inter" panose="02000503000000020004" pitchFamily="2" charset="0"/>
                          <a:ea typeface="Inter" panose="02000503000000020004" pitchFamily="2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rgbClr val="FFD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173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Inter" panose="02000503000000020004" pitchFamily="2" charset="0"/>
                          <a:ea typeface="Inter" panose="02000503000000020004" pitchFamily="2" charset="0"/>
                          <a:cs typeface="Times New Roman" panose="02020603050405020304" pitchFamily="18" charset="0"/>
                        </a:rPr>
                        <a:t>Основная заработная плата, руб.</a:t>
                      </a:r>
                    </a:p>
                  </a:txBody>
                  <a:tcPr>
                    <a:solidFill>
                      <a:srgbClr val="E699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Inter" panose="02000503000000020004" pitchFamily="2" charset="0"/>
                          <a:ea typeface="Inter" panose="02000503000000020004" pitchFamily="2" charset="0"/>
                          <a:cs typeface="Times New Roman" panose="02020603050405020304" pitchFamily="18" charset="0"/>
                        </a:rPr>
                        <a:t>6 816,64</a:t>
                      </a:r>
                    </a:p>
                  </a:txBody>
                  <a:tcPr>
                    <a:solidFill>
                      <a:srgbClr val="E699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913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Inter" panose="02000503000000020004" pitchFamily="2" charset="0"/>
                          <a:ea typeface="Inter" panose="02000503000000020004" pitchFamily="2" charset="0"/>
                          <a:cs typeface="Times New Roman" panose="02020603050405020304" pitchFamily="18" charset="0"/>
                        </a:rPr>
                        <a:t>Дополнительная заработная плата, руб.</a:t>
                      </a:r>
                    </a:p>
                  </a:txBody>
                  <a:tcPr>
                    <a:solidFill>
                      <a:srgbClr val="FFDF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Inter" panose="02000503000000020004" pitchFamily="2" charset="0"/>
                          <a:ea typeface="Inter" panose="02000503000000020004" pitchFamily="2" charset="0"/>
                          <a:cs typeface="Times New Roman" panose="02020603050405020304" pitchFamily="18" charset="0"/>
                        </a:rPr>
                        <a:t>1 022,49</a:t>
                      </a:r>
                    </a:p>
                  </a:txBody>
                  <a:tcPr>
                    <a:solidFill>
                      <a:srgbClr val="FFD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173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Inter" panose="02000503000000020004" pitchFamily="2" charset="0"/>
                          <a:ea typeface="Inter" panose="02000503000000020004" pitchFamily="2" charset="0"/>
                          <a:cs typeface="Times New Roman" panose="02020603050405020304" pitchFamily="18" charset="0"/>
                        </a:rPr>
                        <a:t>Отчисления в Фонд социальной защиты населения и БРУСП «</a:t>
                      </a:r>
                      <a:r>
                        <a:rPr lang="ru-RU" sz="1400" dirty="0" err="1">
                          <a:latin typeface="Inter" panose="02000503000000020004" pitchFamily="2" charset="0"/>
                          <a:ea typeface="Inter" panose="02000503000000020004" pitchFamily="2" charset="0"/>
                          <a:cs typeface="Times New Roman" panose="02020603050405020304" pitchFamily="18" charset="0"/>
                        </a:rPr>
                        <a:t>Белгосстрах</a:t>
                      </a:r>
                      <a:r>
                        <a:rPr lang="ru-RU" sz="1400" dirty="0">
                          <a:latin typeface="Inter" panose="02000503000000020004" pitchFamily="2" charset="0"/>
                          <a:ea typeface="Inter" panose="02000503000000020004" pitchFamily="2" charset="0"/>
                          <a:cs typeface="Times New Roman" panose="02020603050405020304" pitchFamily="18" charset="0"/>
                        </a:rPr>
                        <a:t>», руб.</a:t>
                      </a:r>
                    </a:p>
                  </a:txBody>
                  <a:tcPr>
                    <a:solidFill>
                      <a:srgbClr val="E699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Inter" panose="02000503000000020004" pitchFamily="2" charset="0"/>
                          <a:ea typeface="Inter" panose="02000503000000020004" pitchFamily="2" charset="0"/>
                          <a:cs typeface="Times New Roman" panose="02020603050405020304" pitchFamily="18" charset="0"/>
                        </a:rPr>
                        <a:t>2 712,33 </a:t>
                      </a:r>
                    </a:p>
                  </a:txBody>
                  <a:tcPr>
                    <a:solidFill>
                      <a:srgbClr val="E699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883126"/>
                  </a:ext>
                </a:extLst>
              </a:tr>
              <a:tr h="343913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Inter" panose="02000503000000020004" pitchFamily="2" charset="0"/>
                          <a:ea typeface="Inter" panose="02000503000000020004" pitchFamily="2" charset="0"/>
                          <a:cs typeface="Times New Roman" panose="02020603050405020304" pitchFamily="18" charset="0"/>
                        </a:rPr>
                        <a:t>Прочие прямые затраты, руб.</a:t>
                      </a:r>
                    </a:p>
                  </a:txBody>
                  <a:tcPr>
                    <a:solidFill>
                      <a:srgbClr val="FFDF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Inter" panose="02000503000000020004" pitchFamily="2" charset="0"/>
                          <a:ea typeface="Inter" panose="02000503000000020004" pitchFamily="2" charset="0"/>
                          <a:cs typeface="Times New Roman" panose="02020603050405020304" pitchFamily="18" charset="0"/>
                        </a:rPr>
                        <a:t>1 704,16 </a:t>
                      </a:r>
                    </a:p>
                  </a:txBody>
                  <a:tcPr>
                    <a:solidFill>
                      <a:srgbClr val="FFD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901027"/>
                  </a:ext>
                </a:extLst>
              </a:tr>
              <a:tr h="343913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Inter" panose="02000503000000020004" pitchFamily="2" charset="0"/>
                          <a:ea typeface="Inter" panose="02000503000000020004" pitchFamily="2" charset="0"/>
                          <a:cs typeface="Times New Roman" panose="02020603050405020304" pitchFamily="18" charset="0"/>
                        </a:rPr>
                        <a:t>Накладные расходы, руб.</a:t>
                      </a:r>
                    </a:p>
                  </a:txBody>
                  <a:tcPr>
                    <a:solidFill>
                      <a:srgbClr val="E699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Inter" panose="02000503000000020004" pitchFamily="2" charset="0"/>
                          <a:ea typeface="Inter" panose="02000503000000020004" pitchFamily="2" charset="0"/>
                          <a:cs typeface="Times New Roman" panose="02020603050405020304" pitchFamily="18" charset="0"/>
                        </a:rPr>
                        <a:t>3 067,49 </a:t>
                      </a:r>
                    </a:p>
                  </a:txBody>
                  <a:tcPr>
                    <a:solidFill>
                      <a:srgbClr val="E699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164409"/>
                  </a:ext>
                </a:extLst>
              </a:tr>
              <a:tr h="343913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Inter" panose="02000503000000020004" pitchFamily="2" charset="0"/>
                          <a:ea typeface="Inter" panose="02000503000000020004" pitchFamily="2" charset="0"/>
                          <a:cs typeface="Times New Roman" panose="02020603050405020304" pitchFamily="18" charset="0"/>
                        </a:rPr>
                        <a:t>Себестоимость разработки программного средства, руб.</a:t>
                      </a:r>
                    </a:p>
                  </a:txBody>
                  <a:tcPr>
                    <a:solidFill>
                      <a:srgbClr val="FFDF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Inter" panose="02000503000000020004" pitchFamily="2" charset="0"/>
                          <a:ea typeface="Inter" panose="02000503000000020004" pitchFamily="2" charset="0"/>
                          <a:cs typeface="Times New Roman" panose="02020603050405020304" pitchFamily="18" charset="0"/>
                        </a:rPr>
                        <a:t>15 323,11 </a:t>
                      </a:r>
                    </a:p>
                  </a:txBody>
                  <a:tcPr>
                    <a:solidFill>
                      <a:srgbClr val="FFD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42037"/>
                  </a:ext>
                </a:extLst>
              </a:tr>
              <a:tr h="343913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Inter" panose="02000503000000020004" pitchFamily="2" charset="0"/>
                          <a:ea typeface="Inter" panose="02000503000000020004" pitchFamily="2" charset="0"/>
                          <a:cs typeface="Times New Roman" panose="02020603050405020304" pitchFamily="18" charset="0"/>
                        </a:rPr>
                        <a:t>Расходы на сопровождение и адаптацию, руб.</a:t>
                      </a:r>
                    </a:p>
                  </a:txBody>
                  <a:tcPr>
                    <a:solidFill>
                      <a:srgbClr val="E699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Inter" panose="02000503000000020004" pitchFamily="2" charset="0"/>
                          <a:ea typeface="Inter" panose="02000503000000020004" pitchFamily="2" charset="0"/>
                          <a:cs typeface="Times New Roman" panose="02020603050405020304" pitchFamily="18" charset="0"/>
                        </a:rPr>
                        <a:t>2 604,93 </a:t>
                      </a:r>
                    </a:p>
                  </a:txBody>
                  <a:tcPr>
                    <a:solidFill>
                      <a:srgbClr val="E699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623738"/>
                  </a:ext>
                </a:extLst>
              </a:tr>
            </a:tbl>
          </a:graphicData>
        </a:graphic>
      </p:graphicFrame>
      <p:graphicFrame>
        <p:nvGraphicFramePr>
          <p:cNvPr id="6" name="Объект 4">
            <a:extLst>
              <a:ext uri="{FF2B5EF4-FFF2-40B4-BE49-F238E27FC236}">
                <a16:creationId xmlns:a16="http://schemas.microsoft.com/office/drawing/2014/main" id="{E49B2EFC-1660-5C45-9725-DBA94908EB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1248878"/>
              </p:ext>
            </p:extLst>
          </p:nvPr>
        </p:nvGraphicFramePr>
        <p:xfrm>
          <a:off x="1430400" y="4486274"/>
          <a:ext cx="9580500" cy="1563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7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3208">
                  <a:extLst>
                    <a:ext uri="{9D8B030D-6E8A-4147-A177-3AD203B41FA5}">
                      <a16:colId xmlns:a16="http://schemas.microsoft.com/office/drawing/2014/main" val="61438817"/>
                    </a:ext>
                  </a:extLst>
                </a:gridCol>
              </a:tblGrid>
              <a:tr h="312288"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  <a:latin typeface="Inter" panose="02000503000000020004" pitchFamily="2" charset="0"/>
                          <a:ea typeface="Inter" panose="02000503000000020004" pitchFamily="2" charset="0"/>
                          <a:cs typeface="Times New Roman" panose="02020603050405020304" pitchFamily="18" charset="0"/>
                        </a:rPr>
                        <a:t>Полная себестоимость, руб.</a:t>
                      </a:r>
                    </a:p>
                  </a:txBody>
                  <a:tcPr>
                    <a:solidFill>
                      <a:srgbClr val="FFDF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/>
                          </a:solidFill>
                          <a:latin typeface="Inter" panose="02000503000000020004" pitchFamily="2" charset="0"/>
                          <a:ea typeface="Inter" panose="02000503000000020004" pitchFamily="2" charset="0"/>
                          <a:cs typeface="Times New Roman" panose="02020603050405020304" pitchFamily="18" charset="0"/>
                        </a:rPr>
                        <a:t>17 928,04 </a:t>
                      </a:r>
                    </a:p>
                  </a:txBody>
                  <a:tcPr>
                    <a:solidFill>
                      <a:srgbClr val="FFD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962"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  <a:latin typeface="Inter" panose="02000503000000020004" pitchFamily="2" charset="0"/>
                          <a:ea typeface="Inter" panose="02000503000000020004" pitchFamily="2" charset="0"/>
                          <a:cs typeface="Times New Roman" panose="02020603050405020304" pitchFamily="18" charset="0"/>
                        </a:rPr>
                        <a:t>Цена реализации, сформированная на основе проведенного маркетингового анализа рынка, руб.</a:t>
                      </a:r>
                    </a:p>
                  </a:txBody>
                  <a:tcPr>
                    <a:solidFill>
                      <a:srgbClr val="E699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latin typeface="Inter" panose="02000503000000020004" pitchFamily="2" charset="0"/>
                          <a:ea typeface="Inter" panose="02000503000000020004" pitchFamily="2" charset="0"/>
                          <a:cs typeface="Times New Roman" panose="02020603050405020304" pitchFamily="18" charset="0"/>
                        </a:rPr>
                        <a:t>25 000</a:t>
                      </a:r>
                    </a:p>
                  </a:txBody>
                  <a:tcPr>
                    <a:solidFill>
                      <a:srgbClr val="E699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288"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  <a:latin typeface="Inter" panose="02000503000000020004" pitchFamily="2" charset="0"/>
                          <a:ea typeface="Inter" panose="02000503000000020004" pitchFamily="2" charset="0"/>
                          <a:cs typeface="Times New Roman" panose="02020603050405020304" pitchFamily="18" charset="0"/>
                        </a:rPr>
                        <a:t>Прибыль от реализации, руб.</a:t>
                      </a:r>
                    </a:p>
                  </a:txBody>
                  <a:tcPr>
                    <a:solidFill>
                      <a:srgbClr val="FFDF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latin typeface="Inter" panose="02000503000000020004" pitchFamily="2" charset="0"/>
                          <a:ea typeface="Inter" panose="02000503000000020004" pitchFamily="2" charset="0"/>
                          <a:cs typeface="Times New Roman" panose="02020603050405020304" pitchFamily="18" charset="0"/>
                        </a:rPr>
                        <a:t>2 905,30 </a:t>
                      </a:r>
                    </a:p>
                  </a:txBody>
                  <a:tcPr>
                    <a:solidFill>
                      <a:srgbClr val="FFD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883126"/>
                  </a:ext>
                </a:extLst>
              </a:tr>
              <a:tr h="312962"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  <a:latin typeface="Inter" panose="02000503000000020004" pitchFamily="2" charset="0"/>
                          <a:ea typeface="Inter" panose="02000503000000020004" pitchFamily="2" charset="0"/>
                          <a:cs typeface="Times New Roman" panose="02020603050405020304" pitchFamily="18" charset="0"/>
                        </a:rPr>
                        <a:t>Рентабельность разработки, %</a:t>
                      </a:r>
                    </a:p>
                  </a:txBody>
                  <a:tcPr>
                    <a:solidFill>
                      <a:srgbClr val="E699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latin typeface="Inter" panose="02000503000000020004" pitchFamily="2" charset="0"/>
                          <a:ea typeface="Inter" panose="02000503000000020004" pitchFamily="2" charset="0"/>
                          <a:cs typeface="Times New Roman" panose="02020603050405020304" pitchFamily="18" charset="0"/>
                        </a:rPr>
                        <a:t>16,2 </a:t>
                      </a:r>
                    </a:p>
                  </a:txBody>
                  <a:tcPr>
                    <a:solidFill>
                      <a:srgbClr val="E699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901027"/>
                  </a:ext>
                </a:extLst>
              </a:tr>
              <a:tr h="312962"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  <a:latin typeface="Inter" panose="02000503000000020004" pitchFamily="2" charset="0"/>
                          <a:ea typeface="Inter" panose="02000503000000020004" pitchFamily="2" charset="0"/>
                          <a:cs typeface="Times New Roman" panose="02020603050405020304" pitchFamily="18" charset="0"/>
                        </a:rPr>
                        <a:t>Чистая прибыль, руб.</a:t>
                      </a:r>
                    </a:p>
                  </a:txBody>
                  <a:tcPr>
                    <a:solidFill>
                      <a:srgbClr val="FFDF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latin typeface="Inter" panose="02000503000000020004" pitchFamily="2" charset="0"/>
                          <a:ea typeface="Inter" panose="02000503000000020004" pitchFamily="2" charset="0"/>
                          <a:cs typeface="Times New Roman" panose="02020603050405020304" pitchFamily="18" charset="0"/>
                        </a:rPr>
                        <a:t>2 324,24 </a:t>
                      </a:r>
                    </a:p>
                  </a:txBody>
                  <a:tcPr>
                    <a:solidFill>
                      <a:srgbClr val="FFD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164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819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20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2C3A01E-AE2B-604A-87A7-763074EF6728}"/>
              </a:ext>
            </a:extLst>
          </p:cNvPr>
          <p:cNvSpPr txBox="1">
            <a:spLocks/>
          </p:cNvSpPr>
          <p:nvPr/>
        </p:nvSpPr>
        <p:spPr>
          <a:xfrm>
            <a:off x="400269" y="394970"/>
            <a:ext cx="11378444" cy="8448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A6F179FB-211F-384C-9F42-3572587E4C94}"/>
              </a:ext>
            </a:extLst>
          </p:cNvPr>
          <p:cNvSpPr txBox="1">
            <a:spLocks/>
          </p:cNvSpPr>
          <p:nvPr/>
        </p:nvSpPr>
        <p:spPr>
          <a:xfrm>
            <a:off x="390744" y="1239864"/>
            <a:ext cx="11604944" cy="5084867"/>
          </a:xfrm>
          <a:prstGeom prst="rect">
            <a:avLst/>
          </a:prstGeom>
        </p:spPr>
        <p:txBody>
          <a:bodyPr>
            <a:normAutofit/>
          </a:bodyPr>
          <a:lstStyle>
            <a:lvl1pPr marL="228646" indent="-228646" algn="l" defTabSz="91458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937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229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520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811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103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394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686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977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 algn="just">
              <a:buNone/>
            </a:pPr>
            <a:r>
              <a:rPr lang="ru-RU" sz="2400" dirty="0">
                <a:latin typeface="Inter" panose="02000503000000020004" pitchFamily="2" charset="0"/>
                <a:ea typeface="Inter" panose="02000503000000020004" pitchFamily="2" charset="0"/>
              </a:rPr>
              <a:t>Разработано веб-приложение для организации взаимоотношений с клиентами, содержащее:</a:t>
            </a:r>
          </a:p>
          <a:p>
            <a:pPr marL="0" indent="457200" algn="just">
              <a:buNone/>
            </a:pPr>
            <a:r>
              <a:rPr lang="ru-RU" sz="2400" dirty="0">
                <a:latin typeface="Inter" panose="02000503000000020004" pitchFamily="2" charset="0"/>
                <a:ea typeface="Inter" panose="02000503000000020004" pitchFamily="2" charset="0"/>
              </a:rPr>
              <a:t>- </a:t>
            </a:r>
            <a:r>
              <a:rPr lang="ru-RU" sz="2400" b="1" dirty="0">
                <a:latin typeface="Inter" panose="02000503000000020004" pitchFamily="2" charset="0"/>
                <a:ea typeface="Inter" panose="02000503000000020004" pitchFamily="2" charset="0"/>
              </a:rPr>
              <a:t>4</a:t>
            </a:r>
            <a:r>
              <a:rPr lang="ru-RU" sz="2400" dirty="0">
                <a:latin typeface="Inter" panose="02000503000000020004" pitchFamily="2" charset="0"/>
                <a:ea typeface="Inter" panose="02000503000000020004" pitchFamily="2" charset="0"/>
              </a:rPr>
              <a:t> пользовательские роли</a:t>
            </a:r>
            <a:r>
              <a:rPr lang="en-US" sz="2400" dirty="0">
                <a:latin typeface="Inter" panose="02000503000000020004" pitchFamily="2" charset="0"/>
                <a:ea typeface="Inter" panose="02000503000000020004" pitchFamily="2" charset="0"/>
              </a:rPr>
              <a:t>;</a:t>
            </a:r>
            <a:endParaRPr lang="ru-RU" sz="2400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0" indent="457200" algn="just">
              <a:buNone/>
            </a:pPr>
            <a:r>
              <a:rPr lang="en-US" sz="2400" dirty="0">
                <a:latin typeface="Inter" panose="02000503000000020004" pitchFamily="2" charset="0"/>
                <a:ea typeface="Inter" panose="02000503000000020004" pitchFamily="2" charset="0"/>
              </a:rPr>
              <a:t>- </a:t>
            </a:r>
            <a:r>
              <a:rPr lang="en-US" sz="2400" b="1" dirty="0">
                <a:latin typeface="Inter" panose="02000503000000020004" pitchFamily="2" charset="0"/>
                <a:ea typeface="Inter" panose="02000503000000020004" pitchFamily="2" charset="0"/>
              </a:rPr>
              <a:t>13</a:t>
            </a:r>
            <a:r>
              <a:rPr lang="en-US" sz="24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2400" dirty="0">
                <a:latin typeface="Inter" panose="02000503000000020004" pitchFamily="2" charset="0"/>
                <a:ea typeface="Inter" panose="02000503000000020004" pitchFamily="2" charset="0"/>
              </a:rPr>
              <a:t>функциональных возможностей</a:t>
            </a:r>
            <a:r>
              <a:rPr lang="en-US" sz="2400" dirty="0">
                <a:latin typeface="Inter" panose="02000503000000020004" pitchFamily="2" charset="0"/>
                <a:ea typeface="Inter" panose="02000503000000020004" pitchFamily="2" charset="0"/>
              </a:rPr>
              <a:t>;</a:t>
            </a:r>
          </a:p>
          <a:p>
            <a:pPr marL="0" indent="457200" algn="just">
              <a:buNone/>
            </a:pPr>
            <a:r>
              <a:rPr lang="en-US" sz="2400" dirty="0">
                <a:latin typeface="Inter" panose="02000503000000020004" pitchFamily="2" charset="0"/>
                <a:ea typeface="Inter" panose="02000503000000020004" pitchFamily="2" charset="0"/>
              </a:rPr>
              <a:t>- </a:t>
            </a:r>
            <a:r>
              <a:rPr lang="en-US" sz="2400" b="1" dirty="0">
                <a:latin typeface="Inter" panose="02000503000000020004" pitchFamily="2" charset="0"/>
                <a:ea typeface="Inter" panose="02000503000000020004" pitchFamily="2" charset="0"/>
              </a:rPr>
              <a:t>7 454 </a:t>
            </a:r>
            <a:r>
              <a:rPr lang="ru-RU" sz="2400" dirty="0">
                <a:latin typeface="Inter" panose="02000503000000020004" pitchFamily="2" charset="0"/>
                <a:ea typeface="Inter" panose="02000503000000020004" pitchFamily="2" charset="0"/>
              </a:rPr>
              <a:t>строки кода</a:t>
            </a:r>
            <a:r>
              <a:rPr lang="en-US" sz="2400" dirty="0">
                <a:latin typeface="Inter" panose="02000503000000020004" pitchFamily="2" charset="0"/>
                <a:ea typeface="Inter" panose="02000503000000020004" pitchFamily="2" charset="0"/>
              </a:rPr>
              <a:t>;</a:t>
            </a:r>
            <a:endParaRPr lang="ru-RU" sz="2400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0" indent="457200" algn="just">
              <a:buNone/>
            </a:pPr>
            <a:r>
              <a:rPr lang="ru-RU" sz="2400" dirty="0">
                <a:latin typeface="Inter" panose="02000503000000020004" pitchFamily="2" charset="0"/>
                <a:ea typeface="Inter" panose="02000503000000020004" pitchFamily="2" charset="0"/>
              </a:rPr>
              <a:t>- </a:t>
            </a:r>
            <a:r>
              <a:rPr lang="ru-RU" sz="2400" b="1" dirty="0">
                <a:latin typeface="Inter" panose="02000503000000020004" pitchFamily="2" charset="0"/>
                <a:ea typeface="Inter" panose="02000503000000020004" pitchFamily="2" charset="0"/>
              </a:rPr>
              <a:t>5</a:t>
            </a:r>
            <a:r>
              <a:rPr lang="ru-RU" sz="2400" dirty="0">
                <a:latin typeface="Inter" panose="02000503000000020004" pitchFamily="2" charset="0"/>
                <a:ea typeface="Inter" panose="02000503000000020004" pitchFamily="2" charset="0"/>
              </a:rPr>
              <a:t> коллекций базы данных</a:t>
            </a:r>
            <a:r>
              <a:rPr lang="en-US" sz="2400" dirty="0">
                <a:latin typeface="Inter" panose="02000503000000020004" pitchFamily="2" charset="0"/>
                <a:ea typeface="Inter" panose="02000503000000020004" pitchFamily="2" charset="0"/>
              </a:rPr>
              <a:t>.</a:t>
            </a:r>
          </a:p>
          <a:p>
            <a:pPr marL="0" indent="457200" algn="just">
              <a:buNone/>
            </a:pPr>
            <a:r>
              <a:rPr lang="en-US" sz="2400" dirty="0">
                <a:latin typeface="Inter" panose="02000503000000020004" pitchFamily="2" charset="0"/>
                <a:ea typeface="Inter" panose="02000503000000020004" pitchFamily="2" charset="0"/>
              </a:rPr>
              <a:t>C</a:t>
            </a:r>
            <a:r>
              <a:rPr lang="ru-RU" sz="2400" dirty="0">
                <a:latin typeface="Inter" panose="02000503000000020004" pitchFamily="2" charset="0"/>
                <a:ea typeface="Inter" panose="02000503000000020004" pitchFamily="2" charset="0"/>
              </a:rPr>
              <a:t>формулированные в проекте задачи выполнены. Цель проекта достигнута.</a:t>
            </a:r>
          </a:p>
          <a:p>
            <a:pPr marL="0" indent="457200" algn="just">
              <a:buNone/>
            </a:pPr>
            <a:r>
              <a:rPr lang="ru-RU" sz="2400" dirty="0">
                <a:latin typeface="Inter" panose="02000503000000020004" pitchFamily="2" charset="0"/>
                <a:ea typeface="Inter" panose="02000503000000020004" pitchFamily="2" charset="0"/>
              </a:rPr>
              <a:t>Материалы, используемые в дипломном проектировании, были представлены в докладе на 75-ой научно-технической конференции учащихся, студентов и магистрантов БГТУ, проводимой в УО «Белорусский государственный технологический университет» в 2024 году.</a:t>
            </a:r>
          </a:p>
          <a:p>
            <a:pPr marL="0" indent="457200" algn="just">
              <a:buNone/>
            </a:pPr>
            <a:endParaRPr lang="ru-RU" sz="2400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802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3763F72-9CA6-4F88-9B10-C1FEBAC3AE5F}"/>
              </a:ext>
            </a:extLst>
          </p:cNvPr>
          <p:cNvSpPr txBox="1">
            <a:spLocks/>
          </p:cNvSpPr>
          <p:nvPr/>
        </p:nvSpPr>
        <p:spPr>
          <a:xfrm>
            <a:off x="-1" y="172078"/>
            <a:ext cx="12191999" cy="5944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РЕСПУБЛИКИ БЕЛАРУСЬ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Учреждение образования «БЕЛОРУССКИЙ ГОСУДАРСТВЕННЫЙ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ТЕХНОЛОГИЧЕСКИЙ УНИВЕРСИТЕТ»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информационных технологий</a:t>
            </a:r>
            <a:b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программной инженерии</a:t>
            </a: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дипломного проекта: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«Веб-приложение для организации взаимоотношений с клиентами»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Дипломник:       Левша Марк Сергеевич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                        Руководитель:    асс. Гончар Егор Андреевич				     	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DD6DEEC-FDFD-4209-8B3F-0FC77481E005}"/>
              </a:ext>
            </a:extLst>
          </p:cNvPr>
          <p:cNvSpPr/>
          <p:nvPr/>
        </p:nvSpPr>
        <p:spPr bwMode="gray">
          <a:xfrm>
            <a:off x="0" y="5850294"/>
            <a:ext cx="12191999" cy="1009294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Минск</a:t>
            </a:r>
            <a:r>
              <a:rPr kumimoji="0" lang="ru-RU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 20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2</a:t>
            </a:r>
            <a:r>
              <a:rPr kumimoji="0" lang="ru-RU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4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Arial Unicode MS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379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FDA477-6595-4C5F-9A61-33BD2A566E3C}"/>
              </a:ext>
            </a:extLst>
          </p:cNvPr>
          <p:cNvSpPr txBox="1">
            <a:spLocks/>
          </p:cNvSpPr>
          <p:nvPr/>
        </p:nvSpPr>
        <p:spPr>
          <a:xfrm>
            <a:off x="390744" y="393785"/>
            <a:ext cx="10518338" cy="1325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Актуальность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19CEB7E3-E6E4-A041-BDD8-EA5854BAE6F4}"/>
              </a:ext>
            </a:extLst>
          </p:cNvPr>
          <p:cNvSpPr txBox="1">
            <a:spLocks/>
          </p:cNvSpPr>
          <p:nvPr/>
        </p:nvSpPr>
        <p:spPr>
          <a:xfrm>
            <a:off x="390744" y="1818922"/>
            <a:ext cx="11410512" cy="3686528"/>
          </a:xfrm>
          <a:prstGeom prst="rect">
            <a:avLst/>
          </a:prstGeom>
        </p:spPr>
        <p:txBody>
          <a:bodyPr>
            <a:normAutofit/>
          </a:bodyPr>
          <a:lstStyle>
            <a:lvl1pPr marL="228646" indent="-228646" algn="l" defTabSz="91458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937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229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520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811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103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394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686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977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Tx/>
              <a:buChar char="-"/>
            </a:pPr>
            <a:r>
              <a:rPr lang="ru-RU" sz="2800" dirty="0">
                <a:latin typeface="Times New Roman" panose="02020603050405020304" pitchFamily="18" charset="0"/>
                <a:ea typeface="Inter" panose="02000503000000020004" pitchFamily="2" charset="0"/>
                <a:cs typeface="Times New Roman" panose="02020603050405020304" pitchFamily="18" charset="0"/>
              </a:rPr>
              <a:t>рост спроса на закрытые системы для организации взаимоотношений с клиентами и контроля выполнения работ</a:t>
            </a:r>
            <a:r>
              <a:rPr lang="en-US" sz="2800" dirty="0">
                <a:latin typeface="Times New Roman" panose="02020603050405020304" pitchFamily="18" charset="0"/>
                <a:ea typeface="Inter" panose="02000503000000020004" pitchFamily="2" charset="0"/>
                <a:cs typeface="Times New Roman" panose="02020603050405020304" pitchFamily="18" charset="0"/>
              </a:rPr>
              <a:t>;</a:t>
            </a:r>
            <a:endParaRPr lang="ru-RU" sz="2800" dirty="0">
              <a:latin typeface="Times New Roman" panose="02020603050405020304" pitchFamily="18" charset="0"/>
              <a:ea typeface="Inter" panose="02000503000000020004" pitchFamily="2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ru-RU" sz="2800" dirty="0">
                <a:latin typeface="Times New Roman" panose="02020603050405020304" pitchFamily="18" charset="0"/>
                <a:ea typeface="Inter" panose="02000503000000020004" pitchFamily="2" charset="0"/>
                <a:cs typeface="Times New Roman" panose="02020603050405020304" pitchFamily="18" charset="0"/>
              </a:rPr>
              <a:t>недостаток прозрачности в коммуникации между участниками жизненного цикла проекта;</a:t>
            </a:r>
          </a:p>
          <a:p>
            <a:pPr algn="just">
              <a:buFontTx/>
              <a:buChar char="-"/>
            </a:pPr>
            <a:r>
              <a:rPr lang="ru-RU" sz="2800" dirty="0">
                <a:latin typeface="Times New Roman" panose="02020603050405020304" pitchFamily="18" charset="0"/>
                <a:ea typeface="Inter" panose="02000503000000020004" pitchFamily="2" charset="0"/>
                <a:cs typeface="Times New Roman" panose="02020603050405020304" pitchFamily="18" charset="0"/>
              </a:rPr>
              <a:t>ускорение сбора информации о выполнении работ</a:t>
            </a:r>
            <a:r>
              <a:rPr lang="en-US" sz="2800" dirty="0">
                <a:latin typeface="Times New Roman" panose="02020603050405020304" pitchFamily="18" charset="0"/>
                <a:ea typeface="Inter" panose="02000503000000020004" pitchFamily="2" charset="0"/>
                <a:cs typeface="Times New Roman" panose="02020603050405020304" pitchFamily="18" charset="0"/>
              </a:rPr>
              <a:t>;</a:t>
            </a:r>
            <a:endParaRPr lang="ru-RU" sz="2800" dirty="0">
              <a:latin typeface="Times New Roman" panose="02020603050405020304" pitchFamily="18" charset="0"/>
              <a:ea typeface="Inter" panose="02000503000000020004" pitchFamily="2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ru-RU" sz="2800" dirty="0">
                <a:latin typeface="Times New Roman" panose="02020603050405020304" pitchFamily="18" charset="0"/>
                <a:ea typeface="Inter" panose="02000503000000020004" pitchFamily="2" charset="0"/>
                <a:cs typeface="Times New Roman" panose="02020603050405020304" pitchFamily="18" charset="0"/>
              </a:rPr>
              <a:t>неудобство традиционных подходов хранения информации, таких как </a:t>
            </a:r>
            <a:r>
              <a:rPr lang="en-US" sz="2800" dirty="0">
                <a:latin typeface="Times New Roman" panose="02020603050405020304" pitchFamily="18" charset="0"/>
                <a:ea typeface="Inter" panose="02000503000000020004" pitchFamily="2" charset="0"/>
                <a:cs typeface="Times New Roman" panose="02020603050405020304" pitchFamily="18" charset="0"/>
              </a:rPr>
              <a:t>Microsoft Excel </a:t>
            </a:r>
            <a:r>
              <a:rPr lang="ru-RU" sz="2800" dirty="0">
                <a:latin typeface="Times New Roman" panose="02020603050405020304" pitchFamily="18" charset="0"/>
                <a:ea typeface="Inter" panose="02000503000000020004" pitchFamily="2" charset="0"/>
                <a:cs typeface="Times New Roman" panose="02020603050405020304" pitchFamily="18" charset="0"/>
              </a:rPr>
              <a:t>и т. п.</a:t>
            </a:r>
          </a:p>
        </p:txBody>
      </p:sp>
    </p:spTree>
    <p:extLst>
      <p:ext uri="{BB962C8B-B14F-4D97-AF65-F5344CB8AC3E}">
        <p14:creationId xmlns:p14="http://schemas.microsoft.com/office/powerpoint/2010/main" val="2553757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B6E2B0-7C20-4A97-82E0-2A46F51EDB34}"/>
              </a:ext>
            </a:extLst>
          </p:cNvPr>
          <p:cNvSpPr txBox="1">
            <a:spLocks/>
          </p:cNvSpPr>
          <p:nvPr/>
        </p:nvSpPr>
        <p:spPr>
          <a:xfrm>
            <a:off x="358587" y="441410"/>
            <a:ext cx="10518338" cy="1325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Прототипы и аналоги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EA48A0-2A7B-214C-8A34-A592CD4EB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16" y="1437857"/>
            <a:ext cx="1810800" cy="1810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C46A18-D626-7847-AAA6-6F5BB1498F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129" y="3086635"/>
            <a:ext cx="1810800" cy="1810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22CCA4-2BE5-5F4C-BF79-3F0922A166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16" y="4529793"/>
            <a:ext cx="1509000" cy="1810800"/>
          </a:xfrm>
          <a:prstGeom prst="rect">
            <a:avLst/>
          </a:prstGeom>
        </p:spPr>
      </p:pic>
      <p:sp>
        <p:nvSpPr>
          <p:cNvPr id="13" name="Объект 2">
            <a:extLst>
              <a:ext uri="{FF2B5EF4-FFF2-40B4-BE49-F238E27FC236}">
                <a16:creationId xmlns:a16="http://schemas.microsoft.com/office/drawing/2014/main" id="{D5A2B5FF-250C-7245-9ED3-1D1738E05D1A}"/>
              </a:ext>
            </a:extLst>
          </p:cNvPr>
          <p:cNvSpPr txBox="1">
            <a:spLocks/>
          </p:cNvSpPr>
          <p:nvPr/>
        </p:nvSpPr>
        <p:spPr>
          <a:xfrm>
            <a:off x="2822387" y="5177304"/>
            <a:ext cx="9395013" cy="959756"/>
          </a:xfrm>
          <a:prstGeom prst="rect">
            <a:avLst/>
          </a:prstGeom>
        </p:spPr>
        <p:txBody>
          <a:bodyPr>
            <a:normAutofit/>
          </a:bodyPr>
          <a:lstStyle>
            <a:lvl1pPr marL="228646" indent="-228646" algn="l" defTabSz="91458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937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229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520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811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103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394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686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977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  <a:latin typeface="Inter" panose="02000503000000020004" pitchFamily="2" charset="0"/>
                <a:ea typeface="Inter" panose="02000503000000020004" pitchFamily="2" charset="0"/>
              </a:rPr>
              <a:t>+</a:t>
            </a:r>
            <a:r>
              <a:rPr lang="en-US" sz="20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2000" dirty="0">
                <a:latin typeface="Inter" panose="02000503000000020004" pitchFamily="2" charset="0"/>
                <a:ea typeface="Inter" panose="02000503000000020004" pitchFamily="2" charset="0"/>
              </a:rPr>
              <a:t>возможность создания пользовательских диаграмм и схем</a:t>
            </a:r>
            <a:endParaRPr lang="en-US" sz="2000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4343"/>
                </a:solidFill>
                <a:latin typeface="Inter" panose="02000503000000020004" pitchFamily="2" charset="0"/>
                <a:ea typeface="Inter" panose="02000503000000020004" pitchFamily="2" charset="0"/>
              </a:rPr>
              <a:t>-</a:t>
            </a:r>
            <a:r>
              <a:rPr lang="en-US" sz="20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2000" dirty="0">
                <a:latin typeface="Inter" panose="02000503000000020004" pitchFamily="2" charset="0"/>
                <a:ea typeface="Inter" panose="02000503000000020004" pitchFamily="2" charset="0"/>
              </a:rPr>
              <a:t>наличие трех возможных статусов задач</a:t>
            </a:r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F729C220-1EF4-E64D-A91C-A62DCA6406FD}"/>
              </a:ext>
            </a:extLst>
          </p:cNvPr>
          <p:cNvSpPr txBox="1">
            <a:spLocks/>
          </p:cNvSpPr>
          <p:nvPr/>
        </p:nvSpPr>
        <p:spPr>
          <a:xfrm>
            <a:off x="747516" y="3674179"/>
            <a:ext cx="9395013" cy="959756"/>
          </a:xfrm>
          <a:prstGeom prst="rect">
            <a:avLst/>
          </a:prstGeom>
        </p:spPr>
        <p:txBody>
          <a:bodyPr>
            <a:normAutofit/>
          </a:bodyPr>
          <a:lstStyle>
            <a:lvl1pPr marL="228646" indent="-228646" algn="l" defTabSz="91458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937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229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520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811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103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394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686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977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  <a:latin typeface="Inter" panose="02000503000000020004" pitchFamily="2" charset="0"/>
                <a:ea typeface="Inter" panose="02000503000000020004" pitchFamily="2" charset="0"/>
              </a:rPr>
              <a:t>+</a:t>
            </a:r>
            <a:r>
              <a:rPr lang="en-US" sz="20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2000" dirty="0">
                <a:latin typeface="Inter" panose="02000503000000020004" pitchFamily="2" charset="0"/>
                <a:ea typeface="Inter" panose="02000503000000020004" pitchFamily="2" charset="0"/>
              </a:rPr>
              <a:t>наличие возможности просмотра статистики и прогнозирования</a:t>
            </a:r>
            <a:endParaRPr lang="en-US" sz="2000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4343"/>
                </a:solidFill>
                <a:latin typeface="Inter" panose="02000503000000020004" pitchFamily="2" charset="0"/>
                <a:ea typeface="Inter" panose="02000503000000020004" pitchFamily="2" charset="0"/>
              </a:rPr>
              <a:t>-</a:t>
            </a:r>
            <a:r>
              <a:rPr lang="en-US" sz="20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2000" dirty="0">
                <a:latin typeface="Inter" panose="02000503000000020004" pitchFamily="2" charset="0"/>
                <a:ea typeface="Inter" panose="02000503000000020004" pitchFamily="2" charset="0"/>
              </a:rPr>
              <a:t>высокий порог вхождения, высокая цена за использование</a:t>
            </a:r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71691D67-7B87-2848-B19B-BFAE3099439E}"/>
              </a:ext>
            </a:extLst>
          </p:cNvPr>
          <p:cNvSpPr txBox="1">
            <a:spLocks/>
          </p:cNvSpPr>
          <p:nvPr/>
        </p:nvSpPr>
        <p:spPr>
          <a:xfrm>
            <a:off x="2822387" y="1913165"/>
            <a:ext cx="9395013" cy="959756"/>
          </a:xfrm>
          <a:prstGeom prst="rect">
            <a:avLst/>
          </a:prstGeom>
        </p:spPr>
        <p:txBody>
          <a:bodyPr>
            <a:normAutofit/>
          </a:bodyPr>
          <a:lstStyle>
            <a:lvl1pPr marL="228646" indent="-228646" algn="l" defTabSz="91458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937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229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520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811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103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394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686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977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  <a:latin typeface="Inter" panose="02000503000000020004" pitchFamily="2" charset="0"/>
                <a:ea typeface="Inter" panose="02000503000000020004" pitchFamily="2" charset="0"/>
              </a:rPr>
              <a:t>+</a:t>
            </a:r>
            <a:r>
              <a:rPr lang="en-US" sz="20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2000" dirty="0">
                <a:latin typeface="Inter" panose="02000503000000020004" pitchFamily="2" charset="0"/>
                <a:ea typeface="Inter" panose="02000503000000020004" pitchFamily="2" charset="0"/>
              </a:rPr>
              <a:t>удобный и дружелюбный интерфейс</a:t>
            </a:r>
            <a:endParaRPr lang="en-US" sz="2000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4343"/>
                </a:solidFill>
                <a:latin typeface="Inter" panose="02000503000000020004" pitchFamily="2" charset="0"/>
                <a:ea typeface="Inter" panose="02000503000000020004" pitchFamily="2" charset="0"/>
              </a:rPr>
              <a:t>-</a:t>
            </a:r>
            <a:r>
              <a:rPr lang="en-US" sz="20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2000" dirty="0">
                <a:latin typeface="Inter" panose="02000503000000020004" pitchFamily="2" charset="0"/>
                <a:ea typeface="Inter" panose="02000503000000020004" pitchFamily="2" charset="0"/>
              </a:rPr>
              <a:t>ограниченность функциональных возможностей</a:t>
            </a:r>
          </a:p>
        </p:txBody>
      </p:sp>
    </p:spTree>
    <p:extLst>
      <p:ext uri="{BB962C8B-B14F-4D97-AF65-F5344CB8AC3E}">
        <p14:creationId xmlns:p14="http://schemas.microsoft.com/office/powerpoint/2010/main" val="1331824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4F83AF-0BF3-4B2A-9534-8B61D7C62635}"/>
              </a:ext>
            </a:extLst>
          </p:cNvPr>
          <p:cNvSpPr txBox="1">
            <a:spLocks/>
          </p:cNvSpPr>
          <p:nvPr/>
        </p:nvSpPr>
        <p:spPr>
          <a:xfrm>
            <a:off x="838419" y="365210"/>
            <a:ext cx="10518338" cy="1325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</a:t>
            </a:r>
            <a:r>
              <a:rPr lang="ru-RU" dirty="0"/>
              <a:t> </a:t>
            </a:r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дипломного проекта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C5CB0B-E48B-43ED-B870-030FA6417894}"/>
              </a:ext>
            </a:extLst>
          </p:cNvPr>
          <p:cNvSpPr txBox="1">
            <a:spLocks/>
          </p:cNvSpPr>
          <p:nvPr/>
        </p:nvSpPr>
        <p:spPr>
          <a:xfrm>
            <a:off x="85072" y="1299900"/>
            <a:ext cx="12106928" cy="17324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just">
              <a:buFont typeface="Arial" panose="020B0604020202020204" pitchFamily="34" charset="0"/>
              <a:buNone/>
            </a:pPr>
            <a:r>
              <a:rPr lang="ru-RU" sz="3000" dirty="0"/>
              <a:t>	Разработка веб-приложения, которое способно эффективно выстроить коммуникацию между всеми участниками жизненного цикла проекта. </a:t>
            </a:r>
            <a:endParaRPr lang="en-US" sz="3000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6A1B277-8B01-4267-9ED1-3532733E75DE}"/>
              </a:ext>
            </a:extLst>
          </p:cNvPr>
          <p:cNvSpPr txBox="1">
            <a:spLocks/>
          </p:cNvSpPr>
          <p:nvPr/>
        </p:nvSpPr>
        <p:spPr>
          <a:xfrm>
            <a:off x="838419" y="2475176"/>
            <a:ext cx="10518338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5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Задачи дипломного проекта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0A0DA08B-7CAD-2341-B578-D3CFA5EE9EBE}"/>
              </a:ext>
            </a:extLst>
          </p:cNvPr>
          <p:cNvSpPr txBox="1">
            <a:spLocks/>
          </p:cNvSpPr>
          <p:nvPr/>
        </p:nvSpPr>
        <p:spPr>
          <a:xfrm>
            <a:off x="85072" y="3429000"/>
            <a:ext cx="11912487" cy="27826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46" indent="-228646" algn="l" defTabSz="91458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937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229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520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811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103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394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686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977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360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latin typeface="Inter" panose="02000503000000020004" pitchFamily="2" charset="0"/>
                <a:ea typeface="Inter" panose="02000503000000020004" pitchFamily="2" charset="0"/>
              </a:rPr>
              <a:t>-</a:t>
            </a:r>
            <a:r>
              <a:rPr lang="ru-RU" sz="28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2700" spc="-30" dirty="0">
                <a:latin typeface="Inter" panose="02000503000000020004" pitchFamily="2" charset="0"/>
                <a:ea typeface="Inter" panose="02000503000000020004" pitchFamily="2" charset="0"/>
              </a:rPr>
              <a:t>провести обзор аналогов приложения, сформировать требования к проекту;</a:t>
            </a:r>
          </a:p>
          <a:p>
            <a:pPr marL="109728" indent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700" dirty="0">
                <a:latin typeface="Inter" panose="02000503000000020004" pitchFamily="2" charset="0"/>
                <a:ea typeface="Inter" panose="02000503000000020004" pitchFamily="2" charset="0"/>
              </a:rPr>
              <a:t>- спроектировать архитектуру приложения и структуру базы данных;</a:t>
            </a:r>
          </a:p>
          <a:p>
            <a:pPr marL="109728" indent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700" dirty="0">
                <a:latin typeface="Inter" panose="02000503000000020004" pitchFamily="2" charset="0"/>
                <a:ea typeface="Inter" panose="02000503000000020004" pitchFamily="2" charset="0"/>
              </a:rPr>
              <a:t>- разработать приложение;</a:t>
            </a:r>
          </a:p>
          <a:p>
            <a:pPr marL="109728" indent="360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2700" dirty="0">
                <a:latin typeface="Inter" panose="02000503000000020004" pitchFamily="2" charset="0"/>
                <a:ea typeface="Inter" panose="02000503000000020004" pitchFamily="2" charset="0"/>
              </a:rPr>
              <a:t>- протестировать приложение;</a:t>
            </a:r>
          </a:p>
          <a:p>
            <a:pPr marL="109728" indent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700" dirty="0">
                <a:latin typeface="Inter" panose="02000503000000020004" pitchFamily="2" charset="0"/>
                <a:ea typeface="Inter" panose="02000503000000020004" pitchFamily="2" charset="0"/>
              </a:rPr>
              <a:t>- написать руководство пользователя;</a:t>
            </a:r>
          </a:p>
          <a:p>
            <a:pPr marL="109728" indent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700" dirty="0">
                <a:latin typeface="Inter" panose="02000503000000020004" pitchFamily="2" charset="0"/>
                <a:ea typeface="Inter" panose="02000503000000020004" pitchFamily="2" charset="0"/>
              </a:rPr>
              <a:t>- провести технико-экономическое обоснование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2631224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3DF0D0C-A4EF-ED4A-9CE3-36AF98C134DA}"/>
              </a:ext>
            </a:extLst>
          </p:cNvPr>
          <p:cNvSpPr txBox="1">
            <a:spLocks/>
          </p:cNvSpPr>
          <p:nvPr/>
        </p:nvSpPr>
        <p:spPr>
          <a:xfrm>
            <a:off x="373470" y="431377"/>
            <a:ext cx="11606720" cy="8401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solidFill>
                  <a:schemeClr val="bg2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Проектирование. Диаграмма вариантов использования</a:t>
            </a:r>
            <a:endParaRPr lang="en-US" sz="2800" b="1" dirty="0">
              <a:solidFill>
                <a:schemeClr val="bg2">
                  <a:lumMod val="50000"/>
                </a:schemeClr>
              </a:solidFill>
              <a:latin typeface="Inter" panose="02000503000000020004" pitchFamily="2" charset="0"/>
              <a:ea typeface="Inter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711BCA43-EF62-4947-8655-FDB3DC440DA0}"/>
              </a:ext>
            </a:extLst>
          </p:cNvPr>
          <p:cNvSpPr txBox="1">
            <a:spLocks/>
          </p:cNvSpPr>
          <p:nvPr/>
        </p:nvSpPr>
        <p:spPr>
          <a:xfrm>
            <a:off x="8404965" y="2455499"/>
            <a:ext cx="4572752" cy="4402501"/>
          </a:xfrm>
          <a:prstGeom prst="rect">
            <a:avLst/>
          </a:prstGeom>
        </p:spPr>
        <p:txBody>
          <a:bodyPr>
            <a:normAutofit/>
          </a:bodyPr>
          <a:lstStyle>
            <a:lvl1pPr marL="228646" indent="-228646" algn="l" defTabSz="91458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937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229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520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811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103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394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686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977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>
                <a:latin typeface="Inter" panose="02000503000000020004" pitchFamily="2" charset="0"/>
                <a:ea typeface="Inter" panose="02000503000000020004" pitchFamily="2" charset="0"/>
              </a:rPr>
              <a:t>Четыре роли: </a:t>
            </a:r>
          </a:p>
          <a:p>
            <a:pPr>
              <a:buFontTx/>
              <a:buChar char="-"/>
            </a:pPr>
            <a:r>
              <a:rPr lang="ru-RU" sz="2000" dirty="0">
                <a:latin typeface="Inter" panose="02000503000000020004" pitchFamily="2" charset="0"/>
                <a:ea typeface="Inter" panose="02000503000000020004" pitchFamily="2" charset="0"/>
              </a:rPr>
              <a:t>Администратор</a:t>
            </a:r>
            <a:r>
              <a:rPr lang="en-US" sz="2000" dirty="0">
                <a:latin typeface="Inter" panose="02000503000000020004" pitchFamily="2" charset="0"/>
                <a:ea typeface="Inter" panose="02000503000000020004" pitchFamily="2" charset="0"/>
              </a:rPr>
              <a:t>;</a:t>
            </a:r>
          </a:p>
          <a:p>
            <a:pPr>
              <a:buFontTx/>
              <a:buChar char="-"/>
            </a:pPr>
            <a:r>
              <a:rPr lang="ru-RU" sz="2000" dirty="0">
                <a:latin typeface="Inter" panose="02000503000000020004" pitchFamily="2" charset="0"/>
                <a:ea typeface="Inter" panose="02000503000000020004" pitchFamily="2" charset="0"/>
              </a:rPr>
              <a:t>Менеджер</a:t>
            </a:r>
            <a:r>
              <a:rPr lang="en-US" sz="2000" dirty="0">
                <a:latin typeface="Inter" panose="02000503000000020004" pitchFamily="2" charset="0"/>
                <a:ea typeface="Inter" panose="02000503000000020004" pitchFamily="2" charset="0"/>
              </a:rPr>
              <a:t>;</a:t>
            </a:r>
          </a:p>
          <a:p>
            <a:pPr>
              <a:buFontTx/>
              <a:buChar char="-"/>
            </a:pPr>
            <a:r>
              <a:rPr lang="ru-RU" sz="2000" dirty="0">
                <a:latin typeface="Inter" panose="02000503000000020004" pitchFamily="2" charset="0"/>
                <a:ea typeface="Inter" panose="02000503000000020004" pitchFamily="2" charset="0"/>
              </a:rPr>
              <a:t>Разработчик</a:t>
            </a:r>
            <a:r>
              <a:rPr lang="en-US" sz="2000" dirty="0">
                <a:latin typeface="Inter" panose="02000503000000020004" pitchFamily="2" charset="0"/>
                <a:ea typeface="Inter" panose="02000503000000020004" pitchFamily="2" charset="0"/>
              </a:rPr>
              <a:t>;</a:t>
            </a:r>
          </a:p>
          <a:p>
            <a:pPr>
              <a:buFontTx/>
              <a:buChar char="-"/>
            </a:pPr>
            <a:r>
              <a:rPr lang="ru-RU" sz="2000" dirty="0">
                <a:latin typeface="Inter" panose="02000503000000020004" pitchFamily="2" charset="0"/>
                <a:ea typeface="Inter" panose="02000503000000020004" pitchFamily="2" charset="0"/>
              </a:rPr>
              <a:t>Клиент.</a:t>
            </a:r>
          </a:p>
          <a:p>
            <a:pPr marL="0" indent="0">
              <a:buNone/>
            </a:pPr>
            <a:endParaRPr lang="ru-RU" sz="2000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0E2E8DC-5F83-5948-9716-9251C4779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2670" y="851428"/>
            <a:ext cx="6914021" cy="548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86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08463CA-7B8A-6745-816C-38B7D8CF9ABD}"/>
              </a:ext>
            </a:extLst>
          </p:cNvPr>
          <p:cNvSpPr txBox="1">
            <a:spLocks/>
          </p:cNvSpPr>
          <p:nvPr/>
        </p:nvSpPr>
        <p:spPr>
          <a:xfrm>
            <a:off x="373470" y="431377"/>
            <a:ext cx="11606720" cy="8401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>
                <a:solidFill>
                  <a:schemeClr val="bg2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Проектирование. Логическая схема базы данных</a:t>
            </a:r>
            <a:endParaRPr lang="en-US" sz="3200" b="1" dirty="0">
              <a:solidFill>
                <a:schemeClr val="bg2">
                  <a:lumMod val="50000"/>
                </a:schemeClr>
              </a:solidFill>
              <a:latin typeface="Inter" panose="02000503000000020004" pitchFamily="2" charset="0"/>
              <a:ea typeface="Inter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09AB4D47-BDED-EE4A-9EA8-19FB90DD8C2B}"/>
              </a:ext>
            </a:extLst>
          </p:cNvPr>
          <p:cNvSpPr txBox="1">
            <a:spLocks/>
          </p:cNvSpPr>
          <p:nvPr/>
        </p:nvSpPr>
        <p:spPr>
          <a:xfrm>
            <a:off x="7398327" y="1096071"/>
            <a:ext cx="5833259" cy="4665858"/>
          </a:xfrm>
          <a:prstGeom prst="rect">
            <a:avLst/>
          </a:prstGeom>
        </p:spPr>
        <p:txBody>
          <a:bodyPr>
            <a:normAutofit/>
          </a:bodyPr>
          <a:lstStyle>
            <a:lvl1pPr marL="228646" indent="-228646" algn="l" defTabSz="91458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937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229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520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811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103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394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686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977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>
                <a:latin typeface="Inter" panose="02000503000000020004" pitchFamily="2" charset="0"/>
                <a:ea typeface="Inter" panose="02000503000000020004" pitchFamily="2" charset="0"/>
              </a:rPr>
              <a:t>В качестве СУБД была выбрана </a:t>
            </a:r>
            <a:r>
              <a:rPr lang="en-US" sz="2000" dirty="0">
                <a:latin typeface="Inter" panose="02000503000000020004" pitchFamily="2" charset="0"/>
                <a:ea typeface="Inter" panose="02000503000000020004" pitchFamily="2" charset="0"/>
              </a:rPr>
              <a:t>MongoDB.</a:t>
            </a:r>
            <a:endParaRPr lang="ru-RU" sz="2000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0" indent="0">
              <a:buNone/>
            </a:pPr>
            <a:r>
              <a:rPr lang="ru-RU" sz="2000" dirty="0">
                <a:latin typeface="Inter" panose="02000503000000020004" pitchFamily="2" charset="0"/>
                <a:ea typeface="Inter" panose="02000503000000020004" pitchFamily="2" charset="0"/>
              </a:rPr>
              <a:t>БД содержит 5 коллекций.</a:t>
            </a:r>
            <a:endParaRPr lang="en-US" sz="2000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0" indent="0">
              <a:buNone/>
            </a:pPr>
            <a:endParaRPr lang="ru-RU" sz="2000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0" indent="0">
              <a:buNone/>
            </a:pPr>
            <a:r>
              <a:rPr lang="en-US" sz="2000" dirty="0">
                <a:latin typeface="Inter" panose="02000503000000020004" pitchFamily="2" charset="0"/>
                <a:ea typeface="Inter" panose="02000503000000020004" pitchFamily="2" charset="0"/>
              </a:rPr>
              <a:t>	</a:t>
            </a:r>
            <a:r>
              <a:rPr lang="ru-RU" sz="2000" dirty="0">
                <a:latin typeface="Inter" panose="02000503000000020004" pitchFamily="2" charset="0"/>
                <a:ea typeface="Inter" panose="02000503000000020004" pitchFamily="2" charset="0"/>
              </a:rPr>
              <a:t>Коллекции:</a:t>
            </a:r>
          </a:p>
          <a:p>
            <a:pPr marL="0" indent="0">
              <a:buNone/>
            </a:pPr>
            <a:r>
              <a:rPr lang="en-US" sz="2000" dirty="0">
                <a:latin typeface="Inter" panose="02000503000000020004" pitchFamily="2" charset="0"/>
                <a:ea typeface="Inter" panose="02000503000000020004" pitchFamily="2" charset="0"/>
              </a:rPr>
              <a:t>	</a:t>
            </a:r>
            <a:r>
              <a:rPr lang="ru-RU" sz="2000" dirty="0">
                <a:latin typeface="Inter" panose="02000503000000020004" pitchFamily="2" charset="0"/>
                <a:ea typeface="Inter" panose="02000503000000020004" pitchFamily="2" charset="0"/>
              </a:rPr>
              <a:t>- </a:t>
            </a:r>
            <a:r>
              <a:rPr lang="en-US" sz="2000" dirty="0" err="1">
                <a:latin typeface="Inter" panose="02000503000000020004" pitchFamily="2" charset="0"/>
                <a:ea typeface="Inter" panose="02000503000000020004" pitchFamily="2" charset="0"/>
              </a:rPr>
              <a:t>usersStore</a:t>
            </a:r>
            <a:r>
              <a:rPr lang="en-US" sz="2000" dirty="0">
                <a:latin typeface="Inter" panose="02000503000000020004" pitchFamily="2" charset="0"/>
                <a:ea typeface="Inter" panose="02000503000000020004" pitchFamily="2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Inter" panose="02000503000000020004" pitchFamily="2" charset="0"/>
                <a:ea typeface="Inter" panose="02000503000000020004" pitchFamily="2" charset="0"/>
              </a:rPr>
              <a:t>	- </a:t>
            </a:r>
            <a:r>
              <a:rPr lang="en-US" sz="2000" dirty="0" err="1">
                <a:latin typeface="Inter" panose="02000503000000020004" pitchFamily="2" charset="0"/>
                <a:ea typeface="Inter" panose="02000503000000020004" pitchFamily="2" charset="0"/>
              </a:rPr>
              <a:t>tasksStore</a:t>
            </a:r>
            <a:r>
              <a:rPr lang="en-US" sz="2000" dirty="0">
                <a:latin typeface="Inter" panose="02000503000000020004" pitchFamily="2" charset="0"/>
                <a:ea typeface="Inter" panose="02000503000000020004" pitchFamily="2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Inter" panose="02000503000000020004" pitchFamily="2" charset="0"/>
                <a:ea typeface="Inter" panose="02000503000000020004" pitchFamily="2" charset="0"/>
              </a:rPr>
              <a:t>	- </a:t>
            </a:r>
            <a:r>
              <a:rPr lang="en-US" sz="2000" dirty="0" err="1">
                <a:latin typeface="Inter" panose="02000503000000020004" pitchFamily="2" charset="0"/>
                <a:ea typeface="Inter" panose="02000503000000020004" pitchFamily="2" charset="0"/>
              </a:rPr>
              <a:t>chatsStore</a:t>
            </a:r>
            <a:r>
              <a:rPr lang="en-US" sz="2000" dirty="0">
                <a:latin typeface="Inter" panose="02000503000000020004" pitchFamily="2" charset="0"/>
                <a:ea typeface="Inter" panose="02000503000000020004" pitchFamily="2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Inter" panose="02000503000000020004" pitchFamily="2" charset="0"/>
                <a:ea typeface="Inter" panose="02000503000000020004" pitchFamily="2" charset="0"/>
              </a:rPr>
              <a:t>	- </a:t>
            </a:r>
            <a:r>
              <a:rPr lang="en-US" sz="2000" dirty="0" err="1">
                <a:latin typeface="Inter" panose="02000503000000020004" pitchFamily="2" charset="0"/>
                <a:ea typeface="Inter" panose="02000503000000020004" pitchFamily="2" charset="0"/>
              </a:rPr>
              <a:t>messagesStore</a:t>
            </a:r>
            <a:r>
              <a:rPr lang="en-US" sz="2000" dirty="0">
                <a:latin typeface="Inter" panose="02000503000000020004" pitchFamily="2" charset="0"/>
                <a:ea typeface="Inter" panose="02000503000000020004" pitchFamily="2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Inter" panose="02000503000000020004" pitchFamily="2" charset="0"/>
                <a:ea typeface="Inter" panose="02000503000000020004" pitchFamily="2" charset="0"/>
              </a:rPr>
              <a:t>	- </a:t>
            </a:r>
            <a:r>
              <a:rPr lang="en-US" sz="2000" dirty="0" err="1">
                <a:latin typeface="Inter" panose="02000503000000020004" pitchFamily="2" charset="0"/>
                <a:ea typeface="Inter" panose="02000503000000020004" pitchFamily="2" charset="0"/>
              </a:rPr>
              <a:t>commentsStore</a:t>
            </a:r>
            <a:r>
              <a:rPr lang="en-US" sz="2000" dirty="0">
                <a:latin typeface="Inter" panose="02000503000000020004" pitchFamily="2" charset="0"/>
                <a:ea typeface="Inter" panose="02000503000000020004" pitchFamily="2" charset="0"/>
              </a:rPr>
              <a:t>.</a:t>
            </a:r>
          </a:p>
          <a:p>
            <a:pPr marL="0" indent="0">
              <a:buNone/>
            </a:pPr>
            <a:endParaRPr lang="ru-RU" sz="2000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36F36065-FDDC-354D-BBD5-8646DA37D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3470" y="1723318"/>
            <a:ext cx="8966515" cy="434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099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2449A0C-259D-AD4C-BDEB-C70A744C8F30}"/>
              </a:ext>
            </a:extLst>
          </p:cNvPr>
          <p:cNvSpPr txBox="1">
            <a:spLocks/>
          </p:cNvSpPr>
          <p:nvPr/>
        </p:nvSpPr>
        <p:spPr>
          <a:xfrm>
            <a:off x="373470" y="431377"/>
            <a:ext cx="11606720" cy="8401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>
                <a:solidFill>
                  <a:schemeClr val="bg2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Проектирование. Диаграмма развертывания</a:t>
            </a:r>
            <a:endParaRPr lang="en-US" sz="3600" b="1" dirty="0">
              <a:solidFill>
                <a:schemeClr val="bg2">
                  <a:lumMod val="50000"/>
                </a:schemeClr>
              </a:solidFill>
              <a:latin typeface="Inter" panose="02000503000000020004" pitchFamily="2" charset="0"/>
              <a:ea typeface="Inter" panose="02000503000000020004" pitchFamily="2" charset="0"/>
              <a:cs typeface="Arial" panose="020B0604020202020204" pitchFamily="34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2CDBC5D-CF07-E041-8E02-859B7FA2B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500" y="1377950"/>
            <a:ext cx="110490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484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452A7EC-F76C-124B-841E-A5E0C0B4C8CC}"/>
              </a:ext>
            </a:extLst>
          </p:cNvPr>
          <p:cNvSpPr txBox="1">
            <a:spLocks/>
          </p:cNvSpPr>
          <p:nvPr/>
        </p:nvSpPr>
        <p:spPr>
          <a:xfrm>
            <a:off x="373470" y="431377"/>
            <a:ext cx="11606720" cy="8401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b="1" dirty="0">
                <a:solidFill>
                  <a:schemeClr val="bg2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Проектирование. Блок-схема алгоритма создания задачи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Inter" panose="02000503000000020004" pitchFamily="2" charset="0"/>
              <a:ea typeface="Inter" panose="02000503000000020004" pitchFamily="2" charset="0"/>
              <a:cs typeface="Arial" panose="020B0604020202020204" pitchFamily="34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65CC020-E3DE-5D49-8870-152127070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9423" y="865282"/>
            <a:ext cx="9893153" cy="53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301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FCD4C4A-2C50-6247-BF15-E2B6D1D66567}"/>
              </a:ext>
            </a:extLst>
          </p:cNvPr>
          <p:cNvSpPr txBox="1">
            <a:spLocks/>
          </p:cNvSpPr>
          <p:nvPr/>
        </p:nvSpPr>
        <p:spPr>
          <a:xfrm>
            <a:off x="373470" y="431377"/>
            <a:ext cx="11818530" cy="17576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>
                <a:solidFill>
                  <a:schemeClr val="bg2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Реализация. Используемые технологии и </a:t>
            </a:r>
          </a:p>
          <a:p>
            <a:pPr algn="ctr"/>
            <a:r>
              <a:rPr lang="ru-RU" sz="4000" b="1" dirty="0">
                <a:solidFill>
                  <a:schemeClr val="bg2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средства разработки</a:t>
            </a:r>
            <a:endParaRPr lang="en-US" sz="4000" b="1" dirty="0">
              <a:solidFill>
                <a:schemeClr val="bg2">
                  <a:lumMod val="50000"/>
                </a:schemeClr>
              </a:solidFill>
              <a:latin typeface="Inter" panose="02000503000000020004" pitchFamily="2" charset="0"/>
              <a:ea typeface="Inter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0C1437-804B-5D49-968A-8F04BCF3878A}"/>
              </a:ext>
            </a:extLst>
          </p:cNvPr>
          <p:cNvSpPr txBox="1"/>
          <p:nvPr/>
        </p:nvSpPr>
        <p:spPr>
          <a:xfrm>
            <a:off x="373470" y="1582340"/>
            <a:ext cx="660718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Серверная часть:</a:t>
            </a:r>
          </a:p>
          <a:p>
            <a:r>
              <a:rPr lang="ru-RU" dirty="0"/>
              <a:t>- </a:t>
            </a:r>
            <a:r>
              <a:rPr lang="en-US" dirty="0" err="1"/>
              <a:t>nest.js</a:t>
            </a:r>
            <a:r>
              <a:rPr lang="en-US" dirty="0"/>
              <a:t> 10.0.0;</a:t>
            </a:r>
          </a:p>
          <a:p>
            <a:r>
              <a:rPr lang="en-US" dirty="0"/>
              <a:t>- </a:t>
            </a:r>
            <a:r>
              <a:rPr lang="en-US" dirty="0" err="1"/>
              <a:t>graphql-ws</a:t>
            </a:r>
            <a:r>
              <a:rPr lang="en-US" dirty="0"/>
              <a:t> 5.16.0</a:t>
            </a:r>
            <a:r>
              <a:rPr lang="ru-RU" dirty="0"/>
              <a:t> (для реализации </a:t>
            </a:r>
            <a:r>
              <a:rPr lang="en-US" dirty="0" err="1"/>
              <a:t>ws</a:t>
            </a:r>
            <a:r>
              <a:rPr lang="en-US" dirty="0"/>
              <a:t>-</a:t>
            </a:r>
            <a:r>
              <a:rPr lang="ru-RU" dirty="0"/>
              <a:t>соединения)</a:t>
            </a:r>
            <a:r>
              <a:rPr lang="en-US" dirty="0"/>
              <a:t>;</a:t>
            </a:r>
          </a:p>
          <a:p>
            <a:r>
              <a:rPr lang="en-US" dirty="0"/>
              <a:t>- </a:t>
            </a:r>
            <a:r>
              <a:rPr lang="en-US" dirty="0" err="1"/>
              <a:t>graphql</a:t>
            </a:r>
            <a:r>
              <a:rPr lang="en-US" dirty="0"/>
              <a:t>-subscriptions 2.0.0</a:t>
            </a:r>
            <a:r>
              <a:rPr lang="ru-RU" dirty="0"/>
              <a:t> (для реализации </a:t>
            </a:r>
            <a:r>
              <a:rPr lang="en-US" dirty="0" err="1"/>
              <a:t>graphQL</a:t>
            </a:r>
            <a:r>
              <a:rPr lang="en-US" dirty="0"/>
              <a:t> </a:t>
            </a:r>
            <a:r>
              <a:rPr lang="ru-RU" dirty="0"/>
              <a:t>подписок)</a:t>
            </a:r>
            <a:r>
              <a:rPr lang="en-US" dirty="0"/>
              <a:t>;</a:t>
            </a:r>
          </a:p>
          <a:p>
            <a:r>
              <a:rPr lang="en-US" dirty="0"/>
              <a:t>- mongoose 8.2.1 (</a:t>
            </a:r>
            <a:r>
              <a:rPr lang="ru-RU" dirty="0"/>
              <a:t>для работы с базой данных</a:t>
            </a:r>
            <a:r>
              <a:rPr lang="en-US" dirty="0"/>
              <a:t>);</a:t>
            </a:r>
          </a:p>
          <a:p>
            <a:r>
              <a:rPr lang="en-US" dirty="0"/>
              <a:t>- </a:t>
            </a:r>
            <a:r>
              <a:rPr lang="en-US" dirty="0" err="1"/>
              <a:t>nodemailer</a:t>
            </a:r>
            <a:r>
              <a:rPr lang="en-US" dirty="0"/>
              <a:t> 6.9.13</a:t>
            </a:r>
            <a:r>
              <a:rPr lang="ru-RU" dirty="0"/>
              <a:t> (для отправки сообщений по </a:t>
            </a:r>
            <a:r>
              <a:rPr lang="en-US" dirty="0"/>
              <a:t>email</a:t>
            </a:r>
            <a:r>
              <a:rPr lang="ru-RU" dirty="0"/>
              <a:t>)</a:t>
            </a:r>
            <a:r>
              <a:rPr lang="en-US" dirty="0"/>
              <a:t>;</a:t>
            </a:r>
          </a:p>
          <a:p>
            <a:r>
              <a:rPr lang="en-US" dirty="0"/>
              <a:t>- </a:t>
            </a:r>
            <a:r>
              <a:rPr lang="en-US" dirty="0" err="1"/>
              <a:t>bcrypt</a:t>
            </a:r>
            <a:r>
              <a:rPr lang="en-US" dirty="0"/>
              <a:t> 5.1.1</a:t>
            </a:r>
            <a:r>
              <a:rPr lang="ru-RU" dirty="0"/>
              <a:t> (для </a:t>
            </a:r>
            <a:r>
              <a:rPr lang="ru-RU" dirty="0" err="1"/>
              <a:t>хэширования</a:t>
            </a:r>
            <a:r>
              <a:rPr lang="ru-RU" dirty="0"/>
              <a:t> паролей)</a:t>
            </a:r>
            <a:r>
              <a:rPr lang="en-US" dirty="0"/>
              <a:t>;</a:t>
            </a:r>
          </a:p>
          <a:p>
            <a:r>
              <a:rPr lang="en-US" dirty="0"/>
              <a:t>- class-validator 0.14.1</a:t>
            </a:r>
            <a:r>
              <a:rPr lang="ru-RU" dirty="0"/>
              <a:t> (для </a:t>
            </a:r>
            <a:r>
              <a:rPr lang="ru-RU" dirty="0" err="1"/>
              <a:t>валидации</a:t>
            </a:r>
            <a:r>
              <a:rPr lang="ru-RU" dirty="0"/>
              <a:t> данных)</a:t>
            </a:r>
            <a:r>
              <a:rPr lang="en-US" dirty="0"/>
              <a:t>;</a:t>
            </a:r>
          </a:p>
          <a:p>
            <a:r>
              <a:rPr lang="en-US" dirty="0"/>
              <a:t>- passport-</a:t>
            </a:r>
            <a:r>
              <a:rPr lang="en-US" dirty="0" err="1"/>
              <a:t>jwt</a:t>
            </a:r>
            <a:r>
              <a:rPr lang="en-US" dirty="0"/>
              <a:t> 4.0.1</a:t>
            </a:r>
            <a:r>
              <a:rPr lang="ru-RU" dirty="0"/>
              <a:t> (для реализации стратегии аутентификации)</a:t>
            </a:r>
            <a:r>
              <a:rPr lang="en-US" dirty="0"/>
              <a:t>;</a:t>
            </a:r>
          </a:p>
          <a:p>
            <a:r>
              <a:rPr lang="en-US" dirty="0"/>
              <a:t>- apollo 12.1.0</a:t>
            </a:r>
            <a:r>
              <a:rPr lang="ru-RU" dirty="0"/>
              <a:t> (для обработки </a:t>
            </a:r>
            <a:r>
              <a:rPr lang="en-US" dirty="0" err="1"/>
              <a:t>graphQL</a:t>
            </a:r>
            <a:r>
              <a:rPr lang="en-US" dirty="0"/>
              <a:t> </a:t>
            </a:r>
            <a:r>
              <a:rPr lang="ru-RU" dirty="0"/>
              <a:t>запросов)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44925A-7C6C-F149-8D1A-43B4D86C0136}"/>
              </a:ext>
            </a:extLst>
          </p:cNvPr>
          <p:cNvSpPr txBox="1"/>
          <p:nvPr/>
        </p:nvSpPr>
        <p:spPr>
          <a:xfrm>
            <a:off x="6830290" y="3995678"/>
            <a:ext cx="610292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Клиентская часть:</a:t>
            </a:r>
          </a:p>
          <a:p>
            <a:r>
              <a:rPr lang="ru-RU" dirty="0"/>
              <a:t>- </a:t>
            </a:r>
            <a:r>
              <a:rPr lang="en-US" dirty="0"/>
              <a:t>react 18.2.0;</a:t>
            </a:r>
          </a:p>
          <a:p>
            <a:r>
              <a:rPr lang="en-US" dirty="0"/>
              <a:t>- react-bootstrap 2.10.2</a:t>
            </a:r>
            <a:r>
              <a:rPr lang="ru-RU" dirty="0"/>
              <a:t> (для стилизации)</a:t>
            </a:r>
            <a:r>
              <a:rPr lang="en-US" dirty="0"/>
              <a:t>;</a:t>
            </a:r>
          </a:p>
          <a:p>
            <a:r>
              <a:rPr lang="en-US" dirty="0"/>
              <a:t>- redux 5.0.1</a:t>
            </a:r>
            <a:r>
              <a:rPr lang="ru-RU" dirty="0"/>
              <a:t> (для хранения состояний на клиенте)</a:t>
            </a:r>
            <a:r>
              <a:rPr lang="en-US" dirty="0"/>
              <a:t>;</a:t>
            </a:r>
          </a:p>
          <a:p>
            <a:r>
              <a:rPr lang="en-US" dirty="0"/>
              <a:t>- react-router-</a:t>
            </a:r>
            <a:r>
              <a:rPr lang="en-US" dirty="0" err="1"/>
              <a:t>dom</a:t>
            </a:r>
            <a:r>
              <a:rPr lang="en-US" dirty="0"/>
              <a:t> 6.11.1</a:t>
            </a:r>
            <a:r>
              <a:rPr lang="ru-RU" dirty="0"/>
              <a:t> (для навигации)</a:t>
            </a:r>
            <a:r>
              <a:rPr lang="en-US" dirty="0"/>
              <a:t>;</a:t>
            </a:r>
          </a:p>
          <a:p>
            <a:r>
              <a:rPr lang="en-US" dirty="0"/>
              <a:t>- apollo-client 3.9.4</a:t>
            </a:r>
            <a:r>
              <a:rPr lang="ru-RU" dirty="0"/>
              <a:t> (для отправки </a:t>
            </a:r>
            <a:r>
              <a:rPr lang="en-US" dirty="0" err="1"/>
              <a:t>graphQL</a:t>
            </a:r>
            <a:r>
              <a:rPr lang="en-US" dirty="0"/>
              <a:t> </a:t>
            </a:r>
            <a:r>
              <a:rPr lang="ru-RU" dirty="0"/>
              <a:t>запросов)</a:t>
            </a:r>
            <a:r>
              <a:rPr lang="en-US" dirty="0"/>
              <a:t>;</a:t>
            </a:r>
          </a:p>
          <a:p>
            <a:r>
              <a:rPr lang="en-US" dirty="0"/>
              <a:t>- </a:t>
            </a:r>
            <a:r>
              <a:rPr lang="en-US" dirty="0" err="1"/>
              <a:t>reduxjs</a:t>
            </a:r>
            <a:r>
              <a:rPr lang="en-US" dirty="0"/>
              <a:t>-toolkit 2.2.0;</a:t>
            </a:r>
          </a:p>
          <a:p>
            <a:r>
              <a:rPr lang="en-US" dirty="0"/>
              <a:t>- bootstrap 5.3.3.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4517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1830</TotalTime>
  <Words>776</Words>
  <Application>Microsoft Macintosh PowerPoint</Application>
  <PresentationFormat>Widescreen</PresentationFormat>
  <Paragraphs>115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Inter</vt:lpstr>
      <vt:lpstr>Times New Roman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Mark Levsha</cp:lastModifiedBy>
  <cp:revision>22</cp:revision>
  <dcterms:created xsi:type="dcterms:W3CDTF">2021-05-24T10:48:12Z</dcterms:created>
  <dcterms:modified xsi:type="dcterms:W3CDTF">2024-06-25T14:54:58Z</dcterms:modified>
</cp:coreProperties>
</file>