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4" roundtripDataSignature="AMtx7mikkp75Ch6nj8k4TxNYE7NEWFUR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8d845904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8d8459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08d845904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27;p19"/>
          <p:cNvGrpSpPr/>
          <p:nvPr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28" name="Google Shape;28;p19"/>
            <p:cNvSpPr/>
            <p:nvPr/>
          </p:nvSpPr>
          <p:spPr>
            <a:xfrm>
              <a:off x="-1" y="1600199"/>
              <a:ext cx="4127498" cy="2514600"/>
            </a:xfrm>
            <a:custGeom>
              <a:rect b="b" l="l" r="r" t="t"/>
              <a:pathLst>
                <a:path extrusionOk="0" h="1587" w="2600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E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-1" y="3581398"/>
              <a:ext cx="1600200" cy="3276599"/>
            </a:xfrm>
            <a:custGeom>
              <a:rect b="b" l="l" r="r" t="t"/>
              <a:pathLst>
                <a:path extrusionOk="0" h="2024" w="857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D6DFCD">
                <a:alpha val="43921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>
              <a:off x="0" y="2438399"/>
              <a:ext cx="2895599" cy="2154237"/>
            </a:xfrm>
            <a:custGeom>
              <a:rect b="b" l="l" r="r" t="t"/>
              <a:pathLst>
                <a:path extrusionOk="0" h="1357" w="1974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6DF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>
              <a:off x="1224419" y="3886199"/>
              <a:ext cx="3276599" cy="2971800"/>
            </a:xfrm>
            <a:custGeom>
              <a:rect b="b" l="l" r="r" t="t"/>
              <a:pathLst>
                <a:path extrusionOk="0" h="2085" w="2552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rgbClr val="F2F2F2">
                <a:alpha val="33725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>
              <a:off x="876758" y="3994150"/>
              <a:ext cx="1719262" cy="2863850"/>
            </a:xfrm>
            <a:custGeom>
              <a:rect b="b" l="l" r="r" t="t"/>
              <a:pathLst>
                <a:path extrusionOk="0" h="1804" w="718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rgbClr val="C3CFB4">
                <a:alpha val="36862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19"/>
          <p:cNvSpPr/>
          <p:nvPr/>
        </p:nvSpPr>
        <p:spPr>
          <a:xfrm>
            <a:off x="7543800" y="0"/>
            <a:ext cx="1600201" cy="2209800"/>
          </a:xfrm>
          <a:custGeom>
            <a:rect b="b" l="l" r="r" t="t"/>
            <a:pathLst>
              <a:path extrusionOk="0" h="3492" w="143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9"/>
          <p:cNvSpPr/>
          <p:nvPr/>
        </p:nvSpPr>
        <p:spPr>
          <a:xfrm>
            <a:off x="3733800" y="5715000"/>
            <a:ext cx="5029200" cy="762000"/>
          </a:xfrm>
          <a:custGeom>
            <a:rect b="b" l="l" r="r" t="t"/>
            <a:pathLst>
              <a:path extrusionOk="0" h="2710" w="17264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5000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9"/>
          <p:cNvSpPr txBox="1"/>
          <p:nvPr>
            <p:ph type="ctrTitle"/>
          </p:nvPr>
        </p:nvSpPr>
        <p:spPr>
          <a:xfrm>
            <a:off x="990600" y="1116449"/>
            <a:ext cx="6858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  <a:defRPr sz="4000">
                <a:solidFill>
                  <a:srgbClr val="758C5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subTitle"/>
          </p:nvPr>
        </p:nvSpPr>
        <p:spPr>
          <a:xfrm>
            <a:off x="990600" y="1900535"/>
            <a:ext cx="6858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r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  <a:defRPr sz="2400">
                <a:solidFill>
                  <a:srgbClr val="AE963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AE9638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AE9638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AE9638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AE9638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AE9638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AE9638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AE9638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AE9638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AE9638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AE9638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AE9638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AE9638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0" name="Google Shape;80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AE9638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AE9638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AE9638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AE9638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AE9638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AE9638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AE9638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AE9638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AE9638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AE9638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8" name="Google Shape;8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" name="Google Shape;12;p18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3" name="Google Shape;13;p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8"/>
            <p:cNvSpPr/>
            <p:nvPr/>
          </p:nvSpPr>
          <p:spPr>
            <a:xfrm>
              <a:off x="7543800" y="0"/>
              <a:ext cx="1600201" cy="2209800"/>
            </a:xfrm>
            <a:custGeom>
              <a:rect b="b" l="l" r="r" t="t"/>
              <a:pathLst>
                <a:path extrusionOk="0" h="3492" w="143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8"/>
            <p:cNvSpPr/>
            <p:nvPr/>
          </p:nvSpPr>
          <p:spPr>
            <a:xfrm>
              <a:off x="3733800" y="5715000"/>
              <a:ext cx="5029200" cy="762000"/>
            </a:xfrm>
            <a:custGeom>
              <a:rect b="b" l="l" r="r" t="t"/>
              <a:pathLst>
                <a:path extrusionOk="0" h="2710" w="17264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" name="Google Shape;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758C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AE963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AE9638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AE963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AE963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AE963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AE963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9" name="Google Shape;19;p18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20" name="Google Shape;20;p18"/>
            <p:cNvSpPr/>
            <p:nvPr/>
          </p:nvSpPr>
          <p:spPr>
            <a:xfrm>
              <a:off x="0" y="2533588"/>
              <a:ext cx="4127500" cy="2514599"/>
            </a:xfrm>
            <a:custGeom>
              <a:rect b="b" l="l" r="r" t="t"/>
              <a:pathLst>
                <a:path extrusionOk="0" h="1587" w="2600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EE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>
              <a:off x="0" y="4980432"/>
              <a:ext cx="3184026" cy="6519672"/>
            </a:xfrm>
            <a:custGeom>
              <a:rect b="b" l="l" r="r" t="t"/>
              <a:pathLst>
                <a:path extrusionOk="0" h="2024" w="857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D6DFCD">
                <a:alpha val="43921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>
              <a:off x="0" y="3371787"/>
              <a:ext cx="2895599" cy="2154237"/>
            </a:xfrm>
            <a:custGeom>
              <a:rect b="b" l="l" r="r" t="t"/>
              <a:pathLst>
                <a:path extrusionOk="0" h="1357" w="1974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6DF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8"/>
            <p:cNvSpPr/>
            <p:nvPr/>
          </p:nvSpPr>
          <p:spPr>
            <a:xfrm>
              <a:off x="1502664" y="5586916"/>
              <a:ext cx="6519672" cy="5913188"/>
            </a:xfrm>
            <a:custGeom>
              <a:rect b="b" l="l" r="r" t="t"/>
              <a:pathLst>
                <a:path extrusionOk="0" h="2085" w="2552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rgbClr val="F2F2F2">
                <a:alpha val="33725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1155002" y="5801712"/>
              <a:ext cx="3420932" cy="5698392"/>
            </a:xfrm>
            <a:custGeom>
              <a:rect b="b" l="l" r="r" t="t"/>
              <a:pathLst>
                <a:path extrusionOk="0" h="1804" w="718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rgbClr val="C3CFB4">
                <a:alpha val="36862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733225" y="1695775"/>
            <a:ext cx="747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Политики безопасности банка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742181" y="3054081"/>
            <a:ext cx="7478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Организационно-правовое обеспечение информационной безопасности</a:t>
            </a:r>
            <a:endParaRPr/>
          </a:p>
          <a:p>
            <a:pPr indent="0" lvl="0" marL="0" rtl="0" algn="r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0" name="Google Shape;1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Разработка политики безопасности</a:t>
            </a:r>
            <a:endParaRPr/>
          </a:p>
        </p:txBody>
      </p:sp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AutoNum type="romanUcPeriod"/>
            </a:pPr>
            <a:r>
              <a:rPr lang="ru-RU" u="sng"/>
              <a:t>Цели</a:t>
            </a:r>
            <a:r>
              <a:rPr lang="ru-RU"/>
              <a:t>, которые преследует ИБ организации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AutoNum type="romanUcPeriod"/>
            </a:pPr>
            <a:r>
              <a:rPr lang="ru-RU" u="sng"/>
              <a:t>Стратегия</a:t>
            </a:r>
            <a:r>
              <a:rPr lang="ru-RU"/>
              <a:t> ИБ организации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AutoNum type="romanUcPeriod"/>
            </a:pPr>
            <a:r>
              <a:rPr lang="ru-RU" u="sng"/>
              <a:t>Набор мер </a:t>
            </a:r>
            <a:r>
              <a:rPr lang="ru-RU"/>
              <a:t>обеспечения ИБ организации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AutoNum type="romanUcPeriod"/>
            </a:pPr>
            <a:r>
              <a:rPr lang="ru-RU"/>
              <a:t>Инструкции</a:t>
            </a:r>
            <a:endParaRPr/>
          </a:p>
        </p:txBody>
      </p:sp>
      <p:sp>
        <p:nvSpPr>
          <p:cNvPr id="174" name="Google Shape;17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Цель ИБ организации </a:t>
            </a:r>
            <a:endParaRPr/>
          </a:p>
        </p:txBody>
      </p:sp>
      <p:sp>
        <p:nvSpPr>
          <p:cNvPr id="180" name="Google Shape;180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Цель – высокоуровневая задача, обычно в очень широких рамках.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Пример: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Организация – оператор базы персональных данных.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Тогда одна из целей, которая может стоять перед ИБ – доказать потенциальным клиентам, что их персональные данные хорошо защищены.</a:t>
            </a:r>
            <a:endParaRPr/>
          </a:p>
        </p:txBody>
      </p:sp>
      <p:sp>
        <p:nvSpPr>
          <p:cNvPr id="181" name="Google Shape;18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Стратегия ИБ</a:t>
            </a:r>
            <a:endParaRPr/>
          </a:p>
        </p:txBody>
      </p:sp>
      <p:sp>
        <p:nvSpPr>
          <p:cNvPr id="187" name="Google Shape;18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Ответить на ряд вопросов и распределить приоритеты обеспечения ИБ.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Примеры: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В каком состоянии находится информационная безопасность сейчас, и в каком направлении необходимо двигаться дальше?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Какие из задач информационной безопасности наиболее приоритетны?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Какие задачи краткосрочные, а какие – долгосрочные?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8" name="Google Shape;18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Меры ИБ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Шаг №1: Определение базового набора мер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Базовый набор мер определяется задачами, поставленными перед ИБ.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К примеру, перед организацией стоит вопрос обеспечения безопасности персональных данных пользователей.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Существует ряд стандартов, в которых содержится набор мер по обеспечению безопасности ПД для обеспечения некоторого установленного уровня защищённости. Базовый набор мер можно взять из них</a:t>
            </a:r>
            <a:endParaRPr/>
          </a:p>
        </p:txBody>
      </p:sp>
      <p:sp>
        <p:nvSpPr>
          <p:cNvPr id="195" name="Google Shape;1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Меры ИБ</a:t>
            </a:r>
            <a:endParaRPr/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Шаг №2: Адаптация набора мер с учетом структурно-функциональных характеристик информационной системы, информационных технологий, особенностей функционирования информационной системы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В том числе исключение из базового набора мер, непосредственно связанных с информационными технологиями, не используемыми в информационной системе</a:t>
            </a:r>
            <a:endParaRPr/>
          </a:p>
        </p:txBody>
      </p:sp>
      <p:sp>
        <p:nvSpPr>
          <p:cNvPr id="202" name="Google Shape;20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Меры ИБ</a:t>
            </a:r>
            <a:endParaRPr/>
          </a:p>
        </p:txBody>
      </p:sp>
      <p:sp>
        <p:nvSpPr>
          <p:cNvPr id="208" name="Google Shape;208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Шаг №3: Уточнение перечня мер с учётом актуальных угроз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Уточнение адаптированного базового набора мер по обеспечению безопасности с учетом не выбранных ранее мер, приведенных в приложении к настоящему документу, в результате чего определяются меры по обеспечению ИБ, направленные на нейтрализацию всех актуальных угроз для конкретной информационной системы.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9" name="Google Shape;20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Инструкции ИБ</a:t>
            </a:r>
            <a:endParaRPr/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ct val="100000"/>
              <a:buNone/>
            </a:pPr>
            <a:r>
              <a:rPr lang="ru-RU"/>
              <a:t>За реализацию политики ИБ отвечают должностные инструкции, которые могут содержать алгоритм пошаговой реализации конкретной меры выбранным способом; различные регламенты, к примеру, регламент оценки рисков, или регламент проведения внутреннего аудита.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rgbClr val="AE9638"/>
              </a:buClr>
              <a:buSzPct val="100000"/>
              <a:buNone/>
            </a:pPr>
            <a:r>
              <a:rPr lang="ru-RU"/>
              <a:t>Выбор реализации зависит от экономической целесообразности, от субъективных факторов (личные предпочтения при выборе того или иного программного продукта), а может быть и строго регламентирован законодательно (использование только сертифицированных средств). Также он может быть обоснован анализом каких-либо характеристик, наиболее подходящих для применения. Какое-либо средство может быть предпочтено другим потому, что оно апробировано, надёжно, или хорошо сочетается с информационной системой в целом.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rgbClr val="AE9638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222" name="Google Shape;22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Обеспечение информационной безопасности – это процесс, непрерывный для всего времени функционирования организации. Со временем происходит внедрение новых технологий, которые порождают всё новые уязвимости.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Поэтому разработка политики информационной безопасности должна иметь циклический характер; необходимо, чтобы существующая политика совершенствовалась и пересматривалась, и только так она будет соответствовать возложенным на неё задачам.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457200" y="2996952"/>
            <a:ext cx="8229600" cy="312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Спасибо за внимание</a:t>
            </a:r>
            <a:endParaRPr/>
          </a:p>
        </p:txBody>
      </p:sp>
      <p:sp>
        <p:nvSpPr>
          <p:cNvPr id="229" name="Google Shape;22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Главные темы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457200" y="2204864"/>
            <a:ext cx="8229600" cy="39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Что такое политика безопасности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Что нужно, чтобы её составить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Каким образом её составить</a:t>
            </a:r>
            <a:endParaRPr/>
          </a:p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ct val="100000"/>
              <a:buFont typeface="Calibri"/>
              <a:buNone/>
            </a:pPr>
            <a:r>
              <a:rPr lang="ru-RU"/>
              <a:t>Информационная безопасность организации</a:t>
            </a: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457200" y="1484784"/>
            <a:ext cx="8229600" cy="4641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Это </a:t>
            </a:r>
            <a:r>
              <a:rPr lang="ru-RU" u="sng"/>
              <a:t>состояние защищённости</a:t>
            </a:r>
            <a:r>
              <a:rPr lang="ru-RU"/>
              <a:t> интересов организации в условиях угроз в информационной сфере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Защищённость организации достигается обеспечением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Конфиденциальности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Целостности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Доступности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Её информационных активов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Активы – то, чем организация располагает и что использует в своей деятельности</a:t>
            </a:r>
            <a:endParaRPr/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Политика безопасности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Это система документов, регламентирующих деятельность обеспечения информационной безопасности в организации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Набор документов должен отражать: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Цели – то, чего необходимо достичь обеспечением информационной безопасности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Стратегии – способы достижения поставленных целей.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Политики – различные правила, которые следует соблюдать при реализации стратегий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Процедуры – это методы реализации политик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1" name="Google Shape;13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7" name="Google Shape;13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476672"/>
            <a:ext cx="5388526" cy="567653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С чего начать: анализ угроз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 u="sng"/>
              <a:t>Угроза</a:t>
            </a:r>
            <a:r>
              <a:rPr lang="ru-RU"/>
              <a:t> обладает способностью наносить ущерб активам и, следовательно, организации в целом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 u="sng"/>
              <a:t>Ущерб</a:t>
            </a:r>
            <a:r>
              <a:rPr lang="ru-RU"/>
              <a:t> активам может быть нанесен только при наличии у них уязвимости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 u="sng"/>
              <a:t>Уязвимость</a:t>
            </a:r>
            <a:r>
              <a:rPr lang="ru-RU"/>
              <a:t> – это недостаток в системе, при котором возможно реализация угрозы – инцидента информационной безопасности. Наличие уязвимость даёт шанс угрозе проявить себя с некоторой вероятность, то есть создаёт риск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 u="sng"/>
              <a:t>Риск</a:t>
            </a:r>
            <a:r>
              <a:rPr lang="ru-RU"/>
              <a:t> – это влияние неопределённостей на процесс достижения поставленных целей</a:t>
            </a:r>
            <a:endParaRPr/>
          </a:p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8d8459042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Оценка рисков и их ущерба</a:t>
            </a:r>
            <a:endParaRPr/>
          </a:p>
        </p:txBody>
      </p:sp>
      <p:sp>
        <p:nvSpPr>
          <p:cNvPr id="152" name="Google Shape;152;g208d8459042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Риск может быть оценен исходя из следующих факторов: серьезность угрозы, вероятность ее наступления, величина ущерба, который может быть приченен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Ущерб от утечки информации в банке может быть колоссальным: потеря доверия и денежных средств клиентов, а также привлечение к ответственности должностных лиц</a:t>
            </a:r>
            <a:endParaRPr/>
          </a:p>
        </p:txBody>
      </p:sp>
      <p:sp>
        <p:nvSpPr>
          <p:cNvPr id="153" name="Google Shape;153;g208d8459042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Последовательность действий</a:t>
            </a:r>
            <a:endParaRPr/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Идентификация активов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Определение угроз, уязвимостей, их комбинаций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Количественная оценка рисков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Определение защитных мер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Оценка остаточного риска</a:t>
            </a:r>
            <a:endParaRPr/>
          </a:p>
        </p:txBody>
      </p:sp>
      <p:sp>
        <p:nvSpPr>
          <p:cNvPr id="160" name="Google Shape;16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6" name="Google Shape;16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978" y="692696"/>
            <a:ext cx="7568043" cy="543346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design slide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2013-12-12T17:09:49Z</dcterms:created>
  <dc:creator>Роман Чебаненко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</Properties>
</file>