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9" r:id="rId10"/>
    <p:sldId id="266" r:id="rId11"/>
    <p:sldId id="268" r:id="rId12"/>
    <p:sldId id="267" r:id="rId13"/>
    <p:sldId id="265"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44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09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ABF1E284-94E5-4EC1-9DD2-2B76BA5E789E}" type="datetimeFigureOut">
              <a:rPr lang="es-AR" smtClean="0"/>
              <a:t>16/3/2024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78074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69497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7446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535585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33740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380208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00597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83861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313174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65056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F1E284-94E5-4EC1-9DD2-2B76BA5E789E}" type="datetimeFigureOut">
              <a:rPr lang="es-AR" smtClean="0"/>
              <a:t>16/3/2024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65213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BF1E284-94E5-4EC1-9DD2-2B76BA5E789E}" type="datetimeFigureOut">
              <a:rPr lang="es-AR" smtClean="0"/>
              <a:t>16/3/2024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95301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BF1E284-94E5-4EC1-9DD2-2B76BA5E789E}" type="datetimeFigureOut">
              <a:rPr lang="es-AR" smtClean="0"/>
              <a:t>16/3/2024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66659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E284-94E5-4EC1-9DD2-2B76BA5E789E}" type="datetimeFigureOut">
              <a:rPr lang="es-AR" smtClean="0"/>
              <a:t>16/3/2024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5202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F1E284-94E5-4EC1-9DD2-2B76BA5E789E}" type="datetimeFigureOut">
              <a:rPr lang="es-AR" smtClean="0"/>
              <a:t>16/3/2024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40339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F1E284-94E5-4EC1-9DD2-2B76BA5E789E}" type="datetimeFigureOut">
              <a:rPr lang="es-AR" smtClean="0"/>
              <a:t>16/3/2024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81908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BF1E284-94E5-4EC1-9DD2-2B76BA5E789E}" type="datetimeFigureOut">
              <a:rPr lang="es-AR" smtClean="0"/>
              <a:t>16/3/2024</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C2D9D3E-8E61-4D69-A288-33A6CF9BE77E}" type="slidenum">
              <a:rPr lang="es-AR" smtClean="0"/>
              <a:t>‹Nº›</a:t>
            </a:fld>
            <a:endParaRPr lang="es-AR"/>
          </a:p>
        </p:txBody>
      </p:sp>
    </p:spTree>
    <p:extLst>
      <p:ext uri="{BB962C8B-B14F-4D97-AF65-F5344CB8AC3E}">
        <p14:creationId xmlns:p14="http://schemas.microsoft.com/office/powerpoint/2010/main" val="377679723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0991"/>
            <a:ext cx="12192000" cy="3810000"/>
          </a:xfrm>
          <a:prstGeom prst="rect">
            <a:avLst/>
          </a:prstGeom>
        </p:spPr>
      </p:pic>
      <p:sp>
        <p:nvSpPr>
          <p:cNvPr id="6" name="Rectángulo 5"/>
          <p:cNvSpPr/>
          <p:nvPr/>
        </p:nvSpPr>
        <p:spPr>
          <a:xfrm>
            <a:off x="8216347" y="1470991"/>
            <a:ext cx="3975653" cy="861392"/>
          </a:xfrm>
          <a:prstGeom prst="rect">
            <a:avLst/>
          </a:prstGeom>
          <a:effectLst>
            <a:outerShdw blurRad="50800" dist="50800" dir="5400000" algn="ctr" rotWithShape="0">
              <a:srgbClr val="000000">
                <a:alpha val="0"/>
              </a:srgbClr>
            </a:outerShdw>
            <a:softEdge rad="1270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AR" sz="2000" dirty="0" smtClean="0"/>
              <a:t>Predicción cáncer de pecho</a:t>
            </a:r>
            <a:endParaRPr lang="es-AR" sz="2000" dirty="0"/>
          </a:p>
        </p:txBody>
      </p:sp>
      <p:sp>
        <p:nvSpPr>
          <p:cNvPr id="7" name="Rectángulo 6"/>
          <p:cNvSpPr/>
          <p:nvPr/>
        </p:nvSpPr>
        <p:spPr>
          <a:xfrm>
            <a:off x="-404061" y="4755890"/>
            <a:ext cx="3975653" cy="861392"/>
          </a:xfrm>
          <a:prstGeom prst="rect">
            <a:avLst/>
          </a:prstGeom>
          <a:effectLst>
            <a:outerShdw blurRad="50800" dist="50800" dir="5400000" algn="ctr" rotWithShape="0">
              <a:srgbClr val="000000">
                <a:alpha val="0"/>
              </a:srgbClr>
            </a:outerShdw>
            <a:softEdge rad="1270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Presentación Martin </a:t>
            </a:r>
            <a:r>
              <a:rPr lang="es-AR" dirty="0" err="1" smtClean="0"/>
              <a:t>Sanchez</a:t>
            </a:r>
            <a:endParaRPr lang="es-AR"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7335" y="3427896"/>
            <a:ext cx="1594678" cy="1594678"/>
          </a:xfrm>
          <a:prstGeom prst="rect">
            <a:avLst/>
          </a:prstGeom>
        </p:spPr>
      </p:pic>
    </p:spTree>
    <p:extLst>
      <p:ext uri="{BB962C8B-B14F-4D97-AF65-F5344CB8AC3E}">
        <p14:creationId xmlns:p14="http://schemas.microsoft.com/office/powerpoint/2010/main" val="317453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495" y="0"/>
            <a:ext cx="7720199" cy="1507067"/>
          </a:xfrm>
        </p:spPr>
        <p:txBody>
          <a:bodyPr/>
          <a:lstStyle/>
          <a:p>
            <a:r>
              <a:rPr lang="es-AR" dirty="0" smtClean="0"/>
              <a:t>Conclusión</a:t>
            </a:r>
            <a:endParaRPr lang="es-AR" dirty="0"/>
          </a:p>
        </p:txBody>
      </p:sp>
      <p:sp>
        <p:nvSpPr>
          <p:cNvPr id="5" name="Rectángulo 4"/>
          <p:cNvSpPr/>
          <p:nvPr/>
        </p:nvSpPr>
        <p:spPr>
          <a:xfrm>
            <a:off x="612495" y="1211097"/>
            <a:ext cx="6096000" cy="1754326"/>
          </a:xfrm>
          <a:prstGeom prst="rect">
            <a:avLst/>
          </a:prstGeom>
        </p:spPr>
        <p:txBody>
          <a:bodyPr>
            <a:spAutoFit/>
          </a:bodyPr>
          <a:lstStyle/>
          <a:p>
            <a:r>
              <a:rPr lang="es-AR" dirty="0" smtClean="0"/>
              <a:t>Aunque los cuatro modelos tuvieron resultados similares, pudimos determinar que la Regresión Logística con los hiperparametros mejorados, nos otorgaba un punto mas en comparación con los otros modelos, de forma que se decidió</a:t>
            </a:r>
            <a:r>
              <a:rPr lang="es-AR" dirty="0" smtClean="0"/>
              <a:t> elegir a dicho modelo</a:t>
            </a:r>
            <a:endParaRPr lang="es-AR" dirty="0"/>
          </a:p>
        </p:txBody>
      </p:sp>
    </p:spTree>
    <p:extLst>
      <p:ext uri="{BB962C8B-B14F-4D97-AF65-F5344CB8AC3E}">
        <p14:creationId xmlns:p14="http://schemas.microsoft.com/office/powerpoint/2010/main" val="56065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495" y="0"/>
            <a:ext cx="10855053" cy="1507067"/>
          </a:xfrm>
        </p:spPr>
        <p:txBody>
          <a:bodyPr/>
          <a:lstStyle/>
          <a:p>
            <a:r>
              <a:rPr lang="es-AR" dirty="0" smtClean="0"/>
              <a:t>Resultados con Regresión logística + hiperparametros</a:t>
            </a:r>
            <a:endParaRPr lang="es-AR" dirty="0"/>
          </a:p>
        </p:txBody>
      </p:sp>
      <p:sp>
        <p:nvSpPr>
          <p:cNvPr id="5" name="Rectángulo 4"/>
          <p:cNvSpPr/>
          <p:nvPr/>
        </p:nvSpPr>
        <p:spPr>
          <a:xfrm>
            <a:off x="612495" y="1635167"/>
            <a:ext cx="6096000" cy="369332"/>
          </a:xfrm>
          <a:prstGeom prst="rect">
            <a:avLst/>
          </a:prstGeom>
        </p:spPr>
        <p:txBody>
          <a:bodyPr>
            <a:spAutoFit/>
          </a:bodyPr>
          <a:lstStyle/>
          <a:p>
            <a:endParaRPr lang="es-AR" dirty="0"/>
          </a:p>
        </p:txBody>
      </p:sp>
      <p:pic>
        <p:nvPicPr>
          <p:cNvPr id="3" name="Imagen 2"/>
          <p:cNvPicPr>
            <a:picLocks noChangeAspect="1"/>
          </p:cNvPicPr>
          <p:nvPr/>
        </p:nvPicPr>
        <p:blipFill>
          <a:blip r:embed="rId2"/>
          <a:stretch>
            <a:fillRect/>
          </a:stretch>
        </p:blipFill>
        <p:spPr>
          <a:xfrm>
            <a:off x="269876" y="1403646"/>
            <a:ext cx="3869220" cy="4323433"/>
          </a:xfrm>
          <a:prstGeom prst="rect">
            <a:avLst/>
          </a:prstGeom>
        </p:spPr>
      </p:pic>
      <p:pic>
        <p:nvPicPr>
          <p:cNvPr id="4" name="Imagen 3"/>
          <p:cNvPicPr>
            <a:picLocks noChangeAspect="1"/>
          </p:cNvPicPr>
          <p:nvPr/>
        </p:nvPicPr>
        <p:blipFill>
          <a:blip r:embed="rId3"/>
          <a:stretch>
            <a:fillRect/>
          </a:stretch>
        </p:blipFill>
        <p:spPr>
          <a:xfrm>
            <a:off x="4430642" y="1403646"/>
            <a:ext cx="7558157" cy="4323434"/>
          </a:xfrm>
          <a:prstGeom prst="rect">
            <a:avLst/>
          </a:prstGeom>
        </p:spPr>
      </p:pic>
    </p:spTree>
    <p:extLst>
      <p:ext uri="{BB962C8B-B14F-4D97-AF65-F5344CB8AC3E}">
        <p14:creationId xmlns:p14="http://schemas.microsoft.com/office/powerpoint/2010/main" val="39070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495" y="0"/>
            <a:ext cx="7720199" cy="1507067"/>
          </a:xfrm>
        </p:spPr>
        <p:txBody>
          <a:bodyPr/>
          <a:lstStyle/>
          <a:p>
            <a:r>
              <a:rPr lang="es-AR" dirty="0" smtClean="0"/>
              <a:t>COMENTARIOS</a:t>
            </a:r>
            <a:endParaRPr lang="es-AR" dirty="0"/>
          </a:p>
        </p:txBody>
      </p:sp>
      <p:sp>
        <p:nvSpPr>
          <p:cNvPr id="5" name="Rectángulo 4"/>
          <p:cNvSpPr/>
          <p:nvPr/>
        </p:nvSpPr>
        <p:spPr>
          <a:xfrm>
            <a:off x="612495" y="1197845"/>
            <a:ext cx="6096000" cy="2308324"/>
          </a:xfrm>
          <a:prstGeom prst="rect">
            <a:avLst/>
          </a:prstGeom>
        </p:spPr>
        <p:txBody>
          <a:bodyPr>
            <a:spAutoFit/>
          </a:bodyPr>
          <a:lstStyle/>
          <a:p>
            <a:r>
              <a:rPr lang="es-AR" dirty="0" smtClean="0"/>
              <a:t>Por otro lado, también se realizo el análisis de los componentes principales del </a:t>
            </a:r>
            <a:r>
              <a:rPr lang="es-AR" dirty="0" err="1" smtClean="0"/>
              <a:t>dataset</a:t>
            </a:r>
            <a:r>
              <a:rPr lang="es-AR" dirty="0" smtClean="0"/>
              <a:t>. Se tanto mediante el análisis de PCA y </a:t>
            </a:r>
            <a:r>
              <a:rPr lang="es-AR" dirty="0" err="1" smtClean="0"/>
              <a:t>Kernel</a:t>
            </a:r>
            <a:r>
              <a:rPr lang="es-AR" dirty="0" smtClean="0"/>
              <a:t> PCA (esta ultima, la versión mejorada con respecto a la primera). Como se llego a la conclusión, de que dichos componentes no mejoraban la efectividad de nuestro modelo, se determino eliminarlo del análisis </a:t>
            </a:r>
            <a:endParaRPr lang="es-AR" dirty="0"/>
          </a:p>
        </p:txBody>
      </p:sp>
    </p:spTree>
    <p:extLst>
      <p:ext uri="{BB962C8B-B14F-4D97-AF65-F5344CB8AC3E}">
        <p14:creationId xmlns:p14="http://schemas.microsoft.com/office/powerpoint/2010/main" val="19161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3883" y="-67734"/>
            <a:ext cx="8534400" cy="1507067"/>
          </a:xfrm>
        </p:spPr>
        <p:txBody>
          <a:bodyPr/>
          <a:lstStyle/>
          <a:p>
            <a:r>
              <a:rPr lang="es-AR" dirty="0" smtClean="0"/>
              <a:t>Futuras </a:t>
            </a:r>
            <a:r>
              <a:rPr lang="es-AR" dirty="0" smtClean="0"/>
              <a:t>líneas</a:t>
            </a:r>
            <a:endParaRPr lang="es-AR" dirty="0"/>
          </a:p>
        </p:txBody>
      </p:sp>
      <p:sp>
        <p:nvSpPr>
          <p:cNvPr id="4" name="CuadroTexto 3"/>
          <p:cNvSpPr txBox="1"/>
          <p:nvPr/>
        </p:nvSpPr>
        <p:spPr>
          <a:xfrm>
            <a:off x="569259" y="1394012"/>
            <a:ext cx="8359588" cy="2308324"/>
          </a:xfrm>
          <a:prstGeom prst="rect">
            <a:avLst/>
          </a:prstGeom>
          <a:noFill/>
        </p:spPr>
        <p:txBody>
          <a:bodyPr wrap="square" rtlCol="0">
            <a:spAutoFit/>
          </a:bodyPr>
          <a:lstStyle/>
          <a:p>
            <a:r>
              <a:rPr lang="es-AR" dirty="0" smtClean="0"/>
              <a:t>Seria interesante incluir en el </a:t>
            </a:r>
            <a:r>
              <a:rPr lang="es-AR" dirty="0" err="1" smtClean="0"/>
              <a:t>dataset</a:t>
            </a:r>
            <a:r>
              <a:rPr lang="es-AR" dirty="0" smtClean="0"/>
              <a:t>, la edad del paciente, para entender en porcentaje, si hay rangos de edad, en donde se desarrollan mayor cantidad de casos positivos</a:t>
            </a:r>
          </a:p>
          <a:p>
            <a:endParaRPr lang="es-AR" dirty="0"/>
          </a:p>
          <a:p>
            <a:r>
              <a:rPr lang="es-AR" dirty="0" smtClean="0"/>
              <a:t>También </a:t>
            </a:r>
            <a:r>
              <a:rPr lang="es-AR" dirty="0" smtClean="0"/>
              <a:t>el sexo del paciente. De esta forma podríamos entender, si el mismo, tiene las mismas características para hombres como para las mujeres y en que porcentaje se desarrolla esta enfermedad en los mismos</a:t>
            </a:r>
            <a:endParaRPr lang="es-AR" dirty="0"/>
          </a:p>
        </p:txBody>
      </p:sp>
    </p:spTree>
    <p:extLst>
      <p:ext uri="{BB962C8B-B14F-4D97-AF65-F5344CB8AC3E}">
        <p14:creationId xmlns:p14="http://schemas.microsoft.com/office/powerpoint/2010/main" val="67086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770" y="82954"/>
            <a:ext cx="8534400" cy="1507067"/>
          </a:xfrm>
        </p:spPr>
        <p:txBody>
          <a:bodyPr>
            <a:normAutofit fontScale="90000"/>
          </a:bodyPr>
          <a:lstStyle/>
          <a:p>
            <a:r>
              <a:rPr lang="es-AR" sz="4000" dirty="0" smtClean="0"/>
              <a:t>Descripción caso del negocio</a:t>
            </a:r>
            <a:r>
              <a:rPr lang="es-AR" dirty="0" smtClean="0"/>
              <a:t/>
            </a:r>
            <a:br>
              <a:rPr lang="es-AR" dirty="0" smtClean="0"/>
            </a:br>
            <a:endParaRPr lang="es-AR" dirty="0"/>
          </a:p>
        </p:txBody>
      </p:sp>
      <p:sp>
        <p:nvSpPr>
          <p:cNvPr id="5" name="CuadroTexto 4"/>
          <p:cNvSpPr txBox="1"/>
          <p:nvPr/>
        </p:nvSpPr>
        <p:spPr>
          <a:xfrm>
            <a:off x="153111" y="1264024"/>
            <a:ext cx="8884024" cy="2031325"/>
          </a:xfrm>
          <a:prstGeom prst="rect">
            <a:avLst/>
          </a:prstGeom>
          <a:noFill/>
        </p:spPr>
        <p:txBody>
          <a:bodyPr wrap="square" rtlCol="0">
            <a:spAutoFit/>
          </a:bodyPr>
          <a:lstStyle/>
          <a:p>
            <a:r>
              <a:rPr lang="es-ES" dirty="0"/>
              <a:t>Frente al aumento de los casos de </a:t>
            </a:r>
            <a:r>
              <a:rPr lang="es-ES" dirty="0" smtClean="0"/>
              <a:t>cáncer </a:t>
            </a:r>
            <a:r>
              <a:rPr lang="es-ES" dirty="0"/>
              <a:t>de pecho, la capacidad de descubrirlo en etapas tempranas, le aumenta las posibilidades de </a:t>
            </a:r>
            <a:r>
              <a:rPr lang="es-ES" dirty="0" smtClean="0"/>
              <a:t>combatirlo </a:t>
            </a:r>
            <a:r>
              <a:rPr lang="es-ES" dirty="0"/>
              <a:t>al paciente. En este proyecto, abordamos el problema de la </a:t>
            </a:r>
            <a:r>
              <a:rPr lang="es-ES" dirty="0" smtClean="0"/>
              <a:t>detección </a:t>
            </a:r>
            <a:r>
              <a:rPr lang="es-ES" dirty="0"/>
              <a:t>y </a:t>
            </a:r>
            <a:r>
              <a:rPr lang="es-ES" dirty="0" smtClean="0"/>
              <a:t>determinación </a:t>
            </a:r>
            <a:r>
              <a:rPr lang="es-ES" dirty="0"/>
              <a:t>del tipo de tumor, para entender si se trata de un tumor maligno o benigno, de forma que el paciente pueda ser tratado, lo mas </a:t>
            </a:r>
            <a:r>
              <a:rPr lang="es-ES" dirty="0" smtClean="0"/>
              <a:t>rápido </a:t>
            </a:r>
            <a:r>
              <a:rPr lang="es-ES" dirty="0"/>
              <a:t>posible, antes de que la enfermedad se disperse y genere mas complicaciones</a:t>
            </a:r>
            <a:endParaRPr lang="es-AR" dirty="0"/>
          </a:p>
        </p:txBody>
      </p:sp>
    </p:spTree>
    <p:extLst>
      <p:ext uri="{BB962C8B-B14F-4D97-AF65-F5344CB8AC3E}">
        <p14:creationId xmlns:p14="http://schemas.microsoft.com/office/powerpoint/2010/main" val="358176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7553" y="-196727"/>
            <a:ext cx="8534400" cy="1507067"/>
          </a:xfrm>
        </p:spPr>
        <p:txBody>
          <a:bodyPr/>
          <a:lstStyle/>
          <a:p>
            <a:r>
              <a:rPr lang="es-AR" dirty="0" smtClean="0"/>
              <a:t>Objetivos del modelo</a:t>
            </a:r>
            <a:endParaRPr lang="es-AR" dirty="0"/>
          </a:p>
        </p:txBody>
      </p:sp>
      <p:sp>
        <p:nvSpPr>
          <p:cNvPr id="4" name="CuadroTexto 3"/>
          <p:cNvSpPr txBox="1"/>
          <p:nvPr/>
        </p:nvSpPr>
        <p:spPr>
          <a:xfrm>
            <a:off x="367553" y="1510553"/>
            <a:ext cx="8440271" cy="2031325"/>
          </a:xfrm>
          <a:prstGeom prst="rect">
            <a:avLst/>
          </a:prstGeom>
          <a:noFill/>
        </p:spPr>
        <p:txBody>
          <a:bodyPr wrap="square" rtlCol="0">
            <a:spAutoFit/>
          </a:bodyPr>
          <a:lstStyle/>
          <a:p>
            <a:r>
              <a:rPr lang="es-ES" dirty="0"/>
              <a:t>El sector de la salud necesita profundizar en el estudio de la </a:t>
            </a:r>
            <a:r>
              <a:rPr lang="es-ES" dirty="0" smtClean="0"/>
              <a:t>aparición </a:t>
            </a:r>
            <a:r>
              <a:rPr lang="es-ES" dirty="0"/>
              <a:t>de protuberancias en el cuerpo, para </a:t>
            </a:r>
            <a:r>
              <a:rPr lang="es-ES" dirty="0" smtClean="0"/>
              <a:t>facilitar </a:t>
            </a:r>
            <a:r>
              <a:rPr lang="es-ES" dirty="0"/>
              <a:t>la </a:t>
            </a:r>
            <a:r>
              <a:rPr lang="es-ES" dirty="0" smtClean="0"/>
              <a:t>detección </a:t>
            </a:r>
            <a:r>
              <a:rPr lang="es-ES" dirty="0"/>
              <a:t>temprana de posibles </a:t>
            </a:r>
            <a:r>
              <a:rPr lang="es-ES" dirty="0" smtClean="0"/>
              <a:t>síntomas </a:t>
            </a:r>
            <a:r>
              <a:rPr lang="es-ES" dirty="0"/>
              <a:t>de </a:t>
            </a:r>
            <a:r>
              <a:rPr lang="es-ES" dirty="0" smtClean="0"/>
              <a:t>Cáncer.</a:t>
            </a:r>
            <a:endParaRPr lang="es-ES" dirty="0" smtClean="0"/>
          </a:p>
          <a:p>
            <a:endParaRPr lang="es-ES" dirty="0" smtClean="0"/>
          </a:p>
          <a:p>
            <a:r>
              <a:rPr lang="es-ES" dirty="0"/>
              <a:t>La </a:t>
            </a:r>
            <a:r>
              <a:rPr lang="es-ES" dirty="0" smtClean="0"/>
              <a:t>detección </a:t>
            </a:r>
            <a:r>
              <a:rPr lang="es-ES" dirty="0"/>
              <a:t>temprana de tumores malignos, aumenta las posibilidades del </a:t>
            </a:r>
            <a:r>
              <a:rPr lang="es-ES" dirty="0" smtClean="0"/>
              <a:t>paciente </a:t>
            </a:r>
            <a:r>
              <a:rPr lang="es-ES" dirty="0"/>
              <a:t>de tener un tratamiento efectivo, </a:t>
            </a:r>
            <a:r>
              <a:rPr lang="es-ES" dirty="0" smtClean="0"/>
              <a:t>permitiéndole </a:t>
            </a:r>
            <a:r>
              <a:rPr lang="es-ES" dirty="0"/>
              <a:t>erradicar el </a:t>
            </a:r>
            <a:r>
              <a:rPr lang="es-ES" dirty="0" smtClean="0"/>
              <a:t>cáncer, </a:t>
            </a:r>
            <a:r>
              <a:rPr lang="es-ES" dirty="0"/>
              <a:t>con las menores consecuencias posibles para el cuerpo</a:t>
            </a:r>
            <a:endParaRPr lang="es-AR" dirty="0"/>
          </a:p>
        </p:txBody>
      </p:sp>
    </p:spTree>
    <p:extLst>
      <p:ext uri="{BB962C8B-B14F-4D97-AF65-F5344CB8AC3E}">
        <p14:creationId xmlns:p14="http://schemas.microsoft.com/office/powerpoint/2010/main" val="15546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1471" y="-178798"/>
            <a:ext cx="8534400" cy="1507067"/>
          </a:xfrm>
        </p:spPr>
        <p:txBody>
          <a:bodyPr/>
          <a:lstStyle/>
          <a:p>
            <a:r>
              <a:rPr lang="es-AR" dirty="0" smtClean="0"/>
              <a:t>Descripción de los datos</a:t>
            </a:r>
            <a:endParaRPr lang="es-AR" dirty="0"/>
          </a:p>
        </p:txBody>
      </p:sp>
      <p:sp>
        <p:nvSpPr>
          <p:cNvPr id="4" name="CuadroTexto 3"/>
          <p:cNvSpPr txBox="1"/>
          <p:nvPr/>
        </p:nvSpPr>
        <p:spPr>
          <a:xfrm>
            <a:off x="623700" y="1134036"/>
            <a:ext cx="8269941" cy="2862322"/>
          </a:xfrm>
          <a:prstGeom prst="rect">
            <a:avLst/>
          </a:prstGeom>
          <a:noFill/>
        </p:spPr>
        <p:txBody>
          <a:bodyPr wrap="square" rtlCol="0">
            <a:spAutoFit/>
          </a:bodyPr>
          <a:lstStyle/>
          <a:p>
            <a:r>
              <a:rPr lang="es-ES" dirty="0" smtClean="0"/>
              <a:t> El </a:t>
            </a:r>
            <a:r>
              <a:rPr lang="es-ES" dirty="0" err="1" smtClean="0"/>
              <a:t>dataset</a:t>
            </a:r>
            <a:r>
              <a:rPr lang="es-ES" dirty="0" smtClean="0"/>
              <a:t> cuenta </a:t>
            </a:r>
            <a:r>
              <a:rPr lang="es-ES" dirty="0"/>
              <a:t>con un conjunto de 569 casos de tumores estudiados, donde 357 son benignos y 212 </a:t>
            </a:r>
            <a:r>
              <a:rPr lang="es-ES" dirty="0" smtClean="0"/>
              <a:t>malignos. En el mismo encontramos características de los tumores como:</a:t>
            </a:r>
          </a:p>
          <a:p>
            <a:endParaRPr lang="es-ES" dirty="0" smtClean="0"/>
          </a:p>
          <a:p>
            <a:pPr marL="285750" indent="-285750">
              <a:buFont typeface="Arial" panose="020B0604020202020204" pitchFamily="34" charset="0"/>
              <a:buChar char="•"/>
            </a:pPr>
            <a:r>
              <a:rPr lang="es-ES" dirty="0" smtClean="0"/>
              <a:t>El área</a:t>
            </a:r>
          </a:p>
          <a:p>
            <a:pPr marL="285750" indent="-285750">
              <a:buFont typeface="Arial" panose="020B0604020202020204" pitchFamily="34" charset="0"/>
              <a:buChar char="•"/>
            </a:pPr>
            <a:r>
              <a:rPr lang="es-ES" dirty="0" smtClean="0"/>
              <a:t>El perímetro</a:t>
            </a:r>
          </a:p>
          <a:p>
            <a:pPr marL="285750" indent="-285750">
              <a:buFont typeface="Arial" panose="020B0604020202020204" pitchFamily="34" charset="0"/>
              <a:buChar char="•"/>
            </a:pPr>
            <a:r>
              <a:rPr lang="es-ES" dirty="0" smtClean="0"/>
              <a:t>La concavidad</a:t>
            </a:r>
          </a:p>
          <a:p>
            <a:pPr marL="285750" indent="-285750">
              <a:buFont typeface="Arial" panose="020B0604020202020204" pitchFamily="34" charset="0"/>
              <a:buChar char="•"/>
            </a:pPr>
            <a:r>
              <a:rPr lang="es-ES" dirty="0" smtClean="0"/>
              <a:t>El radio</a:t>
            </a:r>
          </a:p>
          <a:p>
            <a:pPr marL="285750" indent="-285750">
              <a:buFont typeface="Arial" panose="020B0604020202020204" pitchFamily="34" charset="0"/>
              <a:buChar char="•"/>
            </a:pPr>
            <a:r>
              <a:rPr lang="es-ES" dirty="0" smtClean="0"/>
              <a:t>La textura</a:t>
            </a:r>
          </a:p>
          <a:p>
            <a:pPr marL="285750" indent="-285750">
              <a:buFont typeface="Arial" panose="020B0604020202020204" pitchFamily="34" charset="0"/>
              <a:buChar char="•"/>
            </a:pPr>
            <a:r>
              <a:rPr lang="es-AR" dirty="0" smtClean="0"/>
              <a:t>La compacidad</a:t>
            </a:r>
            <a:endParaRPr lang="es-AR" dirty="0"/>
          </a:p>
        </p:txBody>
      </p:sp>
      <p:sp>
        <p:nvSpPr>
          <p:cNvPr id="5" name="CuadroTexto 4"/>
          <p:cNvSpPr txBox="1"/>
          <p:nvPr/>
        </p:nvSpPr>
        <p:spPr>
          <a:xfrm>
            <a:off x="569912" y="4410636"/>
            <a:ext cx="8128094" cy="646331"/>
          </a:xfrm>
          <a:prstGeom prst="rect">
            <a:avLst/>
          </a:prstGeom>
          <a:noFill/>
        </p:spPr>
        <p:txBody>
          <a:bodyPr wrap="square" rtlCol="0">
            <a:spAutoFit/>
          </a:bodyPr>
          <a:lstStyle/>
          <a:p>
            <a:r>
              <a:rPr lang="es-ES"/>
              <a:t>De las diferentes imagenes tomadas de los tumores, para simplificar los datos, se calculo la media de los valores computados para cada caso</a:t>
            </a:r>
            <a:endParaRPr lang="es-AR" dirty="0"/>
          </a:p>
        </p:txBody>
      </p:sp>
    </p:spTree>
    <p:extLst>
      <p:ext uri="{BB962C8B-B14F-4D97-AF65-F5344CB8AC3E}">
        <p14:creationId xmlns:p14="http://schemas.microsoft.com/office/powerpoint/2010/main" val="26373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388" y="72215"/>
            <a:ext cx="9531070" cy="1507067"/>
          </a:xfrm>
        </p:spPr>
        <p:txBody>
          <a:bodyPr>
            <a:normAutofit fontScale="90000"/>
          </a:bodyPr>
          <a:lstStyle/>
          <a:p>
            <a:r>
              <a:rPr lang="es-AR" dirty="0" smtClean="0"/>
              <a:t>Hallazgos encontrados mediante el EDA</a:t>
            </a:r>
            <a:br>
              <a:rPr lang="es-AR" dirty="0" smtClean="0"/>
            </a:br>
            <a:endParaRPr lang="es-AR" dirty="0"/>
          </a:p>
        </p:txBody>
      </p:sp>
      <p:sp>
        <p:nvSpPr>
          <p:cNvPr id="4" name="CuadroTexto 3"/>
          <p:cNvSpPr txBox="1"/>
          <p:nvPr/>
        </p:nvSpPr>
        <p:spPr>
          <a:xfrm>
            <a:off x="258388" y="1169894"/>
            <a:ext cx="7630553" cy="923330"/>
          </a:xfrm>
          <a:prstGeom prst="rect">
            <a:avLst/>
          </a:prstGeom>
          <a:noFill/>
        </p:spPr>
        <p:txBody>
          <a:bodyPr wrap="square" rtlCol="0">
            <a:spAutoFit/>
          </a:bodyPr>
          <a:lstStyle/>
          <a:p>
            <a:r>
              <a:rPr lang="es-AR" dirty="0" smtClean="0"/>
              <a:t>Utilizando una matriz de </a:t>
            </a:r>
            <a:r>
              <a:rPr lang="es-AR" dirty="0" smtClean="0"/>
              <a:t>correlación </a:t>
            </a:r>
            <a:r>
              <a:rPr lang="es-AR" dirty="0" smtClean="0"/>
              <a:t>y graficando los resultados en un mapa de calor, pudimos determinar cuales fueron las variables que mas incidieron en cuanto a la clasificación del tipo de tumor</a:t>
            </a:r>
            <a:endParaRPr lang="es-AR" dirty="0"/>
          </a:p>
        </p:txBody>
      </p:sp>
      <p:pic>
        <p:nvPicPr>
          <p:cNvPr id="6" name="Imagen 5"/>
          <p:cNvPicPr>
            <a:picLocks noChangeAspect="1"/>
          </p:cNvPicPr>
          <p:nvPr/>
        </p:nvPicPr>
        <p:blipFill>
          <a:blip r:embed="rId2"/>
          <a:stretch>
            <a:fillRect/>
          </a:stretch>
        </p:blipFill>
        <p:spPr>
          <a:xfrm>
            <a:off x="386066" y="2250544"/>
            <a:ext cx="5100919" cy="4237942"/>
          </a:xfrm>
          <a:prstGeom prst="rect">
            <a:avLst/>
          </a:prstGeom>
        </p:spPr>
      </p:pic>
    </p:spTree>
    <p:extLst>
      <p:ext uri="{BB962C8B-B14F-4D97-AF65-F5344CB8AC3E}">
        <p14:creationId xmlns:p14="http://schemas.microsoft.com/office/powerpoint/2010/main" val="262715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1483" y="-151903"/>
            <a:ext cx="8534400" cy="1507067"/>
          </a:xfrm>
        </p:spPr>
        <p:txBody>
          <a:bodyPr/>
          <a:lstStyle/>
          <a:p>
            <a:r>
              <a:rPr lang="es-AR" dirty="0" smtClean="0"/>
              <a:t>Análisis </a:t>
            </a:r>
            <a:r>
              <a:rPr lang="es-AR" dirty="0" smtClean="0"/>
              <a:t>de las variables</a:t>
            </a:r>
            <a:endParaRPr lang="es-AR" dirty="0"/>
          </a:p>
        </p:txBody>
      </p:sp>
      <p:sp>
        <p:nvSpPr>
          <p:cNvPr id="4" name="CuadroTexto 3"/>
          <p:cNvSpPr txBox="1"/>
          <p:nvPr/>
        </p:nvSpPr>
        <p:spPr>
          <a:xfrm>
            <a:off x="304800" y="1290918"/>
            <a:ext cx="8897471" cy="1477328"/>
          </a:xfrm>
          <a:prstGeom prst="rect">
            <a:avLst/>
          </a:prstGeom>
          <a:noFill/>
        </p:spPr>
        <p:txBody>
          <a:bodyPr wrap="square" rtlCol="0">
            <a:spAutoFit/>
          </a:bodyPr>
          <a:lstStyle/>
          <a:p>
            <a:r>
              <a:rPr lang="es-AR" dirty="0" smtClean="0"/>
              <a:t>Si realizamos un análisis de como se distribuyen los valores para las variables vistas, vemos que en los mismos, es notorio el punto de inflexión, en el momento en el que los valores pasan de ser para un tumor de tipo benigno a uno maligno. El valor ”0” en el eje Y representa los casos benignos y el valor “1”, los malignos</a:t>
            </a:r>
            <a:endParaRPr lang="es-AR" dirty="0"/>
          </a:p>
        </p:txBody>
      </p:sp>
      <p:pic>
        <p:nvPicPr>
          <p:cNvPr id="5" name="Imagen 4"/>
          <p:cNvPicPr>
            <a:picLocks noChangeAspect="1"/>
          </p:cNvPicPr>
          <p:nvPr/>
        </p:nvPicPr>
        <p:blipFill>
          <a:blip r:embed="rId2"/>
          <a:stretch>
            <a:fillRect/>
          </a:stretch>
        </p:blipFill>
        <p:spPr>
          <a:xfrm>
            <a:off x="238687" y="3188914"/>
            <a:ext cx="3257548" cy="2584358"/>
          </a:xfrm>
          <a:prstGeom prst="rect">
            <a:avLst/>
          </a:prstGeom>
        </p:spPr>
      </p:pic>
      <p:pic>
        <p:nvPicPr>
          <p:cNvPr id="7" name="Imagen 6"/>
          <p:cNvPicPr>
            <a:picLocks noChangeAspect="1"/>
          </p:cNvPicPr>
          <p:nvPr/>
        </p:nvPicPr>
        <p:blipFill>
          <a:blip r:embed="rId3"/>
          <a:stretch>
            <a:fillRect/>
          </a:stretch>
        </p:blipFill>
        <p:spPr>
          <a:xfrm>
            <a:off x="3770219" y="3188914"/>
            <a:ext cx="3302934" cy="2583584"/>
          </a:xfrm>
          <a:prstGeom prst="rect">
            <a:avLst/>
          </a:prstGeom>
        </p:spPr>
      </p:pic>
      <p:pic>
        <p:nvPicPr>
          <p:cNvPr id="8" name="Imagen 7"/>
          <p:cNvPicPr>
            <a:picLocks noChangeAspect="1"/>
          </p:cNvPicPr>
          <p:nvPr/>
        </p:nvPicPr>
        <p:blipFill>
          <a:blip r:embed="rId4"/>
          <a:stretch>
            <a:fillRect/>
          </a:stretch>
        </p:blipFill>
        <p:spPr>
          <a:xfrm>
            <a:off x="7347137" y="3188915"/>
            <a:ext cx="3525091" cy="2583583"/>
          </a:xfrm>
          <a:prstGeom prst="rect">
            <a:avLst/>
          </a:prstGeom>
        </p:spPr>
      </p:pic>
    </p:spTree>
    <p:extLst>
      <p:ext uri="{BB962C8B-B14F-4D97-AF65-F5344CB8AC3E}">
        <p14:creationId xmlns:p14="http://schemas.microsoft.com/office/powerpoint/2010/main" val="75867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7591" y="-106950"/>
            <a:ext cx="8534400" cy="1507067"/>
          </a:xfrm>
        </p:spPr>
        <p:txBody>
          <a:bodyPr/>
          <a:lstStyle/>
          <a:p>
            <a:r>
              <a:rPr lang="es-AR" dirty="0" smtClean="0"/>
              <a:t>Primera conclusión</a:t>
            </a:r>
            <a:endParaRPr lang="es-AR" dirty="0"/>
          </a:p>
        </p:txBody>
      </p:sp>
      <p:sp>
        <p:nvSpPr>
          <p:cNvPr id="4" name="CuadroTexto 3"/>
          <p:cNvSpPr txBox="1"/>
          <p:nvPr/>
        </p:nvSpPr>
        <p:spPr>
          <a:xfrm>
            <a:off x="612495" y="1090900"/>
            <a:ext cx="7808259" cy="1477328"/>
          </a:xfrm>
          <a:prstGeom prst="rect">
            <a:avLst/>
          </a:prstGeom>
          <a:noFill/>
        </p:spPr>
        <p:txBody>
          <a:bodyPr wrap="square" rtlCol="0">
            <a:spAutoFit/>
          </a:bodyPr>
          <a:lstStyle/>
          <a:p>
            <a:r>
              <a:rPr lang="es-AR" dirty="0" smtClean="0"/>
              <a:t>Antes de comenzar a trabajar en nuestro modelo terminamos de estudiar la efectividad de las variables, realizando un árbol de decisión con dichas variables, logrando un porcentaje de efectividad del 93% en la detección de casos correspondientes a tumores malignos</a:t>
            </a:r>
            <a:endParaRPr lang="es-AR" dirty="0"/>
          </a:p>
        </p:txBody>
      </p:sp>
    </p:spTree>
    <p:extLst>
      <p:ext uri="{BB962C8B-B14F-4D97-AF65-F5344CB8AC3E}">
        <p14:creationId xmlns:p14="http://schemas.microsoft.com/office/powerpoint/2010/main" val="219878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3530" y="0"/>
            <a:ext cx="8534400" cy="1507067"/>
          </a:xfrm>
        </p:spPr>
        <p:txBody>
          <a:bodyPr/>
          <a:lstStyle/>
          <a:p>
            <a:r>
              <a:rPr lang="es-AR" dirty="0" smtClean="0"/>
              <a:t>Algoritmo elegido</a:t>
            </a:r>
            <a:endParaRPr lang="es-AR" dirty="0"/>
          </a:p>
        </p:txBody>
      </p:sp>
      <p:sp>
        <p:nvSpPr>
          <p:cNvPr id="4" name="CuadroTexto 3"/>
          <p:cNvSpPr txBox="1"/>
          <p:nvPr/>
        </p:nvSpPr>
        <p:spPr>
          <a:xfrm>
            <a:off x="457199" y="1317811"/>
            <a:ext cx="8480612" cy="1754326"/>
          </a:xfrm>
          <a:prstGeom prst="rect">
            <a:avLst/>
          </a:prstGeom>
          <a:noFill/>
        </p:spPr>
        <p:txBody>
          <a:bodyPr wrap="square" rtlCol="0">
            <a:spAutoFit/>
          </a:bodyPr>
          <a:lstStyle/>
          <a:p>
            <a:r>
              <a:rPr lang="es-AR" dirty="0" smtClean="0"/>
              <a:t>Para trabajar el proyecto, se eligió tomar </a:t>
            </a:r>
            <a:r>
              <a:rPr lang="es-AR" dirty="0" smtClean="0"/>
              <a:t> trabajar con cuatro modelos diferentes: Random </a:t>
            </a:r>
            <a:r>
              <a:rPr lang="es-AR" dirty="0" err="1" smtClean="0"/>
              <a:t>Forest</a:t>
            </a:r>
            <a:r>
              <a:rPr lang="es-AR" dirty="0" smtClean="0"/>
              <a:t>, Regresión Logística, KNN y finalmente Regresión Logística con los hiperparámetros mejorados . </a:t>
            </a:r>
          </a:p>
          <a:p>
            <a:endParaRPr lang="es-ES" dirty="0"/>
          </a:p>
          <a:p>
            <a:r>
              <a:rPr lang="es-ES" dirty="0" smtClean="0"/>
              <a:t>Para esto, vamos </a:t>
            </a:r>
            <a:r>
              <a:rPr lang="es-ES" dirty="0" smtClean="0"/>
              <a:t>a separar el </a:t>
            </a:r>
            <a:r>
              <a:rPr lang="es-ES" dirty="0" err="1" smtClean="0"/>
              <a:t>dataset</a:t>
            </a:r>
            <a:r>
              <a:rPr lang="es-ES" dirty="0" smtClean="0"/>
              <a:t> en dos, dejando un 70% de los casos para entrenar y el 30% restante, para testear</a:t>
            </a:r>
            <a:endParaRPr lang="es-AR" dirty="0"/>
          </a:p>
        </p:txBody>
      </p:sp>
    </p:spTree>
    <p:extLst>
      <p:ext uri="{BB962C8B-B14F-4D97-AF65-F5344CB8AC3E}">
        <p14:creationId xmlns:p14="http://schemas.microsoft.com/office/powerpoint/2010/main" val="320638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4339" y="110436"/>
            <a:ext cx="10855053" cy="1507067"/>
          </a:xfrm>
        </p:spPr>
        <p:txBody>
          <a:bodyPr/>
          <a:lstStyle/>
          <a:p>
            <a:r>
              <a:rPr lang="es-AR" dirty="0"/>
              <a:t>Métricas de desempeño</a:t>
            </a:r>
            <a:endParaRPr lang="es-AR" dirty="0"/>
          </a:p>
        </p:txBody>
      </p:sp>
      <p:sp>
        <p:nvSpPr>
          <p:cNvPr id="5" name="Rectángulo 4"/>
          <p:cNvSpPr/>
          <p:nvPr/>
        </p:nvSpPr>
        <p:spPr>
          <a:xfrm>
            <a:off x="546234" y="2187341"/>
            <a:ext cx="6096000" cy="369332"/>
          </a:xfrm>
          <a:prstGeom prst="rect">
            <a:avLst/>
          </a:prstGeom>
        </p:spPr>
        <p:txBody>
          <a:bodyPr>
            <a:spAutoFit/>
          </a:bodyPr>
          <a:lstStyle/>
          <a:p>
            <a:endParaRPr lang="es-AR" dirty="0"/>
          </a:p>
        </p:txBody>
      </p:sp>
      <p:sp>
        <p:nvSpPr>
          <p:cNvPr id="6" name="Rectángulo 5"/>
          <p:cNvSpPr/>
          <p:nvPr/>
        </p:nvSpPr>
        <p:spPr>
          <a:xfrm>
            <a:off x="608078" y="1617503"/>
            <a:ext cx="6096000" cy="4524315"/>
          </a:xfrm>
          <a:prstGeom prst="rect">
            <a:avLst/>
          </a:prstGeom>
        </p:spPr>
        <p:txBody>
          <a:bodyPr>
            <a:spAutoFit/>
          </a:bodyPr>
          <a:lstStyle/>
          <a:p>
            <a:r>
              <a:rPr lang="es-AR" b="1" dirty="0" err="1" smtClean="0"/>
              <a:t>Accuracy</a:t>
            </a:r>
            <a:r>
              <a:rPr lang="es-AR" b="1" dirty="0" smtClean="0"/>
              <a:t>: </a:t>
            </a:r>
            <a:r>
              <a:rPr lang="es-AR" dirty="0" smtClean="0"/>
              <a:t>representa </a:t>
            </a:r>
            <a:r>
              <a:rPr lang="es-AR" dirty="0"/>
              <a:t>el porcentaje total de valores correctamente clasificados, tanto positivos como </a:t>
            </a:r>
            <a:r>
              <a:rPr lang="es-AR" dirty="0" smtClean="0"/>
              <a:t>negativos</a:t>
            </a:r>
          </a:p>
          <a:p>
            <a:endParaRPr lang="es-AR" dirty="0" smtClean="0"/>
          </a:p>
          <a:p>
            <a:r>
              <a:rPr lang="es-AR" b="1" dirty="0" err="1" smtClean="0"/>
              <a:t>Recall</a:t>
            </a:r>
            <a:r>
              <a:rPr lang="es-AR" b="1" dirty="0" smtClean="0"/>
              <a:t>: </a:t>
            </a:r>
            <a:r>
              <a:rPr lang="es-ES" dirty="0"/>
              <a:t>es utilizada para saber cuantos valores positivos son correctamente clasificados</a:t>
            </a:r>
            <a:r>
              <a:rPr lang="es-ES" dirty="0" smtClean="0"/>
              <a:t>.</a:t>
            </a:r>
          </a:p>
          <a:p>
            <a:endParaRPr lang="es-ES" b="1" dirty="0"/>
          </a:p>
          <a:p>
            <a:r>
              <a:rPr lang="es-ES" b="1" dirty="0" smtClean="0"/>
              <a:t>F1 Score: </a:t>
            </a:r>
            <a:r>
              <a:rPr lang="es-ES" dirty="0"/>
              <a:t>Esta métrica combina el </a:t>
            </a:r>
            <a:r>
              <a:rPr lang="es-ES" dirty="0" err="1"/>
              <a:t>precision</a:t>
            </a:r>
            <a:r>
              <a:rPr lang="es-ES" dirty="0"/>
              <a:t> y el </a:t>
            </a:r>
            <a:r>
              <a:rPr lang="es-ES" dirty="0" err="1"/>
              <a:t>recall</a:t>
            </a:r>
            <a:r>
              <a:rPr lang="es-ES" dirty="0"/>
              <a:t>, para obtener un valor mucho más objetivo</a:t>
            </a:r>
            <a:r>
              <a:rPr lang="es-ES" dirty="0" smtClean="0"/>
              <a:t>.</a:t>
            </a:r>
          </a:p>
          <a:p>
            <a:endParaRPr lang="es-ES" b="1" dirty="0"/>
          </a:p>
          <a:p>
            <a:r>
              <a:rPr lang="es-ES" b="1" dirty="0" smtClean="0"/>
              <a:t>Curva de ROC: </a:t>
            </a:r>
            <a:r>
              <a:rPr lang="es-ES" dirty="0"/>
              <a:t>La gráfica representa el porcentaje de verdaderos </a:t>
            </a:r>
            <a:r>
              <a:rPr lang="es-ES" dirty="0" smtClean="0"/>
              <a:t>positivo contra </a:t>
            </a:r>
            <a:r>
              <a:rPr lang="es-ES" dirty="0"/>
              <a:t>el ratio de falsos </a:t>
            </a:r>
            <a:r>
              <a:rPr lang="es-ES" dirty="0" smtClean="0"/>
              <a:t>positivos. </a:t>
            </a:r>
            <a:r>
              <a:rPr lang="es-ES" dirty="0"/>
              <a:t>La diferencia con el resto de métricas, es que en este caso, el umbral por el que se clasifica un elemento como 0 o 1</a:t>
            </a:r>
            <a:endParaRPr lang="es-AR" b="1" dirty="0"/>
          </a:p>
          <a:p>
            <a:endParaRPr lang="es-AR" dirty="0"/>
          </a:p>
        </p:txBody>
      </p:sp>
    </p:spTree>
    <p:extLst>
      <p:ext uri="{BB962C8B-B14F-4D97-AF65-F5344CB8AC3E}">
        <p14:creationId xmlns:p14="http://schemas.microsoft.com/office/powerpoint/2010/main" val="4217844657"/>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147</TotalTime>
  <Words>726</Words>
  <Application>Microsoft Office PowerPoint</Application>
  <PresentationFormat>Panorámica</PresentationFormat>
  <Paragraphs>45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Sector</vt:lpstr>
      <vt:lpstr>Presentación de PowerPoint</vt:lpstr>
      <vt:lpstr>Descripción caso del negocio </vt:lpstr>
      <vt:lpstr>Objetivos del modelo</vt:lpstr>
      <vt:lpstr>Descripción de los datos</vt:lpstr>
      <vt:lpstr>Hallazgos encontrados mediante el EDA </vt:lpstr>
      <vt:lpstr>Análisis de las variables</vt:lpstr>
      <vt:lpstr>Primera conclusión</vt:lpstr>
      <vt:lpstr>Algoritmo elegido</vt:lpstr>
      <vt:lpstr>Métricas de desempeño</vt:lpstr>
      <vt:lpstr>Conclusión</vt:lpstr>
      <vt:lpstr>Resultados con Regresión logística + hiperparametros</vt:lpstr>
      <vt:lpstr>COMENTARIOS</vt:lpstr>
      <vt:lpstr>Futuras líneas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14</cp:revision>
  <dcterms:created xsi:type="dcterms:W3CDTF">2024-01-14T17:58:47Z</dcterms:created>
  <dcterms:modified xsi:type="dcterms:W3CDTF">2024-03-16T18:58:24Z</dcterms:modified>
</cp:coreProperties>
</file>