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94660"/>
  </p:normalViewPr>
  <p:slideViewPr>
    <p:cSldViewPr snapToGrid="0">
      <p:cViewPr>
        <p:scale>
          <a:sx n="80" d="100"/>
          <a:sy n="80" d="100"/>
        </p:scale>
        <p:origin x="155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49430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99822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08085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41349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72957-B8C7-4DEA-A583-E2663855378A}" type="datetimeFigureOut">
              <a:rPr lang="es-MX" smtClean="0"/>
              <a:t>25/05/2020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970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72957-B8C7-4DEA-A583-E2663855378A}" type="datetimeFigureOut">
              <a:rPr lang="es-MX" smtClean="0"/>
              <a:t>25/05/2020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141593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72957-B8C7-4DEA-A583-E2663855378A}" type="datetimeFigureOut">
              <a:rPr lang="es-MX" smtClean="0"/>
              <a:t>25/05/2020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14446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72957-B8C7-4DEA-A583-E2663855378A}" type="datetimeFigureOut">
              <a:rPr lang="es-MX" smtClean="0"/>
              <a:t>25/05/2020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9418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72957-B8C7-4DEA-A583-E2663855378A}" type="datetimeFigureOut">
              <a:rPr lang="es-MX" smtClean="0"/>
              <a:t>25/05/2020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84886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B0E72957-B8C7-4DEA-A583-E2663855378A}" type="datetimeFigureOut">
              <a:rPr lang="es-MX" smtClean="0"/>
              <a:t>25/05/2020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37501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B0E72957-B8C7-4DEA-A583-E2663855378A}" type="datetimeFigureOut">
              <a:rPr lang="es-MX" smtClean="0"/>
              <a:t>25/05/2020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32009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B0E72957-B8C7-4DEA-A583-E2663855378A}" type="datetimeFigureOut">
              <a:rPr lang="es-MX" smtClean="0"/>
              <a:t>25/05/2020</a:t>
            </a:fld>
            <a:endParaRPr lang="es-MX"/>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FA77321D-3E1D-4866-B31B-857FC539705E}" type="slidenum">
              <a:rPr lang="es-MX" smtClean="0"/>
              <a:t>‹#›</a:t>
            </a:fld>
            <a:endParaRPr lang="es-MX"/>
          </a:p>
        </p:txBody>
      </p:sp>
    </p:spTree>
    <p:extLst>
      <p:ext uri="{BB962C8B-B14F-4D97-AF65-F5344CB8AC3E}">
        <p14:creationId xmlns:p14="http://schemas.microsoft.com/office/powerpoint/2010/main" val="131720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2.wdp"/><Relationship Id="rId15" Type="http://schemas.openxmlformats.org/officeDocument/2006/relationships/image" Target="../media/image10.png"/><Relationship Id="rId10"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9" name="Arrow: Right 48">
            <a:extLst>
              <a:ext uri="{FF2B5EF4-FFF2-40B4-BE49-F238E27FC236}">
                <a16:creationId xmlns:a16="http://schemas.microsoft.com/office/drawing/2014/main" id="{103E3449-9573-45E2-AFBB-77798389A2DD}"/>
              </a:ext>
            </a:extLst>
          </p:cNvPr>
          <p:cNvSpPr/>
          <p:nvPr/>
        </p:nvSpPr>
        <p:spPr>
          <a:xfrm rot="10800000">
            <a:off x="6293329" y="972632"/>
            <a:ext cx="2857444" cy="584166"/>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38" name="Arrow: Right 37">
            <a:extLst>
              <a:ext uri="{FF2B5EF4-FFF2-40B4-BE49-F238E27FC236}">
                <a16:creationId xmlns:a16="http://schemas.microsoft.com/office/drawing/2014/main" id="{B45EA087-C78A-40E7-A9B3-68B874CCD50B}"/>
              </a:ext>
            </a:extLst>
          </p:cNvPr>
          <p:cNvSpPr/>
          <p:nvPr/>
        </p:nvSpPr>
        <p:spPr>
          <a:xfrm>
            <a:off x="-3087" y="4859681"/>
            <a:ext cx="262616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36" name="Arrow: Right 35">
            <a:extLst>
              <a:ext uri="{FF2B5EF4-FFF2-40B4-BE49-F238E27FC236}">
                <a16:creationId xmlns:a16="http://schemas.microsoft.com/office/drawing/2014/main" id="{B0A5A20B-3B5F-4CE2-BEF8-EE583105E046}"/>
              </a:ext>
            </a:extLst>
          </p:cNvPr>
          <p:cNvSpPr/>
          <p:nvPr/>
        </p:nvSpPr>
        <p:spPr>
          <a:xfrm>
            <a:off x="0" y="3137110"/>
            <a:ext cx="246644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28" name="Arrow: Right 27">
            <a:extLst>
              <a:ext uri="{FF2B5EF4-FFF2-40B4-BE49-F238E27FC236}">
                <a16:creationId xmlns:a16="http://schemas.microsoft.com/office/drawing/2014/main" id="{C565F794-DAFB-43E9-87BA-EA6D5FB47764}"/>
              </a:ext>
            </a:extLst>
          </p:cNvPr>
          <p:cNvSpPr/>
          <p:nvPr/>
        </p:nvSpPr>
        <p:spPr>
          <a:xfrm>
            <a:off x="24209" y="978866"/>
            <a:ext cx="246644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8" name="TextBox 7">
            <a:extLst>
              <a:ext uri="{FF2B5EF4-FFF2-40B4-BE49-F238E27FC236}">
                <a16:creationId xmlns:a16="http://schemas.microsoft.com/office/drawing/2014/main" id="{4A12F3EA-3FB1-4C68-8EB1-6E993D692709}"/>
              </a:ext>
            </a:extLst>
          </p:cNvPr>
          <p:cNvSpPr txBox="1"/>
          <p:nvPr/>
        </p:nvSpPr>
        <p:spPr>
          <a:xfrm>
            <a:off x="225280" y="53364"/>
            <a:ext cx="6301987" cy="584166"/>
          </a:xfrm>
          <a:prstGeom prst="rect">
            <a:avLst/>
          </a:prstGeom>
          <a:noFill/>
        </p:spPr>
        <p:txBody>
          <a:bodyPr wrap="square" rtlCol="0">
            <a:spAutoFit/>
          </a:bodyPr>
          <a:lstStyle/>
          <a:p>
            <a:r>
              <a:rPr lang="es-MX" sz="3197" b="1" dirty="0">
                <a:latin typeface="Britannic Bold" panose="020B0903060703020204" pitchFamily="34" charset="0"/>
              </a:rPr>
              <a:t>SUICIDIOS EN LA ECONOMIA</a:t>
            </a:r>
          </a:p>
        </p:txBody>
      </p:sp>
      <p:sp>
        <p:nvSpPr>
          <p:cNvPr id="16" name="Rectangle: Rounded Corners 15">
            <a:extLst>
              <a:ext uri="{FF2B5EF4-FFF2-40B4-BE49-F238E27FC236}">
                <a16:creationId xmlns:a16="http://schemas.microsoft.com/office/drawing/2014/main" id="{515709B8-B16A-4B16-B5B1-1EC55D72F559}"/>
              </a:ext>
            </a:extLst>
          </p:cNvPr>
          <p:cNvSpPr/>
          <p:nvPr/>
        </p:nvSpPr>
        <p:spPr>
          <a:xfrm>
            <a:off x="7806009" y="551490"/>
            <a:ext cx="1274018" cy="46118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pic>
        <p:nvPicPr>
          <p:cNvPr id="18" name="Picture 17" descr="A picture containing food, drawing&#10;&#10;Description automatically generated">
            <a:extLst>
              <a:ext uri="{FF2B5EF4-FFF2-40B4-BE49-F238E27FC236}">
                <a16:creationId xmlns:a16="http://schemas.microsoft.com/office/drawing/2014/main" id="{2FAB104C-BCEE-4F24-A402-15CEAFDF304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38" b="89938" l="9989" r="97065">
                        <a14:foregroundMark x1="75903" y1="6832" x2="88036" y2="6211"/>
                        <a14:foregroundMark x1="88036" y1="6211" x2="95824" y2="22484"/>
                        <a14:foregroundMark x1="95824" y1="22484" x2="97065" y2="49068"/>
                        <a14:foregroundMark x1="97065" y1="49068" x2="95542" y2="58509"/>
                      </a14:backgroundRemoval>
                    </a14:imgEffect>
                  </a14:imgLayer>
                </a14:imgProps>
              </a:ext>
              <a:ext uri="{28A0092B-C50C-407E-A947-70E740481C1C}">
                <a14:useLocalDpi xmlns:a14="http://schemas.microsoft.com/office/drawing/2010/main" val="0"/>
              </a:ext>
            </a:extLst>
          </a:blip>
          <a:stretch>
            <a:fillRect/>
          </a:stretch>
        </p:blipFill>
        <p:spPr>
          <a:xfrm>
            <a:off x="7940173" y="578869"/>
            <a:ext cx="1091174" cy="510243"/>
          </a:xfrm>
          <a:prstGeom prst="rect">
            <a:avLst/>
          </a:prstGeom>
        </p:spPr>
      </p:pic>
      <p:grpSp>
        <p:nvGrpSpPr>
          <p:cNvPr id="33" name="Group 32">
            <a:extLst>
              <a:ext uri="{FF2B5EF4-FFF2-40B4-BE49-F238E27FC236}">
                <a16:creationId xmlns:a16="http://schemas.microsoft.com/office/drawing/2014/main" id="{F0846015-DA25-4D61-81B3-E968D9ABC45E}"/>
              </a:ext>
            </a:extLst>
          </p:cNvPr>
          <p:cNvGrpSpPr/>
          <p:nvPr/>
        </p:nvGrpSpPr>
        <p:grpSpPr>
          <a:xfrm>
            <a:off x="7776520" y="7894"/>
            <a:ext cx="2040358" cy="971185"/>
            <a:chOff x="7776520" y="7894"/>
            <a:chExt cx="2040358" cy="971185"/>
          </a:xfrm>
        </p:grpSpPr>
        <p:sp>
          <p:nvSpPr>
            <p:cNvPr id="15" name="Rectangle: Rounded Corners 14">
              <a:extLst>
                <a:ext uri="{FF2B5EF4-FFF2-40B4-BE49-F238E27FC236}">
                  <a16:creationId xmlns:a16="http://schemas.microsoft.com/office/drawing/2014/main" id="{87872428-5755-4454-9476-B7CDDCE57729}"/>
                </a:ext>
              </a:extLst>
            </p:cNvPr>
            <p:cNvSpPr/>
            <p:nvPr/>
          </p:nvSpPr>
          <p:spPr>
            <a:xfrm>
              <a:off x="7806009" y="36353"/>
              <a:ext cx="1274018" cy="4611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pic>
          <p:nvPicPr>
            <p:cNvPr id="14" name="Picture 13" descr="A close up of a sign&#10;&#10;Description automatically generated">
              <a:extLst>
                <a:ext uri="{FF2B5EF4-FFF2-40B4-BE49-F238E27FC236}">
                  <a16:creationId xmlns:a16="http://schemas.microsoft.com/office/drawing/2014/main" id="{0D9F5A54-1642-4607-8E41-1449B4A04A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686" b="89831" l="3704" r="89735">
                          <a14:foregroundMark x1="11429" y1="45763" x2="7619" y2="18220"/>
                          <a14:foregroundMark x1="3704" y1="53814" x2="3704" y2="36017"/>
                          <a14:foregroundMark x1="14286" y1="8686" x2="26772" y2="15042"/>
                        </a14:backgroundRemoval>
                      </a14:imgEffect>
                    </a14:imgLayer>
                  </a14:imgProps>
                </a:ext>
                <a:ext uri="{28A0092B-C50C-407E-A947-70E740481C1C}">
                  <a14:useLocalDpi xmlns:a14="http://schemas.microsoft.com/office/drawing/2010/main" val="0"/>
                </a:ext>
              </a:extLst>
            </a:blip>
            <a:stretch>
              <a:fillRect/>
            </a:stretch>
          </p:blipFill>
          <p:spPr>
            <a:xfrm>
              <a:off x="8611503" y="7894"/>
              <a:ext cx="1205375" cy="603457"/>
            </a:xfrm>
            <a:prstGeom prst="rect">
              <a:avLst/>
            </a:prstGeom>
          </p:spPr>
        </p:pic>
        <p:sp>
          <p:nvSpPr>
            <p:cNvPr id="19" name="TextBox 18">
              <a:extLst>
                <a:ext uri="{FF2B5EF4-FFF2-40B4-BE49-F238E27FC236}">
                  <a16:creationId xmlns:a16="http://schemas.microsoft.com/office/drawing/2014/main" id="{79A854B1-2017-4B6A-8FF8-3E02597597B3}"/>
                </a:ext>
              </a:extLst>
            </p:cNvPr>
            <p:cNvSpPr txBox="1"/>
            <p:nvPr/>
          </p:nvSpPr>
          <p:spPr>
            <a:xfrm>
              <a:off x="7784346" y="82471"/>
              <a:ext cx="987812" cy="369012"/>
            </a:xfrm>
            <a:prstGeom prst="rect">
              <a:avLst/>
            </a:prstGeom>
            <a:noFill/>
          </p:spPr>
          <p:txBody>
            <a:bodyPr wrap="square" rtlCol="0">
              <a:spAutoFit/>
            </a:bodyPr>
            <a:lstStyle/>
            <a:p>
              <a:r>
                <a:rPr lang="es-MX" sz="1798" dirty="0">
                  <a:latin typeface="Arial Black" panose="020B0A04020102020204" pitchFamily="34" charset="0"/>
                </a:rPr>
                <a:t>UANL</a:t>
              </a:r>
            </a:p>
          </p:txBody>
        </p:sp>
        <p:sp>
          <p:nvSpPr>
            <p:cNvPr id="26" name="TextBox 25">
              <a:extLst>
                <a:ext uri="{FF2B5EF4-FFF2-40B4-BE49-F238E27FC236}">
                  <a16:creationId xmlns:a16="http://schemas.microsoft.com/office/drawing/2014/main" id="{C1BF926F-B2B9-450B-AE9C-F7F6AA7652BC}"/>
                </a:ext>
              </a:extLst>
            </p:cNvPr>
            <p:cNvSpPr txBox="1"/>
            <p:nvPr/>
          </p:nvSpPr>
          <p:spPr>
            <a:xfrm>
              <a:off x="7776520" y="610132"/>
              <a:ext cx="1091174" cy="368947"/>
            </a:xfrm>
            <a:prstGeom prst="rect">
              <a:avLst/>
            </a:prstGeom>
            <a:noFill/>
          </p:spPr>
          <p:txBody>
            <a:bodyPr wrap="square" rtlCol="0">
              <a:spAutoFit/>
            </a:bodyPr>
            <a:lstStyle/>
            <a:p>
              <a:r>
                <a:rPr lang="es-MX" sz="1798" dirty="0">
                  <a:latin typeface="Arial Black" panose="020B0A04020102020204" pitchFamily="34" charset="0"/>
                </a:rPr>
                <a:t>FCFM</a:t>
              </a:r>
            </a:p>
          </p:txBody>
        </p:sp>
      </p:grpSp>
      <p:cxnSp>
        <p:nvCxnSpPr>
          <p:cNvPr id="21" name="Straight Connector 20">
            <a:extLst>
              <a:ext uri="{FF2B5EF4-FFF2-40B4-BE49-F238E27FC236}">
                <a16:creationId xmlns:a16="http://schemas.microsoft.com/office/drawing/2014/main" id="{2ACED718-8003-4EF7-AB6B-045D622C442D}"/>
              </a:ext>
            </a:extLst>
          </p:cNvPr>
          <p:cNvCxnSpPr>
            <a:cxnSpLocks/>
          </p:cNvCxnSpPr>
          <p:nvPr/>
        </p:nvCxnSpPr>
        <p:spPr>
          <a:xfrm>
            <a:off x="343813" y="670021"/>
            <a:ext cx="490377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56E1A48-4ECB-421E-A075-9B2A427C9053}"/>
              </a:ext>
            </a:extLst>
          </p:cNvPr>
          <p:cNvSpPr txBox="1"/>
          <p:nvPr/>
        </p:nvSpPr>
        <p:spPr>
          <a:xfrm>
            <a:off x="86857" y="919989"/>
            <a:ext cx="2654249" cy="2184572"/>
          </a:xfrm>
          <a:prstGeom prst="rect">
            <a:avLst/>
          </a:prstGeom>
          <a:noFill/>
        </p:spPr>
        <p:txBody>
          <a:bodyPr wrap="square" rtlCol="0">
            <a:spAutoFit/>
          </a:bodyPr>
          <a:lstStyle/>
          <a:p>
            <a:r>
              <a:rPr lang="es-MX" sz="3996" b="1" dirty="0">
                <a:latin typeface="Brush Script MT" panose="03060802040406070304" pitchFamily="66" charset="0"/>
              </a:rPr>
              <a:t>Introducción</a:t>
            </a:r>
          </a:p>
          <a:p>
            <a:pPr algn="just"/>
            <a:r>
              <a:rPr lang="es-MX" sz="1200" dirty="0">
                <a:latin typeface="Arial" panose="020B0604020202020204" pitchFamily="34" charset="0"/>
                <a:cs typeface="Arial" panose="020B0604020202020204" pitchFamily="34" charset="0"/>
              </a:rPr>
              <a:t>Esta investigación se enfoca en los suicidios presentados desde 1985 hasta el año 2015. Tomando en cuenta algunas características importantes como el sexo, país y economía, comparando los países con bajos y altos en el producto interno bruto.</a:t>
            </a:r>
          </a:p>
        </p:txBody>
      </p:sp>
      <p:sp>
        <p:nvSpPr>
          <p:cNvPr id="27" name="Rectangle 26">
            <a:extLst>
              <a:ext uri="{FF2B5EF4-FFF2-40B4-BE49-F238E27FC236}">
                <a16:creationId xmlns:a16="http://schemas.microsoft.com/office/drawing/2014/main" id="{819AEB53-1279-442F-B5E1-E821B59C6843}"/>
              </a:ext>
            </a:extLst>
          </p:cNvPr>
          <p:cNvSpPr/>
          <p:nvPr/>
        </p:nvSpPr>
        <p:spPr>
          <a:xfrm>
            <a:off x="84693" y="3024779"/>
            <a:ext cx="2701095" cy="1815241"/>
          </a:xfrm>
          <a:prstGeom prst="rect">
            <a:avLst/>
          </a:prstGeom>
        </p:spPr>
        <p:txBody>
          <a:bodyPr wrap="square">
            <a:spAutoFit/>
          </a:bodyPr>
          <a:lstStyle/>
          <a:p>
            <a:r>
              <a:rPr lang="es-MX" sz="3996" b="1" dirty="0">
                <a:latin typeface="Brush Script MT" panose="03060802040406070304" pitchFamily="66" charset="0"/>
              </a:rPr>
              <a:t>Objetivo</a:t>
            </a:r>
          </a:p>
          <a:p>
            <a:pPr algn="just"/>
            <a:r>
              <a:rPr lang="es-MX" sz="1200" dirty="0">
                <a:latin typeface="Arial" panose="020B0604020202020204" pitchFamily="34" charset="0"/>
                <a:cs typeface="Arial" panose="020B0604020202020204" pitchFamily="34" charset="0"/>
              </a:rPr>
              <a:t>El objetivo de esta investigación es ver como influyo la economía dentro del tema de los suicidios, mostrando tambien quienes fueron los más vulnerables e inclusive los índices totales que se han tenido en México.</a:t>
            </a:r>
            <a:endParaRPr lang="es-MX" sz="1798" b="1" dirty="0">
              <a:latin typeface="Brush Script MT" panose="03060802040406070304" pitchFamily="66" charset="0"/>
            </a:endParaRPr>
          </a:p>
        </p:txBody>
      </p:sp>
      <p:sp>
        <p:nvSpPr>
          <p:cNvPr id="29" name="Rectangle 28">
            <a:extLst>
              <a:ext uri="{FF2B5EF4-FFF2-40B4-BE49-F238E27FC236}">
                <a16:creationId xmlns:a16="http://schemas.microsoft.com/office/drawing/2014/main" id="{37347595-B6CA-4DF2-A312-378360E8C07D}"/>
              </a:ext>
            </a:extLst>
          </p:cNvPr>
          <p:cNvSpPr/>
          <p:nvPr/>
        </p:nvSpPr>
        <p:spPr>
          <a:xfrm>
            <a:off x="230445" y="4798189"/>
            <a:ext cx="2224572" cy="707149"/>
          </a:xfrm>
          <a:prstGeom prst="rect">
            <a:avLst/>
          </a:prstGeom>
        </p:spPr>
        <p:txBody>
          <a:bodyPr wrap="none">
            <a:spAutoFit/>
          </a:bodyPr>
          <a:lstStyle/>
          <a:p>
            <a:r>
              <a:rPr lang="es-MX" sz="3996" b="1" dirty="0">
                <a:latin typeface="Brush Script MT" panose="03060802040406070304" pitchFamily="66" charset="0"/>
              </a:rPr>
              <a:t>Metodología</a:t>
            </a:r>
            <a:endParaRPr lang="es-MX" sz="1798" b="1" dirty="0">
              <a:latin typeface="Brush Script MT" panose="03060802040406070304" pitchFamily="66" charset="0"/>
            </a:endParaRPr>
          </a:p>
        </p:txBody>
      </p:sp>
      <p:sp>
        <p:nvSpPr>
          <p:cNvPr id="30" name="TextBox 29">
            <a:extLst>
              <a:ext uri="{FF2B5EF4-FFF2-40B4-BE49-F238E27FC236}">
                <a16:creationId xmlns:a16="http://schemas.microsoft.com/office/drawing/2014/main" id="{D477486C-FEE5-4916-9D90-B2E0A8693C27}"/>
              </a:ext>
            </a:extLst>
          </p:cNvPr>
          <p:cNvSpPr txBox="1"/>
          <p:nvPr/>
        </p:nvSpPr>
        <p:spPr>
          <a:xfrm>
            <a:off x="1779197" y="690059"/>
            <a:ext cx="3114880" cy="338201"/>
          </a:xfrm>
          <a:prstGeom prst="rect">
            <a:avLst/>
          </a:prstGeom>
          <a:noFill/>
        </p:spPr>
        <p:txBody>
          <a:bodyPr wrap="square" rtlCol="0">
            <a:spAutoFit/>
          </a:bodyPr>
          <a:lstStyle/>
          <a:p>
            <a:r>
              <a:rPr lang="es-MX" sz="1598" dirty="0"/>
              <a:t>Maribel López Sánchez</a:t>
            </a:r>
          </a:p>
        </p:txBody>
      </p:sp>
      <p:sp>
        <p:nvSpPr>
          <p:cNvPr id="31" name="Rectangle 30">
            <a:extLst>
              <a:ext uri="{FF2B5EF4-FFF2-40B4-BE49-F238E27FC236}">
                <a16:creationId xmlns:a16="http://schemas.microsoft.com/office/drawing/2014/main" id="{67FE6FE7-3572-4F26-AFA3-BE4819A659E0}"/>
              </a:ext>
            </a:extLst>
          </p:cNvPr>
          <p:cNvSpPr/>
          <p:nvPr/>
        </p:nvSpPr>
        <p:spPr>
          <a:xfrm>
            <a:off x="81731" y="5427478"/>
            <a:ext cx="2626163" cy="1015663"/>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Las herramientas utilizadas para el desarrollo de esta investigación son Anaconda y Notebook de </a:t>
            </a:r>
            <a:r>
              <a:rPr lang="es-MX" sz="1200" dirty="0" err="1">
                <a:latin typeface="Arial" panose="020B0604020202020204" pitchFamily="34" charset="0"/>
                <a:cs typeface="Arial" panose="020B0604020202020204" pitchFamily="34" charset="0"/>
              </a:rPr>
              <a:t>Jupyter</a:t>
            </a:r>
            <a:r>
              <a:rPr lang="es-MX" sz="1200" dirty="0">
                <a:latin typeface="Arial" panose="020B0604020202020204" pitchFamily="34" charset="0"/>
                <a:cs typeface="Arial" panose="020B0604020202020204" pitchFamily="34" charset="0"/>
              </a:rPr>
              <a:t>. En los cuales se pudieron crear las tablas mostradas a continuación</a:t>
            </a:r>
          </a:p>
        </p:txBody>
      </p:sp>
      <p:sp>
        <p:nvSpPr>
          <p:cNvPr id="32" name="Rectangle 31">
            <a:extLst>
              <a:ext uri="{FF2B5EF4-FFF2-40B4-BE49-F238E27FC236}">
                <a16:creationId xmlns:a16="http://schemas.microsoft.com/office/drawing/2014/main" id="{EAF24577-C5D8-4E3E-966E-5C1BC582D381}"/>
              </a:ext>
            </a:extLst>
          </p:cNvPr>
          <p:cNvSpPr/>
          <p:nvPr/>
        </p:nvSpPr>
        <p:spPr>
          <a:xfrm>
            <a:off x="7060322" y="872569"/>
            <a:ext cx="2141359" cy="707149"/>
          </a:xfrm>
          <a:prstGeom prst="rect">
            <a:avLst/>
          </a:prstGeom>
        </p:spPr>
        <p:txBody>
          <a:bodyPr wrap="square">
            <a:spAutoFit/>
          </a:bodyPr>
          <a:lstStyle/>
          <a:p>
            <a:r>
              <a:rPr lang="es-MX" sz="3996" b="1" dirty="0">
                <a:latin typeface="Brush Script MT" panose="03060802040406070304" pitchFamily="66" charset="0"/>
              </a:rPr>
              <a:t>Resultados</a:t>
            </a:r>
            <a:endParaRPr lang="es-MX" sz="3996" dirty="0"/>
          </a:p>
        </p:txBody>
      </p:sp>
      <p:pic>
        <p:nvPicPr>
          <p:cNvPr id="1038" name="Picture 14" descr="DAILY ENGINEERING DASHBOARD (DED): How to add Jupyter notebook ...">
            <a:extLst>
              <a:ext uri="{FF2B5EF4-FFF2-40B4-BE49-F238E27FC236}">
                <a16:creationId xmlns:a16="http://schemas.microsoft.com/office/drawing/2014/main" id="{648983B7-EB11-4958-B709-C6334D818D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92" y="6436238"/>
            <a:ext cx="460823" cy="4608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3DA5DFA5-E88A-4ABF-A619-D507730A1F8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41184" y="6039991"/>
            <a:ext cx="5006178" cy="1288272"/>
          </a:xfrm>
          <a:prstGeom prst="rect">
            <a:avLst/>
          </a:prstGeom>
        </p:spPr>
      </p:pic>
      <p:pic>
        <p:nvPicPr>
          <p:cNvPr id="41" name="Picture 40">
            <a:extLst>
              <a:ext uri="{FF2B5EF4-FFF2-40B4-BE49-F238E27FC236}">
                <a16:creationId xmlns:a16="http://schemas.microsoft.com/office/drawing/2014/main" id="{A915DA4A-3E00-4203-BB84-9CCEDE24EBA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2058" b="93827" l="10000" r="90000">
                        <a14:foregroundMark x1="47778" y1="4115" x2="61667" y2="2469"/>
                        <a14:foregroundMark x1="61667" y1="2469" x2="62222" y2="2469"/>
                        <a14:foregroundMark x1="72778" y1="46914" x2="76111" y2="32922"/>
                        <a14:foregroundMark x1="62222" y1="54321" x2="76111" y2="54321"/>
                        <a14:foregroundMark x1="40556" y1="88889" x2="55000" y2="92181"/>
                        <a14:foregroundMark x1="61667" y1="85597" x2="65000" y2="93827"/>
                      </a14:backgroundRemoval>
                    </a14:imgEffect>
                  </a14:imgLayer>
                </a14:imgProps>
              </a:ext>
            </a:extLst>
          </a:blip>
          <a:stretch>
            <a:fillRect/>
          </a:stretch>
        </p:blipFill>
        <p:spPr>
          <a:xfrm>
            <a:off x="918721" y="6459452"/>
            <a:ext cx="783394" cy="528791"/>
          </a:xfrm>
          <a:prstGeom prst="rect">
            <a:avLst/>
          </a:prstGeom>
        </p:spPr>
      </p:pic>
      <p:sp>
        <p:nvSpPr>
          <p:cNvPr id="42" name="Rectangle 41">
            <a:extLst>
              <a:ext uri="{FF2B5EF4-FFF2-40B4-BE49-F238E27FC236}">
                <a16:creationId xmlns:a16="http://schemas.microsoft.com/office/drawing/2014/main" id="{4AB2928F-7D8F-461F-8066-76662AE1CFA4}"/>
              </a:ext>
            </a:extLst>
          </p:cNvPr>
          <p:cNvSpPr/>
          <p:nvPr/>
        </p:nvSpPr>
        <p:spPr>
          <a:xfrm>
            <a:off x="3181919" y="1088436"/>
            <a:ext cx="2949217" cy="3970318"/>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con el índice de muertes que se tuvo entre hombres y mujeres. Sin embargo anteriormente los casos de suicidios mundialmente  tuvieron un resultado total de 1313024 casos de suicidios y las mujeres 411000 con una diferencia de 902,024 y curiosamente se hace mucho mayor la cantidad de suicidios en edades avanzadas para hombres. </a:t>
            </a:r>
          </a:p>
          <a:p>
            <a:pPr algn="just"/>
            <a:r>
              <a:rPr lang="es-MX" sz="1200" dirty="0">
                <a:latin typeface="Arial" panose="020B0604020202020204" pitchFamily="34" charset="0"/>
                <a:cs typeface="Arial" panose="020B0604020202020204" pitchFamily="34" charset="0"/>
              </a:rPr>
              <a:t>En cuestión de la economía se enfoco mundialmente tambien el producto interno bruto y se esperaba que los índices de suicidios por parte de economía inferior fuera mayor y por parte de la economía superior su índice de suicidios fuera menor.</a:t>
            </a:r>
          </a:p>
          <a:p>
            <a:pPr algn="just"/>
            <a:r>
              <a:rPr lang="es-MX" sz="1200" dirty="0">
                <a:latin typeface="Arial" panose="020B0604020202020204" pitchFamily="34" charset="0"/>
                <a:cs typeface="Arial" panose="020B0604020202020204" pitchFamily="34" charset="0"/>
              </a:rPr>
              <a:t>Una vez separados los países por economía superior (TOP) e inferior (BOT) se compararon el numero de suicidios que se tuvieron desde 1985 hasta el 2015, mostrados en la Tabla 2.</a:t>
            </a:r>
          </a:p>
        </p:txBody>
      </p:sp>
      <p:pic>
        <p:nvPicPr>
          <p:cNvPr id="2" name="Picture 1">
            <a:extLst>
              <a:ext uri="{FF2B5EF4-FFF2-40B4-BE49-F238E27FC236}">
                <a16:creationId xmlns:a16="http://schemas.microsoft.com/office/drawing/2014/main" id="{B97FA383-5E4D-476D-B471-1241B1053EBF}"/>
              </a:ext>
            </a:extLst>
          </p:cNvPr>
          <p:cNvPicPr>
            <a:picLocks noChangeAspect="1"/>
          </p:cNvPicPr>
          <p:nvPr/>
        </p:nvPicPr>
        <p:blipFill rotWithShape="1">
          <a:blip r:embed="rId11"/>
          <a:srcRect l="28126" t="29501" r="47554" b="33040"/>
          <a:stretch/>
        </p:blipFill>
        <p:spPr>
          <a:xfrm>
            <a:off x="120641" y="7705382"/>
            <a:ext cx="2576126" cy="2260139"/>
          </a:xfrm>
          <a:prstGeom prst="rect">
            <a:avLst/>
          </a:prstGeom>
        </p:spPr>
      </p:pic>
      <p:pic>
        <p:nvPicPr>
          <p:cNvPr id="3" name="Picture 2">
            <a:extLst>
              <a:ext uri="{FF2B5EF4-FFF2-40B4-BE49-F238E27FC236}">
                <a16:creationId xmlns:a16="http://schemas.microsoft.com/office/drawing/2014/main" id="{4724C0D2-5AC1-4294-BB2D-389E9A5BF7E9}"/>
              </a:ext>
            </a:extLst>
          </p:cNvPr>
          <p:cNvPicPr>
            <a:picLocks noChangeAspect="1"/>
          </p:cNvPicPr>
          <p:nvPr/>
        </p:nvPicPr>
        <p:blipFill rotWithShape="1">
          <a:blip r:embed="rId11"/>
          <a:srcRect l="17631" t="40007" r="75790" b="52165"/>
          <a:stretch/>
        </p:blipFill>
        <p:spPr>
          <a:xfrm>
            <a:off x="1058849" y="7094533"/>
            <a:ext cx="783395" cy="524019"/>
          </a:xfrm>
          <a:prstGeom prst="rect">
            <a:avLst/>
          </a:prstGeom>
        </p:spPr>
      </p:pic>
      <p:pic>
        <p:nvPicPr>
          <p:cNvPr id="4" name="Picture 3">
            <a:extLst>
              <a:ext uri="{FF2B5EF4-FFF2-40B4-BE49-F238E27FC236}">
                <a16:creationId xmlns:a16="http://schemas.microsoft.com/office/drawing/2014/main" id="{44E608ED-B7F3-4C21-87D7-0C1C255E8C93}"/>
              </a:ext>
            </a:extLst>
          </p:cNvPr>
          <p:cNvPicPr>
            <a:picLocks noChangeAspect="1"/>
          </p:cNvPicPr>
          <p:nvPr/>
        </p:nvPicPr>
        <p:blipFill rotWithShape="1">
          <a:blip r:embed="rId11"/>
          <a:srcRect l="17889" t="29679" r="72922" b="64073"/>
          <a:stretch/>
        </p:blipFill>
        <p:spPr>
          <a:xfrm>
            <a:off x="93345" y="7096129"/>
            <a:ext cx="918397" cy="460823"/>
          </a:xfrm>
          <a:prstGeom prst="rect">
            <a:avLst/>
          </a:prstGeom>
        </p:spPr>
      </p:pic>
      <p:pic>
        <p:nvPicPr>
          <p:cNvPr id="6" name="Picture 5">
            <a:extLst>
              <a:ext uri="{FF2B5EF4-FFF2-40B4-BE49-F238E27FC236}">
                <a16:creationId xmlns:a16="http://schemas.microsoft.com/office/drawing/2014/main" id="{A1300967-29FB-4F8F-BFF3-073BB0F9BCA4}"/>
              </a:ext>
            </a:extLst>
          </p:cNvPr>
          <p:cNvPicPr>
            <a:picLocks noChangeAspect="1"/>
          </p:cNvPicPr>
          <p:nvPr/>
        </p:nvPicPr>
        <p:blipFill rotWithShape="1">
          <a:blip r:embed="rId12"/>
          <a:srcRect l="17526" t="36025" r="54441" b="29459"/>
          <a:stretch/>
        </p:blipFill>
        <p:spPr>
          <a:xfrm>
            <a:off x="3247764" y="5078075"/>
            <a:ext cx="2846067" cy="197009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F3D074D-3555-46E1-ABD7-4898048623DE}"/>
              </a:ext>
            </a:extLst>
          </p:cNvPr>
          <p:cNvSpPr txBox="1"/>
          <p:nvPr/>
        </p:nvSpPr>
        <p:spPr>
          <a:xfrm>
            <a:off x="21101" y="10033163"/>
            <a:ext cx="2819268" cy="461665"/>
          </a:xfrm>
          <a:prstGeom prst="rect">
            <a:avLst/>
          </a:prstGeom>
          <a:noFill/>
        </p:spPr>
        <p:txBody>
          <a:bodyPr wrap="square" rtlCol="0">
            <a:spAutoFit/>
          </a:bodyPr>
          <a:lstStyle/>
          <a:p>
            <a:pPr algn="just"/>
            <a:r>
              <a:rPr lang="es-MX" sz="1200" dirty="0"/>
              <a:t>Tabla 1. Índice de Suicidios entre mujeres y hombres.</a:t>
            </a:r>
          </a:p>
        </p:txBody>
      </p:sp>
      <p:sp>
        <p:nvSpPr>
          <p:cNvPr id="39" name="TextBox 38">
            <a:extLst>
              <a:ext uri="{FF2B5EF4-FFF2-40B4-BE49-F238E27FC236}">
                <a16:creationId xmlns:a16="http://schemas.microsoft.com/office/drawing/2014/main" id="{71339539-7A2F-459A-B803-152CE63C7380}"/>
              </a:ext>
            </a:extLst>
          </p:cNvPr>
          <p:cNvSpPr txBox="1"/>
          <p:nvPr/>
        </p:nvSpPr>
        <p:spPr>
          <a:xfrm>
            <a:off x="3180786" y="7125611"/>
            <a:ext cx="2949217" cy="646331"/>
          </a:xfrm>
          <a:prstGeom prst="rect">
            <a:avLst/>
          </a:prstGeom>
          <a:noFill/>
        </p:spPr>
        <p:txBody>
          <a:bodyPr wrap="square" rtlCol="0">
            <a:spAutoFit/>
          </a:bodyPr>
          <a:lstStyle/>
          <a:p>
            <a:pPr algn="just"/>
            <a:r>
              <a:rPr lang="es-MX" sz="1200" dirty="0"/>
              <a:t>Tabla 2. Comparación de países con economía Superior (TOP) e Inferior (BOT) y numero de suicidios.</a:t>
            </a:r>
          </a:p>
        </p:txBody>
      </p:sp>
      <p:sp>
        <p:nvSpPr>
          <p:cNvPr id="9" name="Rectangle 8">
            <a:extLst>
              <a:ext uri="{FF2B5EF4-FFF2-40B4-BE49-F238E27FC236}">
                <a16:creationId xmlns:a16="http://schemas.microsoft.com/office/drawing/2014/main" id="{B483EE96-8776-49E4-84C3-A1650C99C3EF}"/>
              </a:ext>
            </a:extLst>
          </p:cNvPr>
          <p:cNvSpPr/>
          <p:nvPr/>
        </p:nvSpPr>
        <p:spPr>
          <a:xfrm>
            <a:off x="6807790" y="11084378"/>
            <a:ext cx="2417344" cy="461665"/>
          </a:xfrm>
          <a:prstGeom prst="rect">
            <a:avLst/>
          </a:prstGeom>
        </p:spPr>
        <p:txBody>
          <a:bodyPr wrap="square">
            <a:spAutoFit/>
          </a:bodyPr>
          <a:lstStyle/>
          <a:p>
            <a:pPr fontAlgn="base"/>
            <a:r>
              <a:rPr lang="en-US" sz="1200" dirty="0">
                <a:solidFill>
                  <a:srgbClr val="FFFFFF"/>
                </a:solidFill>
                <a:latin typeface="Arial" panose="020B0604020202020204" pitchFamily="34" charset="0"/>
                <a:cs typeface="Arial" panose="020B0604020202020204" pitchFamily="34" charset="0"/>
              </a:rPr>
              <a:t>Suicide Rates Overview 1985 to 2016</a:t>
            </a:r>
            <a:endParaRPr lang="en-US" sz="1200" i="0" dirty="0">
              <a:solidFill>
                <a:srgbClr val="FFFFFF"/>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8D85DA9-5150-463F-AD0D-1CCB41641804}"/>
              </a:ext>
            </a:extLst>
          </p:cNvPr>
          <p:cNvSpPr/>
          <p:nvPr/>
        </p:nvSpPr>
        <p:spPr>
          <a:xfrm>
            <a:off x="1757" y="10432074"/>
            <a:ext cx="2754863" cy="1569660"/>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Dentro del análisis detallado para la construcción de las graficas primero se tuvo que plantear diferentes preguntas, una de ella fue ¿Quiénes son mas propensos a los suicidios? Para llegar a los distintos puntos del objetivo se valoraron mediante la comparación de nuestro propio país </a:t>
            </a:r>
            <a:endParaRPr lang="es-MX" sz="1200" dirty="0"/>
          </a:p>
        </p:txBody>
      </p:sp>
      <p:sp>
        <p:nvSpPr>
          <p:cNvPr id="46" name="Arrow: Right 45">
            <a:extLst>
              <a:ext uri="{FF2B5EF4-FFF2-40B4-BE49-F238E27FC236}">
                <a16:creationId xmlns:a16="http://schemas.microsoft.com/office/drawing/2014/main" id="{ABB558A2-6974-4F06-B7AE-D8A397604553}"/>
              </a:ext>
            </a:extLst>
          </p:cNvPr>
          <p:cNvSpPr/>
          <p:nvPr/>
        </p:nvSpPr>
        <p:spPr>
          <a:xfrm rot="10800000">
            <a:off x="6293330" y="7252886"/>
            <a:ext cx="2846067" cy="707149"/>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47" name="Rectangle 46">
            <a:extLst>
              <a:ext uri="{FF2B5EF4-FFF2-40B4-BE49-F238E27FC236}">
                <a16:creationId xmlns:a16="http://schemas.microsoft.com/office/drawing/2014/main" id="{C4EBEB8C-CCA2-4FE0-BEE7-01D32802BC6C}"/>
              </a:ext>
            </a:extLst>
          </p:cNvPr>
          <p:cNvSpPr/>
          <p:nvPr/>
        </p:nvSpPr>
        <p:spPr>
          <a:xfrm>
            <a:off x="6369661" y="7384129"/>
            <a:ext cx="3032914" cy="461665"/>
          </a:xfrm>
          <a:prstGeom prst="rect">
            <a:avLst/>
          </a:prstGeom>
        </p:spPr>
        <p:txBody>
          <a:bodyPr wrap="square">
            <a:spAutoFit/>
          </a:bodyPr>
          <a:lstStyle/>
          <a:p>
            <a:r>
              <a:rPr lang="es-MX" sz="2400" b="1" dirty="0">
                <a:latin typeface="Brush Script MT" panose="03060802040406070304" pitchFamily="66" charset="0"/>
              </a:rPr>
              <a:t>Conclusión y trabajo futuro</a:t>
            </a:r>
            <a:endParaRPr lang="es-MX" sz="2400" dirty="0"/>
          </a:p>
        </p:txBody>
      </p:sp>
      <p:sp>
        <p:nvSpPr>
          <p:cNvPr id="48" name="Arrow: Right 47">
            <a:extLst>
              <a:ext uri="{FF2B5EF4-FFF2-40B4-BE49-F238E27FC236}">
                <a16:creationId xmlns:a16="http://schemas.microsoft.com/office/drawing/2014/main" id="{AA16DB03-10D9-4B33-9016-2EBC1F24859A}"/>
              </a:ext>
            </a:extLst>
          </p:cNvPr>
          <p:cNvSpPr/>
          <p:nvPr/>
        </p:nvSpPr>
        <p:spPr>
          <a:xfrm rot="10800000">
            <a:off x="6342369" y="10599583"/>
            <a:ext cx="2808404" cy="584166"/>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51" name="Rectangle 50">
            <a:extLst>
              <a:ext uri="{FF2B5EF4-FFF2-40B4-BE49-F238E27FC236}">
                <a16:creationId xmlns:a16="http://schemas.microsoft.com/office/drawing/2014/main" id="{99907128-974E-4018-8B1E-D9B27A5B000F}"/>
              </a:ext>
            </a:extLst>
          </p:cNvPr>
          <p:cNvSpPr/>
          <p:nvPr/>
        </p:nvSpPr>
        <p:spPr>
          <a:xfrm>
            <a:off x="7060322" y="10499520"/>
            <a:ext cx="2141359" cy="707149"/>
          </a:xfrm>
          <a:prstGeom prst="rect">
            <a:avLst/>
          </a:prstGeom>
        </p:spPr>
        <p:txBody>
          <a:bodyPr wrap="square">
            <a:spAutoFit/>
          </a:bodyPr>
          <a:lstStyle/>
          <a:p>
            <a:r>
              <a:rPr lang="es-MX" sz="3996" b="1" dirty="0">
                <a:latin typeface="Brush Script MT" panose="03060802040406070304" pitchFamily="66" charset="0"/>
              </a:rPr>
              <a:t>Referencia</a:t>
            </a:r>
            <a:endParaRPr lang="es-MX" sz="3996" dirty="0"/>
          </a:p>
        </p:txBody>
      </p:sp>
      <p:pic>
        <p:nvPicPr>
          <p:cNvPr id="12" name="Picture 11">
            <a:extLst>
              <a:ext uri="{FF2B5EF4-FFF2-40B4-BE49-F238E27FC236}">
                <a16:creationId xmlns:a16="http://schemas.microsoft.com/office/drawing/2014/main" id="{FC914789-C4BD-4521-B0E3-85CA74649612}"/>
              </a:ext>
            </a:extLst>
          </p:cNvPr>
          <p:cNvPicPr>
            <a:picLocks noChangeAspect="1"/>
          </p:cNvPicPr>
          <p:nvPr/>
        </p:nvPicPr>
        <p:blipFill rotWithShape="1">
          <a:blip r:embed="rId13"/>
          <a:srcRect l="39843" t="32672" r="40087" b="32257"/>
          <a:stretch/>
        </p:blipFill>
        <p:spPr>
          <a:xfrm>
            <a:off x="7598835" y="11368464"/>
            <a:ext cx="774953" cy="761366"/>
          </a:xfrm>
          <a:prstGeom prst="rect">
            <a:avLst/>
          </a:prstGeom>
        </p:spPr>
      </p:pic>
      <p:sp>
        <p:nvSpPr>
          <p:cNvPr id="13" name="TextBox 12">
            <a:extLst>
              <a:ext uri="{FF2B5EF4-FFF2-40B4-BE49-F238E27FC236}">
                <a16:creationId xmlns:a16="http://schemas.microsoft.com/office/drawing/2014/main" id="{94F4CEB7-07A3-4AAB-BB82-6E6C051F7FB7}"/>
              </a:ext>
            </a:extLst>
          </p:cNvPr>
          <p:cNvSpPr txBox="1"/>
          <p:nvPr/>
        </p:nvSpPr>
        <p:spPr>
          <a:xfrm>
            <a:off x="3198547" y="7837669"/>
            <a:ext cx="2949216" cy="2308324"/>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Posteriormente se trabajo con la grafica de la economía mundial. Buscando un preciso resultado que mostrara el bueno o malo equilibrio desde años atrás. Algunas de estas graficas trajeron aun mas información y nuevas preguntas, de las cuales se decidió dejar en descriptivas y solamente realizar comparaciones para mejores resultados, sin alguna técnica como se tuvo planeado principalmente. </a:t>
            </a:r>
          </a:p>
          <a:p>
            <a:pPr algn="just"/>
            <a:endParaRPr lang="es-MX" sz="12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2DB071C8-3264-47CA-B198-24B49B20A12C}"/>
              </a:ext>
            </a:extLst>
          </p:cNvPr>
          <p:cNvPicPr>
            <a:picLocks noChangeAspect="1"/>
          </p:cNvPicPr>
          <p:nvPr/>
        </p:nvPicPr>
        <p:blipFill rotWithShape="1">
          <a:blip r:embed="rId14"/>
          <a:srcRect l="18074" t="63213" r="72733" b="27680"/>
          <a:stretch/>
        </p:blipFill>
        <p:spPr>
          <a:xfrm>
            <a:off x="1901430" y="7109056"/>
            <a:ext cx="839676" cy="467675"/>
          </a:xfrm>
          <a:prstGeom prst="rect">
            <a:avLst/>
          </a:prstGeom>
        </p:spPr>
      </p:pic>
      <p:pic>
        <p:nvPicPr>
          <p:cNvPr id="52" name="Picture 51">
            <a:extLst>
              <a:ext uri="{FF2B5EF4-FFF2-40B4-BE49-F238E27FC236}">
                <a16:creationId xmlns:a16="http://schemas.microsoft.com/office/drawing/2014/main" id="{4CB46614-80DA-4A81-A0E1-868D983A0690}"/>
              </a:ext>
            </a:extLst>
          </p:cNvPr>
          <p:cNvPicPr>
            <a:picLocks noChangeAspect="1"/>
          </p:cNvPicPr>
          <p:nvPr/>
        </p:nvPicPr>
        <p:blipFill rotWithShape="1">
          <a:blip r:embed="rId15"/>
          <a:srcRect l="16279" t="24814" r="19226" b="9815"/>
          <a:stretch/>
        </p:blipFill>
        <p:spPr>
          <a:xfrm>
            <a:off x="3284827" y="10052528"/>
            <a:ext cx="2741133" cy="1597229"/>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0C4DFF5B-B4F6-46C6-8922-B9CC625FC485}"/>
              </a:ext>
            </a:extLst>
          </p:cNvPr>
          <p:cNvSpPr txBox="1"/>
          <p:nvPr/>
        </p:nvSpPr>
        <p:spPr>
          <a:xfrm>
            <a:off x="3220896" y="11721829"/>
            <a:ext cx="2949216" cy="276999"/>
          </a:xfrm>
          <a:prstGeom prst="rect">
            <a:avLst/>
          </a:prstGeom>
          <a:noFill/>
        </p:spPr>
        <p:txBody>
          <a:bodyPr wrap="square" rtlCol="0">
            <a:spAutoFit/>
          </a:bodyPr>
          <a:lstStyle/>
          <a:p>
            <a:r>
              <a:rPr lang="es-MX" sz="1200" dirty="0"/>
              <a:t>Tabla 3. Economía mundial</a:t>
            </a:r>
          </a:p>
        </p:txBody>
      </p:sp>
      <p:sp>
        <p:nvSpPr>
          <p:cNvPr id="23" name="TextBox 22">
            <a:extLst>
              <a:ext uri="{FF2B5EF4-FFF2-40B4-BE49-F238E27FC236}">
                <a16:creationId xmlns:a16="http://schemas.microsoft.com/office/drawing/2014/main" id="{39425D7B-1E7F-4E7D-90B6-8B542C54323E}"/>
              </a:ext>
            </a:extLst>
          </p:cNvPr>
          <p:cNvSpPr txBox="1"/>
          <p:nvPr/>
        </p:nvSpPr>
        <p:spPr>
          <a:xfrm>
            <a:off x="6501073" y="1516221"/>
            <a:ext cx="2614368" cy="6001643"/>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En base a las graficas se dieron a conocer los siguientes resultados. </a:t>
            </a:r>
          </a:p>
          <a:p>
            <a:pPr algn="just"/>
            <a:r>
              <a:rPr lang="es-MX" sz="1200" dirty="0">
                <a:latin typeface="Arial" panose="020B0604020202020204" pitchFamily="34" charset="0"/>
                <a:cs typeface="Arial" panose="020B0604020202020204" pitchFamily="34" charset="0"/>
              </a:rPr>
              <a:t>En comparación de suicidios entre hombres y mujeres aquí en México, los hombres fueron mas propensos y más en edades avanzadas arriba de los 75 años a tomar la terrible decisión de un suicidio. Mientras que la comparación de suicidios mundiales una vez registrados los países por economías inferiores y superiores, dieron el resultado de que efectivamente quienes tienen una economía inferior son mas propensos a cometer un suicidio, pero por el año 1994 hubo un pequeño cruce, donde los países con buena economía tomaron esta dura decisión. Difícilmente se prestaba la economía para tener una buena calidad de vida anteriormente, como se mostro en la Tabla 3, y los resultados que nos ayudan a darle un poco de congruencia en la Tabla 2 nos dicen que efectivamente el nivel económico de las personas depende mucho de las decisiones como el suicidarte para darle sus propias soluciones a tantos problemas económicos.</a:t>
            </a:r>
          </a:p>
        </p:txBody>
      </p:sp>
      <p:sp>
        <p:nvSpPr>
          <p:cNvPr id="35" name="TextBox 34">
            <a:extLst>
              <a:ext uri="{FF2B5EF4-FFF2-40B4-BE49-F238E27FC236}">
                <a16:creationId xmlns:a16="http://schemas.microsoft.com/office/drawing/2014/main" id="{BDE6B08F-C57F-4083-B220-1125C0DE645F}"/>
              </a:ext>
            </a:extLst>
          </p:cNvPr>
          <p:cNvSpPr txBox="1"/>
          <p:nvPr/>
        </p:nvSpPr>
        <p:spPr>
          <a:xfrm>
            <a:off x="6609738" y="7836383"/>
            <a:ext cx="2552761" cy="2862322"/>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El trabajo fue muy exhaustivo al recopilar información y crear graficas que realmente nos ayudaran a la respuesta de nuestras preguntas, pero al final el tener en claro que la economía depende muchísimo hasta del estado de animo de una persona o la decisión de seguir viviendo o no, trae a nuestra propia consciencia un poco más que solamente una tarea de investigación y estadística. Es para recapacitar, concientizarnos por todo lo que México y el mundo esta pasando</a:t>
            </a:r>
          </a:p>
        </p:txBody>
      </p:sp>
    </p:spTree>
    <p:extLst>
      <p:ext uri="{BB962C8B-B14F-4D97-AF65-F5344CB8AC3E}">
        <p14:creationId xmlns:p14="http://schemas.microsoft.com/office/powerpoint/2010/main" val="122631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4583</TotalTime>
  <Words>669</Words>
  <Application>Microsoft Office PowerPoint</Application>
  <PresentationFormat>Ledger Paper (11x17 in)</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Britannic Bold</vt:lpstr>
      <vt:lpstr>Brush Script MT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Maribel Lopez</dc:creator>
  <cp:lastModifiedBy>Maribel Lopez</cp:lastModifiedBy>
  <cp:revision>37</cp:revision>
  <dcterms:created xsi:type="dcterms:W3CDTF">2020-05-20T23:37:19Z</dcterms:created>
  <dcterms:modified xsi:type="dcterms:W3CDTF">2020-05-25T23:58:43Z</dcterms:modified>
</cp:coreProperties>
</file>