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264" r:id="rId11"/>
    <p:sldId id="332" r:id="rId12"/>
    <p:sldId id="333" r:id="rId13"/>
    <p:sldId id="334" r:id="rId14"/>
    <p:sldId id="336" r:id="rId15"/>
    <p:sldId id="343" r:id="rId16"/>
    <p:sldId id="349" r:id="rId17"/>
    <p:sldId id="348" r:id="rId18"/>
    <p:sldId id="352" r:id="rId19"/>
    <p:sldId id="350" r:id="rId20"/>
    <p:sldId id="351" r:id="rId21"/>
    <p:sldId id="303" r:id="rId22"/>
    <p:sldId id="345" r:id="rId23"/>
    <p:sldId id="346" r:id="rId24"/>
    <p:sldId id="304" r:id="rId25"/>
    <p:sldId id="347" r:id="rId26"/>
    <p:sldId id="292" r:id="rId27"/>
  </p:sldIdLst>
  <p:sldSz cx="9144000" cy="5143500" type="screen16x9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9586E-9AE2-4E89-BEBE-488BC1574881}">
          <p14:sldIdLst>
            <p14:sldId id="256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264"/>
            <p14:sldId id="332"/>
            <p14:sldId id="333"/>
            <p14:sldId id="334"/>
            <p14:sldId id="336"/>
            <p14:sldId id="343"/>
            <p14:sldId id="349"/>
            <p14:sldId id="348"/>
            <p14:sldId id="352"/>
            <p14:sldId id="350"/>
            <p14:sldId id="351"/>
            <p14:sldId id="303"/>
            <p14:sldId id="345"/>
            <p14:sldId id="346"/>
            <p14:sldId id="304"/>
            <p14:sldId id="347"/>
          </p14:sldIdLst>
        </p14:section>
        <p14:section name="APPENDIX" id="{19907E42-BDD1-4BFF-A82E-69C24E010B9F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B39"/>
    <a:srgbClr val="FF8838"/>
    <a:srgbClr val="FFA138"/>
    <a:srgbClr val="EDEB39"/>
    <a:srgbClr val="FFAE38"/>
    <a:srgbClr val="D1E521"/>
    <a:srgbClr val="4BC1BD"/>
    <a:srgbClr val="808000"/>
    <a:srgbClr val="73DA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343" autoAdjust="0"/>
  </p:normalViewPr>
  <p:slideViewPr>
    <p:cSldViewPr snapToGrid="0" snapToObjects="1">
      <p:cViewPr varScale="1">
        <p:scale>
          <a:sx n="116" d="100"/>
          <a:sy n="116" d="100"/>
        </p:scale>
        <p:origin x="518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1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D4E21-AA1D-BE49-8829-DEA10D5CF4C8}" type="datetimeFigureOut">
              <a:rPr lang="it-IT" smtClean="0"/>
              <a:t>30/09/2019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8DF2B-E534-A049-A267-F065CD45830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4890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6D68F-7DBE-1C48-BC1F-E6A07B52C7E0}" type="datetimeFigureOut">
              <a:rPr lang="it-IT" smtClean="0"/>
              <a:t>30/09/2019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27C-DB68-9A4D-8B30-F0E92B6BDF8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5032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162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641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CYAN%20BLUE/%3E%20cyan%20blue/16-9/Cyan-Blue-Reply-Gradient_Cyan-Blu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CYAN%20BLUE/%3E%20cyan%20blue/16-9/Cyan-Blue-Reply-Gradient_Cyan-Blu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CYAN%20BLUE/%3E%20cyan%20blue/16-9/Cyan-Blue-Reply-Gradient_Cyan-Blu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CYAN%20BLUE/%3E%20cyan%20blue/16-9/Cyan-Blue-Reply-Gradient_Cyan-Blu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CYAN%20BLUE/%3E%20cyan%20blue/16-9/Cyan-Blue-Reply-Gradient_Cyan-Blu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3852" y="799311"/>
            <a:ext cx="7585611" cy="2412171"/>
          </a:xfrm>
        </p:spPr>
        <p:txBody>
          <a:bodyPr anchor="b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6000" i="0" u="none" kern="1200" cap="all" spc="-100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INSERT YOUR</a:t>
            </a:r>
            <a:br>
              <a:rPr lang="it-IT" dirty="0" smtClean="0"/>
            </a:br>
            <a:r>
              <a:rPr lang="it-IT" dirty="0" smtClean="0"/>
              <a:t>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3375892"/>
            <a:ext cx="7585612" cy="328820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27" y="4724534"/>
            <a:ext cx="888026" cy="27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2" y="1437651"/>
            <a:ext cx="381526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6754" y="1437651"/>
            <a:ext cx="3835261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9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3" y="4733845"/>
            <a:ext cx="361532" cy="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n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6"/>
          <p:cNvSpPr/>
          <p:nvPr userDrawn="1"/>
        </p:nvSpPr>
        <p:spPr>
          <a:xfrm>
            <a:off x="0" y="0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0" y="1250541"/>
            <a:ext cx="9144000" cy="2629091"/>
          </a:xfrm>
        </p:spPr>
        <p:txBody>
          <a:bodyPr/>
          <a:lstStyle/>
          <a:p>
            <a:r>
              <a:rPr lang="it-IT" dirty="0" smtClean="0"/>
              <a:t>Fare clic sull'icona per inserire un'immagine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10" name="Rettangolo 7"/>
          <p:cNvSpPr/>
          <p:nvPr userDrawn="1"/>
        </p:nvSpPr>
        <p:spPr>
          <a:xfrm>
            <a:off x="0" y="3879632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Bild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3" y="4733845"/>
            <a:ext cx="361532" cy="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Image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4025590" y="1417013"/>
            <a:ext cx="5118410" cy="3036887"/>
          </a:xfrm>
        </p:spPr>
        <p:txBody>
          <a:bodyPr/>
          <a:lstStyle/>
          <a:p>
            <a:r>
              <a:rPr lang="it-IT" dirty="0" smtClean="0"/>
              <a:t>Fare clic sull'icona per inserire un'immagine</a:t>
            </a:r>
            <a:endParaRPr lang="it-IT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9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3" y="4733845"/>
            <a:ext cx="361532" cy="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2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Gradient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396" y="1496815"/>
            <a:ext cx="5114602" cy="2876964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352740" y="2858737"/>
            <a:ext cx="4616786" cy="619319"/>
          </a:xfrm>
        </p:spPr>
        <p:txBody>
          <a:bodyPr anchor="t"/>
          <a:lstStyle>
            <a:lvl1pPr>
              <a:defRPr sz="4000" cap="all" spc="-100">
                <a:solidFill>
                  <a:srgbClr val="FFFFFF"/>
                </a:solidFill>
                <a:latin typeface="Arial Black"/>
                <a:cs typeface="Arial Black"/>
              </a:defRPr>
            </a:lvl1pPr>
            <a:lvl2pPr>
              <a:defRPr sz="4000">
                <a:latin typeface="Arial Black"/>
                <a:cs typeface="Arial Black"/>
              </a:defRPr>
            </a:lvl2pPr>
            <a:lvl3pPr>
              <a:defRPr sz="4000">
                <a:latin typeface="Arial Black"/>
                <a:cs typeface="Arial Black"/>
              </a:defRPr>
            </a:lvl3pPr>
            <a:lvl4pPr>
              <a:defRPr sz="4000">
                <a:latin typeface="Arial Black"/>
                <a:cs typeface="Arial Black"/>
              </a:defRPr>
            </a:lvl4pPr>
            <a:lvl5pPr>
              <a:defRPr sz="4000">
                <a:latin typeface="Arial Black"/>
                <a:cs typeface="Arial Black"/>
              </a:defRPr>
            </a:lvl5pPr>
            <a:lvl6pPr>
              <a:defRPr sz="4000">
                <a:latin typeface="Arial Black"/>
                <a:cs typeface="Arial Black"/>
              </a:defRPr>
            </a:lvl6pPr>
            <a:lvl7pPr>
              <a:defRPr sz="4000">
                <a:latin typeface="Arial Black"/>
                <a:cs typeface="Arial Black"/>
              </a:defRPr>
            </a:lvl7pPr>
            <a:lvl8pPr>
              <a:defRPr sz="4000">
                <a:latin typeface="Arial Black"/>
                <a:cs typeface="Arial Black"/>
              </a:defRPr>
            </a:lvl8pPr>
            <a:lvl9pPr>
              <a:defRPr sz="4000">
                <a:latin typeface="Arial Black"/>
                <a:cs typeface="Arial Black"/>
              </a:defRPr>
            </a:lvl9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352740" y="1903019"/>
            <a:ext cx="4616786" cy="320156"/>
          </a:xfrm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0">
              <a:buFont typeface="+mj-lt"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Font typeface="+mj-lt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buFont typeface="+mj-lt"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Font typeface="+mj-lt"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buFont typeface="+mj-lt"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buFont typeface="+mj-lt"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buFont typeface="+mj-lt"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buFont typeface="+mj-lt"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it-IT" dirty="0" smtClean="0"/>
              <a:t>Basic text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11" name="Bild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3" y="4733845"/>
            <a:ext cx="361532" cy="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35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156023" y="2010229"/>
            <a:ext cx="7003440" cy="1321697"/>
          </a:xfrm>
        </p:spPr>
        <p:txBody>
          <a:bodyPr anchor="ctr"/>
          <a:lstStyle>
            <a:lvl1pPr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6022" y="3375892"/>
            <a:ext cx="7003441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27" y="4724534"/>
            <a:ext cx="888026" cy="27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462213"/>
          </a:xfrm>
        </p:spPr>
        <p:txBody>
          <a:bodyPr/>
          <a:lstStyle>
            <a:lvl1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/>
            </a:lvl1pPr>
            <a:lvl2pPr marL="982663" indent="-490538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cap="none">
                <a:solidFill>
                  <a:schemeClr val="tx1"/>
                </a:solidFill>
              </a:defRPr>
            </a:lvl2pPr>
            <a:lvl3pPr marL="1431925" indent="-450850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1600">
                <a:solidFill>
                  <a:schemeClr val="tx1"/>
                </a:solidFill>
              </a:defRPr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pic>
        <p:nvPicPr>
          <p:cNvPr id="8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3" y="4733845"/>
            <a:ext cx="361532" cy="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b"/>
          <a:lstStyle>
            <a:lvl1pPr algn="ctr"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SECTION </a:t>
            </a:r>
            <a:br>
              <a:rPr lang="it-IT" dirty="0" smtClean="0"/>
            </a:br>
            <a:r>
              <a:rPr lang="it-IT" dirty="0" smtClean="0"/>
              <a:t>SLIDE</a:t>
            </a:r>
            <a:endParaRPr lang="en-US" dirty="0"/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3" y="4733845"/>
            <a:ext cx="361532" cy="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t"/>
          <a:lstStyle>
            <a:lvl1pPr algn="ctr">
              <a:lnSpc>
                <a:spcPct val="80000"/>
              </a:lnSpc>
              <a:defRPr lang="en-US" sz="54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de-DE" dirty="0" smtClean="0"/>
              <a:t>STATEMENT </a:t>
            </a:r>
            <a:br>
              <a:rPr lang="de-DE" dirty="0" smtClean="0"/>
            </a:br>
            <a:r>
              <a:rPr lang="de-DE" dirty="0" smtClean="0"/>
              <a:t>CHART FOR IMPORTANT </a:t>
            </a:r>
            <a:br>
              <a:rPr lang="de-DE" dirty="0" smtClean="0"/>
            </a:br>
            <a:r>
              <a:rPr lang="de-DE" dirty="0" smtClean="0"/>
              <a:t>POINTS</a:t>
            </a:r>
            <a:endParaRPr lang="en-US" dirty="0"/>
          </a:p>
        </p:txBody>
      </p:sp>
      <p:pic>
        <p:nvPicPr>
          <p:cNvPr id="5" name="Bild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3" y="4733845"/>
            <a:ext cx="361532" cy="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0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8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3" y="4733845"/>
            <a:ext cx="361532" cy="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Background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 userDrawn="1"/>
        </p:nvPicPr>
        <p:blipFill rotWithShape="1">
          <a:blip r:embed="rId2"/>
          <a:srcRect t="-114" b="24638"/>
          <a:stretch/>
        </p:blipFill>
        <p:spPr>
          <a:xfrm>
            <a:off x="0" y="-7749"/>
            <a:ext cx="9144000" cy="5174110"/>
          </a:xfrm>
          <a:prstGeom prst="rect">
            <a:avLst/>
          </a:prstGeom>
        </p:spPr>
      </p:pic>
      <p:sp>
        <p:nvSpPr>
          <p:cNvPr id="8" name="Rechteck 6"/>
          <p:cNvSpPr/>
          <p:nvPr userDrawn="1"/>
        </p:nvSpPr>
        <p:spPr>
          <a:xfrm>
            <a:off x="0" y="1"/>
            <a:ext cx="9144000" cy="516636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9" name="Bild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3" y="4733845"/>
            <a:ext cx="361532" cy="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5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1"/>
          <p:cNvPicPr>
            <a:picLocks noChangeAspect="1"/>
          </p:cNvPicPr>
          <p:nvPr userDrawn="1"/>
        </p:nvPicPr>
        <p:blipFill rotWithShape="1">
          <a:blip r:embed="rId2"/>
          <a:srcRect t="-1" r="11734" b="25474"/>
          <a:stretch/>
        </p:blipFill>
        <p:spPr>
          <a:xfrm>
            <a:off x="-1" y="0"/>
            <a:ext cx="9144000" cy="5135526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hteck 6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60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8" name="Bild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3" y="4733845"/>
            <a:ext cx="361532" cy="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3" y="4733845"/>
            <a:ext cx="361532" cy="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73852" y="1401951"/>
            <a:ext cx="7968163" cy="3041814"/>
          </a:xfrm>
        </p:spPr>
        <p:txBody>
          <a:bodyPr lIns="0" b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/>
            </a:lvl4pPr>
            <a:lvl6pPr>
              <a:defRPr sz="1700"/>
            </a:lvl6pPr>
            <a:lvl7pPr marL="180000" indent="-180000">
              <a:buClr>
                <a:schemeClr val="tx2"/>
              </a:buClr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>
              <a:buAutoNum type="arabicPeriod"/>
              <a:defRPr/>
            </a:lvl8pPr>
            <a:lvl9pPr>
              <a:defRPr sz="17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8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3" y="4733845"/>
            <a:ext cx="361532" cy="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4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0" rtlCol="0" anchor="t">
            <a:noAutofit/>
          </a:bodyPr>
          <a:lstStyle/>
          <a:p>
            <a:r>
              <a:rPr lang="it-IT" dirty="0" smtClean="0"/>
              <a:t>CLICK TO CHANGE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6782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1" r:id="rId4"/>
    <p:sldLayoutId id="2147483677" r:id="rId5"/>
    <p:sldLayoutId id="2147483683" r:id="rId6"/>
    <p:sldLayoutId id="2147483684" r:id="rId7"/>
    <p:sldLayoutId id="2147483666" r:id="rId8"/>
    <p:sldLayoutId id="2147483680" r:id="rId9"/>
    <p:sldLayoutId id="2147483664" r:id="rId10"/>
    <p:sldLayoutId id="2147483685" r:id="rId11"/>
    <p:sldLayoutId id="2147483678" r:id="rId12"/>
    <p:sldLayoutId id="2147483679" r:id="rId13"/>
    <p:sldLayoutId id="2147483667" r:id="rId14"/>
    <p:sldLayoutId id="2147483671" r:id="rId15"/>
  </p:sldLayoutIdLst>
  <p:hf sldNum="0"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Arial Black" panose="020B0A040201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itchFamily="34" charset="0"/>
        <a:buNone/>
        <a:defRPr sz="1800" b="0" i="0" kern="1200" cap="all">
          <a:solidFill>
            <a:schemeClr val="tx2"/>
          </a:solidFill>
          <a:latin typeface="Arial"/>
          <a:ea typeface="+mn-ea"/>
          <a:cs typeface="Arial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buFont typeface="Arial" pitchFamily="34" charset="0"/>
        <a:buNone/>
        <a:defRPr sz="1400" b="0" i="0" kern="1200">
          <a:solidFill>
            <a:schemeClr val="tx2"/>
          </a:solidFill>
          <a:latin typeface="Arial"/>
          <a:ea typeface="+mn-ea"/>
          <a:cs typeface="Arial"/>
        </a:defRPr>
      </a:lvl3pPr>
      <a:lvl4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+mj-lt"/>
        <a:buAutoNum type="arabicPeriod"/>
        <a:defRPr lang="it-IT" sz="18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CYAN%20BLUE/%3E%20cyan%20blue/16-9/Cyan-Blue-Reply-Gradient_Cyan-Blue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shinyapps.io/admin/#/login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1;p43"/>
          <p:cNvSpPr txBox="1">
            <a:spLocks noGrp="1"/>
          </p:cNvSpPr>
          <p:nvPr>
            <p:ph type="ctrTitle"/>
          </p:nvPr>
        </p:nvSpPr>
        <p:spPr>
          <a:xfrm flipH="1">
            <a:off x="89508" y="1124909"/>
            <a:ext cx="9234568" cy="11973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 smtClean="0">
                <a:solidFill>
                  <a:schemeClr val="tx1"/>
                </a:solidFill>
              </a:rPr>
              <a:t>PORTARE IL ML IN PRODUZIONE CON SHINY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7" name="Google Shape;302;p43"/>
          <p:cNvSpPr txBox="1">
            <a:spLocks/>
          </p:cNvSpPr>
          <p:nvPr/>
        </p:nvSpPr>
        <p:spPr>
          <a:xfrm flipH="1">
            <a:off x="89508" y="3533806"/>
            <a:ext cx="5757870" cy="67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800" b="0" kern="1200" cap="none" baseline="0">
                <a:solidFill>
                  <a:srgbClr val="FFFFFF"/>
                </a:solidFill>
                <a:latin typeface="+mn-lt"/>
                <a:ea typeface="+mn-ea"/>
                <a:cs typeface="Arial Black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800" b="0" i="0" kern="1200" cap="all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None/>
              <a:defRPr lang="it-IT" sz="1800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it-IT" dirty="0" smtClean="0"/>
              <a:t>“Shiny e R” una sfida alla data visualization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87" y="3848922"/>
            <a:ext cx="732672" cy="849143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3" y="4118547"/>
            <a:ext cx="836997" cy="29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55;p57"/>
          <p:cNvSpPr/>
          <p:nvPr/>
        </p:nvSpPr>
        <p:spPr>
          <a:xfrm>
            <a:off x="3112104" y="3577721"/>
            <a:ext cx="1466438" cy="1249313"/>
          </a:xfrm>
          <a:prstGeom prst="rect">
            <a:avLst/>
          </a:prstGeom>
          <a:solidFill>
            <a:srgbClr val="FFFFFF">
              <a:alpha val="119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 dirty="0"/>
          </a:p>
        </p:txBody>
      </p:sp>
      <p:sp>
        <p:nvSpPr>
          <p:cNvPr id="15" name="Google Shape;555;p57"/>
          <p:cNvSpPr/>
          <p:nvPr/>
        </p:nvSpPr>
        <p:spPr>
          <a:xfrm>
            <a:off x="4637659" y="3577721"/>
            <a:ext cx="1466438" cy="1249313"/>
          </a:xfrm>
          <a:prstGeom prst="rect">
            <a:avLst/>
          </a:prstGeom>
          <a:solidFill>
            <a:srgbClr val="FFFFFF">
              <a:alpha val="119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 dirty="0"/>
          </a:p>
        </p:txBody>
      </p:sp>
      <p:sp>
        <p:nvSpPr>
          <p:cNvPr id="16" name="Google Shape;555;p57"/>
          <p:cNvSpPr/>
          <p:nvPr/>
        </p:nvSpPr>
        <p:spPr>
          <a:xfrm>
            <a:off x="6151674" y="3576450"/>
            <a:ext cx="1475946" cy="1246679"/>
          </a:xfrm>
          <a:prstGeom prst="rect">
            <a:avLst/>
          </a:prstGeom>
          <a:solidFill>
            <a:srgbClr val="FFFFFF">
              <a:alpha val="119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 dirty="0"/>
          </a:p>
        </p:txBody>
      </p:sp>
      <p:sp>
        <p:nvSpPr>
          <p:cNvPr id="18" name="Sottotitolo 6"/>
          <p:cNvSpPr>
            <a:spLocks noGrp="1"/>
          </p:cNvSpPr>
          <p:nvPr>
            <p:ph type="subTitle" idx="4294967295"/>
          </p:nvPr>
        </p:nvSpPr>
        <p:spPr>
          <a:xfrm>
            <a:off x="587259" y="1033860"/>
            <a:ext cx="7926360" cy="650900"/>
          </a:xfrm>
          <a:prstGeom prst="rect">
            <a:avLst/>
          </a:prstGeom>
        </p:spPr>
        <p:txBody>
          <a:bodyPr/>
          <a:lstStyle/>
          <a:p>
            <a:pPr marL="0" indent="0" algn="ctr">
              <a:buSzPts val="1200"/>
            </a:pPr>
            <a:r>
              <a:rPr lang="it-IT" sz="3600" dirty="0">
                <a:solidFill>
                  <a:schemeClr val="tx2"/>
                </a:solidFill>
                <a:latin typeface="Squada One"/>
                <a:ea typeface="Squada One"/>
                <a:cs typeface="Squada One"/>
                <a:sym typeface="Squada One"/>
              </a:rPr>
              <a:t>I WIDGET</a:t>
            </a:r>
          </a:p>
          <a:p>
            <a:pPr marL="0" indent="0" algn="just">
              <a:buSzPts val="1200"/>
            </a:pPr>
            <a:endParaRPr lang="it-IT" sz="1200" dirty="0">
              <a:solidFill>
                <a:schemeClr val="tx2"/>
              </a:solidFill>
            </a:endParaRPr>
          </a:p>
        </p:txBody>
      </p:sp>
      <p:cxnSp>
        <p:nvCxnSpPr>
          <p:cNvPr id="19" name="Connettore diritto 18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oogle Shape;389;p51"/>
          <p:cNvGrpSpPr/>
          <p:nvPr/>
        </p:nvGrpSpPr>
        <p:grpSpPr>
          <a:xfrm>
            <a:off x="1879967" y="1951873"/>
            <a:ext cx="1095440" cy="1141825"/>
            <a:chOff x="1781155" y="1973175"/>
            <a:chExt cx="1095440" cy="1141825"/>
          </a:xfrm>
        </p:grpSpPr>
        <p:cxnSp>
          <p:nvCxnSpPr>
            <p:cNvPr id="21" name="Google Shape;390;p51"/>
            <p:cNvCxnSpPr>
              <a:stCxn id="26" idx="2"/>
              <a:endCxn id="29" idx="0"/>
            </p:cNvCxnSpPr>
            <p:nvPr/>
          </p:nvCxnSpPr>
          <p:spPr>
            <a:xfrm flipH="1">
              <a:off x="2328822" y="2677975"/>
              <a:ext cx="78" cy="437025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22" name="Google Shape;393;p51"/>
            <p:cNvSpPr/>
            <p:nvPr/>
          </p:nvSpPr>
          <p:spPr>
            <a:xfrm>
              <a:off x="1781155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94;p51"/>
            <p:cNvSpPr/>
            <p:nvPr/>
          </p:nvSpPr>
          <p:spPr>
            <a:xfrm>
              <a:off x="1882902" y="2062431"/>
              <a:ext cx="891904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95;p51"/>
            <p:cNvSpPr/>
            <p:nvPr/>
          </p:nvSpPr>
          <p:spPr>
            <a:xfrm>
              <a:off x="1882902" y="2062431"/>
              <a:ext cx="891904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96;p51"/>
            <p:cNvSpPr/>
            <p:nvPr/>
          </p:nvSpPr>
          <p:spPr>
            <a:xfrm>
              <a:off x="1882902" y="2060446"/>
              <a:ext cx="891904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" name="Google Shape;391;p51"/>
          <p:cNvSpPr txBox="1">
            <a:spLocks/>
          </p:cNvSpPr>
          <p:nvPr/>
        </p:nvSpPr>
        <p:spPr>
          <a:xfrm>
            <a:off x="2035312" y="2137673"/>
            <a:ext cx="784800" cy="5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 Black" panose="020B0A040201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it-IT" sz="2400" dirty="0" smtClean="0"/>
              <a:t>I	</a:t>
            </a:r>
            <a:endParaRPr lang="it-IT" sz="2400" dirty="0"/>
          </a:p>
        </p:txBody>
      </p:sp>
      <p:sp>
        <p:nvSpPr>
          <p:cNvPr id="27" name="Google Shape;398;p51"/>
          <p:cNvSpPr txBox="1">
            <a:spLocks/>
          </p:cNvSpPr>
          <p:nvPr/>
        </p:nvSpPr>
        <p:spPr>
          <a:xfrm>
            <a:off x="5000497" y="2095115"/>
            <a:ext cx="784800" cy="5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 Black" panose="020B0A040201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it-IT" sz="2400" dirty="0" smtClean="0"/>
              <a:t>C</a:t>
            </a:r>
            <a:endParaRPr lang="it-IT" sz="2400" dirty="0"/>
          </a:p>
        </p:txBody>
      </p:sp>
      <p:sp>
        <p:nvSpPr>
          <p:cNvPr id="28" name="Google Shape;399;p51"/>
          <p:cNvSpPr txBox="1">
            <a:spLocks/>
          </p:cNvSpPr>
          <p:nvPr/>
        </p:nvSpPr>
        <p:spPr>
          <a:xfrm>
            <a:off x="6458752" y="2095115"/>
            <a:ext cx="784800" cy="5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 Black" panose="020B0A040201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it-IT" sz="2400" dirty="0" smtClean="0"/>
              <a:t>R</a:t>
            </a:r>
            <a:endParaRPr lang="it-IT" sz="2400" dirty="0"/>
          </a:p>
        </p:txBody>
      </p:sp>
      <p:sp>
        <p:nvSpPr>
          <p:cNvPr id="29" name="Google Shape;392;p51"/>
          <p:cNvSpPr txBox="1">
            <a:spLocks/>
          </p:cNvSpPr>
          <p:nvPr/>
        </p:nvSpPr>
        <p:spPr>
          <a:xfrm>
            <a:off x="1803784" y="3093698"/>
            <a:ext cx="12477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 Black" panose="020B0A040201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it-IT" sz="1600" dirty="0" smtClean="0">
                <a:solidFill>
                  <a:schemeClr val="lt1"/>
                </a:solidFill>
              </a:rPr>
              <a:t>INPUT</a:t>
            </a:r>
            <a:endParaRPr lang="it-IT" sz="1600" dirty="0"/>
          </a:p>
        </p:txBody>
      </p:sp>
      <p:sp>
        <p:nvSpPr>
          <p:cNvPr id="30" name="Google Shape;400;p51"/>
          <p:cNvSpPr txBox="1">
            <a:spLocks noGrp="1"/>
          </p:cNvSpPr>
          <p:nvPr>
            <p:ph type="subTitle" idx="4294967295"/>
          </p:nvPr>
        </p:nvSpPr>
        <p:spPr>
          <a:xfrm>
            <a:off x="1638300" y="3576450"/>
            <a:ext cx="13812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 dirty="0" smtClean="0"/>
              <a:t>Consentono di importare file o di inserire i valori delle variabile direttamente da console</a:t>
            </a:r>
            <a:endParaRPr sz="1100"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/>
          </a:p>
        </p:txBody>
      </p:sp>
      <p:sp>
        <p:nvSpPr>
          <p:cNvPr id="31" name="Google Shape;401;p51"/>
          <p:cNvSpPr txBox="1">
            <a:spLocks/>
          </p:cNvSpPr>
          <p:nvPr/>
        </p:nvSpPr>
        <p:spPr>
          <a:xfrm>
            <a:off x="3282887" y="3089180"/>
            <a:ext cx="12477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 Black" panose="020B0A040201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dirty="0" smtClean="0">
                <a:solidFill>
                  <a:schemeClr val="lt1"/>
                </a:solidFill>
              </a:rPr>
              <a:t>ACTION</a:t>
            </a:r>
            <a:endParaRPr lang="it-IT" sz="1600" dirty="0"/>
          </a:p>
        </p:txBody>
      </p:sp>
      <p:sp>
        <p:nvSpPr>
          <p:cNvPr id="32" name="Google Shape;402;p51"/>
          <p:cNvSpPr txBox="1">
            <a:spLocks noGrp="1"/>
          </p:cNvSpPr>
          <p:nvPr>
            <p:ph type="subTitle" idx="4294967295"/>
          </p:nvPr>
        </p:nvSpPr>
        <p:spPr>
          <a:xfrm>
            <a:off x="3166927" y="3612278"/>
            <a:ext cx="13812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100" dirty="0" smtClean="0"/>
              <a:t>Consento di creare pulsati o testi interattivi per svolgere attività</a:t>
            </a:r>
            <a:endParaRPr sz="1100" dirty="0"/>
          </a:p>
        </p:txBody>
      </p:sp>
      <p:sp>
        <p:nvSpPr>
          <p:cNvPr id="33" name="Google Shape;403;p51"/>
          <p:cNvSpPr txBox="1">
            <a:spLocks/>
          </p:cNvSpPr>
          <p:nvPr/>
        </p:nvSpPr>
        <p:spPr>
          <a:xfrm>
            <a:off x="4702297" y="3093773"/>
            <a:ext cx="13812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 Black" panose="020B0A040201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dirty="0" smtClean="0">
                <a:solidFill>
                  <a:schemeClr val="lt1"/>
                </a:solidFill>
              </a:rPr>
              <a:t>CHOICE</a:t>
            </a:r>
            <a:endParaRPr lang="it-IT" sz="1600" dirty="0"/>
          </a:p>
        </p:txBody>
      </p:sp>
      <p:sp>
        <p:nvSpPr>
          <p:cNvPr id="34" name="Google Shape;404;p51"/>
          <p:cNvSpPr txBox="1">
            <a:spLocks noGrp="1"/>
          </p:cNvSpPr>
          <p:nvPr>
            <p:ph type="subTitle" idx="4294967295"/>
          </p:nvPr>
        </p:nvSpPr>
        <p:spPr>
          <a:xfrm>
            <a:off x="4676449" y="3616796"/>
            <a:ext cx="13812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" sz="1100" dirty="0" smtClean="0"/>
              <a:t>Consentono di attribuire il valore alle variabili  </a:t>
            </a:r>
            <a:r>
              <a:rPr lang="it-IT" sz="1100" dirty="0"/>
              <a:t>o di selezione 1 o più di </a:t>
            </a:r>
            <a:r>
              <a:rPr lang="it-IT" sz="1100" dirty="0" smtClean="0"/>
              <a:t>esse </a:t>
            </a:r>
            <a:r>
              <a:rPr lang="es" sz="1100" dirty="0" smtClean="0"/>
              <a:t>attraverso delle box di scelta</a:t>
            </a:r>
            <a:endParaRPr sz="1100" dirty="0"/>
          </a:p>
        </p:txBody>
      </p:sp>
      <p:sp>
        <p:nvSpPr>
          <p:cNvPr id="35" name="Google Shape;405;p51"/>
          <p:cNvSpPr txBox="1">
            <a:spLocks/>
          </p:cNvSpPr>
          <p:nvPr/>
        </p:nvSpPr>
        <p:spPr>
          <a:xfrm>
            <a:off x="6226389" y="3093773"/>
            <a:ext cx="12477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 Black" panose="020B0A040201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dirty="0" smtClean="0">
                <a:solidFill>
                  <a:schemeClr val="lt1"/>
                </a:solidFill>
              </a:rPr>
              <a:t>RANGE</a:t>
            </a:r>
            <a:endParaRPr lang="it-IT" sz="1600" dirty="0"/>
          </a:p>
        </p:txBody>
      </p:sp>
      <p:sp>
        <p:nvSpPr>
          <p:cNvPr id="36" name="Google Shape;406;p51"/>
          <p:cNvSpPr txBox="1">
            <a:spLocks noGrp="1"/>
          </p:cNvSpPr>
          <p:nvPr>
            <p:ph type="subTitle" idx="4294967295"/>
          </p:nvPr>
        </p:nvSpPr>
        <p:spPr>
          <a:xfrm>
            <a:off x="6162974" y="3616796"/>
            <a:ext cx="13812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it-IT" sz="1100" dirty="0"/>
              <a:t>Consentono di attribuire il valore alle variabili </a:t>
            </a:r>
            <a:r>
              <a:rPr lang="it-IT" sz="1100" dirty="0" smtClean="0"/>
              <a:t>attraverso  range o intervalli</a:t>
            </a:r>
            <a:endParaRPr lang="it-IT" sz="1100" dirty="0"/>
          </a:p>
        </p:txBody>
      </p:sp>
      <p:grpSp>
        <p:nvGrpSpPr>
          <p:cNvPr id="37" name="Google Shape;407;p51"/>
          <p:cNvGrpSpPr/>
          <p:nvPr/>
        </p:nvGrpSpPr>
        <p:grpSpPr>
          <a:xfrm>
            <a:off x="3322061" y="1951873"/>
            <a:ext cx="1095440" cy="1141900"/>
            <a:chOff x="3247580" y="1973175"/>
            <a:chExt cx="1095440" cy="1141900"/>
          </a:xfrm>
        </p:grpSpPr>
        <p:sp>
          <p:nvSpPr>
            <p:cNvPr id="38" name="Google Shape;408;p51"/>
            <p:cNvSpPr/>
            <p:nvPr/>
          </p:nvSpPr>
          <p:spPr>
            <a:xfrm>
              <a:off x="3247580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409;p51"/>
            <p:cNvSpPr/>
            <p:nvPr/>
          </p:nvSpPr>
          <p:spPr>
            <a:xfrm>
              <a:off x="3349327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10;p51"/>
            <p:cNvSpPr/>
            <p:nvPr/>
          </p:nvSpPr>
          <p:spPr>
            <a:xfrm>
              <a:off x="3386392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1;p51"/>
            <p:cNvSpPr/>
            <p:nvPr/>
          </p:nvSpPr>
          <p:spPr>
            <a:xfrm>
              <a:off x="3349327" y="2060446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2" name="Google Shape;412;p51"/>
            <p:cNvCxnSpPr/>
            <p:nvPr/>
          </p:nvCxnSpPr>
          <p:spPr>
            <a:xfrm>
              <a:off x="3795750" y="2677975"/>
              <a:ext cx="0" cy="4371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43" name="Google Shape;413;p51"/>
          <p:cNvGrpSpPr/>
          <p:nvPr/>
        </p:nvGrpSpPr>
        <p:grpSpPr>
          <a:xfrm>
            <a:off x="4845277" y="1951948"/>
            <a:ext cx="1095440" cy="1141900"/>
            <a:chOff x="4714005" y="1973175"/>
            <a:chExt cx="1095440" cy="1141900"/>
          </a:xfrm>
        </p:grpSpPr>
        <p:sp>
          <p:nvSpPr>
            <p:cNvPr id="44" name="Google Shape;416;p51"/>
            <p:cNvSpPr/>
            <p:nvPr/>
          </p:nvSpPr>
          <p:spPr>
            <a:xfrm>
              <a:off x="4815752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14;p51"/>
            <p:cNvSpPr/>
            <p:nvPr/>
          </p:nvSpPr>
          <p:spPr>
            <a:xfrm>
              <a:off x="4714005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15;p51"/>
            <p:cNvSpPr/>
            <p:nvPr/>
          </p:nvSpPr>
          <p:spPr>
            <a:xfrm>
              <a:off x="4815752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17;p51"/>
            <p:cNvSpPr/>
            <p:nvPr/>
          </p:nvSpPr>
          <p:spPr>
            <a:xfrm>
              <a:off x="4815752" y="2060446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8" name="Google Shape;418;p51"/>
            <p:cNvCxnSpPr/>
            <p:nvPr/>
          </p:nvCxnSpPr>
          <p:spPr>
            <a:xfrm>
              <a:off x="5262600" y="2677975"/>
              <a:ext cx="0" cy="4371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49" name="Google Shape;419;p51"/>
          <p:cNvGrpSpPr/>
          <p:nvPr/>
        </p:nvGrpSpPr>
        <p:grpSpPr>
          <a:xfrm>
            <a:off x="6302647" y="1951948"/>
            <a:ext cx="1095440" cy="1141900"/>
            <a:chOff x="6180430" y="1973175"/>
            <a:chExt cx="1095440" cy="1141900"/>
          </a:xfrm>
        </p:grpSpPr>
        <p:sp>
          <p:nvSpPr>
            <p:cNvPr id="50" name="Google Shape;420;p51"/>
            <p:cNvSpPr/>
            <p:nvPr/>
          </p:nvSpPr>
          <p:spPr>
            <a:xfrm>
              <a:off x="6180430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421;p51"/>
            <p:cNvSpPr/>
            <p:nvPr/>
          </p:nvSpPr>
          <p:spPr>
            <a:xfrm>
              <a:off x="6282177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422;p51"/>
            <p:cNvSpPr/>
            <p:nvPr/>
          </p:nvSpPr>
          <p:spPr>
            <a:xfrm>
              <a:off x="6229432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423;p51"/>
            <p:cNvSpPr/>
            <p:nvPr/>
          </p:nvSpPr>
          <p:spPr>
            <a:xfrm>
              <a:off x="6282177" y="2060446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54" name="Google Shape;424;p51"/>
            <p:cNvCxnSpPr/>
            <p:nvPr/>
          </p:nvCxnSpPr>
          <p:spPr>
            <a:xfrm>
              <a:off x="6728025" y="2677975"/>
              <a:ext cx="0" cy="4371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sp>
        <p:nvSpPr>
          <p:cNvPr id="55" name="Google Shape;397;p51"/>
          <p:cNvSpPr txBox="1">
            <a:spLocks/>
          </p:cNvSpPr>
          <p:nvPr/>
        </p:nvSpPr>
        <p:spPr>
          <a:xfrm>
            <a:off x="3491703" y="2128230"/>
            <a:ext cx="784800" cy="5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 Black" panose="020B0A040201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it-IT" sz="2400" dirty="0" smtClean="0"/>
              <a:t>A</a:t>
            </a:r>
            <a:endParaRPr lang="it-IT" sz="2400" dirty="0"/>
          </a:p>
        </p:txBody>
      </p:sp>
      <p:sp>
        <p:nvSpPr>
          <p:cNvPr id="56" name="Google Shape;555;p57"/>
          <p:cNvSpPr/>
          <p:nvPr/>
        </p:nvSpPr>
        <p:spPr>
          <a:xfrm>
            <a:off x="1604926" y="3577721"/>
            <a:ext cx="1466438" cy="1249313"/>
          </a:xfrm>
          <a:prstGeom prst="rect">
            <a:avLst/>
          </a:prstGeom>
          <a:solidFill>
            <a:srgbClr val="FFFFFF">
              <a:alpha val="119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 dirty="0"/>
          </a:p>
        </p:txBody>
      </p:sp>
      <p:cxnSp>
        <p:nvCxnSpPr>
          <p:cNvPr id="57" name="Connettore diritto 56"/>
          <p:cNvCxnSpPr/>
          <p:nvPr/>
        </p:nvCxnSpPr>
        <p:spPr>
          <a:xfrm flipV="1">
            <a:off x="2400431" y="1585400"/>
            <a:ext cx="40039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dirty="0" smtClean="0">
                <a:solidFill>
                  <a:schemeClr val="tx2"/>
                </a:solidFill>
              </a:rPr>
              <a:t>R + </a:t>
            </a:r>
            <a:r>
              <a:rPr lang="it-IT" dirty="0">
                <a:solidFill>
                  <a:schemeClr val="tx2"/>
                </a:solidFill>
              </a:rPr>
              <a:t>SHINY</a:t>
            </a:r>
          </a:p>
        </p:txBody>
      </p:sp>
    </p:spTree>
    <p:extLst>
      <p:ext uri="{BB962C8B-B14F-4D97-AF65-F5344CB8AC3E}">
        <p14:creationId xmlns:p14="http://schemas.microsoft.com/office/powerpoint/2010/main" val="21968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ottotitolo 6"/>
          <p:cNvSpPr>
            <a:spLocks noGrp="1"/>
          </p:cNvSpPr>
          <p:nvPr>
            <p:ph type="subTitle" idx="4294967295"/>
          </p:nvPr>
        </p:nvSpPr>
        <p:spPr>
          <a:xfrm>
            <a:off x="587259" y="958411"/>
            <a:ext cx="7926360" cy="650900"/>
          </a:xfrm>
          <a:prstGeom prst="rect">
            <a:avLst/>
          </a:prstGeom>
        </p:spPr>
        <p:txBody>
          <a:bodyPr/>
          <a:lstStyle/>
          <a:p>
            <a:pPr marL="0" indent="0" algn="ctr">
              <a:buSzPts val="1200"/>
            </a:pPr>
            <a:r>
              <a:rPr lang="it-IT" sz="3600" dirty="0">
                <a:solidFill>
                  <a:schemeClr val="tx2"/>
                </a:solidFill>
                <a:latin typeface="Squada One"/>
                <a:ea typeface="Squada One"/>
                <a:cs typeface="Squada One"/>
                <a:sym typeface="Squada One"/>
              </a:rPr>
              <a:t>I WIDGET</a:t>
            </a:r>
          </a:p>
          <a:p>
            <a:pPr marL="0" indent="0" algn="just">
              <a:buSzPts val="1200"/>
            </a:pPr>
            <a:endParaRPr lang="it-IT" sz="1400" dirty="0">
              <a:solidFill>
                <a:schemeClr val="tx2"/>
              </a:solidFill>
            </a:endParaRPr>
          </a:p>
        </p:txBody>
      </p:sp>
      <p:pic>
        <p:nvPicPr>
          <p:cNvPr id="58" name="Immagin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43" y="1863175"/>
            <a:ext cx="2167490" cy="964020"/>
          </a:xfrm>
          <a:prstGeom prst="rect">
            <a:avLst/>
          </a:prstGeom>
        </p:spPr>
      </p:pic>
      <p:pic>
        <p:nvPicPr>
          <p:cNvPr id="59" name="Immagin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99" y="2981297"/>
            <a:ext cx="2171949" cy="964020"/>
          </a:xfrm>
          <a:prstGeom prst="rect">
            <a:avLst/>
          </a:prstGeom>
        </p:spPr>
      </p:pic>
      <p:pic>
        <p:nvPicPr>
          <p:cNvPr id="60" name="Immagin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99" y="1863175"/>
            <a:ext cx="2167490" cy="964020"/>
          </a:xfrm>
          <a:prstGeom prst="rect">
            <a:avLst/>
          </a:prstGeom>
        </p:spPr>
      </p:pic>
      <p:pic>
        <p:nvPicPr>
          <p:cNvPr id="61" name="Immagin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043" y="2979596"/>
            <a:ext cx="2171948" cy="965721"/>
          </a:xfrm>
          <a:prstGeom prst="rect">
            <a:avLst/>
          </a:prstGeom>
        </p:spPr>
      </p:pic>
      <p:sp>
        <p:nvSpPr>
          <p:cNvPr id="62" name="CasellaDiTesto 61"/>
          <p:cNvSpPr txBox="1"/>
          <p:nvPr/>
        </p:nvSpPr>
        <p:spPr>
          <a:xfrm>
            <a:off x="4944352" y="1562103"/>
            <a:ext cx="4640083" cy="33085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sz="900" dirty="0" smtClean="0">
                <a:latin typeface="+mn-lt"/>
              </a:rPr>
              <a:t>server&lt;-</a:t>
            </a:r>
            <a:r>
              <a:rPr lang="it-IT" sz="900" dirty="0">
                <a:latin typeface="+mn-lt"/>
              </a:rPr>
              <a:t>function(input,output</a:t>
            </a:r>
            <a:r>
              <a:rPr lang="it-IT" sz="900" dirty="0" smtClean="0">
                <a:latin typeface="+mn-lt"/>
              </a:rPr>
              <a:t>){</a:t>
            </a:r>
          </a:p>
          <a:p>
            <a:r>
              <a:rPr lang="it-IT" sz="700" dirty="0" smtClean="0">
                <a:latin typeface="+mn-lt"/>
              </a:rPr>
              <a:t>#file</a:t>
            </a:r>
          </a:p>
          <a:p>
            <a:r>
              <a:rPr lang="it-IT" altLang="it-IT" sz="900" dirty="0" smtClean="0">
                <a:latin typeface="+mn-lt"/>
              </a:rPr>
              <a:t>      output$valueFile &lt;- renderPrint({ str(input$file) })</a:t>
            </a:r>
            <a:endParaRPr lang="it-IT" altLang="it-IT" sz="500" dirty="0"/>
          </a:p>
          <a:p>
            <a:r>
              <a:rPr lang="it-IT" sz="700" dirty="0" smtClean="0">
                <a:latin typeface="+mn-lt"/>
              </a:rPr>
              <a:t>#text</a:t>
            </a:r>
          </a:p>
          <a:p>
            <a:r>
              <a:rPr lang="it-IT" altLang="it-IT" sz="900" dirty="0" smtClean="0">
                <a:latin typeface="+mn-lt"/>
              </a:rPr>
              <a:t>      output$valueText </a:t>
            </a:r>
            <a:r>
              <a:rPr lang="it-IT" altLang="it-IT" sz="900" dirty="0">
                <a:latin typeface="+mn-lt"/>
              </a:rPr>
              <a:t>&lt;- renderPrint({ input$text </a:t>
            </a:r>
            <a:r>
              <a:rPr lang="it-IT" altLang="it-IT" sz="900" dirty="0" smtClean="0">
                <a:latin typeface="+mn-lt"/>
              </a:rPr>
              <a:t>})</a:t>
            </a:r>
            <a:endParaRPr lang="it-IT" altLang="it-IT" sz="900" dirty="0"/>
          </a:p>
          <a:p>
            <a:r>
              <a:rPr lang="it-IT" sz="700" dirty="0" smtClean="0">
                <a:latin typeface="+mn-lt"/>
              </a:rPr>
              <a:t>#numeric</a:t>
            </a:r>
            <a:endParaRPr lang="it-IT" sz="700" dirty="0"/>
          </a:p>
          <a:p>
            <a:r>
              <a:rPr lang="it-IT" altLang="it-IT" sz="900" dirty="0" smtClean="0">
                <a:latin typeface="+mn-lt"/>
              </a:rPr>
              <a:t>      output$valueNumeric </a:t>
            </a:r>
            <a:r>
              <a:rPr lang="it-IT" altLang="it-IT" sz="900" dirty="0">
                <a:latin typeface="+mn-lt"/>
              </a:rPr>
              <a:t>&lt;- renderPrint({ input$num </a:t>
            </a:r>
            <a:r>
              <a:rPr lang="it-IT" altLang="it-IT" sz="900" dirty="0" smtClean="0">
                <a:latin typeface="+mn-lt"/>
              </a:rPr>
              <a:t>})</a:t>
            </a:r>
            <a:endParaRPr lang="it-IT" altLang="it-IT" sz="500" dirty="0"/>
          </a:p>
          <a:p>
            <a:r>
              <a:rPr lang="it-IT" sz="700" dirty="0" smtClean="0">
                <a:latin typeface="+mn-lt"/>
              </a:rPr>
              <a:t>#data</a:t>
            </a:r>
          </a:p>
          <a:p>
            <a:r>
              <a:rPr lang="it-IT" altLang="it-IT" sz="700" dirty="0"/>
              <a:t> </a:t>
            </a:r>
            <a:r>
              <a:rPr lang="it-IT" altLang="it-IT" sz="700" dirty="0" smtClean="0"/>
              <a:t>       </a:t>
            </a:r>
            <a:r>
              <a:rPr lang="it-IT" altLang="it-IT" sz="900" dirty="0" smtClean="0">
                <a:latin typeface="+mn-lt"/>
              </a:rPr>
              <a:t>output$valueData </a:t>
            </a:r>
            <a:r>
              <a:rPr lang="it-IT" altLang="it-IT" sz="900" dirty="0">
                <a:latin typeface="+mn-lt"/>
              </a:rPr>
              <a:t>&lt;- renderPrint({ input$date }) </a:t>
            </a:r>
            <a:endParaRPr lang="it-IT" sz="900" dirty="0">
              <a:latin typeface="+mn-lt"/>
            </a:endParaRPr>
          </a:p>
          <a:p>
            <a:r>
              <a:rPr lang="it-IT" sz="900" dirty="0" smtClean="0">
                <a:latin typeface="+mn-lt"/>
              </a:rPr>
              <a:t>}</a:t>
            </a:r>
          </a:p>
          <a:p>
            <a:r>
              <a:rPr lang="it-IT" sz="900" dirty="0" smtClean="0">
                <a:latin typeface="+mn-lt"/>
              </a:rPr>
              <a:t>ui&lt;-fluidPage(</a:t>
            </a:r>
          </a:p>
          <a:p>
            <a:r>
              <a:rPr lang="it-IT" sz="700" dirty="0" smtClean="0">
                <a:latin typeface="+mn-lt"/>
              </a:rPr>
              <a:t>#file</a:t>
            </a:r>
          </a:p>
          <a:p>
            <a:r>
              <a:rPr lang="it-IT" altLang="it-IT" sz="900" dirty="0" smtClean="0">
                <a:latin typeface="+mn-lt"/>
              </a:rPr>
              <a:t>     fileInput</a:t>
            </a:r>
            <a:r>
              <a:rPr lang="it-IT" altLang="it-IT" sz="900" dirty="0">
                <a:latin typeface="+mn-lt"/>
              </a:rPr>
              <a:t>("file", label = h3("File input")), </a:t>
            </a:r>
            <a:endParaRPr lang="it-IT" altLang="it-IT" sz="900" dirty="0" smtClean="0">
              <a:latin typeface="+mn-lt"/>
            </a:endParaRPr>
          </a:p>
          <a:p>
            <a:r>
              <a:rPr lang="it-IT" altLang="it-IT" sz="900" dirty="0" smtClean="0">
                <a:latin typeface="+mn-lt"/>
              </a:rPr>
              <a:t>     hr(),</a:t>
            </a:r>
          </a:p>
          <a:p>
            <a:r>
              <a:rPr lang="it-IT" altLang="it-IT" sz="900" dirty="0" smtClean="0">
                <a:latin typeface="+mn-lt"/>
              </a:rPr>
              <a:t>     fluidRow(verbatimTextOutput</a:t>
            </a:r>
            <a:r>
              <a:rPr lang="it-IT" altLang="it-IT" sz="900" dirty="0">
                <a:latin typeface="+mn-lt"/>
              </a:rPr>
              <a:t>("</a:t>
            </a:r>
            <a:r>
              <a:rPr lang="it-IT" altLang="it-IT" sz="900" dirty="0" smtClean="0">
                <a:latin typeface="+mn-lt"/>
              </a:rPr>
              <a:t>valueFile"))</a:t>
            </a:r>
            <a:endParaRPr lang="it-IT" altLang="it-IT" sz="1600" dirty="0">
              <a:latin typeface="+mn-lt"/>
            </a:endParaRPr>
          </a:p>
          <a:p>
            <a:r>
              <a:rPr lang="it-IT" sz="700" dirty="0" smtClean="0">
                <a:latin typeface="+mn-lt"/>
              </a:rPr>
              <a:t>#text</a:t>
            </a:r>
          </a:p>
          <a:p>
            <a:r>
              <a:rPr lang="it-IT" altLang="it-IT" sz="900" dirty="0" smtClean="0">
                <a:latin typeface="+mn-lt"/>
              </a:rPr>
              <a:t>     textInput</a:t>
            </a:r>
            <a:r>
              <a:rPr lang="it-IT" altLang="it-IT" sz="900" dirty="0">
                <a:latin typeface="+mn-lt"/>
              </a:rPr>
              <a:t>("text", label = h3("Text input"), value = "Enter text</a:t>
            </a:r>
            <a:r>
              <a:rPr lang="it-IT" altLang="it-IT" sz="900" dirty="0" smtClean="0">
                <a:latin typeface="+mn-lt"/>
              </a:rPr>
              <a:t>..."),</a:t>
            </a:r>
          </a:p>
          <a:p>
            <a:r>
              <a:rPr lang="it-IT" altLang="it-IT" sz="900" dirty="0" smtClean="0">
                <a:latin typeface="+mn-lt"/>
              </a:rPr>
              <a:t>     fluidRow(verbatimTextOutput</a:t>
            </a:r>
            <a:r>
              <a:rPr lang="it-IT" altLang="it-IT" sz="900" dirty="0">
                <a:latin typeface="+mn-lt"/>
              </a:rPr>
              <a:t>("</a:t>
            </a:r>
            <a:r>
              <a:rPr lang="it-IT" altLang="it-IT" sz="900" dirty="0" smtClean="0">
                <a:latin typeface="+mn-lt"/>
              </a:rPr>
              <a:t>valueText"))</a:t>
            </a:r>
            <a:endParaRPr lang="it-IT" altLang="it-IT" sz="1600" dirty="0">
              <a:latin typeface="+mn-lt"/>
            </a:endParaRPr>
          </a:p>
          <a:p>
            <a:r>
              <a:rPr lang="it-IT" sz="700" dirty="0" smtClean="0">
                <a:latin typeface="+mn-lt"/>
              </a:rPr>
              <a:t>#numeric</a:t>
            </a:r>
          </a:p>
          <a:p>
            <a:r>
              <a:rPr lang="it-IT" altLang="it-IT" sz="900" dirty="0" smtClean="0">
                <a:latin typeface="+mn-lt"/>
              </a:rPr>
              <a:t>     numericInput</a:t>
            </a:r>
            <a:r>
              <a:rPr lang="it-IT" altLang="it-IT" sz="900" dirty="0">
                <a:latin typeface="+mn-lt"/>
              </a:rPr>
              <a:t>("num", label = h3("Numeric input"), value = 1), </a:t>
            </a:r>
            <a:endParaRPr lang="it-IT" altLang="it-IT" sz="900" dirty="0" smtClean="0">
              <a:latin typeface="+mn-lt"/>
            </a:endParaRPr>
          </a:p>
          <a:p>
            <a:r>
              <a:rPr lang="it-IT" altLang="it-IT" sz="900" dirty="0" smtClean="0">
                <a:latin typeface="+mn-lt"/>
              </a:rPr>
              <a:t>     fluidRow(verbatimTextOutput</a:t>
            </a:r>
            <a:r>
              <a:rPr lang="it-IT" altLang="it-IT" sz="900" dirty="0">
                <a:latin typeface="+mn-lt"/>
              </a:rPr>
              <a:t>("</a:t>
            </a:r>
            <a:r>
              <a:rPr lang="it-IT" altLang="it-IT" sz="900" dirty="0" smtClean="0">
                <a:latin typeface="+mn-lt"/>
              </a:rPr>
              <a:t>valueNumeric")))</a:t>
            </a:r>
            <a:endParaRPr lang="it-IT" sz="900" dirty="0" smtClean="0">
              <a:latin typeface="+mn-lt"/>
            </a:endParaRPr>
          </a:p>
          <a:p>
            <a:r>
              <a:rPr lang="it-IT" sz="700" dirty="0" smtClean="0">
                <a:latin typeface="+mn-lt"/>
              </a:rPr>
              <a:t>#data</a:t>
            </a:r>
            <a:endParaRPr lang="it-IT" sz="700" dirty="0">
              <a:latin typeface="+mn-lt"/>
            </a:endParaRPr>
          </a:p>
          <a:p>
            <a:r>
              <a:rPr lang="it-IT" altLang="it-IT" sz="900" dirty="0" smtClean="0">
                <a:latin typeface="+mn-lt"/>
              </a:rPr>
              <a:t>    dateInput</a:t>
            </a:r>
            <a:r>
              <a:rPr lang="it-IT" altLang="it-IT" sz="900" dirty="0">
                <a:latin typeface="+mn-lt"/>
              </a:rPr>
              <a:t>("date", label = h3("Date input"), value = "2014-01-01"), </a:t>
            </a:r>
            <a:endParaRPr lang="it-IT" altLang="it-IT" sz="900" dirty="0" smtClean="0">
              <a:latin typeface="+mn-lt"/>
            </a:endParaRPr>
          </a:p>
          <a:p>
            <a:r>
              <a:rPr lang="it-IT" altLang="it-IT" sz="900" dirty="0" smtClean="0">
                <a:latin typeface="+mn-lt"/>
              </a:rPr>
              <a:t>    fluidRow(verbatimTextOutput</a:t>
            </a:r>
            <a:r>
              <a:rPr lang="it-IT" altLang="it-IT" sz="900" dirty="0">
                <a:latin typeface="+mn-lt"/>
              </a:rPr>
              <a:t>("</a:t>
            </a:r>
            <a:r>
              <a:rPr lang="it-IT" altLang="it-IT" sz="900" dirty="0" smtClean="0">
                <a:latin typeface="+mn-lt"/>
              </a:rPr>
              <a:t>valueData"))</a:t>
            </a:r>
            <a:r>
              <a:rPr lang="it-IT" altLang="it-IT" sz="500" dirty="0" smtClean="0">
                <a:latin typeface="+mn-lt"/>
              </a:rPr>
              <a:t> </a:t>
            </a:r>
            <a:endParaRPr lang="it-IT" sz="900" dirty="0" smtClean="0">
              <a:latin typeface="+mn-lt"/>
            </a:endParaRPr>
          </a:p>
          <a:p>
            <a:r>
              <a:rPr lang="it-IT" sz="900" dirty="0">
                <a:latin typeface="+mn-lt"/>
              </a:rPr>
              <a:t>)</a:t>
            </a:r>
          </a:p>
        </p:txBody>
      </p:sp>
      <p:cxnSp>
        <p:nvCxnSpPr>
          <p:cNvPr id="63" name="Connettore diritto 62"/>
          <p:cNvCxnSpPr/>
          <p:nvPr/>
        </p:nvCxnSpPr>
        <p:spPr>
          <a:xfrm flipV="1">
            <a:off x="2671682" y="1589577"/>
            <a:ext cx="40039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R + </a:t>
            </a:r>
            <a:r>
              <a:rPr lang="it-IT" sz="5400" dirty="0">
                <a:solidFill>
                  <a:schemeClr val="tx2"/>
                </a:solidFill>
              </a:rPr>
              <a:t>SHINY</a:t>
            </a:r>
          </a:p>
        </p:txBody>
      </p:sp>
    </p:spTree>
    <p:extLst>
      <p:ext uri="{BB962C8B-B14F-4D97-AF65-F5344CB8AC3E}">
        <p14:creationId xmlns:p14="http://schemas.microsoft.com/office/powerpoint/2010/main" val="25071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ottotitolo 6"/>
          <p:cNvSpPr>
            <a:spLocks noGrp="1"/>
          </p:cNvSpPr>
          <p:nvPr>
            <p:ph type="subTitle" idx="4294967295"/>
          </p:nvPr>
        </p:nvSpPr>
        <p:spPr>
          <a:xfrm>
            <a:off x="587259" y="958411"/>
            <a:ext cx="7926360" cy="650900"/>
          </a:xfrm>
          <a:prstGeom prst="rect">
            <a:avLst/>
          </a:prstGeom>
        </p:spPr>
        <p:txBody>
          <a:bodyPr/>
          <a:lstStyle/>
          <a:p>
            <a:pPr marL="0" indent="0" algn="ctr">
              <a:buSzPts val="1200"/>
            </a:pPr>
            <a:r>
              <a:rPr lang="it-IT" sz="3600" dirty="0">
                <a:solidFill>
                  <a:schemeClr val="tx2"/>
                </a:solidFill>
                <a:latin typeface="Squada One"/>
                <a:ea typeface="Squada One"/>
                <a:cs typeface="Squada One"/>
                <a:sym typeface="Squada One"/>
              </a:rPr>
              <a:t>I WIDGET</a:t>
            </a:r>
          </a:p>
          <a:p>
            <a:pPr marL="0" indent="0" algn="just">
              <a:buSzPts val="1200"/>
            </a:pPr>
            <a:endParaRPr lang="it-IT" sz="1400" dirty="0">
              <a:solidFill>
                <a:schemeClr val="tx2"/>
              </a:solidFill>
            </a:endParaRPr>
          </a:p>
        </p:txBody>
      </p:sp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R + </a:t>
            </a:r>
            <a:r>
              <a:rPr lang="it-IT" sz="5400" dirty="0">
                <a:solidFill>
                  <a:schemeClr val="tx2"/>
                </a:solidFill>
              </a:rPr>
              <a:t>SHINY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0" y="1863175"/>
            <a:ext cx="2171948" cy="964884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379" y="1863175"/>
            <a:ext cx="2113612" cy="964884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5098473" y="1807692"/>
            <a:ext cx="3721680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00">
                <a:solidFill>
                  <a:schemeClr val="bg1"/>
                </a:solidFill>
              </a:defRPr>
            </a:lvl1pPr>
            <a:lvl7pPr>
              <a:defRPr sz="900">
                <a:solidFill>
                  <a:schemeClr val="bg1"/>
                </a:solidFill>
                <a:latin typeface="Menlo"/>
              </a:defRPr>
            </a:lvl7pPr>
          </a:lstStyle>
          <a:p>
            <a:r>
              <a:rPr lang="it-IT" dirty="0" smtClean="0">
                <a:solidFill>
                  <a:schemeClr val="tx1"/>
                </a:solidFill>
                <a:latin typeface="+mn-lt"/>
              </a:rPr>
              <a:t>server&lt;-</a:t>
            </a:r>
            <a:r>
              <a:rPr lang="it-IT" dirty="0">
                <a:solidFill>
                  <a:schemeClr val="tx1"/>
                </a:solidFill>
                <a:latin typeface="+mn-lt"/>
              </a:rPr>
              <a:t>function(input,output){</a:t>
            </a:r>
          </a:p>
          <a:p>
            <a:r>
              <a:rPr lang="it-IT" sz="700" dirty="0">
                <a:solidFill>
                  <a:schemeClr val="tx1"/>
                </a:solidFill>
                <a:latin typeface="+mn-lt"/>
              </a:rPr>
              <a:t>#button</a:t>
            </a:r>
          </a:p>
          <a:p>
            <a:r>
              <a:rPr lang="it-IT" altLang="it-IT" dirty="0">
                <a:solidFill>
                  <a:schemeClr val="tx1"/>
                </a:solidFill>
                <a:latin typeface="+mn-lt"/>
              </a:rPr>
              <a:t> </a:t>
            </a:r>
            <a:r>
              <a:rPr lang="it-IT" altLang="it-IT" dirty="0" smtClean="0">
                <a:solidFill>
                  <a:schemeClr val="tx1"/>
                </a:solidFill>
                <a:latin typeface="+mn-lt"/>
              </a:rPr>
              <a:t>   output$valueButton </a:t>
            </a:r>
            <a:r>
              <a:rPr lang="it-IT" altLang="it-IT" dirty="0">
                <a:solidFill>
                  <a:schemeClr val="tx1"/>
                </a:solidFill>
                <a:latin typeface="+mn-lt"/>
              </a:rPr>
              <a:t>&lt;- renderPrint({ input$action })</a:t>
            </a:r>
          </a:p>
          <a:p>
            <a:r>
              <a:rPr lang="it-IT" dirty="0" smtClean="0">
                <a:solidFill>
                  <a:schemeClr val="tx1"/>
                </a:solidFill>
                <a:latin typeface="+mn-lt"/>
              </a:rPr>
              <a:t>}</a:t>
            </a:r>
          </a:p>
          <a:p>
            <a:r>
              <a:rPr lang="it-IT" dirty="0" smtClean="0">
                <a:solidFill>
                  <a:schemeClr val="tx1"/>
                </a:solidFill>
                <a:latin typeface="+mn-lt"/>
              </a:rPr>
              <a:t>ui&lt;-</a:t>
            </a:r>
            <a:r>
              <a:rPr lang="it-IT" altLang="it-IT" dirty="0" smtClean="0">
                <a:solidFill>
                  <a:schemeClr val="tx1"/>
                </a:solidFill>
                <a:latin typeface="+mn-lt"/>
              </a:rPr>
              <a:t>fluidPage(</a:t>
            </a:r>
          </a:p>
          <a:p>
            <a:r>
              <a:rPr lang="it-IT" sz="700" dirty="0">
                <a:solidFill>
                  <a:schemeClr val="tx1"/>
                </a:solidFill>
                <a:latin typeface="+mn-lt"/>
              </a:rPr>
              <a:t>#</a:t>
            </a:r>
            <a:r>
              <a:rPr lang="it-IT" sz="700" dirty="0" smtClean="0">
                <a:solidFill>
                  <a:schemeClr val="tx1"/>
                </a:solidFill>
                <a:latin typeface="+mn-lt"/>
              </a:rPr>
              <a:t>button</a:t>
            </a:r>
            <a:endParaRPr lang="it-IT" altLang="it-IT" sz="700" dirty="0" smtClean="0">
              <a:solidFill>
                <a:schemeClr val="tx1"/>
              </a:solidFill>
              <a:latin typeface="+mn-lt"/>
            </a:endParaRPr>
          </a:p>
          <a:p>
            <a:r>
              <a:rPr lang="it-IT" altLang="it-IT" dirty="0">
                <a:solidFill>
                  <a:schemeClr val="tx1"/>
                </a:solidFill>
                <a:latin typeface="+mn-lt"/>
              </a:rPr>
              <a:t> </a:t>
            </a:r>
            <a:r>
              <a:rPr lang="it-IT" altLang="it-IT" dirty="0" smtClean="0">
                <a:solidFill>
                  <a:schemeClr val="tx1"/>
                </a:solidFill>
                <a:latin typeface="+mn-lt"/>
              </a:rPr>
              <a:t>   actionButton</a:t>
            </a:r>
            <a:r>
              <a:rPr lang="it-IT" altLang="it-IT" dirty="0">
                <a:solidFill>
                  <a:schemeClr val="tx1"/>
                </a:solidFill>
                <a:latin typeface="+mn-lt"/>
              </a:rPr>
              <a:t>("action", label = "Action</a:t>
            </a:r>
            <a:r>
              <a:rPr lang="it-IT" altLang="it-IT" dirty="0" smtClean="0">
                <a:solidFill>
                  <a:schemeClr val="tx1"/>
                </a:solidFill>
                <a:latin typeface="+mn-lt"/>
              </a:rPr>
              <a:t>"),</a:t>
            </a:r>
          </a:p>
          <a:p>
            <a:r>
              <a:rPr lang="it-IT" altLang="it-IT" dirty="0">
                <a:solidFill>
                  <a:schemeClr val="tx1"/>
                </a:solidFill>
                <a:latin typeface="+mn-lt"/>
              </a:rPr>
              <a:t> </a:t>
            </a:r>
            <a:r>
              <a:rPr lang="it-IT" altLang="it-IT" dirty="0" smtClean="0">
                <a:solidFill>
                  <a:schemeClr val="tx1"/>
                </a:solidFill>
                <a:latin typeface="+mn-lt"/>
              </a:rPr>
              <a:t>   hr(),</a:t>
            </a:r>
          </a:p>
          <a:p>
            <a:r>
              <a:rPr lang="it-IT" altLang="it-IT" dirty="0">
                <a:solidFill>
                  <a:schemeClr val="tx1"/>
                </a:solidFill>
                <a:latin typeface="+mn-lt"/>
              </a:rPr>
              <a:t> </a:t>
            </a:r>
            <a:r>
              <a:rPr lang="it-IT" altLang="it-IT" dirty="0" smtClean="0">
                <a:solidFill>
                  <a:schemeClr val="tx1"/>
                </a:solidFill>
                <a:latin typeface="+mn-lt"/>
              </a:rPr>
              <a:t>   fluidRow(verbatimTextOutput</a:t>
            </a:r>
            <a:r>
              <a:rPr lang="it-IT" altLang="it-IT" dirty="0">
                <a:solidFill>
                  <a:schemeClr val="tx1"/>
                </a:solidFill>
                <a:latin typeface="+mn-lt"/>
              </a:rPr>
              <a:t>("</a:t>
            </a:r>
            <a:r>
              <a:rPr lang="it-IT" altLang="it-IT" dirty="0" smtClean="0">
                <a:solidFill>
                  <a:schemeClr val="tx1"/>
                </a:solidFill>
                <a:latin typeface="+mn-lt"/>
              </a:rPr>
              <a:t>valueButton"))</a:t>
            </a:r>
          </a:p>
          <a:p>
            <a:r>
              <a:rPr lang="it-IT" altLang="it-IT" sz="700" dirty="0" smtClean="0">
                <a:solidFill>
                  <a:schemeClr val="tx1"/>
                </a:solidFill>
                <a:latin typeface="+mn-lt"/>
              </a:rPr>
              <a:t>#link</a:t>
            </a:r>
          </a:p>
          <a:p>
            <a:r>
              <a:rPr lang="it-IT" altLang="it-IT" dirty="0" smtClean="0">
                <a:solidFill>
                  <a:schemeClr val="tx1"/>
                </a:solidFill>
                <a:latin typeface="+mn-lt"/>
              </a:rPr>
              <a:t>    helpText</a:t>
            </a:r>
            <a:r>
              <a:rPr lang="it-IT" altLang="it-IT" dirty="0">
                <a:solidFill>
                  <a:schemeClr val="tx1"/>
                </a:solidFill>
                <a:latin typeface="+mn-lt"/>
              </a:rPr>
              <a:t>(   </a:t>
            </a:r>
            <a:r>
              <a:rPr lang="it-IT" altLang="it-IT" dirty="0" smtClean="0">
                <a:solidFill>
                  <a:schemeClr val="tx1"/>
                </a:solidFill>
                <a:latin typeface="+mn-lt"/>
              </a:rPr>
              <a:t>a(</a:t>
            </a:r>
            <a:r>
              <a:rPr lang="it-IT" altLang="it-IT" dirty="0">
                <a:solidFill>
                  <a:schemeClr val="tx1"/>
                </a:solidFill>
                <a:latin typeface="+mn-lt"/>
              </a:rPr>
              <a:t>"</a:t>
            </a:r>
            <a:r>
              <a:rPr lang="it-IT" altLang="it-IT" dirty="0" smtClean="0">
                <a:solidFill>
                  <a:schemeClr val="tx1"/>
                </a:solidFill>
                <a:latin typeface="+mn-lt"/>
              </a:rPr>
              <a:t>Leggi l’articolo",     href="https://......com")</a:t>
            </a:r>
          </a:p>
          <a:p>
            <a:r>
              <a:rPr lang="it-IT" altLang="it-IT" dirty="0" smtClean="0">
                <a:solidFill>
                  <a:schemeClr val="tx1"/>
                </a:solidFill>
                <a:latin typeface="+mn-lt"/>
              </a:rPr>
              <a:t>) </a:t>
            </a:r>
            <a:endParaRPr lang="it-IT" altLang="it-IT" dirty="0">
              <a:solidFill>
                <a:schemeClr val="tx1"/>
              </a:solidFill>
              <a:latin typeface="+mn-lt"/>
            </a:endParaRPr>
          </a:p>
          <a:p>
            <a:endParaRPr lang="it-IT" dirty="0">
              <a:solidFill>
                <a:schemeClr val="tx1"/>
              </a:solidFill>
              <a:latin typeface="+mn-lt"/>
            </a:endParaRPr>
          </a:p>
          <a:p>
            <a:endParaRPr lang="it-IT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3" name="Connettore diritto 12"/>
          <p:cNvCxnSpPr/>
          <p:nvPr/>
        </p:nvCxnSpPr>
        <p:spPr>
          <a:xfrm flipV="1">
            <a:off x="2671682" y="1589577"/>
            <a:ext cx="40039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5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ottotitolo 6"/>
          <p:cNvSpPr>
            <a:spLocks noGrp="1"/>
          </p:cNvSpPr>
          <p:nvPr>
            <p:ph type="subTitle" idx="4294967295"/>
          </p:nvPr>
        </p:nvSpPr>
        <p:spPr>
          <a:xfrm>
            <a:off x="587259" y="958411"/>
            <a:ext cx="7926360" cy="650900"/>
          </a:xfrm>
          <a:prstGeom prst="rect">
            <a:avLst/>
          </a:prstGeom>
        </p:spPr>
        <p:txBody>
          <a:bodyPr/>
          <a:lstStyle/>
          <a:p>
            <a:pPr marL="0" indent="0" algn="ctr">
              <a:buSzPts val="1200"/>
            </a:pPr>
            <a:r>
              <a:rPr lang="it-IT" sz="3600" dirty="0">
                <a:solidFill>
                  <a:schemeClr val="tx2"/>
                </a:solidFill>
                <a:latin typeface="Squada One"/>
                <a:ea typeface="Squada One"/>
                <a:cs typeface="Squada One"/>
                <a:sym typeface="Squada One"/>
              </a:rPr>
              <a:t>I WIDGET</a:t>
            </a:r>
          </a:p>
          <a:p>
            <a:pPr marL="0" indent="0" algn="just">
              <a:buSzPts val="1200"/>
            </a:pPr>
            <a:endParaRPr lang="it-IT" sz="1400" dirty="0">
              <a:solidFill>
                <a:schemeClr val="tx2"/>
              </a:solidFill>
            </a:endParaRPr>
          </a:p>
        </p:txBody>
      </p:sp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R + </a:t>
            </a:r>
            <a:r>
              <a:rPr lang="it-IT" sz="5400" dirty="0">
                <a:solidFill>
                  <a:schemeClr val="tx2"/>
                </a:solidFill>
              </a:rPr>
              <a:t>SHINY</a:t>
            </a:r>
          </a:p>
        </p:txBody>
      </p:sp>
      <p:cxnSp>
        <p:nvCxnSpPr>
          <p:cNvPr id="13" name="Connettore diritto 12"/>
          <p:cNvCxnSpPr/>
          <p:nvPr/>
        </p:nvCxnSpPr>
        <p:spPr>
          <a:xfrm flipV="1">
            <a:off x="2671682" y="1589577"/>
            <a:ext cx="40039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99" y="1863175"/>
            <a:ext cx="2171949" cy="96402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043" y="1863175"/>
            <a:ext cx="2171948" cy="963552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62" y="2979596"/>
            <a:ext cx="2171586" cy="965721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044" y="2979596"/>
            <a:ext cx="2171948" cy="965721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4740992" y="1589577"/>
            <a:ext cx="4345177" cy="35855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sz="900" dirty="0" smtClean="0">
                <a:latin typeface="+mj-lt"/>
              </a:rPr>
              <a:t>server&lt;-</a:t>
            </a:r>
            <a:r>
              <a:rPr lang="it-IT" sz="900" dirty="0">
                <a:latin typeface="+mj-lt"/>
              </a:rPr>
              <a:t>function(input,output</a:t>
            </a:r>
            <a:r>
              <a:rPr lang="it-IT" sz="900" dirty="0" smtClean="0">
                <a:latin typeface="+mj-lt"/>
              </a:rPr>
              <a:t>){</a:t>
            </a:r>
          </a:p>
          <a:p>
            <a:r>
              <a:rPr lang="it-IT" sz="700" dirty="0" smtClean="0">
                <a:latin typeface="+mj-lt"/>
              </a:rPr>
              <a:t>#Select</a:t>
            </a:r>
          </a:p>
          <a:p>
            <a:r>
              <a:rPr lang="it-IT" altLang="it-IT" sz="900" dirty="0">
                <a:latin typeface="+mj-lt"/>
              </a:rPr>
              <a:t> </a:t>
            </a:r>
            <a:r>
              <a:rPr lang="it-IT" altLang="it-IT" sz="900" dirty="0" smtClean="0">
                <a:latin typeface="+mj-lt"/>
              </a:rPr>
              <a:t>     output$valueSelect </a:t>
            </a:r>
            <a:r>
              <a:rPr lang="it-IT" altLang="it-IT" sz="900" dirty="0">
                <a:latin typeface="+mj-lt"/>
              </a:rPr>
              <a:t>&lt;- renderPrint({ input$select </a:t>
            </a:r>
            <a:r>
              <a:rPr lang="it-IT" altLang="it-IT" sz="900" dirty="0" smtClean="0">
                <a:latin typeface="+mj-lt"/>
              </a:rPr>
              <a:t>})</a:t>
            </a:r>
          </a:p>
          <a:p>
            <a:r>
              <a:rPr lang="it-IT" sz="700" dirty="0" smtClean="0">
                <a:latin typeface="+mj-lt"/>
              </a:rPr>
              <a:t>#Radio</a:t>
            </a:r>
          </a:p>
          <a:p>
            <a:r>
              <a:rPr lang="it-IT" altLang="it-IT" sz="900" dirty="0" smtClean="0">
                <a:latin typeface="+mj-lt"/>
              </a:rPr>
              <a:t>      output$valueRadio &lt;- renderPrint({ input$radio })</a:t>
            </a:r>
          </a:p>
          <a:p>
            <a:r>
              <a:rPr lang="it-IT" sz="700" dirty="0" smtClean="0">
                <a:latin typeface="+mj-lt"/>
              </a:rPr>
              <a:t>#Group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latin typeface="+mj-lt"/>
              </a:rPr>
              <a:t>      output$valueCG </a:t>
            </a:r>
            <a:r>
              <a:rPr lang="it-IT" altLang="it-IT" sz="900" dirty="0">
                <a:latin typeface="+mj-lt"/>
              </a:rPr>
              <a:t>&lt;- renderPrint({ input$checkGroup </a:t>
            </a:r>
            <a:r>
              <a:rPr lang="it-IT" altLang="it-IT" sz="900" dirty="0" smtClean="0">
                <a:latin typeface="+mj-lt"/>
              </a:rPr>
              <a:t>})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sz="700" dirty="0" smtClean="0">
                <a:latin typeface="+mj-lt"/>
              </a:rPr>
              <a:t>#Single</a:t>
            </a:r>
            <a:endParaRPr lang="it-IT" sz="7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700" dirty="0">
                <a:latin typeface="+mj-lt"/>
              </a:rPr>
              <a:t> </a:t>
            </a:r>
            <a:r>
              <a:rPr lang="it-IT" altLang="it-IT" sz="700" dirty="0" smtClean="0">
                <a:latin typeface="+mj-lt"/>
              </a:rPr>
              <a:t>       </a:t>
            </a:r>
            <a:r>
              <a:rPr lang="it-IT" altLang="it-IT" sz="900" dirty="0" smtClean="0">
                <a:latin typeface="+mj-lt"/>
              </a:rPr>
              <a:t>output$valueCS </a:t>
            </a:r>
            <a:r>
              <a:rPr lang="it-IT" altLang="it-IT" sz="900" dirty="0">
                <a:latin typeface="+mj-lt"/>
              </a:rPr>
              <a:t>&lt;- renderPrint({ </a:t>
            </a:r>
            <a:r>
              <a:rPr lang="it-IT" altLang="it-IT" sz="900" dirty="0" smtClean="0">
                <a:latin typeface="+mj-lt"/>
              </a:rPr>
              <a:t>input$checkboxSingle </a:t>
            </a:r>
            <a:r>
              <a:rPr lang="it-IT" altLang="it-IT" sz="900" dirty="0">
                <a:latin typeface="+mj-lt"/>
              </a:rPr>
              <a:t>})</a:t>
            </a:r>
            <a:r>
              <a:rPr lang="it-IT" altLang="it-IT" sz="900" dirty="0" smtClean="0">
                <a:latin typeface="+mj-lt"/>
              </a:rPr>
              <a:t> </a:t>
            </a:r>
            <a:endParaRPr lang="it-IT" sz="900" dirty="0">
              <a:latin typeface="+mj-lt"/>
            </a:endParaRPr>
          </a:p>
          <a:p>
            <a:r>
              <a:rPr lang="it-IT" sz="900" dirty="0" smtClean="0">
                <a:latin typeface="+mj-lt"/>
              </a:rPr>
              <a:t>}</a:t>
            </a:r>
          </a:p>
          <a:p>
            <a:r>
              <a:rPr lang="it-IT" sz="900" dirty="0" smtClean="0">
                <a:latin typeface="+mj-lt"/>
              </a:rPr>
              <a:t>ui&lt;-fluidPage(</a:t>
            </a:r>
          </a:p>
          <a:p>
            <a:r>
              <a:rPr lang="it-IT" sz="700" dirty="0" smtClean="0">
                <a:latin typeface="+mj-lt"/>
              </a:rPr>
              <a:t>#Select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latin typeface="+mj-lt"/>
              </a:rPr>
              <a:t>     selectInput</a:t>
            </a:r>
            <a:r>
              <a:rPr lang="it-IT" altLang="it-IT" sz="900" dirty="0">
                <a:latin typeface="+mj-lt"/>
              </a:rPr>
              <a:t>("select", label = h3("Select box"), </a:t>
            </a:r>
            <a:endParaRPr lang="it-IT" altLang="it-IT" sz="900" dirty="0" smtClean="0"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>
                <a:latin typeface="+mj-lt"/>
              </a:rPr>
              <a:t> </a:t>
            </a:r>
            <a:r>
              <a:rPr lang="it-IT" altLang="it-IT" sz="900" dirty="0" smtClean="0">
                <a:latin typeface="+mj-lt"/>
              </a:rPr>
              <a:t>        choices </a:t>
            </a:r>
            <a:r>
              <a:rPr lang="it-IT" altLang="it-IT" sz="900" dirty="0">
                <a:latin typeface="+mj-lt"/>
              </a:rPr>
              <a:t>= list("Choice 1" = 1, "Choice 2" = 2, "Choice 3" = 3), selected = </a:t>
            </a:r>
            <a:r>
              <a:rPr lang="it-IT" altLang="it-IT" sz="900" dirty="0" smtClean="0">
                <a:latin typeface="+mj-lt"/>
              </a:rPr>
              <a:t>1),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latin typeface="+mj-lt"/>
              </a:rPr>
              <a:t>     fluidRow(verbatimTextOutput</a:t>
            </a:r>
            <a:r>
              <a:rPr lang="it-IT" altLang="it-IT" sz="900" dirty="0">
                <a:latin typeface="+mj-lt"/>
              </a:rPr>
              <a:t>("</a:t>
            </a:r>
            <a:r>
              <a:rPr lang="it-IT" altLang="it-IT" sz="900" dirty="0" smtClean="0">
                <a:latin typeface="+mj-lt"/>
              </a:rPr>
              <a:t>valueSelect"))</a:t>
            </a:r>
            <a:endParaRPr lang="it-IT" sz="700" dirty="0" smtClean="0">
              <a:latin typeface="+mj-lt"/>
            </a:endParaRPr>
          </a:p>
          <a:p>
            <a:r>
              <a:rPr lang="it-IT" sz="700" dirty="0" smtClean="0">
                <a:latin typeface="+mj-lt"/>
              </a:rPr>
              <a:t>#Radio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latin typeface="+mj-lt"/>
              </a:rPr>
              <a:t>     radioButtons</a:t>
            </a:r>
            <a:r>
              <a:rPr lang="it-IT" altLang="it-IT" sz="900" dirty="0">
                <a:latin typeface="+mj-lt"/>
              </a:rPr>
              <a:t>("radio", label = h3("Radio buttons"), </a:t>
            </a:r>
            <a:endParaRPr lang="it-IT" altLang="it-IT" sz="900" dirty="0" smtClean="0"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>
                <a:latin typeface="+mj-lt"/>
              </a:rPr>
              <a:t> </a:t>
            </a:r>
            <a:r>
              <a:rPr lang="it-IT" altLang="it-IT" sz="900" dirty="0" smtClean="0">
                <a:latin typeface="+mj-lt"/>
              </a:rPr>
              <a:t>         choices </a:t>
            </a:r>
            <a:r>
              <a:rPr lang="it-IT" altLang="it-IT" sz="900" dirty="0">
                <a:latin typeface="+mj-lt"/>
              </a:rPr>
              <a:t>= list("Choice 1" = 1, "Choice 2" = 2, "Choice 3" = 3), selected = 1</a:t>
            </a:r>
            <a:r>
              <a:rPr lang="it-IT" altLang="it-IT" sz="900" dirty="0" smtClean="0">
                <a:latin typeface="+mj-lt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latin typeface="+mj-lt"/>
              </a:rPr>
              <a:t>     fluidRow(verbatimTextOutput</a:t>
            </a:r>
            <a:r>
              <a:rPr lang="it-IT" altLang="it-IT" sz="900" dirty="0">
                <a:latin typeface="+mj-lt"/>
              </a:rPr>
              <a:t>("</a:t>
            </a:r>
            <a:r>
              <a:rPr lang="it-IT" altLang="it-IT" sz="900" dirty="0" smtClean="0">
                <a:latin typeface="+mj-lt"/>
              </a:rPr>
              <a:t>valueRadio")) </a:t>
            </a:r>
            <a:endParaRPr lang="it-IT" sz="700" dirty="0" smtClean="0">
              <a:latin typeface="+mj-lt"/>
            </a:endParaRPr>
          </a:p>
          <a:p>
            <a:r>
              <a:rPr lang="it-IT" sz="700" dirty="0" smtClean="0">
                <a:latin typeface="+mj-lt"/>
              </a:rPr>
              <a:t>#Group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latin typeface="+mj-lt"/>
              </a:rPr>
              <a:t>     </a:t>
            </a:r>
            <a:r>
              <a:rPr lang="it-IT" altLang="it-IT" sz="900" dirty="0">
                <a:latin typeface="+mj-lt"/>
              </a:rPr>
              <a:t>checkboxGroupInput("checkGroup", label = h3("Checkbox group"), </a:t>
            </a:r>
            <a:endParaRPr lang="it-IT" altLang="it-IT" sz="900" dirty="0" smtClean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>
                <a:latin typeface="+mj-lt"/>
              </a:rPr>
              <a:t> </a:t>
            </a:r>
            <a:r>
              <a:rPr lang="it-IT" altLang="it-IT" sz="900" dirty="0" smtClean="0">
                <a:latin typeface="+mj-lt"/>
              </a:rPr>
              <a:t>         choices </a:t>
            </a:r>
            <a:r>
              <a:rPr lang="it-IT" altLang="it-IT" sz="900" dirty="0">
                <a:latin typeface="+mj-lt"/>
              </a:rPr>
              <a:t>= list("Choice 1" = 1, "Choice 2" = 2, "Choice 3" = 3), selected = 1</a:t>
            </a:r>
            <a:r>
              <a:rPr lang="it-IT" altLang="it-IT" sz="900" dirty="0" smtClean="0">
                <a:latin typeface="+mj-lt"/>
              </a:rPr>
              <a:t>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>
                <a:latin typeface="+mj-lt"/>
              </a:rPr>
              <a:t> </a:t>
            </a:r>
            <a:r>
              <a:rPr lang="it-IT" altLang="it-IT" sz="900" dirty="0" smtClean="0">
                <a:latin typeface="+mj-lt"/>
              </a:rPr>
              <a:t>    fluidRow(verbatimTextOutput</a:t>
            </a:r>
            <a:r>
              <a:rPr lang="it-IT" altLang="it-IT" sz="900" dirty="0">
                <a:latin typeface="+mj-lt"/>
              </a:rPr>
              <a:t>("</a:t>
            </a:r>
            <a:r>
              <a:rPr lang="it-IT" altLang="it-IT" sz="900" dirty="0" smtClean="0">
                <a:latin typeface="+mj-lt"/>
              </a:rPr>
              <a:t>valueCG"))</a:t>
            </a:r>
            <a:endParaRPr lang="it-IT" altLang="it-IT" sz="900" dirty="0">
              <a:latin typeface="+mj-lt"/>
            </a:endParaRPr>
          </a:p>
          <a:p>
            <a:r>
              <a:rPr lang="it-IT" sz="700" dirty="0" smtClean="0">
                <a:latin typeface="+mj-lt"/>
              </a:rPr>
              <a:t>#Single</a:t>
            </a:r>
          </a:p>
          <a:p>
            <a:r>
              <a:rPr lang="it-IT" altLang="it-IT" sz="800" dirty="0" smtClean="0">
                <a:latin typeface="+mj-lt"/>
              </a:rPr>
              <a:t>     </a:t>
            </a:r>
            <a:r>
              <a:rPr lang="it-IT" altLang="it-IT" sz="900" dirty="0" smtClean="0">
                <a:latin typeface="+mj-lt"/>
              </a:rPr>
              <a:t>checkboxInput</a:t>
            </a:r>
            <a:r>
              <a:rPr lang="it-IT" altLang="it-IT" sz="900" dirty="0">
                <a:latin typeface="+mj-lt"/>
              </a:rPr>
              <a:t>("</a:t>
            </a:r>
            <a:r>
              <a:rPr lang="it-IT" altLang="it-IT" sz="900" dirty="0" smtClean="0">
                <a:latin typeface="+mj-lt"/>
              </a:rPr>
              <a:t>checkboxSingle", </a:t>
            </a:r>
            <a:r>
              <a:rPr lang="it-IT" altLang="it-IT" sz="900" dirty="0">
                <a:latin typeface="+mj-lt"/>
              </a:rPr>
              <a:t>label = "Choice A", value = TRUE</a:t>
            </a:r>
            <a:r>
              <a:rPr lang="it-IT" altLang="it-IT" sz="900" dirty="0" smtClean="0">
                <a:latin typeface="+mj-lt"/>
              </a:rPr>
              <a:t>),</a:t>
            </a:r>
          </a:p>
          <a:p>
            <a:r>
              <a:rPr lang="it-IT" altLang="it-IT" sz="900" dirty="0">
                <a:latin typeface="+mj-lt"/>
              </a:rPr>
              <a:t> </a:t>
            </a:r>
            <a:r>
              <a:rPr lang="it-IT" altLang="it-IT" sz="900" dirty="0" smtClean="0">
                <a:latin typeface="+mj-lt"/>
              </a:rPr>
              <a:t>    fluidRow(verbatimTextOutput</a:t>
            </a:r>
            <a:r>
              <a:rPr lang="it-IT" altLang="it-IT" sz="900" dirty="0">
                <a:latin typeface="+mj-lt"/>
              </a:rPr>
              <a:t>("</a:t>
            </a:r>
            <a:r>
              <a:rPr lang="it-IT" altLang="it-IT" sz="900" dirty="0" smtClean="0">
                <a:latin typeface="+mj-lt"/>
              </a:rPr>
              <a:t>valueCS"))</a:t>
            </a:r>
            <a:endParaRPr lang="it-IT" sz="900" dirty="0">
              <a:latin typeface="+mj-lt"/>
            </a:endParaRPr>
          </a:p>
          <a:p>
            <a:r>
              <a:rPr lang="it-IT" sz="900" dirty="0" smtClean="0">
                <a:latin typeface="+mj-lt"/>
              </a:rPr>
              <a:t>)</a:t>
            </a:r>
            <a:endParaRPr lang="it-IT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3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ottotitolo 6"/>
          <p:cNvSpPr>
            <a:spLocks noGrp="1"/>
          </p:cNvSpPr>
          <p:nvPr>
            <p:ph type="subTitle" idx="4294967295"/>
          </p:nvPr>
        </p:nvSpPr>
        <p:spPr>
          <a:xfrm>
            <a:off x="587259" y="958411"/>
            <a:ext cx="7926360" cy="650900"/>
          </a:xfrm>
          <a:prstGeom prst="rect">
            <a:avLst/>
          </a:prstGeom>
        </p:spPr>
        <p:txBody>
          <a:bodyPr/>
          <a:lstStyle/>
          <a:p>
            <a:pPr marL="0" indent="0" algn="ctr">
              <a:buSzPts val="1200"/>
            </a:pPr>
            <a:r>
              <a:rPr lang="it-IT" sz="3600" dirty="0">
                <a:solidFill>
                  <a:schemeClr val="tx2"/>
                </a:solidFill>
                <a:latin typeface="Squada One"/>
                <a:ea typeface="Squada One"/>
                <a:cs typeface="Squada One"/>
                <a:sym typeface="Squada One"/>
              </a:rPr>
              <a:t>I WIDGET</a:t>
            </a:r>
          </a:p>
          <a:p>
            <a:pPr marL="0" indent="0" algn="just">
              <a:buSzPts val="1200"/>
            </a:pPr>
            <a:endParaRPr lang="it-IT" sz="1400" dirty="0">
              <a:solidFill>
                <a:schemeClr val="tx2"/>
              </a:solidFill>
            </a:endParaRPr>
          </a:p>
        </p:txBody>
      </p:sp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R + </a:t>
            </a:r>
            <a:r>
              <a:rPr lang="it-IT" sz="5400" dirty="0">
                <a:solidFill>
                  <a:schemeClr val="tx2"/>
                </a:solidFill>
              </a:rPr>
              <a:t>SHINY</a:t>
            </a:r>
          </a:p>
        </p:txBody>
      </p:sp>
      <p:cxnSp>
        <p:nvCxnSpPr>
          <p:cNvPr id="10" name="Connettore diritto 9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magin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292" y="1806607"/>
            <a:ext cx="2175699" cy="96401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49" y="1806607"/>
            <a:ext cx="2171948" cy="968764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49" y="2972668"/>
            <a:ext cx="2148358" cy="962022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4793456" y="1692429"/>
            <a:ext cx="4114932" cy="28777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sz="900" dirty="0" smtClean="0">
                <a:latin typeface="+mj-lt"/>
              </a:rPr>
              <a:t>server&lt;-</a:t>
            </a:r>
            <a:r>
              <a:rPr lang="it-IT" sz="900" dirty="0">
                <a:latin typeface="+mj-lt"/>
              </a:rPr>
              <a:t>function(input,output</a:t>
            </a:r>
            <a:r>
              <a:rPr lang="it-IT" sz="900" dirty="0" smtClean="0">
                <a:latin typeface="+mj-lt"/>
              </a:rPr>
              <a:t>){</a:t>
            </a:r>
          </a:p>
          <a:p>
            <a:r>
              <a:rPr lang="it-IT" sz="700" dirty="0" smtClean="0">
                <a:latin typeface="+mj-lt"/>
              </a:rPr>
              <a:t>#Slider</a:t>
            </a:r>
          </a:p>
          <a:p>
            <a:r>
              <a:rPr lang="it-IT" altLang="it-IT" sz="700" dirty="0">
                <a:latin typeface="+mj-lt"/>
              </a:rPr>
              <a:t> </a:t>
            </a:r>
            <a:r>
              <a:rPr lang="it-IT" altLang="it-IT" sz="700" dirty="0" smtClean="0">
                <a:latin typeface="+mj-lt"/>
              </a:rPr>
              <a:t>      </a:t>
            </a:r>
            <a:r>
              <a:rPr lang="it-IT" altLang="it-IT" sz="900" dirty="0" smtClean="0">
                <a:latin typeface="+mj-lt"/>
              </a:rPr>
              <a:t>output$valueSlider </a:t>
            </a:r>
            <a:r>
              <a:rPr lang="it-IT" altLang="it-IT" sz="900" dirty="0">
                <a:latin typeface="+mj-lt"/>
              </a:rPr>
              <a:t>&lt;- renderPrint({ </a:t>
            </a:r>
            <a:r>
              <a:rPr lang="it-IT" altLang="it-IT" sz="900" dirty="0" smtClean="0">
                <a:latin typeface="+mj-lt"/>
              </a:rPr>
              <a:t>input$slider })</a:t>
            </a:r>
            <a:endParaRPr lang="it-IT" altLang="it-IT" sz="900" dirty="0">
              <a:latin typeface="+mj-lt"/>
            </a:endParaRPr>
          </a:p>
          <a:p>
            <a:r>
              <a:rPr lang="it-IT" altLang="it-IT" sz="900" dirty="0" smtClean="0">
                <a:latin typeface="+mj-lt"/>
              </a:rPr>
              <a:t> </a:t>
            </a:r>
            <a:r>
              <a:rPr lang="it-IT" sz="700" dirty="0" smtClean="0">
                <a:latin typeface="+mj-lt"/>
              </a:rPr>
              <a:t>#Slider Range</a:t>
            </a:r>
          </a:p>
          <a:p>
            <a:r>
              <a:rPr lang="it-IT" altLang="it-IT" sz="700" dirty="0">
                <a:latin typeface="+mj-lt"/>
              </a:rPr>
              <a:t> </a:t>
            </a:r>
            <a:r>
              <a:rPr lang="it-IT" altLang="it-IT" sz="700" dirty="0" smtClean="0">
                <a:latin typeface="+mj-lt"/>
              </a:rPr>
              <a:t>      </a:t>
            </a:r>
            <a:r>
              <a:rPr lang="it-IT" altLang="it-IT" sz="900" dirty="0" smtClean="0">
                <a:latin typeface="+mj-lt"/>
              </a:rPr>
              <a:t>output$range </a:t>
            </a:r>
            <a:r>
              <a:rPr lang="it-IT" altLang="it-IT" sz="900" dirty="0">
                <a:latin typeface="+mj-lt"/>
              </a:rPr>
              <a:t>&lt;- renderPrint({ </a:t>
            </a:r>
            <a:r>
              <a:rPr lang="it-IT" altLang="it-IT" sz="900" dirty="0" smtClean="0">
                <a:latin typeface="+mj-lt"/>
              </a:rPr>
              <a:t>input$sliderRange })</a:t>
            </a:r>
            <a:endParaRPr lang="it-IT" altLang="it-IT" sz="900" dirty="0">
              <a:latin typeface="+mj-lt"/>
            </a:endParaRPr>
          </a:p>
          <a:p>
            <a:r>
              <a:rPr lang="it-IT" altLang="it-IT" sz="900" dirty="0" smtClean="0">
                <a:latin typeface="+mj-lt"/>
              </a:rPr>
              <a:t> </a:t>
            </a:r>
            <a:r>
              <a:rPr lang="it-IT" sz="700" dirty="0" smtClean="0">
                <a:latin typeface="+mj-lt"/>
              </a:rPr>
              <a:t>#Data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latin typeface="+mj-lt"/>
              </a:rPr>
              <a:t>      output$valueDate </a:t>
            </a:r>
            <a:r>
              <a:rPr lang="it-IT" altLang="it-IT" sz="900" dirty="0">
                <a:latin typeface="+mj-lt"/>
              </a:rPr>
              <a:t>&lt;- renderPrint({ input$dates }) </a:t>
            </a:r>
          </a:p>
          <a:p>
            <a:r>
              <a:rPr lang="it-IT" sz="900" dirty="0" smtClean="0">
                <a:latin typeface="+mj-lt"/>
              </a:rPr>
              <a:t>}</a:t>
            </a:r>
          </a:p>
          <a:p>
            <a:r>
              <a:rPr lang="it-IT" sz="900" dirty="0" smtClean="0">
                <a:latin typeface="+mj-lt"/>
              </a:rPr>
              <a:t>ui&lt;-fluidPage(</a:t>
            </a:r>
          </a:p>
          <a:p>
            <a:r>
              <a:rPr lang="it-IT" sz="700" dirty="0" smtClean="0">
                <a:latin typeface="+mj-lt"/>
              </a:rPr>
              <a:t>#Slider</a:t>
            </a:r>
          </a:p>
          <a:p>
            <a:r>
              <a:rPr lang="it-IT" altLang="it-IT" sz="900" dirty="0" smtClean="0">
                <a:latin typeface="+mj-lt"/>
              </a:rPr>
              <a:t>     sliderInput</a:t>
            </a:r>
            <a:r>
              <a:rPr lang="it-IT" altLang="it-IT" sz="900" dirty="0">
                <a:latin typeface="+mj-lt"/>
              </a:rPr>
              <a:t>("</a:t>
            </a:r>
            <a:r>
              <a:rPr lang="it-IT" altLang="it-IT" sz="900" dirty="0" smtClean="0">
                <a:latin typeface="+mj-lt"/>
              </a:rPr>
              <a:t>slider", </a:t>
            </a:r>
            <a:r>
              <a:rPr lang="it-IT" altLang="it-IT" sz="900" dirty="0">
                <a:latin typeface="+mj-lt"/>
              </a:rPr>
              <a:t>label = h3("Slider"), min = 0, max = 100, value = 50) </a:t>
            </a:r>
            <a:endParaRPr lang="it-IT" altLang="it-IT" sz="900" dirty="0" smtClean="0">
              <a:latin typeface="+mj-lt"/>
            </a:endParaRPr>
          </a:p>
          <a:p>
            <a:r>
              <a:rPr lang="it-IT" altLang="it-IT" sz="900" dirty="0">
                <a:latin typeface="+mj-lt"/>
              </a:rPr>
              <a:t> </a:t>
            </a:r>
            <a:r>
              <a:rPr lang="it-IT" altLang="it-IT" sz="900" dirty="0" smtClean="0">
                <a:latin typeface="+mj-lt"/>
              </a:rPr>
              <a:t>    fluidRow(verbatimTextOutput</a:t>
            </a:r>
            <a:r>
              <a:rPr lang="it-IT" altLang="it-IT" sz="900" dirty="0">
                <a:latin typeface="+mj-lt"/>
              </a:rPr>
              <a:t>("</a:t>
            </a:r>
            <a:r>
              <a:rPr lang="it-IT" altLang="it-IT" sz="900" dirty="0" smtClean="0">
                <a:latin typeface="+mj-lt"/>
              </a:rPr>
              <a:t>valueSlider"))</a:t>
            </a:r>
            <a:endParaRPr lang="it-IT" sz="700" dirty="0" smtClean="0">
              <a:latin typeface="+mj-lt"/>
            </a:endParaRPr>
          </a:p>
          <a:p>
            <a:r>
              <a:rPr lang="it-IT" sz="700" dirty="0" smtClean="0">
                <a:latin typeface="+mj-lt"/>
              </a:rPr>
              <a:t>#Slider Range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latin typeface="+mj-lt"/>
              </a:rPr>
              <a:t>     </a:t>
            </a:r>
            <a:r>
              <a:rPr lang="it-IT" altLang="it-IT" sz="900" dirty="0">
                <a:latin typeface="+mj-lt"/>
              </a:rPr>
              <a:t>sliderInput("</a:t>
            </a:r>
            <a:r>
              <a:rPr lang="it-IT" altLang="it-IT" sz="900" dirty="0" smtClean="0">
                <a:latin typeface="+mj-lt"/>
              </a:rPr>
              <a:t>sliderRange", </a:t>
            </a:r>
            <a:r>
              <a:rPr lang="it-IT" altLang="it-IT" sz="900" dirty="0">
                <a:latin typeface="+mj-lt"/>
              </a:rPr>
              <a:t>label = h3("Slider </a:t>
            </a:r>
            <a:r>
              <a:rPr lang="it-IT" altLang="it-IT" sz="900" dirty="0" smtClean="0">
                <a:latin typeface="+mj-lt"/>
              </a:rPr>
              <a:t>Range</a:t>
            </a:r>
            <a:r>
              <a:rPr lang="it-IT" altLang="it-IT" sz="900" dirty="0">
                <a:latin typeface="+mj-lt"/>
              </a:rPr>
              <a:t>"</a:t>
            </a:r>
            <a:r>
              <a:rPr lang="it-IT" altLang="it-IT" sz="900" dirty="0" smtClean="0">
                <a:latin typeface="+mj-lt"/>
              </a:rPr>
              <a:t>),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latin typeface="+mj-lt"/>
              </a:rPr>
              <a:t>          min </a:t>
            </a:r>
            <a:r>
              <a:rPr lang="it-IT" altLang="it-IT" sz="900" dirty="0">
                <a:latin typeface="+mj-lt"/>
              </a:rPr>
              <a:t>= 0, max = 100, value = </a:t>
            </a:r>
            <a:r>
              <a:rPr lang="it-IT" altLang="it-IT" sz="900" dirty="0" smtClean="0">
                <a:latin typeface="+mj-lt"/>
              </a:rPr>
              <a:t>c(25,75))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latin typeface="+mj-lt"/>
              </a:rPr>
              <a:t>     fluidRow(verbatimTextOutput("range"))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sz="700" dirty="0" smtClean="0">
                <a:latin typeface="+mj-lt"/>
              </a:rPr>
              <a:t>#Data</a:t>
            </a:r>
          </a:p>
          <a:p>
            <a:r>
              <a:rPr lang="it-IT" sz="900" dirty="0" smtClean="0">
                <a:latin typeface="+mj-lt"/>
              </a:rPr>
              <a:t>     </a:t>
            </a:r>
            <a:r>
              <a:rPr lang="it-IT" altLang="it-IT" sz="900" dirty="0">
                <a:latin typeface="+mj-lt"/>
              </a:rPr>
              <a:t>dateRangeInput("dates", label = h3("Date range</a:t>
            </a:r>
            <a:r>
              <a:rPr lang="it-IT" altLang="it-IT" sz="900" dirty="0" smtClean="0">
                <a:latin typeface="+mj-lt"/>
              </a:rPr>
              <a:t>")),</a:t>
            </a:r>
          </a:p>
          <a:p>
            <a:r>
              <a:rPr lang="it-IT" altLang="it-IT" sz="900" dirty="0">
                <a:latin typeface="+mj-lt"/>
              </a:rPr>
              <a:t> </a:t>
            </a:r>
            <a:r>
              <a:rPr lang="it-IT" altLang="it-IT" sz="900" dirty="0" smtClean="0">
                <a:latin typeface="+mj-lt"/>
              </a:rPr>
              <a:t>    fluidRow(verbatimTextOutput</a:t>
            </a:r>
            <a:r>
              <a:rPr lang="it-IT" altLang="it-IT" sz="900" dirty="0">
                <a:latin typeface="+mj-lt"/>
              </a:rPr>
              <a:t>("</a:t>
            </a:r>
            <a:r>
              <a:rPr lang="it-IT" altLang="it-IT" sz="900" dirty="0" smtClean="0">
                <a:latin typeface="+mj-lt"/>
              </a:rPr>
              <a:t>valueDate"))</a:t>
            </a:r>
            <a:endParaRPr lang="it-IT" altLang="it-IT" sz="900" dirty="0">
              <a:latin typeface="+mj-lt"/>
            </a:endParaRPr>
          </a:p>
          <a:p>
            <a:endParaRPr lang="it-IT" sz="900" dirty="0" smtClean="0">
              <a:latin typeface="+mj-lt"/>
            </a:endParaRPr>
          </a:p>
          <a:p>
            <a:r>
              <a:rPr lang="it-IT" sz="900" dirty="0" smtClean="0">
                <a:latin typeface="+mj-lt"/>
              </a:rPr>
              <a:t>)</a:t>
            </a:r>
            <a:endParaRPr lang="it-IT" sz="900" dirty="0">
              <a:latin typeface="+mj-lt"/>
            </a:endParaRPr>
          </a:p>
        </p:txBody>
      </p:sp>
      <p:cxnSp>
        <p:nvCxnSpPr>
          <p:cNvPr id="20" name="Connettore diritto 19"/>
          <p:cNvCxnSpPr/>
          <p:nvPr/>
        </p:nvCxnSpPr>
        <p:spPr>
          <a:xfrm flipV="1">
            <a:off x="2671682" y="1589577"/>
            <a:ext cx="40039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3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R + </a:t>
            </a:r>
            <a:r>
              <a:rPr lang="it-IT" sz="5400" dirty="0">
                <a:solidFill>
                  <a:schemeClr val="tx2"/>
                </a:solidFill>
              </a:rPr>
              <a:t>SHINY</a:t>
            </a:r>
          </a:p>
        </p:txBody>
      </p:sp>
      <p:cxnSp>
        <p:nvCxnSpPr>
          <p:cNvPr id="10" name="Connettore diritto 9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/>
          <p:cNvCxnSpPr/>
          <p:nvPr/>
        </p:nvCxnSpPr>
        <p:spPr>
          <a:xfrm flipV="1">
            <a:off x="2671682" y="1589577"/>
            <a:ext cx="40039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414441" y="1628911"/>
            <a:ext cx="8400638" cy="20005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it-IT" sz="700" dirty="0"/>
          </a:p>
        </p:txBody>
      </p:sp>
      <p:sp>
        <p:nvSpPr>
          <p:cNvPr id="7" name="Sottotitolo 6"/>
          <p:cNvSpPr>
            <a:spLocks noGrp="1"/>
          </p:cNvSpPr>
          <p:nvPr>
            <p:ph type="subTitle" idx="4294967295"/>
          </p:nvPr>
        </p:nvSpPr>
        <p:spPr>
          <a:xfrm>
            <a:off x="710483" y="1118943"/>
            <a:ext cx="7926360" cy="650900"/>
          </a:xfrm>
          <a:prstGeom prst="rect">
            <a:avLst/>
          </a:prstGeom>
        </p:spPr>
        <p:txBody>
          <a:bodyPr/>
          <a:lstStyle/>
          <a:p>
            <a:pPr marL="0" indent="0" algn="ctr">
              <a:buSzPts val="1200"/>
            </a:pPr>
            <a:r>
              <a:rPr lang="it-IT" sz="2800" dirty="0" smtClean="0">
                <a:solidFill>
                  <a:schemeClr val="tx2"/>
                </a:solidFill>
                <a:latin typeface="Squada One"/>
                <a:sym typeface="Squada One"/>
              </a:rPr>
              <a:t>CLUSTER GERARCHICO</a:t>
            </a:r>
            <a:endParaRPr lang="it-IT" sz="1100" dirty="0">
              <a:solidFill>
                <a:schemeClr val="tx2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00881" y="1521256"/>
            <a:ext cx="40325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server&lt;-function(input,output){</a:t>
            </a:r>
          </a:p>
          <a:p>
            <a:r>
              <a:rPr lang="it-IT" sz="900" dirty="0" smtClean="0"/>
              <a:t>output$TipologiaMetodo &lt;- renderPrint({ input$CalcoloMetodo })</a:t>
            </a:r>
          </a:p>
          <a:p>
            <a:r>
              <a:rPr lang="it-IT" sz="900" dirty="0" smtClean="0"/>
              <a:t>  </a:t>
            </a:r>
            <a:r>
              <a:rPr lang="it-IT" sz="900" dirty="0"/>
              <a:t>TypeDistanza&lt;- reactive({</a:t>
            </a:r>
          </a:p>
          <a:p>
            <a:r>
              <a:rPr lang="it-IT" sz="900" dirty="0"/>
              <a:t>    switch(as.character(input$CalcoloMetodo),</a:t>
            </a:r>
          </a:p>
          <a:p>
            <a:r>
              <a:rPr lang="it-IT" sz="900" dirty="0"/>
              <a:t>           "1"="euclidean",</a:t>
            </a:r>
          </a:p>
          <a:p>
            <a:r>
              <a:rPr lang="it-IT" sz="900" dirty="0"/>
              <a:t>           "3"="maximum",</a:t>
            </a:r>
          </a:p>
          <a:p>
            <a:r>
              <a:rPr lang="it-IT" sz="900" dirty="0"/>
              <a:t>           "2"="manhattan",</a:t>
            </a:r>
          </a:p>
          <a:p>
            <a:r>
              <a:rPr lang="it-IT" sz="900" dirty="0"/>
              <a:t>           "4"="canberra",</a:t>
            </a:r>
          </a:p>
          <a:p>
            <a:r>
              <a:rPr lang="it-IT" sz="900" dirty="0"/>
              <a:t>           "5"="binary",</a:t>
            </a:r>
          </a:p>
          <a:p>
            <a:r>
              <a:rPr lang="it-IT" sz="900" dirty="0"/>
              <a:t>           "6"="minkowski"</a:t>
            </a:r>
          </a:p>
          <a:p>
            <a:r>
              <a:rPr lang="it-IT" sz="900" dirty="0"/>
              <a:t>    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output$TyD&lt;-renderPrint({TypeDistanza</a:t>
            </a:r>
            <a:r>
              <a:rPr lang="it-IT" sz="900" dirty="0" smtClean="0"/>
              <a:t>()})</a:t>
            </a:r>
            <a:endParaRPr lang="it-IT" sz="900" dirty="0"/>
          </a:p>
          <a:p>
            <a:r>
              <a:rPr lang="it-IT" sz="900" dirty="0" smtClean="0"/>
              <a:t>output$TipologiaLegame </a:t>
            </a:r>
            <a:r>
              <a:rPr lang="it-IT" sz="900" dirty="0"/>
              <a:t>&lt;- renderPrint({ input$CalcoloLegame })</a:t>
            </a:r>
          </a:p>
          <a:p>
            <a:r>
              <a:rPr lang="it-IT" sz="900" dirty="0"/>
              <a:t>  TypeLegame&lt;- reactive({</a:t>
            </a:r>
          </a:p>
          <a:p>
            <a:r>
              <a:rPr lang="it-IT" sz="900" dirty="0"/>
              <a:t>    switch(as.character(input$CalcoloLegame),</a:t>
            </a:r>
          </a:p>
          <a:p>
            <a:r>
              <a:rPr lang="it-IT" sz="900" dirty="0"/>
              <a:t>           "1"="ward.D",</a:t>
            </a:r>
          </a:p>
          <a:p>
            <a:r>
              <a:rPr lang="it-IT" sz="900" dirty="0"/>
              <a:t>           "2"="single",</a:t>
            </a:r>
          </a:p>
          <a:p>
            <a:r>
              <a:rPr lang="it-IT" sz="900" dirty="0"/>
              <a:t>           "3"="complete",</a:t>
            </a:r>
          </a:p>
          <a:p>
            <a:r>
              <a:rPr lang="it-IT" sz="900" dirty="0"/>
              <a:t>           "4"="average",</a:t>
            </a:r>
          </a:p>
          <a:p>
            <a:r>
              <a:rPr lang="it-IT" sz="900" dirty="0"/>
              <a:t>           "5"="mcquitty",</a:t>
            </a:r>
          </a:p>
          <a:p>
            <a:r>
              <a:rPr lang="it-IT" sz="900" dirty="0"/>
              <a:t>           "6"="median",</a:t>
            </a:r>
          </a:p>
          <a:p>
            <a:r>
              <a:rPr lang="it-IT" sz="900" dirty="0"/>
              <a:t>           "7"="centroid"</a:t>
            </a:r>
          </a:p>
          <a:p>
            <a:r>
              <a:rPr lang="it-IT" sz="900" dirty="0"/>
              <a:t>    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output$TyL&lt;-renderPrint({TypeLegame()})</a:t>
            </a:r>
          </a:p>
          <a:p>
            <a:r>
              <a:rPr lang="it-IT" sz="900" dirty="0"/>
              <a:t> </a:t>
            </a:r>
            <a:endParaRPr lang="it-IT" sz="900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4233450" y="1650036"/>
            <a:ext cx="51688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MatriceDist &lt;- reactive({</a:t>
            </a:r>
          </a:p>
          <a:p>
            <a:r>
              <a:rPr lang="it-IT" sz="900" dirty="0"/>
              <a:t>    suppressWarnings(dist(dati2, method = TypeDistanza())) 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output$MatrDist &lt;- renderPrint({MatriceDist</a:t>
            </a:r>
            <a:r>
              <a:rPr lang="it-IT" sz="900" dirty="0" smtClean="0"/>
              <a:t>()})</a:t>
            </a:r>
            <a:endParaRPr lang="it-IT" sz="900" dirty="0"/>
          </a:p>
          <a:p>
            <a:r>
              <a:rPr lang="it-IT" sz="900" dirty="0"/>
              <a:t>  Cluster_creato &lt;- reactive({</a:t>
            </a:r>
          </a:p>
          <a:p>
            <a:r>
              <a:rPr lang="it-IT" sz="900" dirty="0"/>
              <a:t>    hclust(MatriceDist(),method = TypeLegame()) 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output$Cluster &lt;- renderPrint({Cluster_creato()})</a:t>
            </a:r>
          </a:p>
          <a:p>
            <a:r>
              <a:rPr lang="it-IT" sz="900" dirty="0"/>
              <a:t>  </a:t>
            </a:r>
          </a:p>
          <a:p>
            <a:r>
              <a:rPr lang="it-IT" sz="900" dirty="0"/>
              <a:t>  Dati_Cluster &lt;- reactive({</a:t>
            </a:r>
          </a:p>
          <a:p>
            <a:r>
              <a:rPr lang="it-IT" sz="900" dirty="0"/>
              <a:t>    cbind(dati,"Cluster"=cutree(Cluster_creato(), k=input$num))</a:t>
            </a:r>
          </a:p>
          <a:p>
            <a:r>
              <a:rPr lang="it-IT" sz="900" dirty="0"/>
              <a:t>  </a:t>
            </a:r>
            <a:r>
              <a:rPr lang="it-IT" sz="900" dirty="0" smtClean="0"/>
              <a:t>})</a:t>
            </a:r>
            <a:endParaRPr lang="it-IT" sz="900" dirty="0"/>
          </a:p>
          <a:p>
            <a:r>
              <a:rPr lang="it-IT" sz="900" dirty="0"/>
              <a:t>  Valori4Cluster&lt;- reactive({</a:t>
            </a:r>
          </a:p>
          <a:p>
            <a:r>
              <a:rPr lang="it-IT" sz="900" dirty="0"/>
              <a:t>    cutree(Cluster_creato(), k=input$num)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</a:t>
            </a:r>
            <a:r>
              <a:rPr lang="it-IT" sz="900" dirty="0" smtClean="0"/>
              <a:t>output$Dendogramma</a:t>
            </a:r>
            <a:r>
              <a:rPr lang="it-IT" sz="900" dirty="0"/>
              <a:t>&lt;-renderPlot({</a:t>
            </a:r>
          </a:p>
          <a:p>
            <a:r>
              <a:rPr lang="it-IT" sz="900" dirty="0"/>
              <a:t>    plot(Cluster_creato(), main = "Distribuzione unita nei cluster", ylab = "Distanza", hang </a:t>
            </a:r>
            <a:r>
              <a:rPr lang="it-IT" sz="900" dirty="0" smtClean="0"/>
              <a:t>=+ </a:t>
            </a:r>
            <a:r>
              <a:rPr lang="it-IT" sz="900" dirty="0"/>
              <a:t>0.1</a:t>
            </a:r>
            <a:r>
              <a:rPr lang="it-IT" sz="900" dirty="0" smtClean="0"/>
              <a:t>, 	frame.plot </a:t>
            </a:r>
            <a:r>
              <a:rPr lang="it-IT" sz="900" dirty="0"/>
              <a:t>= TRUE)</a:t>
            </a:r>
          </a:p>
          <a:p>
            <a:r>
              <a:rPr lang="it-IT" sz="900" dirty="0"/>
              <a:t>    rect.hclust(Cluster_creato(), k=input$num, border ="cornflowerblue") 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output$gruppi&lt;-renderPrint({table(Valori4Cluster</a:t>
            </a:r>
            <a:r>
              <a:rPr lang="it-IT" sz="900" dirty="0" smtClean="0"/>
              <a:t>())})</a:t>
            </a:r>
            <a:endParaRPr lang="it-IT" sz="900" dirty="0"/>
          </a:p>
          <a:p>
            <a:r>
              <a:rPr lang="it-IT" sz="900" dirty="0"/>
              <a:t>}</a:t>
            </a:r>
            <a:endParaRPr lang="it-IT" sz="900" dirty="0" smtClean="0"/>
          </a:p>
        </p:txBody>
      </p:sp>
    </p:spTree>
    <p:extLst>
      <p:ext uri="{BB962C8B-B14F-4D97-AF65-F5344CB8AC3E}">
        <p14:creationId xmlns:p14="http://schemas.microsoft.com/office/powerpoint/2010/main" val="2184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R + </a:t>
            </a:r>
            <a:r>
              <a:rPr lang="it-IT" sz="5400" dirty="0">
                <a:solidFill>
                  <a:schemeClr val="tx2"/>
                </a:solidFill>
              </a:rPr>
              <a:t>SHINY</a:t>
            </a:r>
          </a:p>
        </p:txBody>
      </p:sp>
      <p:cxnSp>
        <p:nvCxnSpPr>
          <p:cNvPr id="10" name="Connettore diritto 9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/>
          <p:cNvCxnSpPr/>
          <p:nvPr/>
        </p:nvCxnSpPr>
        <p:spPr>
          <a:xfrm flipV="1">
            <a:off x="2671682" y="1589577"/>
            <a:ext cx="40039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ottotitolo 6"/>
          <p:cNvSpPr>
            <a:spLocks noGrp="1"/>
          </p:cNvSpPr>
          <p:nvPr>
            <p:ph type="subTitle" idx="4294967295"/>
          </p:nvPr>
        </p:nvSpPr>
        <p:spPr>
          <a:xfrm>
            <a:off x="710483" y="1118943"/>
            <a:ext cx="7926360" cy="650900"/>
          </a:xfrm>
          <a:prstGeom prst="rect">
            <a:avLst/>
          </a:prstGeom>
        </p:spPr>
        <p:txBody>
          <a:bodyPr/>
          <a:lstStyle/>
          <a:p>
            <a:pPr marL="0" indent="0" algn="ctr">
              <a:buSzPts val="1200"/>
            </a:pPr>
            <a:r>
              <a:rPr lang="it-IT" sz="2800" dirty="0" smtClean="0">
                <a:solidFill>
                  <a:schemeClr val="tx2"/>
                </a:solidFill>
                <a:latin typeface="Squada One"/>
                <a:sym typeface="Squada One"/>
              </a:rPr>
              <a:t>CLUSTER GERARCHICO</a:t>
            </a:r>
            <a:endParaRPr lang="it-IT" sz="1100" dirty="0">
              <a:solidFill>
                <a:schemeClr val="tx2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07861" y="1769843"/>
            <a:ext cx="7578337" cy="25853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sz="900" dirty="0"/>
              <a:t>ui&lt;-(</a:t>
            </a:r>
          </a:p>
          <a:p>
            <a:r>
              <a:rPr lang="it-IT" sz="900" dirty="0"/>
              <a:t>    h5(),</a:t>
            </a:r>
          </a:p>
          <a:p>
            <a:r>
              <a:rPr lang="it-IT" sz="900" dirty="0"/>
              <a:t>    h2("Scegli il numero di cluster che preferisci"),</a:t>
            </a:r>
          </a:p>
          <a:p>
            <a:r>
              <a:rPr lang="it-IT" sz="900" dirty="0"/>
              <a:t>    numericInput("num", label = h3("Cluster"), value = 2, min = 2,max=100), </a:t>
            </a:r>
          </a:p>
          <a:p>
            <a:r>
              <a:rPr lang="it-IT" sz="900" dirty="0"/>
              <a:t>    verbatimTextOutput("valueNumeric"),</a:t>
            </a:r>
          </a:p>
          <a:p>
            <a:r>
              <a:rPr lang="it-IT" sz="900" dirty="0"/>
              <a:t>    h5("Scegli la tipologia di distanza"),</a:t>
            </a:r>
          </a:p>
          <a:p>
            <a:r>
              <a:rPr lang="it-IT" sz="900" dirty="0"/>
              <a:t>    radioButtons("CalcoloMetodo", label = h3("Distanze"), </a:t>
            </a:r>
          </a:p>
          <a:p>
            <a:r>
              <a:rPr lang="it-IT" sz="900" dirty="0"/>
              <a:t>                 choices = list("Euclidea" = 1, "Manhattan" = 2, "Maximum" = 3, "Canberra" = 4, "Binario" = 5, "Minkowski" = 6), selected = 1),</a:t>
            </a:r>
          </a:p>
          <a:p>
            <a:r>
              <a:rPr lang="it-IT" sz="900" dirty="0"/>
              <a:t>    verbatimTextOutput("TyD"),</a:t>
            </a:r>
          </a:p>
          <a:p>
            <a:r>
              <a:rPr lang="it-IT" sz="900" dirty="0"/>
              <a:t>    h5("Scegli la tipologia di legame"),</a:t>
            </a:r>
          </a:p>
          <a:p>
            <a:r>
              <a:rPr lang="it-IT" sz="900" dirty="0"/>
              <a:t>    radioButtons("CalcoloLegame", label = h3("Legami"), </a:t>
            </a:r>
          </a:p>
          <a:p>
            <a:r>
              <a:rPr lang="it-IT" sz="900" dirty="0"/>
              <a:t>                 choices = list("Ward" = 1, "Singolo" = 2, "Completo" = 3, "Medio" = 4, "McQuitty" = 5, "Mediano" = 6, "Centroide"= 7), selected = 1),</a:t>
            </a:r>
          </a:p>
          <a:p>
            <a:r>
              <a:rPr lang="it-IT" sz="900" dirty="0"/>
              <a:t>    verbatimTextOutput("TyL"),</a:t>
            </a:r>
          </a:p>
          <a:p>
            <a:r>
              <a:rPr lang="it-IT" sz="900" dirty="0"/>
              <a:t>    h3("Numerosita per ogni cluster"),</a:t>
            </a:r>
          </a:p>
          <a:p>
            <a:r>
              <a:rPr lang="it-IT" sz="900" dirty="0"/>
              <a:t>    verbatimTextOutput("gruppi"),</a:t>
            </a:r>
          </a:p>
          <a:p>
            <a:r>
              <a:rPr lang="it-IT" sz="900" dirty="0"/>
              <a:t>    plotOutput("Dendogramma",height = 700, width=1100)</a:t>
            </a:r>
          </a:p>
          <a:p>
            <a:endParaRPr lang="it-IT" sz="900" dirty="0" smtClean="0"/>
          </a:p>
          <a:p>
            <a:r>
              <a:rPr lang="it-IT" sz="9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04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ottotitolo 6"/>
          <p:cNvSpPr>
            <a:spLocks noGrp="1"/>
          </p:cNvSpPr>
          <p:nvPr>
            <p:ph type="subTitle" idx="4294967295"/>
          </p:nvPr>
        </p:nvSpPr>
        <p:spPr>
          <a:xfrm>
            <a:off x="710483" y="1118943"/>
            <a:ext cx="7926360" cy="650900"/>
          </a:xfrm>
          <a:prstGeom prst="rect">
            <a:avLst/>
          </a:prstGeom>
        </p:spPr>
        <p:txBody>
          <a:bodyPr/>
          <a:lstStyle/>
          <a:p>
            <a:pPr marL="0" indent="0" algn="ctr">
              <a:buSzPts val="1200"/>
            </a:pPr>
            <a:r>
              <a:rPr lang="it-IT" sz="2800" dirty="0" smtClean="0">
                <a:solidFill>
                  <a:schemeClr val="tx2"/>
                </a:solidFill>
                <a:latin typeface="Squada One"/>
                <a:sym typeface="Squada One"/>
              </a:rPr>
              <a:t>REGRESSIONE LINEARE</a:t>
            </a:r>
            <a:endParaRPr lang="it-IT" sz="1100" dirty="0">
              <a:solidFill>
                <a:schemeClr val="tx2"/>
              </a:solidFill>
            </a:endParaRPr>
          </a:p>
        </p:txBody>
      </p:sp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R + </a:t>
            </a:r>
            <a:r>
              <a:rPr lang="it-IT" sz="5400" dirty="0">
                <a:solidFill>
                  <a:schemeClr val="tx2"/>
                </a:solidFill>
              </a:rPr>
              <a:t>SHINY</a:t>
            </a:r>
          </a:p>
        </p:txBody>
      </p:sp>
      <p:cxnSp>
        <p:nvCxnSpPr>
          <p:cNvPr id="10" name="Connettore diritto 9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/>
          <p:cNvCxnSpPr/>
          <p:nvPr/>
        </p:nvCxnSpPr>
        <p:spPr>
          <a:xfrm flipV="1">
            <a:off x="2671682" y="1589577"/>
            <a:ext cx="40039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370705" y="1769843"/>
            <a:ext cx="8400638" cy="31393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sz="900" dirty="0"/>
              <a:t>server&lt;-function(input,output</a:t>
            </a:r>
            <a:r>
              <a:rPr lang="it-IT" sz="900" dirty="0" smtClean="0"/>
              <a:t>){</a:t>
            </a:r>
          </a:p>
          <a:p>
            <a:r>
              <a:rPr lang="it-IT" sz="900" dirty="0"/>
              <a:t> </a:t>
            </a:r>
            <a:r>
              <a:rPr lang="it-IT" sz="900" dirty="0" smtClean="0"/>
              <a:t> output$VariabiliReg </a:t>
            </a:r>
            <a:r>
              <a:rPr lang="it-IT" sz="900" dirty="0"/>
              <a:t>&lt;- renderPrint({ input$VariabiliScelte })</a:t>
            </a:r>
          </a:p>
          <a:p>
            <a:r>
              <a:rPr lang="it-IT" sz="900" dirty="0"/>
              <a:t>  output$Out_Intercetta &lt;- renderPrint({ input$Intercetta })</a:t>
            </a:r>
          </a:p>
          <a:p>
            <a:r>
              <a:rPr lang="it-IT" sz="900" dirty="0"/>
              <a:t>  </a:t>
            </a:r>
          </a:p>
          <a:p>
            <a:r>
              <a:rPr lang="it-IT" sz="900" dirty="0"/>
              <a:t>  output$reg1_out &lt;- renderPrint({ input$reg1_in })</a:t>
            </a:r>
          </a:p>
          <a:p>
            <a:r>
              <a:rPr lang="it-IT" sz="900" dirty="0"/>
              <a:t>  output$reg2_out &lt;- renderPrint({ input$reg2_in})</a:t>
            </a:r>
          </a:p>
          <a:p>
            <a:r>
              <a:rPr lang="it-IT" sz="900" dirty="0"/>
              <a:t>  output$reg3_out &lt;- renderPrint({ input$reg3_in })</a:t>
            </a:r>
          </a:p>
          <a:p>
            <a:r>
              <a:rPr lang="it-IT" sz="900" dirty="0"/>
              <a:t>#modelli con intercetta</a:t>
            </a:r>
          </a:p>
          <a:p>
            <a:r>
              <a:rPr lang="it-IT" sz="900" dirty="0"/>
              <a:t>  regFormula_0 &lt;- reactive({</a:t>
            </a:r>
          </a:p>
          <a:p>
            <a:r>
              <a:rPr lang="it-IT" sz="900" dirty="0"/>
              <a:t>    as.formula(paste("dataset$variabile_risposta", '~+1'))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regFormula_1_int &lt;- reactive({</a:t>
            </a:r>
          </a:p>
          <a:p>
            <a:r>
              <a:rPr lang="it-IT" sz="900" dirty="0"/>
              <a:t>    as.formula(paste(" dataset$variabile_risposta ", '~+',input$VariabiliScelte))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regFormula_2_int&lt;-reactive({</a:t>
            </a:r>
          </a:p>
          <a:p>
            <a:r>
              <a:rPr lang="it-IT" sz="900" dirty="0"/>
              <a:t>    as.formula(paste("dataset$variabile_risposta",'~+',as.vector(unlist(strsplit(as.character(input$VariabiliScelte</a:t>
            </a:r>
            <a:r>
              <a:rPr lang="it-IT" sz="900" dirty="0" smtClean="0"/>
              <a:t>),« ")))[</a:t>
            </a:r>
            <a:r>
              <a:rPr lang="it-IT" sz="900" dirty="0"/>
              <a:t>1</a:t>
            </a:r>
            <a:r>
              <a:rPr lang="it-IT" sz="900" dirty="0" smtClean="0"/>
              <a:t>],     	'+',</a:t>
            </a:r>
            <a:r>
              <a:rPr lang="it-IT" sz="900" dirty="0"/>
              <a:t>as.vector(unlist(strsplit(as.character(input$VariabiliScelte)," ")))[2]))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regFormula_3_int&lt;- reactive({</a:t>
            </a:r>
          </a:p>
          <a:p>
            <a:r>
              <a:rPr lang="it-IT" sz="900" dirty="0"/>
              <a:t>    as.formula(paste("dataset$variabile_risposta",'~+',as.vector(unlist(strsplit(as.character(input$VariabiliScelte)," ")))[1</a:t>
            </a:r>
            <a:r>
              <a:rPr lang="it-IT" sz="900" dirty="0" smtClean="0"/>
              <a:t>],      </a:t>
            </a:r>
          </a:p>
          <a:p>
            <a:r>
              <a:rPr lang="it-IT" sz="900" dirty="0" smtClean="0"/>
              <a:t>	‘+',</a:t>
            </a:r>
            <a:r>
              <a:rPr lang="it-IT" sz="900" dirty="0"/>
              <a:t>as.vector(unlist(strsplit(as.character(input$VariabiliScelte)," ")))[2],'+',as.vector(unlist(strsplit(as.character(input$VariabiliScelte)," ")))[3]))</a:t>
            </a:r>
          </a:p>
          <a:p>
            <a:r>
              <a:rPr lang="it-IT" sz="900" dirty="0"/>
              <a:t>  })</a:t>
            </a:r>
            <a:endParaRPr lang="it-IT" sz="900" dirty="0" smtClean="0"/>
          </a:p>
        </p:txBody>
      </p:sp>
    </p:spTree>
    <p:extLst>
      <p:ext uri="{BB962C8B-B14F-4D97-AF65-F5344CB8AC3E}">
        <p14:creationId xmlns:p14="http://schemas.microsoft.com/office/powerpoint/2010/main" val="6509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ottotitolo 6"/>
          <p:cNvSpPr>
            <a:spLocks noGrp="1"/>
          </p:cNvSpPr>
          <p:nvPr>
            <p:ph type="subTitle" idx="4294967295"/>
          </p:nvPr>
        </p:nvSpPr>
        <p:spPr>
          <a:xfrm>
            <a:off x="710483" y="1118943"/>
            <a:ext cx="7926360" cy="650900"/>
          </a:xfrm>
          <a:prstGeom prst="rect">
            <a:avLst/>
          </a:prstGeom>
        </p:spPr>
        <p:txBody>
          <a:bodyPr/>
          <a:lstStyle/>
          <a:p>
            <a:pPr marL="0" indent="0" algn="ctr">
              <a:buSzPts val="1200"/>
            </a:pPr>
            <a:r>
              <a:rPr lang="it-IT" sz="2800" dirty="0" smtClean="0">
                <a:solidFill>
                  <a:schemeClr val="tx2"/>
                </a:solidFill>
                <a:latin typeface="Squada One"/>
                <a:sym typeface="Squada One"/>
              </a:rPr>
              <a:t>REGRESSIONE LINEARE</a:t>
            </a:r>
            <a:endParaRPr lang="it-IT" sz="1100" dirty="0">
              <a:solidFill>
                <a:schemeClr val="tx2"/>
              </a:solidFill>
            </a:endParaRPr>
          </a:p>
        </p:txBody>
      </p:sp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R + </a:t>
            </a:r>
            <a:r>
              <a:rPr lang="it-IT" sz="5400" dirty="0">
                <a:solidFill>
                  <a:schemeClr val="tx2"/>
                </a:solidFill>
              </a:rPr>
              <a:t>SHINY</a:t>
            </a:r>
          </a:p>
        </p:txBody>
      </p:sp>
      <p:cxnSp>
        <p:nvCxnSpPr>
          <p:cNvPr id="10" name="Connettore diritto 9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/>
          <p:cNvCxnSpPr/>
          <p:nvPr/>
        </p:nvCxnSpPr>
        <p:spPr>
          <a:xfrm flipV="1">
            <a:off x="2671682" y="1589577"/>
            <a:ext cx="40039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513117" y="1658617"/>
            <a:ext cx="8203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#modelli senza intercetta</a:t>
            </a:r>
          </a:p>
          <a:p>
            <a:r>
              <a:rPr lang="it-IT" sz="900" dirty="0"/>
              <a:t>  regFormula_1_Nint &lt;- reactive({</a:t>
            </a:r>
          </a:p>
          <a:p>
            <a:r>
              <a:rPr lang="it-IT" sz="900" dirty="0"/>
              <a:t>    as.formula(paste("dataset$variabile_risposta ", '~-1+',input$VariabiliScelte))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regFormula_2_Nint&lt;- reactive({</a:t>
            </a:r>
          </a:p>
          <a:p>
            <a:r>
              <a:rPr lang="it-IT" sz="900" dirty="0"/>
              <a:t>    as.formula(paste("dataset$variabile_risposta ",'~-1+',as.vector(unlist(strsplit(as.character(input$VariabiliScelte)," ")))[1</a:t>
            </a:r>
            <a:r>
              <a:rPr lang="it-IT" sz="900" dirty="0" smtClean="0"/>
              <a:t>], 	'+',</a:t>
            </a:r>
            <a:r>
              <a:rPr lang="it-IT" sz="900" dirty="0"/>
              <a:t>as.vector(unlist(strsplit(as.character(input$VariabiliScelte)," ")))[2]))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regFormula_3_Nint&lt;- reactive({</a:t>
            </a:r>
          </a:p>
          <a:p>
            <a:r>
              <a:rPr lang="it-IT" sz="900" dirty="0"/>
              <a:t>    as.formula(paste("dataset$variabile_risposta ",'~-1+',as.vector(unlist(strsplit(as.character(input$VariabiliScelte)," ")))[1</a:t>
            </a:r>
            <a:r>
              <a:rPr lang="it-IT" sz="900" dirty="0" smtClean="0"/>
              <a:t>], 	'+',</a:t>
            </a:r>
            <a:r>
              <a:rPr lang="it-IT" sz="900" dirty="0"/>
              <a:t>as.vector(unlist(strsplit(as.character(input$VariabiliScelte)," ")))[2],'+',as.vector(unlist(strsplit(as.character(input$VariabiliScelte)," ")))[3]))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selectedData &lt;- reactive({dataset_Iniz})</a:t>
            </a:r>
          </a:p>
          <a:p>
            <a:r>
              <a:rPr lang="it-IT" sz="900" dirty="0" smtClean="0"/>
              <a:t>  model_int </a:t>
            </a:r>
            <a:r>
              <a:rPr lang="it-IT" sz="900" dirty="0"/>
              <a:t>&lt;- reactive({</a:t>
            </a:r>
          </a:p>
          <a:p>
            <a:r>
              <a:rPr lang="it-IT" sz="900" dirty="0"/>
              <a:t>    switch(as.character(length(as.vector(unlist(strsplit(as.character(input$VariabiliScelte)," "))))),</a:t>
            </a:r>
          </a:p>
          <a:p>
            <a:r>
              <a:rPr lang="it-IT" sz="900" dirty="0"/>
              <a:t>           "0"=lm(regFormula_0(), data = selectedData()),</a:t>
            </a:r>
          </a:p>
          <a:p>
            <a:r>
              <a:rPr lang="it-IT" sz="900" dirty="0"/>
              <a:t>           "1"=lm(regFormula_1_int(), data = selectedData()),</a:t>
            </a:r>
          </a:p>
          <a:p>
            <a:r>
              <a:rPr lang="it-IT" sz="900" dirty="0"/>
              <a:t>           "2"=lm(regFormula_2_int(), data = selectedData()),</a:t>
            </a:r>
          </a:p>
          <a:p>
            <a:r>
              <a:rPr lang="it-IT" sz="900" dirty="0"/>
              <a:t>           "3"=lm(regFormula_3_int(), data = selectedData()))</a:t>
            </a:r>
          </a:p>
          <a:p>
            <a:r>
              <a:rPr lang="it-IT" sz="900" dirty="0"/>
              <a:t>  </a:t>
            </a:r>
            <a:r>
              <a:rPr lang="it-IT" sz="900" dirty="0" smtClean="0"/>
              <a:t>})</a:t>
            </a:r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8848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ottotitolo 6"/>
          <p:cNvSpPr>
            <a:spLocks noGrp="1"/>
          </p:cNvSpPr>
          <p:nvPr>
            <p:ph type="subTitle" idx="4294967295"/>
          </p:nvPr>
        </p:nvSpPr>
        <p:spPr>
          <a:xfrm>
            <a:off x="710483" y="1118943"/>
            <a:ext cx="7926360" cy="650900"/>
          </a:xfrm>
          <a:prstGeom prst="rect">
            <a:avLst/>
          </a:prstGeom>
        </p:spPr>
        <p:txBody>
          <a:bodyPr/>
          <a:lstStyle/>
          <a:p>
            <a:pPr marL="0" indent="0" algn="ctr">
              <a:buSzPts val="1200"/>
            </a:pPr>
            <a:r>
              <a:rPr lang="it-IT" sz="2800" dirty="0" smtClean="0">
                <a:solidFill>
                  <a:schemeClr val="tx2"/>
                </a:solidFill>
                <a:latin typeface="Squada One"/>
                <a:sym typeface="Squada One"/>
              </a:rPr>
              <a:t>REGRESSIONE LINEARE</a:t>
            </a:r>
            <a:endParaRPr lang="it-IT" sz="1100" dirty="0">
              <a:solidFill>
                <a:schemeClr val="tx2"/>
              </a:solidFill>
            </a:endParaRPr>
          </a:p>
        </p:txBody>
      </p:sp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R + </a:t>
            </a:r>
            <a:r>
              <a:rPr lang="it-IT" sz="5400" dirty="0">
                <a:solidFill>
                  <a:schemeClr val="tx2"/>
                </a:solidFill>
              </a:rPr>
              <a:t>SHINY</a:t>
            </a:r>
          </a:p>
        </p:txBody>
      </p:sp>
      <p:cxnSp>
        <p:nvCxnSpPr>
          <p:cNvPr id="10" name="Connettore diritto 9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/>
          <p:cNvCxnSpPr/>
          <p:nvPr/>
        </p:nvCxnSpPr>
        <p:spPr>
          <a:xfrm flipV="1">
            <a:off x="2671682" y="1589577"/>
            <a:ext cx="40039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370705" y="1628911"/>
            <a:ext cx="8400638" cy="20005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it-IT" sz="7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505206" y="1444393"/>
            <a:ext cx="603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 model_Nint&lt;-reactive({</a:t>
            </a:r>
          </a:p>
          <a:p>
            <a:r>
              <a:rPr lang="it-IT" sz="900" dirty="0"/>
              <a:t>    switch(as.character(length(as.vector(unlist(strsplit(as.character(input$VariabiliScelte)," "))))),</a:t>
            </a:r>
          </a:p>
          <a:p>
            <a:r>
              <a:rPr lang="it-IT" sz="900" dirty="0"/>
              <a:t>           "1"=lm(regFormula_1_Nint(), data = selectedData()),</a:t>
            </a:r>
          </a:p>
          <a:p>
            <a:r>
              <a:rPr lang="it-IT" sz="900" dirty="0"/>
              <a:t>           "2"=lm(regFormula_2_Nint(), data = selectedData()),</a:t>
            </a:r>
          </a:p>
          <a:p>
            <a:r>
              <a:rPr lang="it-IT" sz="900" dirty="0"/>
              <a:t>           "3"=lm(regFormula_3_Nint(), data = selectedData()))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output$model &lt;- renderPrint</a:t>
            </a:r>
            <a:r>
              <a:rPr lang="it-IT" sz="900" dirty="0" smtClean="0"/>
              <a:t>({switch(as.character(input$Intercetta),</a:t>
            </a:r>
          </a:p>
          <a:p>
            <a:r>
              <a:rPr lang="it-IT" sz="900" dirty="0" smtClean="0"/>
              <a:t>           </a:t>
            </a:r>
            <a:r>
              <a:rPr lang="it-IT" sz="900" dirty="0"/>
              <a:t>"Si"=summary(model_int()),</a:t>
            </a:r>
          </a:p>
          <a:p>
            <a:r>
              <a:rPr lang="it-IT" sz="900" dirty="0"/>
              <a:t>           "No"= (switch(as.character(length(as.vector(unlist(strsplit(as.character(input$VariabiliScelte)," "))))),</a:t>
            </a:r>
          </a:p>
          <a:p>
            <a:r>
              <a:rPr lang="it-IT" sz="900" dirty="0"/>
              <a:t>                         "1"=summary(model_Nint()),</a:t>
            </a:r>
          </a:p>
          <a:p>
            <a:r>
              <a:rPr lang="it-IT" sz="900" dirty="0"/>
              <a:t>                         "2"=summary(model_Nint()),</a:t>
            </a:r>
          </a:p>
          <a:p>
            <a:r>
              <a:rPr lang="it-IT" sz="900" dirty="0"/>
              <a:t>                         "3"=summary(model_Nint()),</a:t>
            </a:r>
          </a:p>
          <a:p>
            <a:r>
              <a:rPr lang="it-IT" sz="900" dirty="0"/>
              <a:t>                         "4"=summary(model_Nint()),</a:t>
            </a:r>
          </a:p>
          <a:p>
            <a:r>
              <a:rPr lang="it-IT" sz="900" dirty="0"/>
              <a:t>                         "0"=regFormula_0_Nint())))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crea &lt;- reactive({data.frame("variabile1"=input$reg1_in,"variabile2"=input$reg2_in, "variabile3"=input$reg3_in)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modelloscelto_for&lt;-reactive</a:t>
            </a:r>
            <a:r>
              <a:rPr lang="it-IT" sz="900" dirty="0" smtClean="0"/>
              <a:t>({ paste</a:t>
            </a:r>
            <a:r>
              <a:rPr lang="it-IT" sz="900" dirty="0"/>
              <a:t>("dataset$variabileRisposta~1+variabile1+variabile2+variabile3</a:t>
            </a:r>
            <a:r>
              <a:rPr lang="it-IT" sz="900" dirty="0" smtClean="0"/>
              <a:t>")})</a:t>
            </a:r>
          </a:p>
          <a:p>
            <a:r>
              <a:rPr lang="it-IT" sz="900" dirty="0"/>
              <a:t> </a:t>
            </a:r>
            <a:r>
              <a:rPr lang="it-IT" sz="900" dirty="0" smtClean="0"/>
              <a:t> regFormula_PrevPunt</a:t>
            </a:r>
            <a:r>
              <a:rPr lang="it-IT" sz="900" dirty="0"/>
              <a:t>&lt;- reactive</a:t>
            </a:r>
            <a:r>
              <a:rPr lang="it-IT" sz="900" dirty="0" smtClean="0"/>
              <a:t>({ as.formula(modelloscelto_for())})</a:t>
            </a:r>
            <a:endParaRPr lang="it-IT" sz="900" dirty="0"/>
          </a:p>
          <a:p>
            <a:r>
              <a:rPr lang="it-IT" sz="900" dirty="0"/>
              <a:t>  mod_Punt&lt;- reactive({</a:t>
            </a:r>
          </a:p>
          <a:p>
            <a:r>
              <a:rPr lang="it-IT" sz="900" dirty="0"/>
              <a:t>    lm(regFormula_PrevPunt(),data=selectedData())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previsioni&lt;- reactive ({predict(mod_Punt(),newdata=crea(), interval="predict")</a:t>
            </a:r>
          </a:p>
          <a:p>
            <a:r>
              <a:rPr lang="it-IT" sz="900" dirty="0"/>
              <a:t>  })</a:t>
            </a:r>
          </a:p>
          <a:p>
            <a:r>
              <a:rPr lang="it-IT" sz="900" dirty="0"/>
              <a:t>  output$prev &lt;- renderPrint({previsioni()[1]})</a:t>
            </a:r>
          </a:p>
          <a:p>
            <a:r>
              <a:rPr lang="it-IT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5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324;p45"/>
          <p:cNvSpPr txBox="1">
            <a:spLocks/>
          </p:cNvSpPr>
          <p:nvPr/>
        </p:nvSpPr>
        <p:spPr>
          <a:xfrm>
            <a:off x="4837599" y="1576975"/>
            <a:ext cx="3135691" cy="1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Condensed Light"/>
                <a:ea typeface="Roboto Condensed Light"/>
                <a:sym typeface="Roboto Condensed Light"/>
              </a:rPr>
              <a:t>Ciao a tutti.. Sono Marco Cortese Data Scientist in Healthy Reply SpA e oggi vi parlerò di come creare una web app interattiva che consente di mettere in produzione un modello di ML scritto in codice R attraverso il package Shiny..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Condensed Light"/>
              <a:ea typeface="Roboto Condensed Light"/>
              <a:sym typeface="Roboto Condensed Light"/>
            </a:endParaRPr>
          </a:p>
        </p:txBody>
      </p:sp>
      <p:sp>
        <p:nvSpPr>
          <p:cNvPr id="24" name="Google Shape;325;p45"/>
          <p:cNvSpPr txBox="1">
            <a:spLocks/>
          </p:cNvSpPr>
          <p:nvPr/>
        </p:nvSpPr>
        <p:spPr>
          <a:xfrm flipH="1">
            <a:off x="355600" y="22365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tabLst/>
              <a:defRPr/>
            </a:pPr>
            <a:r>
              <a:rPr kumimoji="0" lang="it-IT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quada One"/>
                <a:sym typeface="Squada One"/>
              </a:rPr>
              <a:t>Chi sono?</a:t>
            </a:r>
            <a:endParaRPr kumimoji="0" lang="it-IT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quada One"/>
              <a:sym typeface="Squada One"/>
            </a:endParaRPr>
          </a:p>
        </p:txBody>
      </p:sp>
      <p:pic>
        <p:nvPicPr>
          <p:cNvPr id="25" name="Immagin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16" y="212087"/>
            <a:ext cx="2478203" cy="2478203"/>
          </a:xfrm>
          <a:prstGeom prst="rect">
            <a:avLst/>
          </a:prstGeom>
        </p:spPr>
      </p:pic>
      <p:cxnSp>
        <p:nvCxnSpPr>
          <p:cNvPr id="26" name="Connettore diritto 25"/>
          <p:cNvCxnSpPr/>
          <p:nvPr/>
        </p:nvCxnSpPr>
        <p:spPr>
          <a:xfrm flipV="1">
            <a:off x="4563973" y="1277860"/>
            <a:ext cx="0" cy="2978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4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ottotitolo 6"/>
          <p:cNvSpPr>
            <a:spLocks noGrp="1"/>
          </p:cNvSpPr>
          <p:nvPr>
            <p:ph type="subTitle" idx="4294967295"/>
          </p:nvPr>
        </p:nvSpPr>
        <p:spPr>
          <a:xfrm>
            <a:off x="710483" y="1119555"/>
            <a:ext cx="7926360" cy="650900"/>
          </a:xfrm>
          <a:prstGeom prst="rect">
            <a:avLst/>
          </a:prstGeom>
        </p:spPr>
        <p:txBody>
          <a:bodyPr/>
          <a:lstStyle/>
          <a:p>
            <a:pPr marL="0" indent="0" algn="ctr">
              <a:buSzPts val="1200"/>
            </a:pPr>
            <a:r>
              <a:rPr lang="it-IT" sz="2800" dirty="0" smtClean="0">
                <a:solidFill>
                  <a:schemeClr val="tx2"/>
                </a:solidFill>
                <a:latin typeface="Squada One"/>
                <a:sym typeface="Squada One"/>
              </a:rPr>
              <a:t>REGRESSIONE LINEARE</a:t>
            </a:r>
            <a:endParaRPr lang="it-IT" sz="1100" dirty="0">
              <a:solidFill>
                <a:schemeClr val="tx2"/>
              </a:solidFill>
            </a:endParaRPr>
          </a:p>
        </p:txBody>
      </p:sp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R + </a:t>
            </a:r>
            <a:r>
              <a:rPr lang="it-IT" sz="5400" dirty="0">
                <a:solidFill>
                  <a:schemeClr val="tx2"/>
                </a:solidFill>
              </a:rPr>
              <a:t>SHINY</a:t>
            </a:r>
          </a:p>
        </p:txBody>
      </p:sp>
      <p:cxnSp>
        <p:nvCxnSpPr>
          <p:cNvPr id="10" name="Connettore diritto 9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/>
          <p:cNvCxnSpPr/>
          <p:nvPr/>
        </p:nvCxnSpPr>
        <p:spPr>
          <a:xfrm flipV="1">
            <a:off x="2671682" y="1589577"/>
            <a:ext cx="40039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370705" y="1442605"/>
            <a:ext cx="8400638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sz="900" dirty="0"/>
              <a:t>ui&lt;-(</a:t>
            </a:r>
          </a:p>
          <a:p>
            <a:r>
              <a:rPr lang="it-IT" sz="900" dirty="0"/>
              <a:t>    h4("Seleziona le variabili e valuta il loro impatto sulla previsione della variabile </a:t>
            </a:r>
            <a:r>
              <a:rPr lang="it-IT" sz="900" dirty="0" err="1"/>
              <a:t>risposta",align</a:t>
            </a:r>
            <a:r>
              <a:rPr lang="it-IT" sz="900" dirty="0"/>
              <a:t>="</a:t>
            </a:r>
            <a:r>
              <a:rPr lang="it-IT" sz="900" dirty="0" err="1"/>
              <a:t>left</a:t>
            </a:r>
            <a:r>
              <a:rPr lang="it-IT" sz="900" dirty="0"/>
              <a:t>"),</a:t>
            </a:r>
          </a:p>
          <a:p>
            <a:r>
              <a:rPr lang="it-IT" sz="900" dirty="0"/>
              <a:t>    checkboxGroupInput("VariabiliScelte", label = h3("Variabili interne al modello"),</a:t>
            </a:r>
          </a:p>
          <a:p>
            <a:r>
              <a:rPr lang="it-IT" sz="900" dirty="0"/>
              <a:t>                       choices = list("variabile1" = ‘variabile1', "variabile2" = ‘variabile2', "variabile3"=‘variabile3’) selected = 1),</a:t>
            </a:r>
          </a:p>
          <a:p>
            <a:r>
              <a:rPr lang="it-IT" sz="900" dirty="0"/>
              <a:t>    radioButtons("Intercetta", label = h3("Intercetta</a:t>
            </a:r>
            <a:r>
              <a:rPr lang="it-IT" sz="900" dirty="0" smtClean="0"/>
              <a:t>?"), choices </a:t>
            </a:r>
            <a:r>
              <a:rPr lang="it-IT" sz="900" dirty="0"/>
              <a:t>= list("Si" = "Si", "No" = "No"), selected = "Si"),</a:t>
            </a:r>
          </a:p>
          <a:p>
            <a:r>
              <a:rPr lang="it-IT" sz="900" dirty="0"/>
              <a:t>    verbatimTextOutput("model"),</a:t>
            </a:r>
          </a:p>
          <a:p>
            <a:r>
              <a:rPr lang="it-IT" sz="900" dirty="0"/>
              <a:t>    hr(),</a:t>
            </a:r>
          </a:p>
          <a:p>
            <a:r>
              <a:rPr lang="it-IT" sz="900" dirty="0"/>
              <a:t>    verbatimTextOutput("modelloscelto"),</a:t>
            </a:r>
          </a:p>
          <a:p>
            <a:r>
              <a:rPr lang="it-IT" sz="900" dirty="0"/>
              <a:t>    h2("Inserisci i valori nei regressori per vedere come varia la previsione della variabile risposta"),</a:t>
            </a:r>
          </a:p>
          <a:p>
            <a:r>
              <a:rPr lang="it-IT" sz="900" dirty="0"/>
              <a:t>    fluidRow(column(4,</a:t>
            </a:r>
          </a:p>
          <a:p>
            <a:r>
              <a:rPr lang="it-IT" sz="900" dirty="0"/>
              <a:t>                    </a:t>
            </a:r>
            <a:r>
              <a:rPr lang="it-IT" sz="900" dirty="0" smtClean="0"/>
              <a:t>   wellPanel</a:t>
            </a:r>
            <a:r>
              <a:rPr lang="it-IT" sz="900" dirty="0"/>
              <a:t>(</a:t>
            </a:r>
          </a:p>
          <a:p>
            <a:r>
              <a:rPr lang="it-IT" sz="900" dirty="0"/>
              <a:t>                              selectInput("variabile1", label = h5("Seleziona i valori della variabile1"),</a:t>
            </a:r>
          </a:p>
          <a:p>
            <a:r>
              <a:rPr lang="it-IT" sz="900" dirty="0"/>
              <a:t>                                         choices = list("mod1" = 1, "mod2"=0),selected = 1</a:t>
            </a:r>
            <a:r>
              <a:rPr lang="it-IT" sz="900" dirty="0" smtClean="0"/>
              <a:t>) )</a:t>
            </a:r>
            <a:endParaRPr lang="it-IT" sz="900" dirty="0"/>
          </a:p>
          <a:p>
            <a:r>
              <a:rPr lang="it-IT" sz="900" dirty="0"/>
              <a:t>                            </a:t>
            </a:r>
            <a:r>
              <a:rPr lang="it-IT" sz="900" dirty="0" smtClean="0"/>
              <a:t>   ),</a:t>
            </a:r>
            <a:endParaRPr lang="it-IT" sz="900" dirty="0"/>
          </a:p>
          <a:p>
            <a:r>
              <a:rPr lang="it-IT" sz="900" dirty="0"/>
              <a:t>             </a:t>
            </a:r>
            <a:r>
              <a:rPr lang="it-IT" sz="900" dirty="0" smtClean="0"/>
              <a:t>       column(4</a:t>
            </a:r>
            <a:r>
              <a:rPr lang="it-IT" sz="900" dirty="0"/>
              <a:t>,</a:t>
            </a:r>
          </a:p>
          <a:p>
            <a:r>
              <a:rPr lang="it-IT" sz="900" dirty="0"/>
              <a:t>                    </a:t>
            </a:r>
            <a:r>
              <a:rPr lang="it-IT" sz="900" dirty="0" smtClean="0"/>
              <a:t>   wellPanel</a:t>
            </a:r>
            <a:r>
              <a:rPr lang="it-IT" sz="900" dirty="0"/>
              <a:t>(</a:t>
            </a:r>
          </a:p>
          <a:p>
            <a:r>
              <a:rPr lang="it-IT" sz="900" dirty="0"/>
              <a:t>                              selectInput("variabile2", label = h5("Seleziona i valori della variabile variabile2"),</a:t>
            </a:r>
          </a:p>
          <a:p>
            <a:r>
              <a:rPr lang="it-IT" sz="900" dirty="0"/>
              <a:t>                                          choices = list("mod1" = 0, "mod2"=1),selected = 1</a:t>
            </a:r>
            <a:r>
              <a:rPr lang="it-IT" sz="900" dirty="0" smtClean="0"/>
              <a:t>) )</a:t>
            </a:r>
            <a:endParaRPr lang="it-IT" sz="900" dirty="0"/>
          </a:p>
          <a:p>
            <a:r>
              <a:rPr lang="it-IT" sz="900" dirty="0"/>
              <a:t>                            </a:t>
            </a:r>
            <a:r>
              <a:rPr lang="it-IT" sz="900" dirty="0" smtClean="0"/>
              <a:t>    ),</a:t>
            </a:r>
            <a:endParaRPr lang="it-IT" sz="900" dirty="0"/>
          </a:p>
          <a:p>
            <a:r>
              <a:rPr lang="it-IT" sz="900" dirty="0"/>
              <a:t>            </a:t>
            </a:r>
            <a:r>
              <a:rPr lang="it-IT" sz="900" dirty="0" smtClean="0"/>
              <a:t>        column(4</a:t>
            </a:r>
            <a:r>
              <a:rPr lang="it-IT" sz="900" dirty="0"/>
              <a:t>,</a:t>
            </a:r>
          </a:p>
          <a:p>
            <a:r>
              <a:rPr lang="it-IT" sz="900" dirty="0"/>
              <a:t>                    </a:t>
            </a:r>
            <a:r>
              <a:rPr lang="it-IT" sz="900" dirty="0" smtClean="0"/>
              <a:t>     wellPanel</a:t>
            </a:r>
            <a:r>
              <a:rPr lang="it-IT" sz="900" dirty="0"/>
              <a:t>(</a:t>
            </a:r>
          </a:p>
          <a:p>
            <a:r>
              <a:rPr lang="it-IT" sz="900" dirty="0"/>
              <a:t>                              numericInput("variabile3", "Seleziona i valori della variabile3", 1, min = 0, max = 300  ) </a:t>
            </a:r>
            <a:r>
              <a:rPr lang="it-IT" sz="900" dirty="0" smtClean="0"/>
              <a:t>)</a:t>
            </a:r>
            <a:endParaRPr lang="it-IT" sz="900" dirty="0"/>
          </a:p>
          <a:p>
            <a:r>
              <a:rPr lang="it-IT" sz="900" dirty="0"/>
              <a:t>                    </a:t>
            </a:r>
            <a:r>
              <a:rPr lang="it-IT" sz="900" dirty="0" smtClean="0"/>
              <a:t>          )</a:t>
            </a:r>
            <a:endParaRPr lang="it-IT" sz="900" dirty="0"/>
          </a:p>
          <a:p>
            <a:r>
              <a:rPr lang="it-IT" sz="900" dirty="0"/>
              <a:t>  </a:t>
            </a:r>
            <a:r>
              <a:rPr lang="it-IT" sz="900" dirty="0" smtClean="0"/>
              <a:t>                 ),</a:t>
            </a:r>
            <a:endParaRPr lang="it-IT" sz="900" dirty="0"/>
          </a:p>
          <a:p>
            <a:r>
              <a:rPr lang="it-IT" sz="900" dirty="0"/>
              <a:t> verbatimTextOutput("prev")</a:t>
            </a:r>
          </a:p>
          <a:p>
            <a:r>
              <a:rPr lang="it-IT" sz="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58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vert="horz" lIns="0" tIns="45720" rIns="91440" bIns="0" rtlCol="0" anchor="b">
            <a:no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36652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Deploy</a:t>
            </a:r>
            <a:endParaRPr lang="it-IT" sz="5400" dirty="0">
              <a:solidFill>
                <a:schemeClr val="tx2"/>
              </a:solidFill>
            </a:endParaRPr>
          </a:p>
        </p:txBody>
      </p:sp>
      <p:cxnSp>
        <p:nvCxnSpPr>
          <p:cNvPr id="10" name="Connettore diritto 9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ottotitolo 6"/>
          <p:cNvSpPr>
            <a:spLocks noGrp="1"/>
          </p:cNvSpPr>
          <p:nvPr>
            <p:ph type="subTitle" idx="4294967295"/>
          </p:nvPr>
        </p:nvSpPr>
        <p:spPr>
          <a:xfrm>
            <a:off x="406499" y="1194965"/>
            <a:ext cx="8456147" cy="1812554"/>
          </a:xfrm>
          <a:prstGeom prst="rect">
            <a:avLst/>
          </a:prstGeom>
        </p:spPr>
        <p:txBody>
          <a:bodyPr/>
          <a:lstStyle/>
          <a:p>
            <a:pPr marL="0" indent="0" algn="just">
              <a:buSzPts val="1200"/>
            </a:pPr>
            <a:r>
              <a:rPr lang="it-IT" sz="1200" dirty="0" smtClean="0"/>
              <a:t>Una volta creata la nostra shiny app in R utilizziamo il </a:t>
            </a:r>
            <a:r>
              <a:rPr lang="it-IT" sz="1200" dirty="0"/>
              <a:t>comando shinyApp(ui = ui, server = server</a:t>
            </a:r>
            <a:r>
              <a:rPr lang="it-IT" sz="1200" dirty="0" smtClean="0"/>
              <a:t>), </a:t>
            </a:r>
            <a:r>
              <a:rPr lang="it-IT" sz="1200" dirty="0"/>
              <a:t>s</a:t>
            </a:r>
            <a:r>
              <a:rPr lang="it-IT" sz="1200" dirty="0" smtClean="0"/>
              <a:t>i aprirà una finestra con la nostra webApp, questa finestra è ancora in locale, procediamo quindi ora con il deploy.</a:t>
            </a:r>
          </a:p>
          <a:p>
            <a:pPr marL="0" indent="0" algn="just">
              <a:buSzPts val="1200"/>
            </a:pPr>
            <a:r>
              <a:rPr lang="it-IT" sz="1200" dirty="0" smtClean="0"/>
              <a:t>1) Una volta salvata l’app in alto a destra dello script apparirà la dicitura RunApp che consente di eseguire tutto il codice in automatico ma soprattutto avremo la possibilità di pubblicarla attraverso l’icona blu di fianco.</a:t>
            </a:r>
            <a:endParaRPr lang="it-IT" sz="1200" dirty="0"/>
          </a:p>
          <a:p>
            <a:pPr marL="0" indent="0" algn="just">
              <a:buSzPts val="1200"/>
            </a:pPr>
            <a:endParaRPr lang="it-IT" sz="1200" dirty="0" smtClean="0"/>
          </a:p>
          <a:p>
            <a:pPr marL="0" indent="0" algn="just">
              <a:buSzPts val="1200"/>
            </a:pPr>
            <a:endParaRPr lang="it-IT" sz="1200" dirty="0" smtClean="0"/>
          </a:p>
          <a:p>
            <a:pPr marL="0" indent="0" algn="just">
              <a:buSzPts val="1200"/>
            </a:pPr>
            <a:endParaRPr lang="it-IT" sz="1200" dirty="0" smtClean="0"/>
          </a:p>
          <a:p>
            <a:pPr marL="0" indent="0" algn="just">
              <a:buSzPts val="1200"/>
            </a:pPr>
            <a:r>
              <a:rPr lang="it-IT" sz="1200" dirty="0" smtClean="0"/>
              <a:t>2) Cliccando sull’icona si passa alla fase registrazione dell’account</a:t>
            </a:r>
          </a:p>
          <a:p>
            <a:pPr marL="0" indent="0" algn="just">
              <a:buSzPts val="1200"/>
            </a:pPr>
            <a:endParaRPr lang="it-IT" sz="12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47" y="3165469"/>
            <a:ext cx="1047240" cy="912877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610" y="3165469"/>
            <a:ext cx="1940516" cy="1898497"/>
          </a:xfrm>
          <a:prstGeom prst="rect">
            <a:avLst/>
          </a:prstGeom>
        </p:spPr>
      </p:pic>
      <p:sp>
        <p:nvSpPr>
          <p:cNvPr id="9" name="Freccia a destra 8"/>
          <p:cNvSpPr/>
          <p:nvPr/>
        </p:nvSpPr>
        <p:spPr>
          <a:xfrm>
            <a:off x="1706879" y="3419684"/>
            <a:ext cx="1441939" cy="404446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68" y="2101242"/>
            <a:ext cx="1042620" cy="536494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5337729" y="3010003"/>
            <a:ext cx="1260231" cy="15696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just">
              <a:buClr>
                <a:srgbClr val="FFFFFF"/>
              </a:buClr>
              <a:buSzPts val="1200"/>
              <a:buFont typeface="Roboto Condensed Light"/>
              <a:buNone/>
              <a:defRPr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indent="-317500" algn="ctr">
              <a:buClr>
                <a:srgbClr val="FFFFFF"/>
              </a:buClr>
              <a:buSzPts val="1000"/>
              <a:buFont typeface="Roboto Condensed Light"/>
              <a:buNone/>
              <a:defRPr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indent="-317500" algn="ctr">
              <a:buClr>
                <a:srgbClr val="FFFFFF"/>
              </a:buClr>
              <a:buSzPts val="1000"/>
              <a:buFont typeface="Roboto Condensed Light"/>
              <a:buNone/>
              <a:defRPr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indent="-317500" algn="ctr">
              <a:buClr>
                <a:srgbClr val="FFFFFF"/>
              </a:buClr>
              <a:buSzPts val="1000"/>
              <a:buFont typeface="Roboto Condensed Light"/>
              <a:buNone/>
              <a:defRPr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indent="-317500" algn="ctr">
              <a:buClr>
                <a:srgbClr val="FFFFFF"/>
              </a:buClr>
              <a:buSzPts val="1000"/>
              <a:buFont typeface="Roboto Condensed Light"/>
              <a:buNone/>
              <a:defRPr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indent="-317500" algn="ctr">
              <a:buClr>
                <a:srgbClr val="FFFFFF"/>
              </a:buClr>
              <a:buSzPts val="1000"/>
              <a:buFont typeface="Roboto Condensed Light"/>
              <a:buNone/>
              <a:defRPr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indent="-317500" algn="ctr">
              <a:buClr>
                <a:srgbClr val="FFFFFF"/>
              </a:buClr>
              <a:buSzPts val="1000"/>
              <a:buFont typeface="Roboto Condensed Light"/>
              <a:buNone/>
              <a:defRPr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indent="-317500" algn="ctr">
              <a:buClr>
                <a:srgbClr val="FFFFFF"/>
              </a:buClr>
              <a:buSzPts val="1000"/>
              <a:buFont typeface="Roboto Condensed Light"/>
              <a:buNone/>
              <a:defRPr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indent="-317500" algn="ctr">
              <a:buClr>
                <a:srgbClr val="FFFFFF"/>
              </a:buClr>
              <a:buSzPts val="1000"/>
              <a:buFont typeface="Roboto Condensed Light"/>
              <a:buNone/>
              <a:defRPr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it-IT" dirty="0" smtClean="0"/>
              <a:t>Inseriamo l’intera stringa di connessione all’account che avevamo visto in fase di registrazione sul sito.</a:t>
            </a:r>
            <a:endParaRPr lang="it-IT" dirty="0"/>
          </a:p>
        </p:txBody>
      </p:sp>
      <p:sp>
        <p:nvSpPr>
          <p:cNvPr id="13" name="Freccia a destra 12"/>
          <p:cNvSpPr/>
          <p:nvPr/>
        </p:nvSpPr>
        <p:spPr>
          <a:xfrm>
            <a:off x="5483100" y="4679797"/>
            <a:ext cx="969490" cy="384169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564" y="3367692"/>
            <a:ext cx="2382715" cy="16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Deploy</a:t>
            </a:r>
            <a:endParaRPr lang="it-IT" sz="5400" dirty="0">
              <a:solidFill>
                <a:schemeClr val="tx2"/>
              </a:solidFill>
            </a:endParaRPr>
          </a:p>
        </p:txBody>
      </p:sp>
      <p:sp>
        <p:nvSpPr>
          <p:cNvPr id="15" name="Sottotitolo 6"/>
          <p:cNvSpPr>
            <a:spLocks noGrp="1"/>
          </p:cNvSpPr>
          <p:nvPr>
            <p:ph type="subTitle" idx="4294967295"/>
          </p:nvPr>
        </p:nvSpPr>
        <p:spPr>
          <a:xfrm>
            <a:off x="406499" y="1194965"/>
            <a:ext cx="8456147" cy="443335"/>
          </a:xfrm>
          <a:prstGeom prst="rect">
            <a:avLst/>
          </a:prstGeom>
        </p:spPr>
        <p:txBody>
          <a:bodyPr/>
          <a:lstStyle/>
          <a:p>
            <a:pPr marL="0" indent="0" algn="just">
              <a:buSzPts val="1200"/>
            </a:pPr>
            <a:r>
              <a:rPr lang="it-IT" sz="1200" dirty="0" smtClean="0"/>
              <a:t>Dopo aver registrato il nostro account anche su Rstudio possiamo proseguire con il deploy.</a:t>
            </a:r>
          </a:p>
          <a:p>
            <a:pPr marL="0" indent="0" algn="just">
              <a:buSzPts val="1200"/>
            </a:pPr>
            <a:endParaRPr lang="it-IT" sz="1200" dirty="0" smtClean="0"/>
          </a:p>
          <a:p>
            <a:pPr marL="0" indent="0" algn="just">
              <a:buSzPts val="1200"/>
            </a:pPr>
            <a:endParaRPr lang="it-IT" sz="12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406498" y="1569701"/>
            <a:ext cx="862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4) Clicchiamo nuovamente sull’icona blu «</a:t>
            </a:r>
            <a:r>
              <a:rPr lang="it-IT" sz="1400" dirty="0" smtClean="0"/>
              <a:t>Publishing»</a:t>
            </a:r>
          </a:p>
          <a:p>
            <a:r>
              <a:rPr lang="it-IT" sz="1400" dirty="0" smtClean="0"/>
              <a:t>5) Selezioniamo i file utili per la pubblicazione della nostra app presenti nella directory di lavoro.</a:t>
            </a:r>
            <a:endParaRPr lang="it-IT" sz="1400" dirty="0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99" y="2543679"/>
            <a:ext cx="3139712" cy="2270957"/>
          </a:xfrm>
          <a:prstGeom prst="rect">
            <a:avLst/>
          </a:prstGeom>
        </p:spPr>
      </p:pic>
      <p:sp>
        <p:nvSpPr>
          <p:cNvPr id="18" name="Freccia a destra 17"/>
          <p:cNvSpPr/>
          <p:nvPr/>
        </p:nvSpPr>
        <p:spPr>
          <a:xfrm>
            <a:off x="3740595" y="3476934"/>
            <a:ext cx="1441939" cy="404446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376918" y="3295312"/>
            <a:ext cx="3442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smtClean="0"/>
              <a:t>Cliccando su Publish partirà l’esecuzione automatica nella sezione deploy di R ed infine si aprirà il link con l’app, ed il gioco è fatto…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380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2060"/>
                </a:solidFill>
              </a:rPr>
              <a:t>Applicazione</a:t>
            </a:r>
            <a:endParaRPr lang="it-I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66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7278779" cy="670500"/>
          </a:xfrm>
        </p:spPr>
        <p:txBody>
          <a:bodyPr/>
          <a:lstStyle/>
          <a:p>
            <a:pPr algn="l"/>
            <a:r>
              <a:rPr lang="it-IT" sz="5400" dirty="0" smtClean="0">
                <a:solidFill>
                  <a:schemeClr val="tx2"/>
                </a:solidFill>
              </a:rPr>
              <a:t>Applicazione</a:t>
            </a:r>
            <a:endParaRPr lang="it-IT" sz="5400" dirty="0">
              <a:solidFill>
                <a:schemeClr val="tx2"/>
              </a:solidFill>
            </a:endParaRPr>
          </a:p>
        </p:txBody>
      </p:sp>
      <p:grpSp>
        <p:nvGrpSpPr>
          <p:cNvPr id="8" name="Google Shape;495;p54"/>
          <p:cNvGrpSpPr/>
          <p:nvPr/>
        </p:nvGrpSpPr>
        <p:grpSpPr>
          <a:xfrm>
            <a:off x="3819981" y="1909204"/>
            <a:ext cx="1504028" cy="1325087"/>
            <a:chOff x="-3137650" y="2067900"/>
            <a:chExt cx="291450" cy="256775"/>
          </a:xfrm>
          <a:solidFill>
            <a:schemeClr val="tx2"/>
          </a:solidFill>
        </p:grpSpPr>
        <p:sp>
          <p:nvSpPr>
            <p:cNvPr id="9" name="Google Shape;496;p54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497;p54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498;p54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3475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Immagine 16" descr="Reply SpA - RUNNING MAN_White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03" y="2057708"/>
            <a:ext cx="1167594" cy="1167594"/>
          </a:xfrm>
          <a:prstGeom prst="rect">
            <a:avLst/>
          </a:prstGeom>
        </p:spPr>
      </p:pic>
      <p:sp>
        <p:nvSpPr>
          <p:cNvPr id="5" name="Google Shape;878;p66"/>
          <p:cNvSpPr txBox="1">
            <a:spLocks/>
          </p:cNvSpPr>
          <p:nvPr/>
        </p:nvSpPr>
        <p:spPr>
          <a:xfrm>
            <a:off x="1331641" y="2543444"/>
            <a:ext cx="5937510" cy="11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800" b="0" i="0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it-IT" dirty="0" smtClean="0"/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it-IT" dirty="0" smtClean="0"/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smtClean="0"/>
              <a:t>marcocortese.stat@gmail.com 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smtClean="0"/>
              <a:t>m.cortese@reply.it</a:t>
            </a:r>
          </a:p>
          <a:p>
            <a:pPr>
              <a:spcBef>
                <a:spcPts val="0"/>
              </a:spcBef>
            </a:pPr>
            <a:r>
              <a:rPr lang="it-IT" dirty="0" smtClean="0"/>
              <a:t>www.reply.com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194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07;p44"/>
          <p:cNvSpPr txBox="1">
            <a:spLocks/>
          </p:cNvSpPr>
          <p:nvPr/>
        </p:nvSpPr>
        <p:spPr>
          <a:xfrm>
            <a:off x="1122278" y="40145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tabLst/>
              <a:defRPr/>
            </a:pPr>
            <a:r>
              <a:rPr kumimoji="0" lang="it-IT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quada One"/>
                <a:sym typeface="Squada One"/>
              </a:rPr>
              <a:t>CONTENUTI</a:t>
            </a:r>
            <a:endParaRPr kumimoji="0" lang="it-IT" sz="36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quada One"/>
              <a:sym typeface="Squada One"/>
            </a:endParaRPr>
          </a:p>
        </p:txBody>
      </p:sp>
      <p:sp>
        <p:nvSpPr>
          <p:cNvPr id="19" name="Google Shape;308;p44"/>
          <p:cNvSpPr txBox="1">
            <a:spLocks/>
          </p:cNvSpPr>
          <p:nvPr/>
        </p:nvSpPr>
        <p:spPr>
          <a:xfrm>
            <a:off x="1690457" y="20400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SHINY?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/>
              <a:sym typeface="Squada One"/>
            </a:endParaRPr>
          </a:p>
        </p:txBody>
      </p:sp>
      <p:sp>
        <p:nvSpPr>
          <p:cNvPr id="20" name="Google Shape;309;p44"/>
          <p:cNvSpPr txBox="1">
            <a:spLocks/>
          </p:cNvSpPr>
          <p:nvPr/>
        </p:nvSpPr>
        <p:spPr>
          <a:xfrm>
            <a:off x="2051807" y="25014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Light"/>
                <a:ea typeface="Roboto Condensed Light"/>
                <a:sym typeface="Roboto Condensed Light"/>
              </a:rPr>
              <a:t>Cos’è? Link, account e primi passi</a:t>
            </a:r>
            <a:endParaRPr kumimoji="0" lang="it-IT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/>
              <a:ea typeface="Roboto Condensed Light"/>
              <a:sym typeface="Roboto Condensed Light"/>
            </a:endParaRPr>
          </a:p>
        </p:txBody>
      </p:sp>
      <p:sp>
        <p:nvSpPr>
          <p:cNvPr id="21" name="Google Shape;310;p44"/>
          <p:cNvSpPr txBox="1">
            <a:spLocks/>
          </p:cNvSpPr>
          <p:nvPr/>
        </p:nvSpPr>
        <p:spPr>
          <a:xfrm>
            <a:off x="2128157" y="161943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tabLst/>
              <a:defRPr/>
            </a:pPr>
            <a:r>
              <a:rPr kumimoji="0" lang="es" sz="4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01</a:t>
            </a:r>
            <a:endParaRPr kumimoji="0" lang="es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/>
              <a:sym typeface="Squada One"/>
            </a:endParaRPr>
          </a:p>
        </p:txBody>
      </p:sp>
      <p:sp>
        <p:nvSpPr>
          <p:cNvPr id="22" name="Google Shape;311;p44"/>
          <p:cNvSpPr txBox="1">
            <a:spLocks/>
          </p:cNvSpPr>
          <p:nvPr/>
        </p:nvSpPr>
        <p:spPr>
          <a:xfrm>
            <a:off x="1690457" y="3587138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DEPLOY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/>
              <a:sym typeface="Squada One"/>
            </a:endParaRPr>
          </a:p>
        </p:txBody>
      </p:sp>
      <p:sp>
        <p:nvSpPr>
          <p:cNvPr id="23" name="Google Shape;313;p44"/>
          <p:cNvSpPr txBox="1">
            <a:spLocks/>
          </p:cNvSpPr>
          <p:nvPr/>
        </p:nvSpPr>
        <p:spPr>
          <a:xfrm>
            <a:off x="2128157" y="316656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tabLst/>
              <a:defRPr/>
            </a:pPr>
            <a:r>
              <a:rPr kumimoji="0" lang="es" sz="4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03</a:t>
            </a:r>
            <a:endParaRPr kumimoji="0" lang="es" sz="4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/>
              <a:sym typeface="Squada One"/>
            </a:endParaRPr>
          </a:p>
        </p:txBody>
      </p:sp>
      <p:sp>
        <p:nvSpPr>
          <p:cNvPr id="24" name="Google Shape;314;p44"/>
          <p:cNvSpPr txBox="1">
            <a:spLocks/>
          </p:cNvSpPr>
          <p:nvPr/>
        </p:nvSpPr>
        <p:spPr>
          <a:xfrm>
            <a:off x="4824357" y="20400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R+ SHINY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/>
              <a:sym typeface="Squada One"/>
            </a:endParaRPr>
          </a:p>
        </p:txBody>
      </p:sp>
      <p:sp>
        <p:nvSpPr>
          <p:cNvPr id="25" name="Google Shape;315;p44"/>
          <p:cNvSpPr txBox="1">
            <a:spLocks/>
          </p:cNvSpPr>
          <p:nvPr/>
        </p:nvSpPr>
        <p:spPr>
          <a:xfrm>
            <a:off x="5185707" y="25014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Light"/>
                <a:ea typeface="Roboto Condensed Light"/>
                <a:sym typeface="Roboto Condensed Light"/>
              </a:rPr>
              <a:t>Codice</a:t>
            </a:r>
            <a:endParaRPr kumimoji="0" lang="it-IT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/>
              <a:ea typeface="Roboto Condensed Light"/>
              <a:sym typeface="Roboto Condensed Light"/>
            </a:endParaRPr>
          </a:p>
        </p:txBody>
      </p:sp>
      <p:sp>
        <p:nvSpPr>
          <p:cNvPr id="26" name="Google Shape;316;p44"/>
          <p:cNvSpPr txBox="1">
            <a:spLocks/>
          </p:cNvSpPr>
          <p:nvPr/>
        </p:nvSpPr>
        <p:spPr>
          <a:xfrm>
            <a:off x="5262057" y="161943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tabLst/>
              <a:defRPr/>
            </a:pPr>
            <a:r>
              <a:rPr kumimoji="0" lang="e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02</a:t>
            </a:r>
            <a:endParaRPr kumimoji="0" lang="es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/>
              <a:sym typeface="Squada One"/>
            </a:endParaRPr>
          </a:p>
        </p:txBody>
      </p:sp>
      <p:sp>
        <p:nvSpPr>
          <p:cNvPr id="27" name="Google Shape;317;p44"/>
          <p:cNvSpPr txBox="1">
            <a:spLocks/>
          </p:cNvSpPr>
          <p:nvPr/>
        </p:nvSpPr>
        <p:spPr>
          <a:xfrm>
            <a:off x="4824357" y="3587138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APPLICAZIONE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/>
              <a:sym typeface="Squada One"/>
            </a:endParaRPr>
          </a:p>
        </p:txBody>
      </p:sp>
      <p:sp>
        <p:nvSpPr>
          <p:cNvPr id="28" name="Google Shape;318;p44"/>
          <p:cNvSpPr txBox="1">
            <a:spLocks/>
          </p:cNvSpPr>
          <p:nvPr/>
        </p:nvSpPr>
        <p:spPr>
          <a:xfrm>
            <a:off x="51857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Light"/>
                <a:ea typeface="Roboto Condensed Light"/>
                <a:sym typeface="Roboto Condensed Light"/>
              </a:rPr>
              <a:t>Caso studio online</a:t>
            </a:r>
            <a:endParaRPr kumimoji="0" lang="it-IT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/>
              <a:ea typeface="Roboto Condensed Light"/>
              <a:sym typeface="Roboto Condensed Light"/>
            </a:endParaRPr>
          </a:p>
        </p:txBody>
      </p:sp>
      <p:sp>
        <p:nvSpPr>
          <p:cNvPr id="29" name="Google Shape;319;p44"/>
          <p:cNvSpPr txBox="1">
            <a:spLocks/>
          </p:cNvSpPr>
          <p:nvPr/>
        </p:nvSpPr>
        <p:spPr>
          <a:xfrm>
            <a:off x="5262057" y="316656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tabLst/>
              <a:defRPr/>
            </a:pPr>
            <a:r>
              <a:rPr kumimoji="0" lang="es" sz="4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04</a:t>
            </a:r>
            <a:endParaRPr kumimoji="0" lang="es" sz="4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/>
              <a:sym typeface="Squada One"/>
            </a:endParaRPr>
          </a:p>
        </p:txBody>
      </p:sp>
      <p:sp>
        <p:nvSpPr>
          <p:cNvPr id="30" name="Google Shape;4777;p74"/>
          <p:cNvSpPr/>
          <p:nvPr/>
        </p:nvSpPr>
        <p:spPr>
          <a:xfrm>
            <a:off x="2770300" y="4103993"/>
            <a:ext cx="469513" cy="420576"/>
          </a:xfrm>
          <a:custGeom>
            <a:avLst/>
            <a:gdLst/>
            <a:ahLst/>
            <a:cxnLst/>
            <a:rect l="l" t="t" r="r" b="b"/>
            <a:pathLst>
              <a:path w="12877" h="12724" extrusionOk="0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999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2060"/>
                </a:solidFill>
              </a:rPr>
              <a:t>SHINY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2729188" y="2995646"/>
            <a:ext cx="368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buClr>
                <a:srgbClr val="FFFFFF"/>
              </a:buClr>
              <a:buSzPts val="1000"/>
              <a:defRPr/>
            </a:pPr>
            <a:r>
              <a:rPr lang="it-IT" kern="0" dirty="0">
                <a:solidFill>
                  <a:srgbClr val="FFFFFF"/>
                </a:solidFill>
                <a:latin typeface="Roboto Condensed Light"/>
                <a:ea typeface="Roboto Condensed Light"/>
                <a:sym typeface="Roboto Condensed Light"/>
              </a:rPr>
              <a:t>Cos’è? Link, account e primi passi</a:t>
            </a:r>
          </a:p>
        </p:txBody>
      </p:sp>
    </p:spTree>
    <p:extLst>
      <p:ext uri="{BB962C8B-B14F-4D97-AF65-F5344CB8AC3E}">
        <p14:creationId xmlns:p14="http://schemas.microsoft.com/office/powerpoint/2010/main" val="2037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ttotitolo 6"/>
          <p:cNvSpPr>
            <a:spLocks noGrp="1"/>
          </p:cNvSpPr>
          <p:nvPr>
            <p:ph type="subTitle" idx="4294967295"/>
          </p:nvPr>
        </p:nvSpPr>
        <p:spPr>
          <a:xfrm>
            <a:off x="131568" y="1194965"/>
            <a:ext cx="4661888" cy="1812554"/>
          </a:xfrm>
          <a:prstGeom prst="rect">
            <a:avLst/>
          </a:prstGeom>
        </p:spPr>
        <p:txBody>
          <a:bodyPr/>
          <a:lstStyle/>
          <a:p>
            <a:pPr marL="0" indent="0" algn="just">
              <a:buSzPts val="1200"/>
            </a:pPr>
            <a:r>
              <a:rPr lang="it-IT" sz="1200" dirty="0"/>
              <a:t>Shiny è un package R molto particolare in quanto </a:t>
            </a:r>
            <a:r>
              <a:rPr lang="it-IT" sz="1200" dirty="0" smtClean="0"/>
              <a:t>consente di creare web app e dashboard interattive con l’ausilio del linguaggio  R e quindi consente di estendere la visualizzazione di report e output di algoritmi di ML.</a:t>
            </a:r>
          </a:p>
          <a:p>
            <a:pPr marL="0" indent="0" algn="just">
              <a:buSzPts val="1200"/>
            </a:pPr>
            <a:endParaRPr lang="it-IT" sz="1200" dirty="0"/>
          </a:p>
          <a:p>
            <a:pPr marL="0" indent="0" algn="just">
              <a:buSzPts val="1200"/>
            </a:pPr>
            <a:r>
              <a:rPr lang="it-IT" sz="1200" dirty="0" smtClean="0"/>
              <a:t>La caratteristica più interessante di questo package è che ti consente di effettuare il deploy della tua «shiny app». Distinguiamo 3 differenti livelli:</a:t>
            </a:r>
          </a:p>
          <a:p>
            <a:pPr marL="0" indent="0" algn="just">
              <a:buSzPts val="1200"/>
            </a:pPr>
            <a:endParaRPr lang="it-IT" sz="1200" dirty="0" smtClean="0"/>
          </a:p>
          <a:p>
            <a:pPr marL="171450" indent="-171450" algn="just">
              <a:buSzPts val="1200"/>
              <a:buFont typeface="Arial" panose="020B0604020202020204" pitchFamily="34" charset="0"/>
              <a:buChar char="•"/>
            </a:pPr>
            <a:r>
              <a:rPr lang="it-IT" sz="1200" dirty="0" smtClean="0"/>
              <a:t>Shiny Server Open Source</a:t>
            </a:r>
          </a:p>
          <a:p>
            <a:pPr marL="171450" indent="-171450" algn="just">
              <a:buSzPts val="1200"/>
              <a:buFont typeface="Arial" panose="020B0604020202020204" pitchFamily="34" charset="0"/>
              <a:buChar char="•"/>
            </a:pPr>
            <a:r>
              <a:rPr lang="it-IT" sz="1200" dirty="0" smtClean="0"/>
              <a:t>Shinyapps.io</a:t>
            </a:r>
          </a:p>
          <a:p>
            <a:pPr marL="171450" indent="-171450" algn="just">
              <a:buSzPts val="1200"/>
              <a:buFont typeface="Arial" panose="020B0604020202020204" pitchFamily="34" charset="0"/>
              <a:buChar char="•"/>
            </a:pPr>
            <a:r>
              <a:rPr lang="it-IT" sz="1200" dirty="0" smtClean="0"/>
              <a:t>Rstudio Connect Server</a:t>
            </a:r>
          </a:p>
          <a:p>
            <a:pPr marL="0" indent="0" algn="just">
              <a:buSzPts val="1200"/>
            </a:pPr>
            <a:endParaRPr lang="it-IT" sz="1200" dirty="0" smtClean="0"/>
          </a:p>
          <a:p>
            <a:pPr marL="0" indent="0" algn="just">
              <a:buSzPts val="1200"/>
            </a:pPr>
            <a:r>
              <a:rPr lang="it-IT" sz="1200" dirty="0" smtClean="0"/>
              <a:t>Naturalmente tali differenze sono rispecchiate sia nelle diverse potenzialità sia nell’aspetto economico.</a:t>
            </a:r>
          </a:p>
          <a:p>
            <a:pPr marL="0" indent="0" algn="just">
              <a:buSzPts val="1200"/>
            </a:pPr>
            <a:r>
              <a:rPr lang="it-IT" sz="1200" dirty="0" smtClean="0"/>
              <a:t>Nel seguente Meetup si approfondirà il deploy attraverso Shinyapps.io</a:t>
            </a:r>
          </a:p>
          <a:p>
            <a:pPr marL="0" indent="0" algn="just">
              <a:buSzPts val="1200"/>
            </a:pPr>
            <a:endParaRPr lang="it-IT" sz="1200" dirty="0"/>
          </a:p>
        </p:txBody>
      </p:sp>
      <p:sp>
        <p:nvSpPr>
          <p:cNvPr id="7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dirty="0" smtClean="0">
                <a:solidFill>
                  <a:schemeClr val="tx2"/>
                </a:solidFill>
              </a:rPr>
              <a:t>SHINY</a:t>
            </a:r>
            <a:endParaRPr lang="it-IT" dirty="0">
              <a:solidFill>
                <a:schemeClr val="tx2"/>
              </a:solidFill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577" y="694372"/>
            <a:ext cx="732672" cy="84914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599" y="1943303"/>
            <a:ext cx="4061914" cy="194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ottotitolo 1"/>
          <p:cNvSpPr>
            <a:spLocks noGrp="1"/>
          </p:cNvSpPr>
          <p:nvPr>
            <p:ph type="subTitle" idx="4294967295"/>
          </p:nvPr>
        </p:nvSpPr>
        <p:spPr>
          <a:xfrm>
            <a:off x="284972" y="1087551"/>
            <a:ext cx="8617527" cy="62274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it-IT" sz="1200" dirty="0" smtClean="0"/>
              <a:t>Primi passi in shiny: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it-IT" sz="1200" dirty="0" smtClean="0"/>
              <a:t>Creare un account al sito </a:t>
            </a:r>
            <a:r>
              <a:rPr lang="it-IT" sz="1200" b="1" dirty="0" smtClean="0">
                <a:solidFill>
                  <a:schemeClr val="tx2"/>
                </a:solidFill>
                <a:hlinkClick r:id="rId2"/>
              </a:rPr>
              <a:t>https</a:t>
            </a:r>
            <a:r>
              <a:rPr lang="it-IT" sz="1200" b="1" dirty="0">
                <a:solidFill>
                  <a:schemeClr val="tx2"/>
                </a:solidFill>
                <a:hlinkClick r:id="rId2"/>
              </a:rPr>
              <a:t>://www.shinyapps.io/admin/#/</a:t>
            </a:r>
            <a:r>
              <a:rPr lang="it-IT" sz="1200" b="1" dirty="0" smtClean="0">
                <a:solidFill>
                  <a:schemeClr val="tx2"/>
                </a:solidFill>
                <a:hlinkClick r:id="rId2"/>
              </a:rPr>
              <a:t>login</a:t>
            </a:r>
            <a:endParaRPr lang="it-IT" sz="1200" b="1" dirty="0" smtClean="0">
              <a:solidFill>
                <a:schemeClr val="tx2"/>
              </a:solidFill>
            </a:endParaRP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it-IT" sz="1200" dirty="0"/>
              <a:t>Inserire le informazioni per la creazione del link della propria pagina  «.shinyapps.io»</a:t>
            </a: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97" y="1912556"/>
            <a:ext cx="6490402" cy="1261208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72" y="3759337"/>
            <a:ext cx="6548253" cy="1272111"/>
          </a:xfrm>
          <a:prstGeom prst="rect">
            <a:avLst/>
          </a:prstGeom>
        </p:spPr>
      </p:pic>
      <p:sp>
        <p:nvSpPr>
          <p:cNvPr id="20" name="Sottotitolo 1"/>
          <p:cNvSpPr>
            <a:spLocks noGrp="1"/>
          </p:cNvSpPr>
          <p:nvPr>
            <p:ph type="subTitle" idx="4294967295"/>
          </p:nvPr>
        </p:nvSpPr>
        <p:spPr>
          <a:xfrm>
            <a:off x="284972" y="3258493"/>
            <a:ext cx="6406774" cy="239550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it-IT" sz="1200" dirty="0" smtClean="0"/>
              <a:t>Attraverso il tasto «Show Secret» sarà possibile visionare l’intera stringa di connessione all’account da inserire in Rstudio.</a:t>
            </a:r>
            <a:endParaRPr lang="it-IT" sz="1200" dirty="0"/>
          </a:p>
        </p:txBody>
      </p:sp>
      <p:sp>
        <p:nvSpPr>
          <p:cNvPr id="21" name="Rettangolo 20"/>
          <p:cNvSpPr/>
          <p:nvPr/>
        </p:nvSpPr>
        <p:spPr>
          <a:xfrm>
            <a:off x="2076450" y="4721962"/>
            <a:ext cx="544830" cy="72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dirty="0" smtClean="0">
                <a:solidFill>
                  <a:schemeClr val="tx2"/>
                </a:solidFill>
              </a:rPr>
              <a:t>SHINY</a:t>
            </a:r>
            <a:endParaRPr lang="it-I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6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84" y="1566440"/>
            <a:ext cx="3976868" cy="2160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971" y="1548188"/>
            <a:ext cx="4019616" cy="2158487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260" y="3706675"/>
            <a:ext cx="4351495" cy="1384198"/>
          </a:xfrm>
          <a:prstGeom prst="rect">
            <a:avLst/>
          </a:prstGeom>
        </p:spPr>
      </p:pic>
      <p:sp>
        <p:nvSpPr>
          <p:cNvPr id="13" name="Sottotitolo 6"/>
          <p:cNvSpPr>
            <a:spLocks noGrp="1"/>
          </p:cNvSpPr>
          <p:nvPr>
            <p:ph type="subTitle" idx="4294967295"/>
          </p:nvPr>
        </p:nvSpPr>
        <p:spPr>
          <a:xfrm>
            <a:off x="213584" y="1222738"/>
            <a:ext cx="2109112" cy="650900"/>
          </a:xfrm>
          <a:prstGeom prst="rect">
            <a:avLst/>
          </a:prstGeom>
        </p:spPr>
        <p:txBody>
          <a:bodyPr/>
          <a:lstStyle/>
          <a:p>
            <a:pPr marL="0" indent="0">
              <a:buSzPts val="1200"/>
            </a:pPr>
            <a:r>
              <a:rPr lang="it-IT" sz="1600" dirty="0" smtClean="0">
                <a:solidFill>
                  <a:schemeClr val="tx2"/>
                </a:solidFill>
                <a:latin typeface="Squada One"/>
                <a:ea typeface="Squada One"/>
                <a:cs typeface="Squada One"/>
                <a:sym typeface="Squada One"/>
              </a:rPr>
              <a:t>PRICING</a:t>
            </a:r>
            <a:endParaRPr lang="it-IT" sz="1600" dirty="0">
              <a:solidFill>
                <a:schemeClr val="tx2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0" indent="0" algn="just">
              <a:buSzPts val="1200"/>
            </a:pPr>
            <a:endParaRPr lang="it-IT" sz="1050" dirty="0"/>
          </a:p>
        </p:txBody>
      </p:sp>
      <p:cxnSp>
        <p:nvCxnSpPr>
          <p:cNvPr id="14" name="Connettore diritto 13"/>
          <p:cNvCxnSpPr/>
          <p:nvPr/>
        </p:nvCxnSpPr>
        <p:spPr>
          <a:xfrm flipV="1">
            <a:off x="2562465" y="1329763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dirty="0" smtClean="0">
                <a:solidFill>
                  <a:schemeClr val="tx2"/>
                </a:solidFill>
              </a:rPr>
              <a:t>SHINY</a:t>
            </a:r>
            <a:endParaRPr lang="it-I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2060"/>
                </a:solidFill>
              </a:rPr>
              <a:t>R + SHINY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4120594" y="299564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buClr>
                <a:srgbClr val="FFFFFF"/>
              </a:buClr>
              <a:buSzPts val="1000"/>
              <a:defRPr/>
            </a:pPr>
            <a:r>
              <a:rPr lang="it-IT" kern="0" dirty="0">
                <a:solidFill>
                  <a:srgbClr val="FFFFFF"/>
                </a:solidFill>
                <a:latin typeface="Roboto Condensed Light"/>
                <a:ea typeface="Roboto Condensed Light"/>
                <a:sym typeface="Roboto Condensed Light"/>
              </a:rPr>
              <a:t>Codice</a:t>
            </a:r>
          </a:p>
        </p:txBody>
      </p:sp>
    </p:spTree>
    <p:extLst>
      <p:ext uri="{BB962C8B-B14F-4D97-AF65-F5344CB8AC3E}">
        <p14:creationId xmlns:p14="http://schemas.microsoft.com/office/powerpoint/2010/main" val="41893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7"/>
          <p:cNvSpPr>
            <a:spLocks noGrp="1"/>
          </p:cNvSpPr>
          <p:nvPr>
            <p:ph type="ctrTitle"/>
          </p:nvPr>
        </p:nvSpPr>
        <p:spPr>
          <a:xfrm>
            <a:off x="200881" y="448443"/>
            <a:ext cx="4592575" cy="670500"/>
          </a:xfrm>
        </p:spPr>
        <p:txBody>
          <a:bodyPr/>
          <a:lstStyle/>
          <a:p>
            <a:pPr algn="l"/>
            <a:r>
              <a:rPr lang="it-IT" dirty="0" smtClean="0">
                <a:solidFill>
                  <a:schemeClr val="tx2"/>
                </a:solidFill>
              </a:rPr>
              <a:t>R + </a:t>
            </a:r>
            <a:r>
              <a:rPr lang="it-IT" dirty="0">
                <a:solidFill>
                  <a:schemeClr val="tx2"/>
                </a:solidFill>
              </a:rPr>
              <a:t>SHINY</a:t>
            </a:r>
          </a:p>
        </p:txBody>
      </p:sp>
      <p:sp>
        <p:nvSpPr>
          <p:cNvPr id="8" name="Sottotitolo 6"/>
          <p:cNvSpPr>
            <a:spLocks noGrp="1"/>
          </p:cNvSpPr>
          <p:nvPr>
            <p:ph type="subTitle" idx="4294967295"/>
          </p:nvPr>
        </p:nvSpPr>
        <p:spPr>
          <a:xfrm>
            <a:off x="545695" y="1177901"/>
            <a:ext cx="7926360" cy="650900"/>
          </a:xfrm>
          <a:prstGeom prst="rect">
            <a:avLst/>
          </a:prstGeom>
        </p:spPr>
        <p:txBody>
          <a:bodyPr/>
          <a:lstStyle/>
          <a:p>
            <a:pPr marL="0" indent="0">
              <a:buSzPts val="1200"/>
            </a:pPr>
            <a:r>
              <a:rPr lang="it-IT" sz="1200" dirty="0" smtClean="0"/>
              <a:t>La stesura del codice e l’organizzazione dello script in R necessita alcune modifiche nel linguaggio…</a:t>
            </a:r>
          </a:p>
          <a:p>
            <a:pPr marL="0" indent="0">
              <a:buSzPts val="1200"/>
            </a:pPr>
            <a:r>
              <a:rPr lang="it-IT" sz="1200" dirty="0" smtClean="0"/>
              <a:t>–non è propriamente il linguaggio R a cui siamo abituati, ma non spaventatevi, niente di serio.-</a:t>
            </a:r>
          </a:p>
          <a:p>
            <a:pPr marL="0" indent="0" algn="just">
              <a:buSzPts val="1200"/>
            </a:pPr>
            <a:endParaRPr lang="it-IT" sz="1200" dirty="0"/>
          </a:p>
        </p:txBody>
      </p:sp>
      <p:cxnSp>
        <p:nvCxnSpPr>
          <p:cNvPr id="12" name="Connettore diritto 11"/>
          <p:cNvCxnSpPr/>
          <p:nvPr/>
        </p:nvCxnSpPr>
        <p:spPr>
          <a:xfrm flipV="1">
            <a:off x="2408545" y="1828801"/>
            <a:ext cx="40039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Google Shape;586;p57"/>
          <p:cNvSpPr txBox="1"/>
          <p:nvPr/>
        </p:nvSpPr>
        <p:spPr>
          <a:xfrm>
            <a:off x="2443951" y="2602484"/>
            <a:ext cx="1736163" cy="167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Server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La parte di script contenente la fase di ingestion dei dati, l’inizializzazione delle variabili e la  creazione di eventuali modelli di ML  prende il nome di server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sz="105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5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server</a:t>
            </a:r>
            <a:r>
              <a:rPr lang="es" sz="105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&lt;-function(input,output){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...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s" sz="105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       }</a:t>
            </a:r>
            <a:endParaRPr lang="es" sz="105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6" name="Google Shape;5808;p76"/>
          <p:cNvGrpSpPr/>
          <p:nvPr/>
        </p:nvGrpSpPr>
        <p:grpSpPr>
          <a:xfrm>
            <a:off x="3097308" y="2149554"/>
            <a:ext cx="392822" cy="458733"/>
            <a:chOff x="-48237000" y="2342650"/>
            <a:chExt cx="256800" cy="300225"/>
          </a:xfrm>
          <a:solidFill>
            <a:schemeClr val="tx2"/>
          </a:solidFill>
        </p:grpSpPr>
        <p:sp>
          <p:nvSpPr>
            <p:cNvPr id="17" name="Google Shape;5809;p76"/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 w="3175">
              <a:solidFill>
                <a:srgbClr val="0B2E5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5810;p76"/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 w="3175">
              <a:solidFill>
                <a:srgbClr val="0B2E5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5811;p76"/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 w="3175">
              <a:solidFill>
                <a:srgbClr val="0B2E5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" name="Google Shape;586;p57"/>
          <p:cNvSpPr txBox="1"/>
          <p:nvPr/>
        </p:nvSpPr>
        <p:spPr>
          <a:xfrm>
            <a:off x="4828751" y="2608287"/>
            <a:ext cx="1804078" cy="205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La parte di script contenente la modellazione della nostra applicazione web prende il nome di ui.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sz="11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ui</a:t>
            </a:r>
            <a:r>
              <a:rPr lang="es" sz="110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&lt;-fluidPage(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...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s" sz="110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)</a:t>
            </a:r>
            <a:endParaRPr lang="es" sz="11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21" name="Google Shape;5782;p76"/>
          <p:cNvGrpSpPr/>
          <p:nvPr/>
        </p:nvGrpSpPr>
        <p:grpSpPr>
          <a:xfrm>
            <a:off x="5482108" y="2137874"/>
            <a:ext cx="411200" cy="458733"/>
            <a:chOff x="-46753100" y="1965500"/>
            <a:chExt cx="263075" cy="300125"/>
          </a:xfrm>
          <a:solidFill>
            <a:schemeClr val="tx2"/>
          </a:solidFill>
        </p:grpSpPr>
        <p:sp>
          <p:nvSpPr>
            <p:cNvPr id="23" name="Google Shape;5783;p76"/>
            <p:cNvSpPr/>
            <p:nvPr/>
          </p:nvSpPr>
          <p:spPr>
            <a:xfrm>
              <a:off x="-46647575" y="203482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756"/>
                  </a:moveTo>
                  <a:cubicBezTo>
                    <a:pt x="1261" y="756"/>
                    <a:pt x="1418" y="914"/>
                    <a:pt x="1418" y="1103"/>
                  </a:cubicBezTo>
                  <a:cubicBezTo>
                    <a:pt x="1418" y="1323"/>
                    <a:pt x="1261" y="1481"/>
                    <a:pt x="1072" y="1481"/>
                  </a:cubicBezTo>
                  <a:cubicBezTo>
                    <a:pt x="883" y="1481"/>
                    <a:pt x="725" y="1323"/>
                    <a:pt x="725" y="1103"/>
                  </a:cubicBezTo>
                  <a:cubicBezTo>
                    <a:pt x="725" y="914"/>
                    <a:pt x="883" y="756"/>
                    <a:pt x="1072" y="756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1"/>
                  </a:cubicBezTo>
                  <a:cubicBezTo>
                    <a:pt x="2143" y="473"/>
                    <a:pt x="1670" y="0"/>
                    <a:pt x="1072" y="0"/>
                  </a:cubicBezTo>
                  <a:close/>
                </a:path>
              </a:pathLst>
            </a:custGeom>
            <a:grpFill/>
            <a:ln>
              <a:solidFill>
                <a:srgbClr val="0B2E5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5784;p76"/>
            <p:cNvSpPr/>
            <p:nvPr/>
          </p:nvSpPr>
          <p:spPr>
            <a:xfrm>
              <a:off x="-46753100" y="1965500"/>
              <a:ext cx="263075" cy="300125"/>
            </a:xfrm>
            <a:custGeom>
              <a:avLst/>
              <a:gdLst/>
              <a:ahLst/>
              <a:cxnLst/>
              <a:rect l="l" t="t" r="r" b="b"/>
              <a:pathLst>
                <a:path w="10523" h="12005" extrusionOk="0">
                  <a:moveTo>
                    <a:pt x="5293" y="694"/>
                  </a:moveTo>
                  <a:cubicBezTo>
                    <a:pt x="5765" y="694"/>
                    <a:pt x="6175" y="977"/>
                    <a:pt x="6270" y="1419"/>
                  </a:cubicBezTo>
                  <a:lnTo>
                    <a:pt x="4316" y="1419"/>
                  </a:lnTo>
                  <a:cubicBezTo>
                    <a:pt x="4442" y="977"/>
                    <a:pt x="4820" y="694"/>
                    <a:pt x="5293" y="694"/>
                  </a:cubicBezTo>
                  <a:close/>
                  <a:moveTo>
                    <a:pt x="3875" y="5766"/>
                  </a:moveTo>
                  <a:lnTo>
                    <a:pt x="5135" y="7026"/>
                  </a:lnTo>
                  <a:lnTo>
                    <a:pt x="2615" y="7026"/>
                  </a:lnTo>
                  <a:lnTo>
                    <a:pt x="3875" y="5766"/>
                  </a:lnTo>
                  <a:close/>
                  <a:moveTo>
                    <a:pt x="6679" y="5766"/>
                  </a:moveTo>
                  <a:lnTo>
                    <a:pt x="7939" y="7026"/>
                  </a:lnTo>
                  <a:lnTo>
                    <a:pt x="6144" y="7026"/>
                  </a:lnTo>
                  <a:lnTo>
                    <a:pt x="5797" y="6711"/>
                  </a:lnTo>
                  <a:lnTo>
                    <a:pt x="6679" y="5766"/>
                  </a:lnTo>
                  <a:close/>
                  <a:moveTo>
                    <a:pt x="8758" y="2112"/>
                  </a:moveTo>
                  <a:cubicBezTo>
                    <a:pt x="8947" y="2112"/>
                    <a:pt x="9105" y="2269"/>
                    <a:pt x="9105" y="2458"/>
                  </a:cubicBezTo>
                  <a:lnTo>
                    <a:pt x="9105" y="7089"/>
                  </a:lnTo>
                  <a:lnTo>
                    <a:pt x="8916" y="7089"/>
                  </a:lnTo>
                  <a:lnTo>
                    <a:pt x="6900" y="5073"/>
                  </a:lnTo>
                  <a:cubicBezTo>
                    <a:pt x="6825" y="4999"/>
                    <a:pt x="6744" y="4966"/>
                    <a:pt x="6662" y="4966"/>
                  </a:cubicBezTo>
                  <a:cubicBezTo>
                    <a:pt x="6571" y="4966"/>
                    <a:pt x="6479" y="5007"/>
                    <a:pt x="6396" y="5073"/>
                  </a:cubicBezTo>
                  <a:lnTo>
                    <a:pt x="5293" y="6239"/>
                  </a:lnTo>
                  <a:lnTo>
                    <a:pt x="4127" y="5073"/>
                  </a:lnTo>
                  <a:cubicBezTo>
                    <a:pt x="4064" y="5010"/>
                    <a:pt x="3970" y="4979"/>
                    <a:pt x="3871" y="4979"/>
                  </a:cubicBezTo>
                  <a:cubicBezTo>
                    <a:pt x="3773" y="4979"/>
                    <a:pt x="3670" y="5010"/>
                    <a:pt x="3592" y="5073"/>
                  </a:cubicBezTo>
                  <a:lnTo>
                    <a:pt x="1607" y="7089"/>
                  </a:lnTo>
                  <a:lnTo>
                    <a:pt x="1386" y="7089"/>
                  </a:lnTo>
                  <a:lnTo>
                    <a:pt x="1386" y="2458"/>
                  </a:lnTo>
                  <a:cubicBezTo>
                    <a:pt x="1449" y="2269"/>
                    <a:pt x="1607" y="2112"/>
                    <a:pt x="1764" y="2112"/>
                  </a:cubicBezTo>
                  <a:close/>
                  <a:moveTo>
                    <a:pt x="9168" y="7751"/>
                  </a:moveTo>
                  <a:lnTo>
                    <a:pt x="9168" y="8444"/>
                  </a:lnTo>
                  <a:lnTo>
                    <a:pt x="1449" y="8444"/>
                  </a:lnTo>
                  <a:lnTo>
                    <a:pt x="1449" y="7751"/>
                  </a:lnTo>
                  <a:close/>
                  <a:moveTo>
                    <a:pt x="7782" y="9137"/>
                  </a:moveTo>
                  <a:lnTo>
                    <a:pt x="7971" y="9830"/>
                  </a:lnTo>
                  <a:lnTo>
                    <a:pt x="2552" y="9830"/>
                  </a:lnTo>
                  <a:lnTo>
                    <a:pt x="2709" y="9137"/>
                  </a:lnTo>
                  <a:close/>
                  <a:moveTo>
                    <a:pt x="5261" y="1"/>
                  </a:moveTo>
                  <a:cubicBezTo>
                    <a:pt x="4411" y="1"/>
                    <a:pt x="3686" y="568"/>
                    <a:pt x="3529" y="1419"/>
                  </a:cubicBezTo>
                  <a:lnTo>
                    <a:pt x="1764" y="1419"/>
                  </a:lnTo>
                  <a:cubicBezTo>
                    <a:pt x="1166" y="1419"/>
                    <a:pt x="693" y="1891"/>
                    <a:pt x="693" y="2458"/>
                  </a:cubicBezTo>
                  <a:lnTo>
                    <a:pt x="693" y="8444"/>
                  </a:lnTo>
                  <a:lnTo>
                    <a:pt x="347" y="8444"/>
                  </a:lnTo>
                  <a:cubicBezTo>
                    <a:pt x="158" y="8444"/>
                    <a:pt x="0" y="8602"/>
                    <a:pt x="0" y="8822"/>
                  </a:cubicBezTo>
                  <a:cubicBezTo>
                    <a:pt x="0" y="9011"/>
                    <a:pt x="158" y="9169"/>
                    <a:pt x="347" y="9169"/>
                  </a:cubicBezTo>
                  <a:lnTo>
                    <a:pt x="1985" y="9169"/>
                  </a:lnTo>
                  <a:cubicBezTo>
                    <a:pt x="1922" y="9484"/>
                    <a:pt x="1481" y="11217"/>
                    <a:pt x="1418" y="11563"/>
                  </a:cubicBezTo>
                  <a:cubicBezTo>
                    <a:pt x="1355" y="11752"/>
                    <a:pt x="1481" y="11973"/>
                    <a:pt x="1670" y="12004"/>
                  </a:cubicBezTo>
                  <a:lnTo>
                    <a:pt x="1764" y="12004"/>
                  </a:lnTo>
                  <a:cubicBezTo>
                    <a:pt x="1922" y="12004"/>
                    <a:pt x="2079" y="11878"/>
                    <a:pt x="2111" y="11721"/>
                  </a:cubicBezTo>
                  <a:lnTo>
                    <a:pt x="2394" y="10586"/>
                  </a:lnTo>
                  <a:lnTo>
                    <a:pt x="8128" y="10586"/>
                  </a:lnTo>
                  <a:lnTo>
                    <a:pt x="8412" y="11721"/>
                  </a:lnTo>
                  <a:cubicBezTo>
                    <a:pt x="8443" y="11878"/>
                    <a:pt x="8601" y="12004"/>
                    <a:pt x="8758" y="12004"/>
                  </a:cubicBezTo>
                  <a:lnTo>
                    <a:pt x="8853" y="12004"/>
                  </a:lnTo>
                  <a:cubicBezTo>
                    <a:pt x="9042" y="11973"/>
                    <a:pt x="9168" y="11752"/>
                    <a:pt x="9105" y="11563"/>
                  </a:cubicBezTo>
                  <a:cubicBezTo>
                    <a:pt x="9042" y="11217"/>
                    <a:pt x="8601" y="9484"/>
                    <a:pt x="8538" y="9169"/>
                  </a:cubicBezTo>
                  <a:lnTo>
                    <a:pt x="10176" y="9169"/>
                  </a:lnTo>
                  <a:cubicBezTo>
                    <a:pt x="10365" y="9169"/>
                    <a:pt x="10523" y="9011"/>
                    <a:pt x="10523" y="8822"/>
                  </a:cubicBezTo>
                  <a:cubicBezTo>
                    <a:pt x="10523" y="8602"/>
                    <a:pt x="10365" y="8444"/>
                    <a:pt x="10176" y="8444"/>
                  </a:cubicBezTo>
                  <a:lnTo>
                    <a:pt x="9830" y="8444"/>
                  </a:lnTo>
                  <a:lnTo>
                    <a:pt x="9830" y="2458"/>
                  </a:lnTo>
                  <a:cubicBezTo>
                    <a:pt x="9830" y="1891"/>
                    <a:pt x="9357" y="1419"/>
                    <a:pt x="8758" y="1419"/>
                  </a:cubicBezTo>
                  <a:lnTo>
                    <a:pt x="6994" y="1419"/>
                  </a:lnTo>
                  <a:cubicBezTo>
                    <a:pt x="6837" y="631"/>
                    <a:pt x="6144" y="1"/>
                    <a:pt x="5261" y="1"/>
                  </a:cubicBezTo>
                  <a:close/>
                </a:path>
              </a:pathLst>
            </a:custGeom>
            <a:grpFill/>
            <a:ln>
              <a:solidFill>
                <a:srgbClr val="0B2E5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" name="Google Shape;371;p49"/>
          <p:cNvSpPr/>
          <p:nvPr/>
        </p:nvSpPr>
        <p:spPr>
          <a:xfrm rot="5400000">
            <a:off x="1941119" y="2127771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371;p49"/>
          <p:cNvSpPr/>
          <p:nvPr/>
        </p:nvSpPr>
        <p:spPr>
          <a:xfrm rot="5400000">
            <a:off x="4348848" y="2127771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62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nter Reply PRESENTATION BLACK 16.9">
  <a:themeElements>
    <a:clrScheme name="Impostazioni personalizzate 130">
      <a:dk1>
        <a:srgbClr val="000000"/>
      </a:dk1>
      <a:lt1>
        <a:sysClr val="window" lastClr="FFFFFF"/>
      </a:lt1>
      <a:dk2>
        <a:srgbClr val="053238"/>
      </a:dk2>
      <a:lt2>
        <a:srgbClr val="009EFF"/>
      </a:lt2>
      <a:accent1>
        <a:srgbClr val="4BDCFE"/>
      </a:accent1>
      <a:accent2>
        <a:srgbClr val="009EFF"/>
      </a:accent2>
      <a:accent3>
        <a:srgbClr val="624AEF"/>
      </a:accent3>
      <a:accent4>
        <a:srgbClr val="DE0C48"/>
      </a:accent4>
      <a:accent5>
        <a:srgbClr val="D743EB"/>
      </a:accent5>
      <a:accent6>
        <a:srgbClr val="84D896"/>
      </a:accent6>
      <a:hlink>
        <a:srgbClr val="D1E420"/>
      </a:hlink>
      <a:folHlink>
        <a:srgbClr val="138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FF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097ED64C-1469-4E9B-A6EE-E169F18D7DB3}" vid="{B73C506B-0DF6-4CFA-9B1D-8AAF7C79760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Healthy Reply PRESENTATION BLACK 16.9</Template>
  <TotalTime>640</TotalTime>
  <Words>2164</Words>
  <Application>Microsoft Office PowerPoint</Application>
  <PresentationFormat>Presentazione su schermo (16:9)</PresentationFormat>
  <Paragraphs>356</Paragraphs>
  <Slides>26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Calibri</vt:lpstr>
      <vt:lpstr>Roboto Condensed Light</vt:lpstr>
      <vt:lpstr>Squada One</vt:lpstr>
      <vt:lpstr>Wingdings</vt:lpstr>
      <vt:lpstr>Santer Reply PRESENTATION BLACK 16.9</vt:lpstr>
      <vt:lpstr>PORTARE IL ML IN PRODUZIONE CON SHINY</vt:lpstr>
      <vt:lpstr>Presentazione standard di PowerPoint</vt:lpstr>
      <vt:lpstr>Presentazione standard di PowerPoint</vt:lpstr>
      <vt:lpstr>SHINY</vt:lpstr>
      <vt:lpstr>SHINY</vt:lpstr>
      <vt:lpstr>SHINY</vt:lpstr>
      <vt:lpstr>SHINY</vt:lpstr>
      <vt:lpstr>R + SHINY</vt:lpstr>
      <vt:lpstr>R + SHINY</vt:lpstr>
      <vt:lpstr>R + SHINY</vt:lpstr>
      <vt:lpstr>R + SHINY</vt:lpstr>
      <vt:lpstr>R + SHINY</vt:lpstr>
      <vt:lpstr>R + SHINY</vt:lpstr>
      <vt:lpstr>R + SHINY</vt:lpstr>
      <vt:lpstr>R + SHINY</vt:lpstr>
      <vt:lpstr>R + SHINY</vt:lpstr>
      <vt:lpstr>R + SHINY</vt:lpstr>
      <vt:lpstr>R + SHINY</vt:lpstr>
      <vt:lpstr>R + SHINY</vt:lpstr>
      <vt:lpstr>R + SHINY</vt:lpstr>
      <vt:lpstr>Deploy</vt:lpstr>
      <vt:lpstr>Deploy</vt:lpstr>
      <vt:lpstr>Deploy</vt:lpstr>
      <vt:lpstr>Applicazione</vt:lpstr>
      <vt:lpstr>Applicazione</vt:lpstr>
      <vt:lpstr>Presentazione standard di PowerPoint</vt:lpstr>
    </vt:vector>
  </TitlesOfParts>
  <Manager/>
  <Company>Reply S.p.A.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PORTARE IL ML IN PRODUZIONE CON SHINY</dc:title>
  <dc:subject/>
  <dc:creator>Cortese Marco</dc:creator>
  <cp:keywords/>
  <dc:description/>
  <cp:lastModifiedBy>Cortese Marco</cp:lastModifiedBy>
  <cp:revision>31</cp:revision>
  <dcterms:created xsi:type="dcterms:W3CDTF">2019-09-23T07:45:09Z</dcterms:created>
  <dcterms:modified xsi:type="dcterms:W3CDTF">2019-09-30T15:40:42Z</dcterms:modified>
  <cp:category/>
</cp:coreProperties>
</file>