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99" r:id="rId6"/>
    <p:sldId id="310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67" r:id="rId18"/>
    <p:sldId id="279" r:id="rId19"/>
    <p:sldId id="280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  <p:embeddedFont>
      <p:font typeface="Righteous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95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3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37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64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8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44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5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54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0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9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7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admin/#/log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rgbClr val="002060"/>
                </a:solidFill>
              </a:rPr>
              <a:t>PORTARE IL ML IN PRODUZIONE CON SHINY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“Shiny e R”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una sfida alla data visualization</a:t>
            </a:r>
            <a:endParaRPr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38" y="4182525"/>
            <a:ext cx="732672" cy="84914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92" y="4522378"/>
            <a:ext cx="836997" cy="2937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>
              <a:solidFill>
                <a:srgbClr val="002060"/>
              </a:solidFill>
            </a:endParaRPr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0" y="1863175"/>
            <a:ext cx="2171948" cy="964884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79" y="1863175"/>
            <a:ext cx="2113612" cy="96488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98473" y="1807692"/>
            <a:ext cx="372168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bg1"/>
                </a:solidFill>
              </a:defRPr>
            </a:lvl1pPr>
            <a:lvl7pPr>
              <a:defRPr sz="900">
                <a:solidFill>
                  <a:schemeClr val="bg1"/>
                </a:solidFill>
                <a:latin typeface="Menlo"/>
              </a:defRPr>
            </a:lvl7pPr>
          </a:lstStyle>
          <a:p>
            <a:r>
              <a:rPr lang="it-IT" dirty="0" smtClean="0">
                <a:latin typeface="+mn-lt"/>
              </a:rPr>
              <a:t>server&lt;-</a:t>
            </a:r>
            <a:r>
              <a:rPr lang="it-IT" dirty="0" err="1">
                <a:latin typeface="+mn-lt"/>
              </a:rPr>
              <a:t>function</a:t>
            </a:r>
            <a:r>
              <a:rPr lang="it-IT" dirty="0">
                <a:latin typeface="+mn-lt"/>
              </a:rPr>
              <a:t>(</a:t>
            </a:r>
            <a:r>
              <a:rPr lang="it-IT" dirty="0" err="1">
                <a:latin typeface="+mn-lt"/>
              </a:rPr>
              <a:t>input,output</a:t>
            </a:r>
            <a:r>
              <a:rPr lang="it-IT" dirty="0">
                <a:latin typeface="+mn-lt"/>
              </a:rPr>
              <a:t>){</a:t>
            </a:r>
          </a:p>
          <a:p>
            <a:r>
              <a:rPr lang="it-IT" sz="700" dirty="0">
                <a:solidFill>
                  <a:srgbClr val="002060"/>
                </a:solidFill>
                <a:latin typeface="+mn-lt"/>
              </a:rPr>
              <a:t>#</a:t>
            </a:r>
            <a:r>
              <a:rPr lang="it-IT" sz="700" dirty="0" err="1">
                <a:solidFill>
                  <a:srgbClr val="002060"/>
                </a:solidFill>
                <a:latin typeface="+mn-lt"/>
              </a:rPr>
              <a:t>button</a:t>
            </a:r>
            <a:endParaRPr lang="it-IT" sz="700" dirty="0">
              <a:solidFill>
                <a:srgbClr val="002060"/>
              </a:solidFill>
              <a:latin typeface="+mn-lt"/>
            </a:endParaRPr>
          </a:p>
          <a:p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</a:t>
            </a:r>
            <a:r>
              <a:rPr lang="it-IT" altLang="it-IT" dirty="0" err="1" smtClean="0">
                <a:latin typeface="+mn-lt"/>
              </a:rPr>
              <a:t>output$valueButton</a:t>
            </a:r>
            <a:r>
              <a:rPr lang="it-IT" altLang="it-IT" dirty="0" smtClean="0">
                <a:latin typeface="+mn-lt"/>
              </a:rPr>
              <a:t> </a:t>
            </a:r>
            <a:r>
              <a:rPr lang="it-IT" altLang="it-IT" dirty="0">
                <a:latin typeface="+mn-lt"/>
              </a:rPr>
              <a:t>&lt;- </a:t>
            </a:r>
            <a:r>
              <a:rPr lang="it-IT" altLang="it-IT" dirty="0" err="1">
                <a:latin typeface="+mn-lt"/>
              </a:rPr>
              <a:t>renderPrint</a:t>
            </a:r>
            <a:r>
              <a:rPr lang="it-IT" altLang="it-IT" dirty="0">
                <a:latin typeface="+mn-lt"/>
              </a:rPr>
              <a:t>({ </a:t>
            </a:r>
            <a:r>
              <a:rPr lang="it-IT" altLang="it-IT" dirty="0" err="1">
                <a:latin typeface="+mn-lt"/>
              </a:rPr>
              <a:t>input$action</a:t>
            </a:r>
            <a:r>
              <a:rPr lang="it-IT" altLang="it-IT" dirty="0">
                <a:latin typeface="+mn-lt"/>
              </a:rPr>
              <a:t> })</a:t>
            </a:r>
          </a:p>
          <a:p>
            <a:r>
              <a:rPr lang="it-IT" dirty="0" smtClean="0">
                <a:latin typeface="+mn-lt"/>
              </a:rPr>
              <a:t>}</a:t>
            </a:r>
          </a:p>
          <a:p>
            <a:r>
              <a:rPr lang="it-IT" dirty="0" err="1" smtClean="0">
                <a:latin typeface="+mn-lt"/>
              </a:rPr>
              <a:t>ui</a:t>
            </a:r>
            <a:r>
              <a:rPr lang="it-IT" dirty="0" smtClean="0">
                <a:latin typeface="+mn-lt"/>
              </a:rPr>
              <a:t>&lt;-</a:t>
            </a:r>
            <a:r>
              <a:rPr lang="it-IT" altLang="it-IT" dirty="0" err="1" smtClean="0">
                <a:latin typeface="+mn-lt"/>
              </a:rPr>
              <a:t>fluidPage</a:t>
            </a:r>
            <a:r>
              <a:rPr lang="it-IT" altLang="it-IT" dirty="0" smtClean="0">
                <a:latin typeface="+mn-lt"/>
              </a:rPr>
              <a:t>(</a:t>
            </a:r>
          </a:p>
          <a:p>
            <a:r>
              <a:rPr lang="it-IT" sz="700" dirty="0">
                <a:solidFill>
                  <a:srgbClr val="002060"/>
                </a:solidFill>
                <a:latin typeface="+mn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n-lt"/>
              </a:rPr>
              <a:t>button</a:t>
            </a:r>
            <a:endParaRPr lang="it-IT" altLang="it-IT" sz="700" dirty="0" smtClean="0">
              <a:solidFill>
                <a:srgbClr val="002060"/>
              </a:solidFill>
              <a:latin typeface="+mn-lt"/>
            </a:endParaRPr>
          </a:p>
          <a:p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</a:t>
            </a:r>
            <a:r>
              <a:rPr lang="it-IT" altLang="it-IT" dirty="0" err="1" smtClean="0">
                <a:latin typeface="+mn-lt"/>
              </a:rPr>
              <a:t>actionButton</a:t>
            </a:r>
            <a:r>
              <a:rPr lang="it-IT" altLang="it-IT" dirty="0">
                <a:latin typeface="+mn-lt"/>
              </a:rPr>
              <a:t>("</a:t>
            </a:r>
            <a:r>
              <a:rPr lang="it-IT" altLang="it-IT" dirty="0" err="1">
                <a:latin typeface="+mn-lt"/>
              </a:rPr>
              <a:t>action</a:t>
            </a:r>
            <a:r>
              <a:rPr lang="it-IT" altLang="it-IT" dirty="0">
                <a:latin typeface="+mn-lt"/>
              </a:rPr>
              <a:t>", </a:t>
            </a:r>
            <a:r>
              <a:rPr lang="it-IT" altLang="it-IT" dirty="0" err="1">
                <a:latin typeface="+mn-lt"/>
              </a:rPr>
              <a:t>label</a:t>
            </a:r>
            <a:r>
              <a:rPr lang="it-IT" altLang="it-IT" dirty="0">
                <a:latin typeface="+mn-lt"/>
              </a:rPr>
              <a:t> = "Action</a:t>
            </a:r>
            <a:r>
              <a:rPr lang="it-IT" altLang="it-IT" dirty="0" smtClean="0">
                <a:latin typeface="+mn-lt"/>
              </a:rPr>
              <a:t>"),</a:t>
            </a:r>
          </a:p>
          <a:p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</a:t>
            </a:r>
            <a:r>
              <a:rPr lang="it-IT" altLang="it-IT" dirty="0" err="1" smtClean="0">
                <a:latin typeface="+mn-lt"/>
              </a:rPr>
              <a:t>hr</a:t>
            </a:r>
            <a:r>
              <a:rPr lang="it-IT" altLang="it-IT" dirty="0" smtClean="0">
                <a:latin typeface="+mn-lt"/>
              </a:rPr>
              <a:t>(),</a:t>
            </a:r>
          </a:p>
          <a:p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</a:t>
            </a:r>
            <a:r>
              <a:rPr lang="it-IT" altLang="it-IT" dirty="0" err="1" smtClean="0">
                <a:latin typeface="+mn-lt"/>
              </a:rPr>
              <a:t>fluidRow</a:t>
            </a:r>
            <a:r>
              <a:rPr lang="it-IT" altLang="it-IT" dirty="0" smtClean="0">
                <a:latin typeface="+mn-lt"/>
              </a:rPr>
              <a:t>(</a:t>
            </a:r>
            <a:r>
              <a:rPr lang="it-IT" altLang="it-IT" dirty="0" err="1" smtClean="0">
                <a:latin typeface="+mn-lt"/>
              </a:rPr>
              <a:t>verbatimTextOutput</a:t>
            </a:r>
            <a:r>
              <a:rPr lang="it-IT" altLang="it-IT" dirty="0">
                <a:latin typeface="+mn-lt"/>
              </a:rPr>
              <a:t>("</a:t>
            </a:r>
            <a:r>
              <a:rPr lang="it-IT" altLang="it-IT" dirty="0" err="1" smtClean="0">
                <a:latin typeface="+mn-lt"/>
              </a:rPr>
              <a:t>valueButton</a:t>
            </a:r>
            <a:r>
              <a:rPr lang="it-IT" altLang="it-IT" dirty="0" smtClean="0">
                <a:latin typeface="+mn-lt"/>
              </a:rPr>
              <a:t>"))</a:t>
            </a:r>
          </a:p>
          <a:p>
            <a:r>
              <a:rPr lang="it-IT" altLang="it-IT" sz="700" dirty="0" smtClean="0">
                <a:solidFill>
                  <a:srgbClr val="002060"/>
                </a:solidFill>
                <a:latin typeface="+mn-lt"/>
              </a:rPr>
              <a:t>#link</a:t>
            </a:r>
          </a:p>
          <a:p>
            <a:r>
              <a:rPr lang="it-IT" altLang="it-IT" dirty="0" smtClean="0">
                <a:latin typeface="+mn-lt"/>
              </a:rPr>
              <a:t>    </a:t>
            </a:r>
            <a:r>
              <a:rPr lang="it-IT" altLang="it-IT" dirty="0" err="1" smtClean="0">
                <a:latin typeface="+mn-lt"/>
              </a:rPr>
              <a:t>helpText</a:t>
            </a:r>
            <a:r>
              <a:rPr lang="it-IT" altLang="it-IT" dirty="0">
                <a:latin typeface="+mn-lt"/>
              </a:rPr>
              <a:t>(   </a:t>
            </a:r>
            <a:r>
              <a:rPr lang="it-IT" altLang="it-IT" dirty="0" smtClean="0">
                <a:latin typeface="+mn-lt"/>
              </a:rPr>
              <a:t>a(</a:t>
            </a:r>
            <a:r>
              <a:rPr lang="it-IT" altLang="it-IT" dirty="0">
                <a:latin typeface="+mn-lt"/>
              </a:rPr>
              <a:t>"</a:t>
            </a:r>
            <a:r>
              <a:rPr lang="it-IT" altLang="it-IT" dirty="0" smtClean="0">
                <a:latin typeface="+mn-lt"/>
              </a:rPr>
              <a:t>Leggi l’articolo",     </a:t>
            </a:r>
            <a:r>
              <a:rPr lang="it-IT" altLang="it-IT" dirty="0" err="1" smtClean="0">
                <a:latin typeface="+mn-lt"/>
              </a:rPr>
              <a:t>href</a:t>
            </a:r>
            <a:r>
              <a:rPr lang="it-IT" altLang="it-IT" dirty="0" smtClean="0">
                <a:latin typeface="+mn-lt"/>
              </a:rPr>
              <a:t>="https://......com")</a:t>
            </a:r>
          </a:p>
          <a:p>
            <a:r>
              <a:rPr lang="it-IT" altLang="it-IT" dirty="0" smtClean="0">
                <a:latin typeface="+mn-lt"/>
              </a:rPr>
              <a:t>) </a:t>
            </a:r>
            <a:endParaRPr lang="it-IT" altLang="it-IT" dirty="0">
              <a:latin typeface="+mn-lt"/>
            </a:endParaRPr>
          </a:p>
          <a:p>
            <a:endParaRPr lang="it-IT" dirty="0">
              <a:latin typeface="+mn-lt"/>
            </a:endParaRPr>
          </a:p>
          <a:p>
            <a:endParaRPr lang="it-IT" dirty="0">
              <a:latin typeface="+mn-lt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9" y="1863175"/>
            <a:ext cx="2171949" cy="96402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043" y="1863175"/>
            <a:ext cx="2171948" cy="96355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62" y="2979596"/>
            <a:ext cx="2171586" cy="965721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044" y="2979596"/>
            <a:ext cx="2171948" cy="96572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4871186" y="1520537"/>
            <a:ext cx="4640083" cy="36625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server&lt;-</a:t>
            </a:r>
            <a:r>
              <a:rPr lang="it-IT" sz="9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900" dirty="0">
                <a:solidFill>
                  <a:schemeClr val="bg1"/>
                </a:solidFill>
                <a:latin typeface="+mj-lt"/>
              </a:rPr>
              <a:t>(</a:t>
            </a:r>
            <a:r>
              <a:rPr lang="it-IT" sz="900" dirty="0" err="1">
                <a:solidFill>
                  <a:schemeClr val="bg1"/>
                </a:solidFill>
                <a:latin typeface="+mj-lt"/>
              </a:rPr>
              <a:t>input,output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){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#Select</a:t>
            </a: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output$valueSelect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input$select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})  </a:t>
            </a: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#Radio</a:t>
            </a: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output$valueRadio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&lt;-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input$radio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}) </a:t>
            </a: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output$valueCG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input$checkGroup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})</a:t>
            </a:r>
            <a:endParaRPr lang="it-IT" altLang="it-IT" sz="900" dirty="0">
              <a:solidFill>
                <a:schemeClr val="bg1"/>
              </a:solidFill>
              <a:latin typeface="+mj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#Single</a:t>
            </a:r>
            <a:endParaRPr lang="it-IT" sz="700" dirty="0">
              <a:solidFill>
                <a:srgbClr val="002060"/>
              </a:solidFill>
              <a:latin typeface="+mj-lt"/>
            </a:endParaRP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output$valueCS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input$checkboxSingle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})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endParaRPr 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}</a:t>
            </a:r>
          </a:p>
          <a:p>
            <a:r>
              <a:rPr lang="it-IT" sz="900" dirty="0" err="1" smtClean="0">
                <a:solidFill>
                  <a:schemeClr val="bg1"/>
                </a:solidFill>
                <a:latin typeface="+mj-lt"/>
              </a:rPr>
              <a:t>ui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&lt;-</a:t>
            </a:r>
            <a:r>
              <a:rPr lang="it-IT" sz="900" dirty="0" err="1" smtClean="0">
                <a:solidFill>
                  <a:schemeClr val="bg1"/>
                </a:solidFill>
                <a:latin typeface="+mj-lt"/>
              </a:rPr>
              <a:t>fluidPage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(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#Select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selectInput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h3("Select box"), 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choices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= list("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1" = 1,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2" = 2,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3" = 3),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selected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1),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valueSelect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#Radio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radioButtons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("radio",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h3("Radio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buttons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"), 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choices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= list("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1" = 1,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2" = 2,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3" = 3),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selected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1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valueRadio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 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checkboxGroupInput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checkGroup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Checkbox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group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"), 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choices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= list("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1" = 1,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2" = 2,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3" = 3),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selected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1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valueCG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</a:t>
            </a:r>
            <a:endParaRPr lang="it-IT" altLang="it-IT" sz="900" dirty="0">
              <a:solidFill>
                <a:schemeClr val="bg1"/>
              </a:solidFill>
              <a:latin typeface="+mj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#Single</a:t>
            </a:r>
          </a:p>
          <a:p>
            <a:r>
              <a:rPr lang="it-IT" altLang="it-IT" sz="800" dirty="0" smtClean="0"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checkboxInput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checkboxSingle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A",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TRUE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),</a:t>
            </a:r>
          </a:p>
          <a:p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valueCS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</a:t>
            </a:r>
            <a:endParaRPr lang="it-IT" sz="900" dirty="0">
              <a:solidFill>
                <a:srgbClr val="002060"/>
              </a:solidFill>
              <a:latin typeface="+mj-lt"/>
            </a:endParaRPr>
          </a:p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)</a:t>
            </a:r>
            <a:endParaRPr lang="it-IT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t-IT" altLang="it-IT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292" y="1806607"/>
            <a:ext cx="2175699" cy="96401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9" y="1806607"/>
            <a:ext cx="2171948" cy="96876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49" y="2972668"/>
            <a:ext cx="2148358" cy="96202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4871186" y="1520537"/>
            <a:ext cx="4640083" cy="28161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server&lt;-</a:t>
            </a:r>
            <a:r>
              <a:rPr lang="it-IT" sz="9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900" dirty="0">
                <a:solidFill>
                  <a:schemeClr val="bg1"/>
                </a:solidFill>
                <a:latin typeface="+mj-lt"/>
              </a:rPr>
              <a:t>(</a:t>
            </a:r>
            <a:r>
              <a:rPr lang="it-IT" sz="900" dirty="0" err="1">
                <a:solidFill>
                  <a:schemeClr val="bg1"/>
                </a:solidFill>
                <a:latin typeface="+mj-lt"/>
              </a:rPr>
              <a:t>input,output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){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Slider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output$valueSlider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input$slider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})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Slider</a:t>
            </a:r>
            <a:r>
              <a:rPr lang="it-IT" sz="7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Range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output$range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input$sliderRange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})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output$valueDate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input$dates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}) </a:t>
            </a:r>
          </a:p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}</a:t>
            </a:r>
          </a:p>
          <a:p>
            <a:r>
              <a:rPr lang="it-IT" sz="900" dirty="0" err="1" smtClean="0">
                <a:solidFill>
                  <a:schemeClr val="bg1"/>
                </a:solidFill>
                <a:latin typeface="+mj-lt"/>
              </a:rPr>
              <a:t>ui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&lt;-</a:t>
            </a:r>
            <a:r>
              <a:rPr lang="it-IT" sz="900" dirty="0" err="1" smtClean="0">
                <a:solidFill>
                  <a:schemeClr val="bg1"/>
                </a:solidFill>
                <a:latin typeface="+mj-lt"/>
              </a:rPr>
              <a:t>fluidPage</a:t>
            </a:r>
            <a:r>
              <a:rPr lang="it-IT" sz="900" dirty="0" smtClean="0">
                <a:solidFill>
                  <a:schemeClr val="bg1"/>
                </a:solidFill>
                <a:latin typeface="+mj-lt"/>
              </a:rPr>
              <a:t>(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Slider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sliderInput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slider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Slider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"),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min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0,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max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100,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50) </a:t>
            </a:r>
            <a:endParaRPr lang="it-IT" alt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valueSlider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Slider</a:t>
            </a:r>
            <a:r>
              <a:rPr lang="it-IT" sz="7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700" dirty="0" err="1" smtClean="0">
                <a:solidFill>
                  <a:srgbClr val="002060"/>
                </a:solidFill>
                <a:latin typeface="+mj-lt"/>
              </a:rPr>
              <a:t>Range</a:t>
            </a:r>
            <a:endParaRPr lang="it-IT" sz="700" dirty="0" smtClean="0">
              <a:solidFill>
                <a:srgbClr val="002060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sliderInput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sliderRange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Slider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Range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),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min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= 0,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max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100,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c(25,75))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range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sz="700" dirty="0" smtClean="0">
                <a:solidFill>
                  <a:srgbClr val="002060"/>
                </a:solidFill>
                <a:latin typeface="+mj-lt"/>
              </a:rPr>
              <a:t>#Data</a:t>
            </a:r>
          </a:p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dateRangeInput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dates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= h3("Date </a:t>
            </a:r>
            <a:r>
              <a:rPr lang="it-IT" altLang="it-IT" sz="900" dirty="0" err="1">
                <a:solidFill>
                  <a:schemeClr val="bg1"/>
                </a:solidFill>
                <a:latin typeface="+mj-lt"/>
              </a:rPr>
              <a:t>range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")),</a:t>
            </a:r>
          </a:p>
          <a:p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j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j-lt"/>
              </a:rPr>
              <a:t>valueDate</a:t>
            </a:r>
            <a:r>
              <a:rPr lang="it-IT" altLang="it-IT" sz="900" dirty="0" smtClean="0">
                <a:solidFill>
                  <a:schemeClr val="bg1"/>
                </a:solidFill>
                <a:latin typeface="+mj-lt"/>
              </a:rPr>
              <a:t>"))</a:t>
            </a:r>
            <a:endParaRPr lang="it-IT" altLang="it-IT" sz="900" dirty="0">
              <a:solidFill>
                <a:schemeClr val="bg1"/>
              </a:solidFill>
              <a:latin typeface="+mj-lt"/>
            </a:endParaRPr>
          </a:p>
          <a:p>
            <a:endParaRPr lang="it-IT" sz="900" dirty="0" smtClean="0">
              <a:solidFill>
                <a:schemeClr val="bg1"/>
              </a:solidFill>
              <a:latin typeface="+mj-lt"/>
            </a:endParaRPr>
          </a:p>
          <a:p>
            <a:r>
              <a:rPr lang="it-IT" sz="900" dirty="0" smtClean="0">
                <a:solidFill>
                  <a:schemeClr val="bg1"/>
                </a:solidFill>
                <a:latin typeface="+mj-lt"/>
              </a:rPr>
              <a:t>)</a:t>
            </a:r>
            <a:endParaRPr lang="it-IT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 smtClean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ML</a:t>
            </a:r>
            <a:endParaRPr lang="it-IT" sz="3600" dirty="0">
              <a:solidFill>
                <a:srgbClr val="00206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indent="0" algn="just">
              <a:buSzPts val="1200"/>
            </a:pPr>
            <a:endParaRPr lang="it-IT" sz="14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853440" y="1863175"/>
            <a:ext cx="8039100" cy="302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107984" y="2294586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Inserire il codice </a:t>
            </a:r>
            <a:r>
              <a:rPr lang="it-IT" dirty="0" err="1" smtClean="0"/>
              <a:t>ui</a:t>
            </a:r>
            <a:r>
              <a:rPr lang="it-IT" dirty="0" smtClean="0"/>
              <a:t> e server per algoritmo di cluster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43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 smtClean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ML</a:t>
            </a:r>
            <a:endParaRPr lang="it-IT" sz="3600" dirty="0">
              <a:solidFill>
                <a:srgbClr val="00206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indent="0" algn="just">
              <a:buSzPts val="1200"/>
            </a:pPr>
            <a:endParaRPr lang="it-IT" sz="14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749100" y="1863175"/>
            <a:ext cx="8143440" cy="302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483510" y="2294586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Inserire il codice </a:t>
            </a:r>
            <a:r>
              <a:rPr lang="it-IT" dirty="0" err="1" smtClean="0"/>
              <a:t>ui</a:t>
            </a:r>
            <a:r>
              <a:rPr lang="it-IT" dirty="0" smtClean="0"/>
              <a:t> e server per algoritmo di regressione lineare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0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03	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Deploy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7" name="Sottotitolo 6"/>
          <p:cNvSpPr>
            <a:spLocks noGrp="1"/>
          </p:cNvSpPr>
          <p:nvPr>
            <p:ph type="subTitle" idx="6"/>
          </p:nvPr>
        </p:nvSpPr>
        <p:spPr>
          <a:xfrm>
            <a:off x="406499" y="1194965"/>
            <a:ext cx="8456147" cy="1812554"/>
          </a:xfr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Una volta creata la nostra </a:t>
            </a:r>
            <a:r>
              <a:rPr lang="it-IT" sz="1200" dirty="0" err="1" smtClean="0"/>
              <a:t>shiny</a:t>
            </a:r>
            <a:r>
              <a:rPr lang="it-IT" sz="1200" dirty="0" smtClean="0"/>
              <a:t> </a:t>
            </a:r>
            <a:r>
              <a:rPr lang="it-IT" sz="1200" dirty="0" err="1" smtClean="0"/>
              <a:t>app</a:t>
            </a:r>
            <a:r>
              <a:rPr lang="it-IT" sz="1200" dirty="0" smtClean="0"/>
              <a:t> in R utilizziamo il </a:t>
            </a:r>
            <a:r>
              <a:rPr lang="it-IT" sz="1200" dirty="0"/>
              <a:t>comando </a:t>
            </a:r>
            <a:r>
              <a:rPr lang="it-IT" sz="1200" dirty="0" err="1"/>
              <a:t>shinyApp</a:t>
            </a:r>
            <a:r>
              <a:rPr lang="it-IT" sz="1200" dirty="0"/>
              <a:t>(</a:t>
            </a:r>
            <a:r>
              <a:rPr lang="it-IT" sz="1200" dirty="0" err="1"/>
              <a:t>ui</a:t>
            </a:r>
            <a:r>
              <a:rPr lang="it-IT" sz="1200" dirty="0"/>
              <a:t> = </a:t>
            </a:r>
            <a:r>
              <a:rPr lang="it-IT" sz="1200" dirty="0" err="1"/>
              <a:t>ui</a:t>
            </a:r>
            <a:r>
              <a:rPr lang="it-IT" sz="1200" dirty="0"/>
              <a:t>, server = server</a:t>
            </a:r>
            <a:r>
              <a:rPr lang="it-IT" sz="1200" dirty="0" smtClean="0"/>
              <a:t>), </a:t>
            </a:r>
            <a:r>
              <a:rPr lang="it-IT" sz="1200" dirty="0"/>
              <a:t>s</a:t>
            </a:r>
            <a:r>
              <a:rPr lang="it-IT" sz="1200" dirty="0" smtClean="0"/>
              <a:t>i aprirà una finestra con la nostra </a:t>
            </a:r>
            <a:r>
              <a:rPr lang="it-IT" sz="1200" dirty="0" err="1" smtClean="0"/>
              <a:t>webApp</a:t>
            </a:r>
            <a:r>
              <a:rPr lang="it-IT" sz="1200" dirty="0" smtClean="0"/>
              <a:t>, questa finestra è ancora in locale, procediamo quindi ora con il </a:t>
            </a:r>
            <a:r>
              <a:rPr lang="it-IT" sz="1200" dirty="0" err="1" smtClean="0"/>
              <a:t>deploy</a:t>
            </a:r>
            <a:r>
              <a:rPr lang="it-IT" sz="1200" dirty="0" smtClean="0"/>
              <a:t>.</a:t>
            </a:r>
          </a:p>
          <a:p>
            <a:pPr marL="0" indent="0" algn="just">
              <a:buSzPts val="1200"/>
            </a:pPr>
            <a:r>
              <a:rPr lang="it-IT" sz="1200" dirty="0" smtClean="0"/>
              <a:t>1) Una volta salvata l’</a:t>
            </a:r>
            <a:r>
              <a:rPr lang="it-IT" sz="1200" dirty="0" err="1" smtClean="0"/>
              <a:t>app</a:t>
            </a:r>
            <a:r>
              <a:rPr lang="it-IT" sz="1200" dirty="0" smtClean="0"/>
              <a:t> in alto a destra dello script apparirà la dicitura </a:t>
            </a:r>
            <a:r>
              <a:rPr lang="it-IT" sz="1200" dirty="0" err="1" smtClean="0"/>
              <a:t>RunApp</a:t>
            </a:r>
            <a:r>
              <a:rPr lang="it-IT" sz="1200" dirty="0" smtClean="0"/>
              <a:t> che consente di eseguire tutto il codice in automatico ma soprattutto avremo la possibilità di pubblicarla attraverso l’icona blu di fianco.</a:t>
            </a:r>
            <a:endParaRPr lang="it-IT" sz="1200" dirty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2) Cliccando sull’icona si passa alla fase registrazione dell’account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" y="2814989"/>
            <a:ext cx="1047240" cy="912877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901" y="2814989"/>
            <a:ext cx="1940516" cy="1898497"/>
          </a:xfrm>
          <a:prstGeom prst="rect">
            <a:avLst/>
          </a:prstGeom>
        </p:spPr>
      </p:pic>
      <p:sp>
        <p:nvSpPr>
          <p:cNvPr id="23" name="Freccia a destra 22"/>
          <p:cNvSpPr/>
          <p:nvPr/>
        </p:nvSpPr>
        <p:spPr>
          <a:xfrm>
            <a:off x="1698435" y="2963246"/>
            <a:ext cx="1441939" cy="40444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68" y="2009594"/>
            <a:ext cx="1042620" cy="536494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5377209" y="2910493"/>
            <a:ext cx="126023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Clr>
                <a:srgbClr val="FFFFFF"/>
              </a:buClr>
              <a:buSzPts val="1200"/>
              <a:buFont typeface="Roboto Condensed Light"/>
              <a:buNone/>
              <a:defRPr sz="12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indent="-317500" algn="ctr">
              <a:buClr>
                <a:srgbClr val="FFFFFF"/>
              </a:buClr>
              <a:buSzPts val="1000"/>
              <a:buFont typeface="Roboto Condensed Light"/>
              <a:buNone/>
              <a:defRPr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it-IT" smtClean="0"/>
              <a:t>Inseriamo l’intera stringa di connessione all’account che avevamo visto in fase di registrazione sul sito.</a:t>
            </a:r>
            <a:endParaRPr lang="it-IT" dirty="0"/>
          </a:p>
        </p:txBody>
      </p:sp>
      <p:sp>
        <p:nvSpPr>
          <p:cNvPr id="26" name="Freccia a destra 25"/>
          <p:cNvSpPr/>
          <p:nvPr/>
        </p:nvSpPr>
        <p:spPr>
          <a:xfrm>
            <a:off x="5600296" y="4448214"/>
            <a:ext cx="969490" cy="384169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564" y="3367692"/>
            <a:ext cx="2382715" cy="16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03	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Deploy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14" name="Sottotitolo 6"/>
          <p:cNvSpPr>
            <a:spLocks noGrp="1"/>
          </p:cNvSpPr>
          <p:nvPr>
            <p:ph type="subTitle" idx="6"/>
          </p:nvPr>
        </p:nvSpPr>
        <p:spPr>
          <a:xfrm>
            <a:off x="406499" y="1194965"/>
            <a:ext cx="8456147" cy="443335"/>
          </a:xfr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smtClean="0"/>
              <a:t>Dopo aver registrato il nostro account anche su </a:t>
            </a:r>
            <a:r>
              <a:rPr lang="it-IT" sz="1200" dirty="0" err="1" smtClean="0"/>
              <a:t>Rstudio</a:t>
            </a:r>
            <a:r>
              <a:rPr lang="it-IT" sz="1200" dirty="0" smtClean="0"/>
              <a:t> possiamo proseguire con il </a:t>
            </a:r>
            <a:r>
              <a:rPr lang="it-IT" sz="1200" dirty="0" err="1" smtClean="0"/>
              <a:t>deploy</a:t>
            </a:r>
            <a:r>
              <a:rPr lang="it-IT" sz="1200" dirty="0" smtClean="0"/>
              <a:t>.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06498" y="1655365"/>
            <a:ext cx="862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4) Clicchiamo nuovamente sull’icona blu «</a:t>
            </a:r>
            <a:r>
              <a:rPr lang="it-IT" dirty="0" smtClean="0">
                <a:solidFill>
                  <a:schemeClr val="bg1"/>
                </a:solidFill>
              </a:rPr>
              <a:t>Publishing»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5) Selezioniamo i file utili per la pubblicazione della nostra </a:t>
            </a:r>
            <a:r>
              <a:rPr lang="it-IT" dirty="0" err="1" smtClean="0">
                <a:solidFill>
                  <a:schemeClr val="bg1"/>
                </a:solidFill>
              </a:rPr>
              <a:t>app</a:t>
            </a:r>
            <a:r>
              <a:rPr lang="it-IT" dirty="0" smtClean="0">
                <a:solidFill>
                  <a:schemeClr val="bg1"/>
                </a:solidFill>
              </a:rPr>
              <a:t> presenti nella directory di lavoro.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98" y="2266851"/>
            <a:ext cx="3139712" cy="2270957"/>
          </a:xfrm>
          <a:prstGeom prst="rect">
            <a:avLst/>
          </a:prstGeom>
        </p:spPr>
      </p:pic>
      <p:sp>
        <p:nvSpPr>
          <p:cNvPr id="23" name="Freccia a destra 22"/>
          <p:cNvSpPr/>
          <p:nvPr/>
        </p:nvSpPr>
        <p:spPr>
          <a:xfrm>
            <a:off x="3740595" y="4133362"/>
            <a:ext cx="1441939" cy="40444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5311139" y="3858531"/>
            <a:ext cx="3442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Cliccando su </a:t>
            </a:r>
            <a:r>
              <a:rPr lang="it-IT" dirty="0" err="1" smtClean="0">
                <a:solidFill>
                  <a:schemeClr val="bg1"/>
                </a:solidFill>
              </a:rPr>
              <a:t>Publish</a:t>
            </a:r>
            <a:r>
              <a:rPr lang="it-IT" dirty="0" smtClean="0">
                <a:solidFill>
                  <a:schemeClr val="bg1"/>
                </a:solidFill>
              </a:rPr>
              <a:t> partirà l’esecuzione automatica nella sezione </a:t>
            </a:r>
            <a:r>
              <a:rPr lang="it-IT" dirty="0" err="1" smtClean="0">
                <a:solidFill>
                  <a:schemeClr val="bg1"/>
                </a:solidFill>
              </a:rPr>
              <a:t>deploy</a:t>
            </a:r>
            <a:r>
              <a:rPr lang="it-IT" dirty="0" smtClean="0">
                <a:solidFill>
                  <a:schemeClr val="bg1"/>
                </a:solidFill>
              </a:rPr>
              <a:t> di R ed infine si aprirà il link con l’</a:t>
            </a:r>
            <a:r>
              <a:rPr lang="it-IT" dirty="0" err="1" smtClean="0">
                <a:solidFill>
                  <a:schemeClr val="bg1"/>
                </a:solidFill>
              </a:rPr>
              <a:t>app</a:t>
            </a:r>
            <a:r>
              <a:rPr lang="it-IT" dirty="0" smtClean="0">
                <a:solidFill>
                  <a:schemeClr val="bg1"/>
                </a:solidFill>
              </a:rPr>
              <a:t>, ed il gioco è fatto…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54"/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96" name="Google Shape;496;p54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4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54"/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</a:t>
            </a:r>
            <a:r>
              <a:rPr lang="es" sz="12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ink shiny app: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" name="Titolo 7"/>
          <p:cNvSpPr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</p:spPr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04	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Use Case online</a:t>
            </a:r>
            <a:endParaRPr lang="it-IT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CONTACT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mtClean="0"/>
              <a:t>Domande?</a:t>
            </a:r>
            <a:endParaRPr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 smtClean="0"/>
              <a:t>marcocortese</a:t>
            </a:r>
            <a:r>
              <a:rPr lang="es" dirty="0" smtClean="0"/>
              <a:t>.stat@gmail.com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m.cortese@reply.it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www.reply.com</a:t>
            </a:r>
            <a:endParaRPr dirty="0"/>
          </a:p>
        </p:txBody>
      </p:sp>
      <p:sp>
        <p:nvSpPr>
          <p:cNvPr id="879" name="Google Shape;879;p66"/>
          <p:cNvSpPr/>
          <p:nvPr/>
        </p:nvSpPr>
        <p:spPr>
          <a:xfrm>
            <a:off x="2049943" y="4082705"/>
            <a:ext cx="167027" cy="159511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0" name="Google Shape;880;p66"/>
          <p:cNvSpPr/>
          <p:nvPr/>
        </p:nvSpPr>
        <p:spPr>
          <a:xfrm>
            <a:off x="1710293" y="4114135"/>
            <a:ext cx="185661" cy="12808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1" name="Google Shape;881;p66"/>
          <p:cNvSpPr/>
          <p:nvPr/>
        </p:nvSpPr>
        <p:spPr>
          <a:xfrm>
            <a:off x="1469946" y="4056555"/>
            <a:ext cx="86334" cy="185661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>
            <a:spLocks noGrp="1"/>
          </p:cNvSpPr>
          <p:nvPr>
            <p:ph type="ctrTitle"/>
          </p:nvPr>
        </p:nvSpPr>
        <p:spPr>
          <a:xfrm flipH="1">
            <a:off x="1224246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2060"/>
                </a:solidFill>
              </a:rPr>
              <a:t>THANKS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599" y="1576975"/>
            <a:ext cx="3135691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" dirty="0"/>
              <a:t>Ciao a </a:t>
            </a:r>
            <a:r>
              <a:rPr lang="es" dirty="0" smtClean="0"/>
              <a:t>tutti.. </a:t>
            </a:r>
            <a:r>
              <a:rPr lang="it-IT" dirty="0"/>
              <a:t>S</a:t>
            </a:r>
            <a:r>
              <a:rPr lang="es" dirty="0"/>
              <a:t>ono M</a:t>
            </a:r>
            <a:r>
              <a:rPr lang="it-IT" dirty="0"/>
              <a:t>a</a:t>
            </a:r>
            <a:r>
              <a:rPr lang="es" dirty="0"/>
              <a:t>rco </a:t>
            </a:r>
            <a:r>
              <a:rPr lang="es" dirty="0" smtClean="0"/>
              <a:t>Cortese Data </a:t>
            </a:r>
            <a:r>
              <a:rPr lang="es" dirty="0"/>
              <a:t>Scientist in Healthy Reply SpA e oggi vi parlerò di come </a:t>
            </a:r>
            <a:r>
              <a:rPr lang="es" dirty="0" smtClean="0"/>
              <a:t>creare una web app interattiva che consente mettere </a:t>
            </a:r>
            <a:r>
              <a:rPr lang="es" dirty="0"/>
              <a:t>in produzione un modello di ML scritto in codice R attraverso </a:t>
            </a:r>
            <a:r>
              <a:rPr lang="es" dirty="0" smtClean="0"/>
              <a:t>il package Shiny</a:t>
            </a:r>
            <a:r>
              <a:rPr lang="es" dirty="0"/>
              <a:t>..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02060"/>
                </a:solidFill>
              </a:rPr>
              <a:t>Chi sono?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002060"/>
                </a:solidFill>
              </a:rPr>
              <a:t>CONTENUTI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SHINY?</a:t>
            </a:r>
            <a:endParaRPr dirty="0"/>
          </a:p>
        </p:txBody>
      </p:sp>
      <p:sp>
        <p:nvSpPr>
          <p:cNvPr id="309" name="Google Shape;309;p44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Cos’è? Link, account e primi passi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DEPLOY</a:t>
            </a:r>
            <a:endParaRPr dirty="0"/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R+ SHINY</a:t>
            </a:r>
            <a:endParaRPr dirty="0"/>
          </a:p>
        </p:txBody>
      </p:sp>
      <p:sp>
        <p:nvSpPr>
          <p:cNvPr id="315" name="Google Shape;315;p44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Codice</a:t>
            </a:r>
            <a:endParaRPr dirty="0"/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APPLICAZIONE</a:t>
            </a:r>
            <a:endParaRPr dirty="0"/>
          </a:p>
        </p:txBody>
      </p:sp>
      <p:sp>
        <p:nvSpPr>
          <p:cNvPr id="318" name="Google Shape;318;p44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Caso studio online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5" name="Google Shape;4777;p74"/>
          <p:cNvSpPr/>
          <p:nvPr/>
        </p:nvSpPr>
        <p:spPr>
          <a:xfrm>
            <a:off x="2770300" y="4103993"/>
            <a:ext cx="469513" cy="420576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6"/>
          <p:cNvSpPr>
            <a:spLocks noGrp="1"/>
          </p:cNvSpPr>
          <p:nvPr>
            <p:ph type="subTitle" idx="6"/>
          </p:nvPr>
        </p:nvSpPr>
        <p:spPr>
          <a:xfrm>
            <a:off x="406500" y="1194965"/>
            <a:ext cx="4386956" cy="1812554"/>
          </a:xfrm>
        </p:spPr>
        <p:txBody>
          <a:bodyPr/>
          <a:lstStyle/>
          <a:p>
            <a:pPr marL="0" indent="0" algn="just">
              <a:buSzPts val="1200"/>
            </a:pPr>
            <a:r>
              <a:rPr lang="it-IT" sz="1200" dirty="0" err="1"/>
              <a:t>Shiny</a:t>
            </a:r>
            <a:r>
              <a:rPr lang="it-IT" sz="1200" dirty="0"/>
              <a:t> è un package R molto particolare in quanto </a:t>
            </a:r>
            <a:r>
              <a:rPr lang="it-IT" sz="1200" dirty="0" smtClean="0"/>
              <a:t>consente di creare web </a:t>
            </a:r>
            <a:r>
              <a:rPr lang="it-IT" sz="1200" dirty="0" err="1" smtClean="0"/>
              <a:t>app</a:t>
            </a:r>
            <a:r>
              <a:rPr lang="it-IT" sz="1200" dirty="0" smtClean="0"/>
              <a:t> e </a:t>
            </a:r>
            <a:r>
              <a:rPr lang="it-IT" sz="1200" dirty="0" err="1" smtClean="0"/>
              <a:t>dashboard</a:t>
            </a:r>
            <a:r>
              <a:rPr lang="it-IT" sz="1200" dirty="0" smtClean="0"/>
              <a:t> interattive con l’ausilio del linguaggio  R e quindi consente di estendere la visualizzazione di report e output di algoritmi di ML.</a:t>
            </a:r>
          </a:p>
          <a:p>
            <a:pPr marL="0" indent="0" algn="just">
              <a:buSzPts val="1200"/>
            </a:pPr>
            <a:endParaRPr lang="it-IT" sz="1200" dirty="0"/>
          </a:p>
          <a:p>
            <a:pPr marL="0" indent="0" algn="just">
              <a:buSzPts val="1200"/>
            </a:pPr>
            <a:r>
              <a:rPr lang="it-IT" sz="1200" dirty="0" smtClean="0"/>
              <a:t>La caratteristica più interessante di questo package è che ti consente di effettuare il </a:t>
            </a:r>
            <a:r>
              <a:rPr lang="it-IT" sz="1200" dirty="0" err="1" smtClean="0"/>
              <a:t>deploy</a:t>
            </a:r>
            <a:r>
              <a:rPr lang="it-IT" sz="1200" dirty="0" smtClean="0"/>
              <a:t> della tua «</a:t>
            </a:r>
            <a:r>
              <a:rPr lang="it-IT" sz="1200" dirty="0" err="1" smtClean="0"/>
              <a:t>shiny</a:t>
            </a:r>
            <a:r>
              <a:rPr lang="it-IT" sz="1200" dirty="0" smtClean="0"/>
              <a:t> </a:t>
            </a:r>
            <a:r>
              <a:rPr lang="it-IT" sz="1200" dirty="0" err="1" smtClean="0"/>
              <a:t>app</a:t>
            </a:r>
            <a:r>
              <a:rPr lang="it-IT" sz="1200" dirty="0" smtClean="0"/>
              <a:t>». Distinguiamo 3 differenti livelli: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err="1" smtClean="0"/>
              <a:t>Shiny</a:t>
            </a:r>
            <a:r>
              <a:rPr lang="it-IT" sz="1200" dirty="0" smtClean="0"/>
              <a:t> Server Open Source</a:t>
            </a:r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err="1" smtClean="0"/>
              <a:t>Shinyapps.io</a:t>
            </a:r>
            <a:endParaRPr lang="it-IT" sz="1200" dirty="0" smtClean="0"/>
          </a:p>
          <a:p>
            <a:pPr marL="171450" indent="-171450" algn="just">
              <a:buSzPts val="1200"/>
              <a:buFont typeface="Arial" panose="020B0604020202020204" pitchFamily="34" charset="0"/>
              <a:buChar char="•"/>
            </a:pPr>
            <a:r>
              <a:rPr lang="it-IT" sz="1200" dirty="0" err="1" smtClean="0"/>
              <a:t>Rstudio</a:t>
            </a:r>
            <a:r>
              <a:rPr lang="it-IT" sz="1200" dirty="0" smtClean="0"/>
              <a:t> Connect Server</a:t>
            </a:r>
          </a:p>
          <a:p>
            <a:pPr marL="0" indent="0" algn="just">
              <a:buSzPts val="1200"/>
            </a:pPr>
            <a:endParaRPr lang="it-IT" sz="1200" dirty="0" smtClean="0"/>
          </a:p>
          <a:p>
            <a:pPr marL="0" indent="0" algn="just">
              <a:buSzPts val="1200"/>
            </a:pPr>
            <a:r>
              <a:rPr lang="it-IT" sz="1200" dirty="0" smtClean="0"/>
              <a:t>Naturalmente tali differenze sono rispecchiate sia nelle diverse potenzialità sia nell’aspetto economico.</a:t>
            </a:r>
          </a:p>
          <a:p>
            <a:pPr marL="0" indent="0" algn="just">
              <a:buSzPts val="1200"/>
            </a:pPr>
            <a:r>
              <a:rPr lang="it-IT" sz="1200" dirty="0" smtClean="0"/>
              <a:t>Nel seguente </a:t>
            </a:r>
            <a:r>
              <a:rPr lang="it-IT" sz="1200" dirty="0" err="1" smtClean="0"/>
              <a:t>Meetup</a:t>
            </a:r>
            <a:r>
              <a:rPr lang="it-IT" sz="1200" dirty="0" smtClean="0"/>
              <a:t> si approfondirà il </a:t>
            </a:r>
            <a:r>
              <a:rPr lang="it-IT" sz="1200" dirty="0" err="1" smtClean="0"/>
              <a:t>deploy</a:t>
            </a:r>
            <a:r>
              <a:rPr lang="it-IT" sz="1200" dirty="0" smtClean="0"/>
              <a:t> attraverso </a:t>
            </a:r>
            <a:r>
              <a:rPr lang="it-IT" sz="1200" dirty="0" err="1" smtClean="0"/>
              <a:t>Shinyapps.io</a:t>
            </a:r>
            <a:endParaRPr lang="it-IT" sz="1200" dirty="0" smtClean="0"/>
          </a:p>
          <a:p>
            <a:pPr marL="0" indent="0" algn="just">
              <a:buSzPts val="1200"/>
            </a:pPr>
            <a:endParaRPr lang="it-IT" sz="12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749100" y="507400"/>
            <a:ext cx="2222700" cy="670500"/>
          </a:xfrm>
        </p:spPr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01	SHINY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11" y="418078"/>
            <a:ext cx="732672" cy="84914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550" y="1844627"/>
            <a:ext cx="4061914" cy="194808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749100" y="507400"/>
            <a:ext cx="2201918" cy="670500"/>
          </a:xfrm>
        </p:spPr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01	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" name="Sottotitolo 1"/>
          <p:cNvSpPr>
            <a:spLocks noGrp="1"/>
          </p:cNvSpPr>
          <p:nvPr>
            <p:ph type="subTitle" idx="6"/>
          </p:nvPr>
        </p:nvSpPr>
        <p:spPr>
          <a:xfrm>
            <a:off x="284972" y="1087551"/>
            <a:ext cx="8617527" cy="622744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Primi passi in </a:t>
            </a:r>
            <a:r>
              <a:rPr lang="it-IT" dirty="0" err="1" smtClean="0"/>
              <a:t>shiny</a:t>
            </a:r>
            <a:r>
              <a:rPr lang="it-IT" dirty="0" smtClean="0"/>
              <a:t>: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dirty="0" smtClean="0"/>
              <a:t>Creare un account al sito </a:t>
            </a:r>
            <a:r>
              <a:rPr lang="it-IT" b="1" dirty="0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it-IT" b="1" dirty="0">
                <a:solidFill>
                  <a:srgbClr val="002060"/>
                </a:solidFill>
                <a:hlinkClick r:id="rId3"/>
              </a:rPr>
              <a:t>://www.shinyapps.io/admin/#/</a:t>
            </a:r>
            <a:r>
              <a:rPr lang="it-IT" b="1" dirty="0" smtClean="0">
                <a:solidFill>
                  <a:srgbClr val="002060"/>
                </a:solidFill>
                <a:hlinkClick r:id="rId3"/>
              </a:rPr>
              <a:t>login</a:t>
            </a:r>
            <a:endParaRPr lang="it-IT" b="1" dirty="0" smtClean="0">
              <a:solidFill>
                <a:srgbClr val="002060"/>
              </a:solidFill>
            </a:endParaRP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it-IT" dirty="0"/>
              <a:t>Inserire le informazioni per la creazione del link della propria pagina  «.</a:t>
            </a:r>
            <a:r>
              <a:rPr lang="it-IT" dirty="0" err="1"/>
              <a:t>shinyapps.io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7" y="1710295"/>
            <a:ext cx="6490402" cy="126120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47" y="3292270"/>
            <a:ext cx="6548253" cy="1272111"/>
          </a:xfrm>
          <a:prstGeom prst="rect">
            <a:avLst/>
          </a:prstGeom>
        </p:spPr>
      </p:pic>
      <p:sp>
        <p:nvSpPr>
          <p:cNvPr id="11" name="Sottotitolo 1"/>
          <p:cNvSpPr>
            <a:spLocks noGrp="1"/>
          </p:cNvSpPr>
          <p:nvPr>
            <p:ph type="subTitle" idx="6"/>
          </p:nvPr>
        </p:nvSpPr>
        <p:spPr>
          <a:xfrm>
            <a:off x="215699" y="2971503"/>
            <a:ext cx="6406774" cy="239550"/>
          </a:xfrm>
        </p:spPr>
        <p:txBody>
          <a:bodyPr>
            <a:noAutofit/>
          </a:bodyPr>
          <a:lstStyle/>
          <a:p>
            <a:pPr algn="l"/>
            <a:r>
              <a:rPr lang="it-IT" dirty="0" smtClean="0"/>
              <a:t>Attraverso il tasto «Show Secret» sarà possibile visionare l’intera stringa di connessione all’account da inserire in </a:t>
            </a:r>
            <a:r>
              <a:rPr lang="it-IT" dirty="0" err="1" smtClean="0"/>
              <a:t>Rstudio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076450" y="4232711"/>
            <a:ext cx="544830" cy="72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" y="1367234"/>
            <a:ext cx="3976868" cy="2160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1" y="1367234"/>
            <a:ext cx="4019616" cy="215848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60" y="3634312"/>
            <a:ext cx="4351495" cy="1384198"/>
          </a:xfrm>
          <a:prstGeom prst="rect">
            <a:avLst/>
          </a:prstGeom>
        </p:spPr>
      </p:pic>
      <p:sp>
        <p:nvSpPr>
          <p:cNvPr id="12" name="Titolo 7"/>
          <p:cNvSpPr>
            <a:spLocks noGrp="1"/>
          </p:cNvSpPr>
          <p:nvPr>
            <p:ph type="ctrTitle"/>
          </p:nvPr>
        </p:nvSpPr>
        <p:spPr>
          <a:xfrm>
            <a:off x="749100" y="507400"/>
            <a:ext cx="2201918" cy="670500"/>
          </a:xfrm>
        </p:spPr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01	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15" name="Sottotitolo 6"/>
          <p:cNvSpPr>
            <a:spLocks noGrp="1"/>
          </p:cNvSpPr>
          <p:nvPr>
            <p:ph type="subTitle" idx="6"/>
          </p:nvPr>
        </p:nvSpPr>
        <p:spPr>
          <a:xfrm>
            <a:off x="580681" y="767637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 smtClean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PRICING</a:t>
            </a:r>
            <a:endParaRPr lang="it-IT" sz="3600" dirty="0">
              <a:solidFill>
                <a:srgbClr val="002060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indent="0" algn="just">
              <a:buSzPts val="1200"/>
            </a:pPr>
            <a:endParaRPr lang="it-IT" sz="1200" dirty="0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62465" y="1329763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45695" y="117790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1200" dirty="0" smtClean="0"/>
              <a:t>La stesura del codice e l’organizzazione dello script in R necessita alcune modifiche nel linguaggio…</a:t>
            </a:r>
          </a:p>
          <a:p>
            <a:pPr marL="0" indent="0">
              <a:buSzPts val="1200"/>
            </a:pPr>
            <a:r>
              <a:rPr lang="it-IT" sz="1200" dirty="0" smtClean="0"/>
              <a:t>–non è propriamente il linguaggio R a cui siamo abituati, ma non spaventatevi, niente di serio.-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408545" y="1714501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586;p57"/>
          <p:cNvSpPr txBox="1"/>
          <p:nvPr/>
        </p:nvSpPr>
        <p:spPr>
          <a:xfrm>
            <a:off x="2408545" y="2748042"/>
            <a:ext cx="1804078" cy="20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fase di ingestion dei dati, l’inizializzazione delle variabili e la  creazione di eventuali modelli di ML  prende il nome di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</a:t>
            </a: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&lt;-function(input,output){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}</a:t>
            </a:r>
            <a:endParaRPr lang="es"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2" name="Google Shape;5808;p76"/>
          <p:cNvGrpSpPr/>
          <p:nvPr/>
        </p:nvGrpSpPr>
        <p:grpSpPr>
          <a:xfrm>
            <a:off x="3097308" y="2149554"/>
            <a:ext cx="392822" cy="458733"/>
            <a:chOff x="-48237000" y="2342650"/>
            <a:chExt cx="256800" cy="300225"/>
          </a:xfrm>
          <a:noFill/>
        </p:grpSpPr>
        <p:sp>
          <p:nvSpPr>
            <p:cNvPr id="33" name="Google Shape;5809;p7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10;p7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11;p7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586;p57"/>
          <p:cNvSpPr txBox="1"/>
          <p:nvPr/>
        </p:nvSpPr>
        <p:spPr>
          <a:xfrm>
            <a:off x="4828751" y="2702568"/>
            <a:ext cx="1804078" cy="20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parte di script contenente la modellazione della nostra applicazione web prende il nome di ui.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err="1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ui</a:t>
            </a: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&lt;-fluidPage(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s" sz="1100" dirty="0" smtClean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)</a:t>
            </a:r>
            <a:endParaRPr lang="es"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1" name="Google Shape;5782;p76"/>
          <p:cNvGrpSpPr/>
          <p:nvPr/>
        </p:nvGrpSpPr>
        <p:grpSpPr>
          <a:xfrm>
            <a:off x="5482108" y="2137874"/>
            <a:ext cx="411200" cy="458733"/>
            <a:chOff x="-46753100" y="1965500"/>
            <a:chExt cx="263075" cy="300125"/>
          </a:xfrm>
          <a:noFill/>
        </p:grpSpPr>
        <p:sp>
          <p:nvSpPr>
            <p:cNvPr id="42" name="Google Shape;5783;p76"/>
            <p:cNvSpPr/>
            <p:nvPr/>
          </p:nvSpPr>
          <p:spPr>
            <a:xfrm>
              <a:off x="-46647575" y="203482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756"/>
                  </a:moveTo>
                  <a:cubicBezTo>
                    <a:pt x="1261" y="756"/>
                    <a:pt x="1418" y="914"/>
                    <a:pt x="1418" y="1103"/>
                  </a:cubicBezTo>
                  <a:cubicBezTo>
                    <a:pt x="1418" y="1323"/>
                    <a:pt x="1261" y="1481"/>
                    <a:pt x="1072" y="1481"/>
                  </a:cubicBezTo>
                  <a:cubicBezTo>
                    <a:pt x="883" y="1481"/>
                    <a:pt x="725" y="1323"/>
                    <a:pt x="725" y="1103"/>
                  </a:cubicBezTo>
                  <a:cubicBezTo>
                    <a:pt x="725" y="914"/>
                    <a:pt x="883" y="756"/>
                    <a:pt x="1072" y="756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1"/>
                  </a:cubicBezTo>
                  <a:cubicBezTo>
                    <a:pt x="2143" y="473"/>
                    <a:pt x="1670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84;p76"/>
            <p:cNvSpPr/>
            <p:nvPr/>
          </p:nvSpPr>
          <p:spPr>
            <a:xfrm>
              <a:off x="-46753100" y="1965500"/>
              <a:ext cx="263075" cy="300125"/>
            </a:xfrm>
            <a:custGeom>
              <a:avLst/>
              <a:gdLst/>
              <a:ahLst/>
              <a:cxnLst/>
              <a:rect l="l" t="t" r="r" b="b"/>
              <a:pathLst>
                <a:path w="10523" h="12005" extrusionOk="0">
                  <a:moveTo>
                    <a:pt x="5293" y="694"/>
                  </a:moveTo>
                  <a:cubicBezTo>
                    <a:pt x="5765" y="694"/>
                    <a:pt x="6175" y="977"/>
                    <a:pt x="6270" y="1419"/>
                  </a:cubicBezTo>
                  <a:lnTo>
                    <a:pt x="4316" y="1419"/>
                  </a:lnTo>
                  <a:cubicBezTo>
                    <a:pt x="4442" y="977"/>
                    <a:pt x="4820" y="694"/>
                    <a:pt x="5293" y="694"/>
                  </a:cubicBezTo>
                  <a:close/>
                  <a:moveTo>
                    <a:pt x="3875" y="5766"/>
                  </a:moveTo>
                  <a:lnTo>
                    <a:pt x="5135" y="7026"/>
                  </a:lnTo>
                  <a:lnTo>
                    <a:pt x="2615" y="7026"/>
                  </a:lnTo>
                  <a:lnTo>
                    <a:pt x="3875" y="5766"/>
                  </a:lnTo>
                  <a:close/>
                  <a:moveTo>
                    <a:pt x="6679" y="5766"/>
                  </a:moveTo>
                  <a:lnTo>
                    <a:pt x="7939" y="7026"/>
                  </a:lnTo>
                  <a:lnTo>
                    <a:pt x="6144" y="7026"/>
                  </a:lnTo>
                  <a:lnTo>
                    <a:pt x="5797" y="6711"/>
                  </a:lnTo>
                  <a:lnTo>
                    <a:pt x="6679" y="5766"/>
                  </a:lnTo>
                  <a:close/>
                  <a:moveTo>
                    <a:pt x="8758" y="2112"/>
                  </a:moveTo>
                  <a:cubicBezTo>
                    <a:pt x="8947" y="2112"/>
                    <a:pt x="9105" y="2269"/>
                    <a:pt x="9105" y="2458"/>
                  </a:cubicBezTo>
                  <a:lnTo>
                    <a:pt x="9105" y="7089"/>
                  </a:lnTo>
                  <a:lnTo>
                    <a:pt x="8916" y="7089"/>
                  </a:lnTo>
                  <a:lnTo>
                    <a:pt x="6900" y="5073"/>
                  </a:lnTo>
                  <a:cubicBezTo>
                    <a:pt x="6825" y="4999"/>
                    <a:pt x="6744" y="4966"/>
                    <a:pt x="6662" y="4966"/>
                  </a:cubicBezTo>
                  <a:cubicBezTo>
                    <a:pt x="6571" y="4966"/>
                    <a:pt x="6479" y="5007"/>
                    <a:pt x="6396" y="5073"/>
                  </a:cubicBezTo>
                  <a:lnTo>
                    <a:pt x="5293" y="6239"/>
                  </a:lnTo>
                  <a:lnTo>
                    <a:pt x="4127" y="5073"/>
                  </a:lnTo>
                  <a:cubicBezTo>
                    <a:pt x="4064" y="5010"/>
                    <a:pt x="3970" y="4979"/>
                    <a:pt x="3871" y="4979"/>
                  </a:cubicBezTo>
                  <a:cubicBezTo>
                    <a:pt x="3773" y="4979"/>
                    <a:pt x="3670" y="5010"/>
                    <a:pt x="3592" y="5073"/>
                  </a:cubicBezTo>
                  <a:lnTo>
                    <a:pt x="1607" y="7089"/>
                  </a:lnTo>
                  <a:lnTo>
                    <a:pt x="1386" y="7089"/>
                  </a:lnTo>
                  <a:lnTo>
                    <a:pt x="1386" y="2458"/>
                  </a:lnTo>
                  <a:cubicBezTo>
                    <a:pt x="1449" y="2269"/>
                    <a:pt x="1607" y="2112"/>
                    <a:pt x="1764" y="2112"/>
                  </a:cubicBezTo>
                  <a:close/>
                  <a:moveTo>
                    <a:pt x="9168" y="7751"/>
                  </a:moveTo>
                  <a:lnTo>
                    <a:pt x="9168" y="8444"/>
                  </a:lnTo>
                  <a:lnTo>
                    <a:pt x="1449" y="8444"/>
                  </a:lnTo>
                  <a:lnTo>
                    <a:pt x="1449" y="7751"/>
                  </a:lnTo>
                  <a:close/>
                  <a:moveTo>
                    <a:pt x="7782" y="9137"/>
                  </a:moveTo>
                  <a:lnTo>
                    <a:pt x="7971" y="9830"/>
                  </a:lnTo>
                  <a:lnTo>
                    <a:pt x="2552" y="9830"/>
                  </a:lnTo>
                  <a:lnTo>
                    <a:pt x="2709" y="9137"/>
                  </a:lnTo>
                  <a:close/>
                  <a:moveTo>
                    <a:pt x="5261" y="1"/>
                  </a:moveTo>
                  <a:cubicBezTo>
                    <a:pt x="4411" y="1"/>
                    <a:pt x="3686" y="568"/>
                    <a:pt x="3529" y="1419"/>
                  </a:cubicBezTo>
                  <a:lnTo>
                    <a:pt x="1764" y="1419"/>
                  </a:lnTo>
                  <a:cubicBezTo>
                    <a:pt x="1166" y="1419"/>
                    <a:pt x="693" y="1891"/>
                    <a:pt x="693" y="2458"/>
                  </a:cubicBezTo>
                  <a:lnTo>
                    <a:pt x="693" y="8444"/>
                  </a:lnTo>
                  <a:lnTo>
                    <a:pt x="347" y="8444"/>
                  </a:lnTo>
                  <a:cubicBezTo>
                    <a:pt x="158" y="8444"/>
                    <a:pt x="0" y="8602"/>
                    <a:pt x="0" y="8822"/>
                  </a:cubicBezTo>
                  <a:cubicBezTo>
                    <a:pt x="0" y="9011"/>
                    <a:pt x="158" y="9169"/>
                    <a:pt x="347" y="9169"/>
                  </a:cubicBezTo>
                  <a:lnTo>
                    <a:pt x="1985" y="9169"/>
                  </a:lnTo>
                  <a:cubicBezTo>
                    <a:pt x="1922" y="9484"/>
                    <a:pt x="1481" y="11217"/>
                    <a:pt x="1418" y="11563"/>
                  </a:cubicBezTo>
                  <a:cubicBezTo>
                    <a:pt x="1355" y="11752"/>
                    <a:pt x="1481" y="11973"/>
                    <a:pt x="1670" y="12004"/>
                  </a:cubicBezTo>
                  <a:lnTo>
                    <a:pt x="1764" y="12004"/>
                  </a:lnTo>
                  <a:cubicBezTo>
                    <a:pt x="1922" y="12004"/>
                    <a:pt x="2079" y="11878"/>
                    <a:pt x="2111" y="11721"/>
                  </a:cubicBezTo>
                  <a:lnTo>
                    <a:pt x="2394" y="10586"/>
                  </a:lnTo>
                  <a:lnTo>
                    <a:pt x="8128" y="10586"/>
                  </a:lnTo>
                  <a:lnTo>
                    <a:pt x="8412" y="11721"/>
                  </a:lnTo>
                  <a:cubicBezTo>
                    <a:pt x="8443" y="11878"/>
                    <a:pt x="8601" y="12004"/>
                    <a:pt x="8758" y="12004"/>
                  </a:cubicBezTo>
                  <a:lnTo>
                    <a:pt x="8853" y="12004"/>
                  </a:lnTo>
                  <a:cubicBezTo>
                    <a:pt x="9042" y="11973"/>
                    <a:pt x="9168" y="11752"/>
                    <a:pt x="9105" y="11563"/>
                  </a:cubicBezTo>
                  <a:cubicBezTo>
                    <a:pt x="9042" y="11217"/>
                    <a:pt x="8601" y="9484"/>
                    <a:pt x="8538" y="9169"/>
                  </a:cubicBezTo>
                  <a:lnTo>
                    <a:pt x="10176" y="9169"/>
                  </a:lnTo>
                  <a:cubicBezTo>
                    <a:pt x="10365" y="9169"/>
                    <a:pt x="10523" y="9011"/>
                    <a:pt x="10523" y="8822"/>
                  </a:cubicBezTo>
                  <a:cubicBezTo>
                    <a:pt x="10523" y="8602"/>
                    <a:pt x="10365" y="8444"/>
                    <a:pt x="10176" y="8444"/>
                  </a:cubicBezTo>
                  <a:lnTo>
                    <a:pt x="9830" y="8444"/>
                  </a:lnTo>
                  <a:lnTo>
                    <a:pt x="9830" y="2458"/>
                  </a:lnTo>
                  <a:cubicBezTo>
                    <a:pt x="9830" y="1891"/>
                    <a:pt x="9357" y="1419"/>
                    <a:pt x="8758" y="1419"/>
                  </a:cubicBezTo>
                  <a:lnTo>
                    <a:pt x="6994" y="1419"/>
                  </a:lnTo>
                  <a:cubicBezTo>
                    <a:pt x="6837" y="631"/>
                    <a:pt x="6144" y="1"/>
                    <a:pt x="526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371;p49"/>
          <p:cNvSpPr/>
          <p:nvPr/>
        </p:nvSpPr>
        <p:spPr>
          <a:xfrm rot="5400000">
            <a:off x="1941119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71;p49"/>
          <p:cNvSpPr/>
          <p:nvPr/>
        </p:nvSpPr>
        <p:spPr>
          <a:xfrm rot="5400000">
            <a:off x="4348848" y="2127771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555;p57"/>
          <p:cNvSpPr/>
          <p:nvPr/>
        </p:nvSpPr>
        <p:spPr>
          <a:xfrm>
            <a:off x="3112104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86" name="Google Shape;555;p57"/>
          <p:cNvSpPr/>
          <p:nvPr/>
        </p:nvSpPr>
        <p:spPr>
          <a:xfrm>
            <a:off x="4637659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87" name="Google Shape;555;p57"/>
          <p:cNvSpPr/>
          <p:nvPr/>
        </p:nvSpPr>
        <p:spPr>
          <a:xfrm>
            <a:off x="6151674" y="3576450"/>
            <a:ext cx="1475946" cy="1246679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2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oogle Shape;389;p51"/>
          <p:cNvGrpSpPr/>
          <p:nvPr/>
        </p:nvGrpSpPr>
        <p:grpSpPr>
          <a:xfrm>
            <a:off x="1879967" y="1951873"/>
            <a:ext cx="1095440" cy="1141825"/>
            <a:chOff x="1781155" y="1973175"/>
            <a:chExt cx="1095440" cy="1141825"/>
          </a:xfrm>
        </p:grpSpPr>
        <p:cxnSp>
          <p:nvCxnSpPr>
            <p:cNvPr id="49" name="Google Shape;390;p51"/>
            <p:cNvCxnSpPr>
              <a:stCxn id="54" idx="2"/>
              <a:endCxn id="58" idx="0"/>
            </p:cNvCxnSpPr>
            <p:nvPr/>
          </p:nvCxnSpPr>
          <p:spPr>
            <a:xfrm flipH="1">
              <a:off x="2328822" y="2677975"/>
              <a:ext cx="78" cy="437025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393;p51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4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5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6;p51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91;p51"/>
          <p:cNvSpPr txBox="1">
            <a:spLocks noGrp="1"/>
          </p:cNvSpPr>
          <p:nvPr>
            <p:ph type="ctrTitle" idx="4294967295"/>
          </p:nvPr>
        </p:nvSpPr>
        <p:spPr>
          <a:xfrm>
            <a:off x="2035312" y="2137673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I	</a:t>
            </a:r>
            <a:endParaRPr sz="2400" dirty="0"/>
          </a:p>
        </p:txBody>
      </p:sp>
      <p:sp>
        <p:nvSpPr>
          <p:cNvPr id="56" name="Google Shape;398;p51"/>
          <p:cNvSpPr txBox="1">
            <a:spLocks noGrp="1"/>
          </p:cNvSpPr>
          <p:nvPr>
            <p:ph type="ctrTitle" idx="4294967295"/>
          </p:nvPr>
        </p:nvSpPr>
        <p:spPr>
          <a:xfrm>
            <a:off x="5000497" y="209511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</a:t>
            </a:r>
            <a:endParaRPr sz="2400" dirty="0"/>
          </a:p>
        </p:txBody>
      </p:sp>
      <p:sp>
        <p:nvSpPr>
          <p:cNvPr id="57" name="Google Shape;399;p51"/>
          <p:cNvSpPr txBox="1">
            <a:spLocks noGrp="1"/>
          </p:cNvSpPr>
          <p:nvPr>
            <p:ph type="ctrTitle" idx="4294967295"/>
          </p:nvPr>
        </p:nvSpPr>
        <p:spPr>
          <a:xfrm>
            <a:off x="6458752" y="2095115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R</a:t>
            </a:r>
            <a:endParaRPr sz="2400" dirty="0"/>
          </a:p>
        </p:txBody>
      </p:sp>
      <p:sp>
        <p:nvSpPr>
          <p:cNvPr id="58" name="Google Shape;392;p51"/>
          <p:cNvSpPr txBox="1">
            <a:spLocks noGrp="1"/>
          </p:cNvSpPr>
          <p:nvPr>
            <p:ph type="ctrTitle" idx="4294967295"/>
          </p:nvPr>
        </p:nvSpPr>
        <p:spPr>
          <a:xfrm>
            <a:off x="1803784" y="3093698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lt1"/>
                </a:solidFill>
              </a:rPr>
              <a:t>I</a:t>
            </a:r>
            <a:r>
              <a:rPr lang="es" sz="1600" dirty="0" smtClean="0">
                <a:solidFill>
                  <a:schemeClr val="lt1"/>
                </a:solidFill>
              </a:rPr>
              <a:t>NPUT</a:t>
            </a:r>
            <a:endParaRPr sz="1600" dirty="0"/>
          </a:p>
        </p:txBody>
      </p:sp>
      <p:sp>
        <p:nvSpPr>
          <p:cNvPr id="59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1638300" y="3576450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 dirty="0" smtClean="0"/>
              <a:t>Consentono di importare file o di inserire i valori delle variabile direttamente da console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60" name="Google Shape;401;p51"/>
          <p:cNvSpPr txBox="1">
            <a:spLocks noGrp="1"/>
          </p:cNvSpPr>
          <p:nvPr>
            <p:ph type="ctrTitle" idx="4294967295"/>
          </p:nvPr>
        </p:nvSpPr>
        <p:spPr>
          <a:xfrm>
            <a:off x="3282887" y="3089180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 smtClean="0">
                <a:solidFill>
                  <a:schemeClr val="lt1"/>
                </a:solidFill>
              </a:rPr>
              <a:t>ACTION</a:t>
            </a:r>
            <a:endParaRPr sz="1600" dirty="0"/>
          </a:p>
        </p:txBody>
      </p:sp>
      <p:sp>
        <p:nvSpPr>
          <p:cNvPr id="61" name="Google Shape;402;p51"/>
          <p:cNvSpPr txBox="1">
            <a:spLocks noGrp="1"/>
          </p:cNvSpPr>
          <p:nvPr>
            <p:ph type="subTitle" idx="4294967295"/>
          </p:nvPr>
        </p:nvSpPr>
        <p:spPr>
          <a:xfrm>
            <a:off x="3166927" y="3612278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/>
              <a:t>Consento di creare pulsati o testi interattivi per svolgere attività</a:t>
            </a:r>
            <a:endParaRPr sz="1100" dirty="0"/>
          </a:p>
        </p:txBody>
      </p:sp>
      <p:sp>
        <p:nvSpPr>
          <p:cNvPr id="62" name="Google Shape;403;p51"/>
          <p:cNvSpPr txBox="1">
            <a:spLocks noGrp="1"/>
          </p:cNvSpPr>
          <p:nvPr>
            <p:ph type="ctrTitle" idx="4294967295"/>
          </p:nvPr>
        </p:nvSpPr>
        <p:spPr>
          <a:xfrm>
            <a:off x="4702297" y="3093773"/>
            <a:ext cx="138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 smtClean="0">
                <a:solidFill>
                  <a:schemeClr val="lt1"/>
                </a:solidFill>
              </a:rPr>
              <a:t>CHOICE</a:t>
            </a:r>
            <a:endParaRPr sz="1600" dirty="0"/>
          </a:p>
        </p:txBody>
      </p:sp>
      <p:sp>
        <p:nvSpPr>
          <p:cNvPr id="63" name="Google Shape;404;p51"/>
          <p:cNvSpPr txBox="1">
            <a:spLocks noGrp="1"/>
          </p:cNvSpPr>
          <p:nvPr>
            <p:ph type="subTitle" idx="4294967295"/>
          </p:nvPr>
        </p:nvSpPr>
        <p:spPr>
          <a:xfrm>
            <a:off x="4676449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" sz="1100" dirty="0" smtClean="0"/>
              <a:t>Consentono di attribuire il valore alle variabili  </a:t>
            </a:r>
            <a:r>
              <a:rPr lang="it-IT" sz="1100" dirty="0"/>
              <a:t>o di selezione 1 o più di </a:t>
            </a:r>
            <a:r>
              <a:rPr lang="it-IT" sz="1100" dirty="0" smtClean="0"/>
              <a:t>esse </a:t>
            </a:r>
            <a:r>
              <a:rPr lang="es" sz="1100" dirty="0" smtClean="0"/>
              <a:t>attraverso delle box di scelta</a:t>
            </a:r>
            <a:endParaRPr sz="1100" dirty="0"/>
          </a:p>
        </p:txBody>
      </p:sp>
      <p:sp>
        <p:nvSpPr>
          <p:cNvPr id="64" name="Google Shape;405;p51"/>
          <p:cNvSpPr txBox="1">
            <a:spLocks noGrp="1"/>
          </p:cNvSpPr>
          <p:nvPr>
            <p:ph type="ctrTitle" idx="4294967295"/>
          </p:nvPr>
        </p:nvSpPr>
        <p:spPr>
          <a:xfrm>
            <a:off x="6226389" y="3093773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 smtClean="0">
                <a:solidFill>
                  <a:schemeClr val="lt1"/>
                </a:solidFill>
              </a:rPr>
              <a:t>RANGE</a:t>
            </a:r>
            <a:endParaRPr sz="1600" dirty="0"/>
          </a:p>
        </p:txBody>
      </p:sp>
      <p:sp>
        <p:nvSpPr>
          <p:cNvPr id="65" name="Google Shape;406;p51"/>
          <p:cNvSpPr txBox="1">
            <a:spLocks noGrp="1"/>
          </p:cNvSpPr>
          <p:nvPr>
            <p:ph type="subTitle" idx="4294967295"/>
          </p:nvPr>
        </p:nvSpPr>
        <p:spPr>
          <a:xfrm>
            <a:off x="6162974" y="3616796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it-IT" sz="1100" dirty="0"/>
              <a:t>Consentono di attribuire il valore alle variabili </a:t>
            </a:r>
            <a:r>
              <a:rPr lang="it-IT" sz="1100" dirty="0" smtClean="0"/>
              <a:t>attraverso  </a:t>
            </a:r>
            <a:r>
              <a:rPr lang="it-IT" sz="1100" dirty="0" err="1" smtClean="0"/>
              <a:t>range</a:t>
            </a:r>
            <a:r>
              <a:rPr lang="it-IT" sz="1100" dirty="0" smtClean="0"/>
              <a:t> o intervalli</a:t>
            </a:r>
            <a:endParaRPr lang="it-IT" sz="1100" dirty="0"/>
          </a:p>
        </p:txBody>
      </p:sp>
      <p:grpSp>
        <p:nvGrpSpPr>
          <p:cNvPr id="66" name="Google Shape;407;p51"/>
          <p:cNvGrpSpPr/>
          <p:nvPr/>
        </p:nvGrpSpPr>
        <p:grpSpPr>
          <a:xfrm>
            <a:off x="3322061" y="1951873"/>
            <a:ext cx="1095440" cy="1141900"/>
            <a:chOff x="3247580" y="1973175"/>
            <a:chExt cx="1095440" cy="1141900"/>
          </a:xfrm>
        </p:grpSpPr>
        <p:sp>
          <p:nvSpPr>
            <p:cNvPr id="67" name="Google Shape;408;p51"/>
            <p:cNvSpPr/>
            <p:nvPr/>
          </p:nvSpPr>
          <p:spPr>
            <a:xfrm>
              <a:off x="324758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9;p51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0;p51"/>
            <p:cNvSpPr/>
            <p:nvPr/>
          </p:nvSpPr>
          <p:spPr>
            <a:xfrm>
              <a:off x="338639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411;p51"/>
            <p:cNvSpPr/>
            <p:nvPr/>
          </p:nvSpPr>
          <p:spPr>
            <a:xfrm>
              <a:off x="334932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412;p51"/>
            <p:cNvCxnSpPr/>
            <p:nvPr/>
          </p:nvCxnSpPr>
          <p:spPr>
            <a:xfrm>
              <a:off x="379575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72" name="Google Shape;413;p51"/>
          <p:cNvGrpSpPr/>
          <p:nvPr/>
        </p:nvGrpSpPr>
        <p:grpSpPr>
          <a:xfrm>
            <a:off x="4845277" y="1951948"/>
            <a:ext cx="1095440" cy="1141900"/>
            <a:chOff x="4714005" y="1973175"/>
            <a:chExt cx="1095440" cy="1141900"/>
          </a:xfrm>
        </p:grpSpPr>
        <p:sp>
          <p:nvSpPr>
            <p:cNvPr id="75" name="Google Shape;416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4;p5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5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7;p5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418;p5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78" name="Google Shape;419;p51"/>
          <p:cNvGrpSpPr/>
          <p:nvPr/>
        </p:nvGrpSpPr>
        <p:grpSpPr>
          <a:xfrm>
            <a:off x="6302647" y="1951948"/>
            <a:ext cx="1095440" cy="1141900"/>
            <a:chOff x="6180430" y="1973175"/>
            <a:chExt cx="1095440" cy="1141900"/>
          </a:xfrm>
        </p:grpSpPr>
        <p:sp>
          <p:nvSpPr>
            <p:cNvPr id="79" name="Google Shape;420;p51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1;p51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2;p51"/>
            <p:cNvSpPr/>
            <p:nvPr/>
          </p:nvSpPr>
          <p:spPr>
            <a:xfrm>
              <a:off x="622943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3;p51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424;p51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55" name="Google Shape;397;p51"/>
          <p:cNvSpPr txBox="1">
            <a:spLocks noGrp="1"/>
          </p:cNvSpPr>
          <p:nvPr>
            <p:ph type="ctrTitle" idx="4294967295"/>
          </p:nvPr>
        </p:nvSpPr>
        <p:spPr>
          <a:xfrm>
            <a:off x="3491703" y="2128230"/>
            <a:ext cx="7848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</a:t>
            </a:r>
            <a:endParaRPr sz="2400" dirty="0"/>
          </a:p>
        </p:txBody>
      </p:sp>
      <p:sp>
        <p:nvSpPr>
          <p:cNvPr id="84" name="Google Shape;555;p57"/>
          <p:cNvSpPr/>
          <p:nvPr/>
        </p:nvSpPr>
        <p:spPr>
          <a:xfrm>
            <a:off x="1604926" y="3577721"/>
            <a:ext cx="1466438" cy="1249313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89" name="Immagin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749100" y="507400"/>
            <a:ext cx="3178664" cy="670500"/>
          </a:xfrm>
        </p:spPr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02	R + SHINY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9" name="Sottotitolo 6"/>
          <p:cNvSpPr>
            <a:spLocks noGrp="1"/>
          </p:cNvSpPr>
          <p:nvPr>
            <p:ph type="subTitle" idx="6"/>
          </p:nvPr>
        </p:nvSpPr>
        <p:spPr>
          <a:xfrm>
            <a:off x="587259" y="958411"/>
            <a:ext cx="7926360" cy="650900"/>
          </a:xfrm>
        </p:spPr>
        <p:txBody>
          <a:bodyPr/>
          <a:lstStyle/>
          <a:p>
            <a:pPr marL="0" indent="0">
              <a:buSzPts val="1200"/>
            </a:pPr>
            <a:r>
              <a:rPr lang="it-IT" sz="3600" dirty="0">
                <a:solidFill>
                  <a:srgbClr val="002060"/>
                </a:solidFill>
                <a:latin typeface="Squada One"/>
                <a:ea typeface="Squada One"/>
                <a:cs typeface="Squada One"/>
                <a:sym typeface="Squada One"/>
              </a:rPr>
              <a:t>I WIDGET</a:t>
            </a:r>
          </a:p>
          <a:p>
            <a:pPr marL="0" indent="0" algn="just">
              <a:buSzPts val="1200"/>
            </a:pPr>
            <a:endParaRPr lang="it-IT" sz="1400" dirty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2569043" y="1520537"/>
            <a:ext cx="40039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Immagin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43" y="1863175"/>
            <a:ext cx="2167490" cy="964020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99" y="2981297"/>
            <a:ext cx="2171949" cy="964020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99" y="1863175"/>
            <a:ext cx="2167490" cy="964020"/>
          </a:xfrm>
          <a:prstGeom prst="rect">
            <a:avLst/>
          </a:prstGeom>
        </p:spPr>
      </p:pic>
      <p:pic>
        <p:nvPicPr>
          <p:cNvPr id="88" name="Immagine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043" y="2979596"/>
            <a:ext cx="2171948" cy="965721"/>
          </a:xfrm>
          <a:prstGeom prst="rect">
            <a:avLst/>
          </a:prstGeom>
        </p:spPr>
      </p:pic>
      <p:pic>
        <p:nvPicPr>
          <p:cNvPr id="89" name="Immagin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60" y="-159327"/>
            <a:ext cx="865911" cy="86591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944352" y="1562103"/>
            <a:ext cx="4640083" cy="33085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900" dirty="0" smtClean="0">
                <a:solidFill>
                  <a:schemeClr val="bg1"/>
                </a:solidFill>
                <a:latin typeface="+mn-lt"/>
              </a:rPr>
              <a:t>server&lt;-</a:t>
            </a:r>
            <a:r>
              <a:rPr lang="it-IT" sz="900" dirty="0" err="1">
                <a:solidFill>
                  <a:schemeClr val="bg1"/>
                </a:solidFill>
                <a:latin typeface="+mn-lt"/>
              </a:rPr>
              <a:t>function</a:t>
            </a:r>
            <a:r>
              <a:rPr lang="it-IT" sz="900" dirty="0">
                <a:solidFill>
                  <a:schemeClr val="bg1"/>
                </a:solidFill>
                <a:latin typeface="+mn-lt"/>
              </a:rPr>
              <a:t>(</a:t>
            </a:r>
            <a:r>
              <a:rPr lang="it-IT" sz="900" dirty="0" err="1">
                <a:solidFill>
                  <a:schemeClr val="bg1"/>
                </a:solidFill>
                <a:latin typeface="+mn-lt"/>
              </a:rPr>
              <a:t>input,output</a:t>
            </a:r>
            <a:r>
              <a:rPr lang="it-IT" sz="900" dirty="0" smtClean="0">
                <a:solidFill>
                  <a:schemeClr val="bg1"/>
                </a:solidFill>
                <a:latin typeface="+mn-lt"/>
              </a:rPr>
              <a:t>){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#file</a:t>
            </a: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output$valueFile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str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input$file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) })</a:t>
            </a:r>
            <a:r>
              <a:rPr lang="it-IT" altLang="it-IT" sz="500" dirty="0">
                <a:solidFill>
                  <a:schemeClr val="bg1"/>
                </a:solidFill>
                <a:latin typeface="+mn-lt"/>
              </a:rPr>
              <a:t> </a:t>
            </a:r>
            <a:endParaRPr lang="it-IT" altLang="it-IT" sz="1600" dirty="0">
              <a:solidFill>
                <a:schemeClr val="bg1"/>
              </a:solidFill>
              <a:latin typeface="+mn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#text</a:t>
            </a: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output$valueText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input$text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})</a:t>
            </a:r>
            <a:endParaRPr lang="it-IT" sz="900" dirty="0">
              <a:solidFill>
                <a:schemeClr val="bg1"/>
              </a:solidFill>
              <a:latin typeface="+mn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n-lt"/>
              </a:rPr>
              <a:t>numeric</a:t>
            </a:r>
            <a:endParaRPr lang="it-IT" sz="700" dirty="0" smtClean="0">
              <a:solidFill>
                <a:srgbClr val="002060"/>
              </a:solidFill>
              <a:latin typeface="+mn-lt"/>
            </a:endParaRP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output$valueNumeric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input$num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})</a:t>
            </a:r>
            <a:r>
              <a:rPr lang="it-IT" altLang="it-IT" sz="500" dirty="0">
                <a:solidFill>
                  <a:schemeClr val="bg1"/>
                </a:solidFill>
                <a:latin typeface="+mn-lt"/>
              </a:rPr>
              <a:t> </a:t>
            </a:r>
            <a:endParaRPr lang="it-IT" altLang="it-IT" sz="1600" dirty="0">
              <a:solidFill>
                <a:schemeClr val="bg1"/>
              </a:solidFill>
              <a:latin typeface="+mn-lt"/>
            </a:endParaRPr>
          </a:p>
          <a:p>
            <a:pPr lvl="6"/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#data</a:t>
            </a:r>
            <a:endParaRPr lang="it-IT" sz="700" dirty="0">
              <a:solidFill>
                <a:srgbClr val="002060"/>
              </a:solidFill>
              <a:latin typeface="+mn-lt"/>
            </a:endParaRPr>
          </a:p>
          <a:p>
            <a:pPr lvl="6"/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output$valueData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&lt;-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renderPrint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({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input$date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}) </a:t>
            </a:r>
            <a:endParaRPr lang="it-IT" sz="900" dirty="0">
              <a:solidFill>
                <a:schemeClr val="bg1"/>
              </a:solidFill>
              <a:latin typeface="+mn-lt"/>
            </a:endParaRPr>
          </a:p>
          <a:p>
            <a:r>
              <a:rPr lang="it-IT" sz="900" dirty="0" smtClean="0">
                <a:solidFill>
                  <a:schemeClr val="bg1"/>
                </a:solidFill>
                <a:latin typeface="+mn-lt"/>
              </a:rPr>
              <a:t>}</a:t>
            </a:r>
          </a:p>
          <a:p>
            <a:r>
              <a:rPr lang="it-IT" sz="900" dirty="0" err="1" smtClean="0">
                <a:solidFill>
                  <a:schemeClr val="bg1"/>
                </a:solidFill>
                <a:latin typeface="+mn-lt"/>
              </a:rPr>
              <a:t>ui</a:t>
            </a:r>
            <a:r>
              <a:rPr lang="it-IT" sz="900" dirty="0" smtClean="0">
                <a:solidFill>
                  <a:schemeClr val="bg1"/>
                </a:solidFill>
                <a:latin typeface="+mn-lt"/>
              </a:rPr>
              <a:t>&lt;-</a:t>
            </a:r>
            <a:r>
              <a:rPr lang="it-IT" sz="900" dirty="0" err="1" smtClean="0">
                <a:solidFill>
                  <a:schemeClr val="bg1"/>
                </a:solidFill>
                <a:latin typeface="+mn-lt"/>
              </a:rPr>
              <a:t>fluidPage</a:t>
            </a:r>
            <a:r>
              <a:rPr lang="it-IT" sz="900" dirty="0" smtClean="0">
                <a:solidFill>
                  <a:schemeClr val="bg1"/>
                </a:solidFill>
                <a:latin typeface="+mn-lt"/>
              </a:rPr>
              <a:t>(</a:t>
            </a:r>
          </a:p>
          <a:p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#file</a:t>
            </a: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fileInput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("file",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h3("File input")), </a:t>
            </a:r>
            <a:endParaRPr lang="it-IT" altLang="it-IT" sz="900" dirty="0" smtClean="0">
              <a:solidFill>
                <a:schemeClr val="bg1"/>
              </a:solidFill>
              <a:latin typeface="+mn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hr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(),</a:t>
            </a: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valueFile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"))</a:t>
            </a:r>
            <a:endParaRPr lang="it-IT" altLang="it-IT" sz="1600" dirty="0">
              <a:solidFill>
                <a:schemeClr val="bg1"/>
              </a:solidFill>
              <a:latin typeface="+mn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#text</a:t>
            </a: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textInput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("text",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h3("Text input"),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"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Enter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text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..."),</a:t>
            </a: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valueText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"))</a:t>
            </a:r>
            <a:endParaRPr lang="it-IT" altLang="it-IT" sz="1600" dirty="0">
              <a:solidFill>
                <a:schemeClr val="bg1"/>
              </a:solidFill>
              <a:latin typeface="+mn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it-IT" sz="700" dirty="0" err="1" smtClean="0">
                <a:solidFill>
                  <a:srgbClr val="002060"/>
                </a:solidFill>
                <a:latin typeface="+mn-lt"/>
              </a:rPr>
              <a:t>numeric</a:t>
            </a:r>
            <a:endParaRPr lang="it-IT" sz="700" dirty="0" smtClean="0">
              <a:solidFill>
                <a:srgbClr val="002060"/>
              </a:solidFill>
              <a:latin typeface="+mn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numericInput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num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",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h3("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Numeric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input"),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1), </a:t>
            </a:r>
            <a:endParaRPr lang="it-IT" altLang="it-IT" sz="900" dirty="0" smtClean="0">
              <a:solidFill>
                <a:schemeClr val="bg1"/>
              </a:solidFill>
              <a:latin typeface="+mn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valueNumeric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")))</a:t>
            </a:r>
            <a:endParaRPr lang="it-IT" sz="900" dirty="0" smtClean="0">
              <a:solidFill>
                <a:schemeClr val="bg1"/>
              </a:solidFill>
              <a:latin typeface="+mn-lt"/>
            </a:endParaRPr>
          </a:p>
          <a:p>
            <a:r>
              <a:rPr lang="it-IT" sz="700" dirty="0" smtClean="0">
                <a:solidFill>
                  <a:srgbClr val="002060"/>
                </a:solidFill>
                <a:latin typeface="+mn-lt"/>
              </a:rPr>
              <a:t>#data</a:t>
            </a:r>
            <a:endParaRPr lang="it-IT" sz="700" dirty="0">
              <a:solidFill>
                <a:srgbClr val="002060"/>
              </a:solidFill>
              <a:latin typeface="+mn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dateInput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("date",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label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h3("Date input"), </a:t>
            </a:r>
            <a:r>
              <a:rPr lang="it-IT" altLang="it-IT" sz="900" dirty="0" err="1">
                <a:solidFill>
                  <a:schemeClr val="bg1"/>
                </a:solidFill>
                <a:latin typeface="+mn-lt"/>
              </a:rPr>
              <a:t>value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 = "2014-01-01"), </a:t>
            </a:r>
            <a:endParaRPr lang="it-IT" altLang="it-IT" sz="900" dirty="0" smtClean="0">
              <a:solidFill>
                <a:schemeClr val="bg1"/>
              </a:solidFill>
              <a:latin typeface="+mn-lt"/>
            </a:endParaRPr>
          </a:p>
          <a:p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fluidRow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verbatimTextOutput</a:t>
            </a:r>
            <a:r>
              <a:rPr lang="it-IT" altLang="it-IT" sz="900" dirty="0">
                <a:solidFill>
                  <a:schemeClr val="bg1"/>
                </a:solidFill>
                <a:latin typeface="+mn-lt"/>
              </a:rPr>
              <a:t>("</a:t>
            </a:r>
            <a:r>
              <a:rPr lang="it-IT" altLang="it-IT" sz="900" dirty="0" err="1" smtClean="0">
                <a:solidFill>
                  <a:schemeClr val="bg1"/>
                </a:solidFill>
                <a:latin typeface="+mn-lt"/>
              </a:rPr>
              <a:t>valueData</a:t>
            </a:r>
            <a:r>
              <a:rPr lang="it-IT" altLang="it-IT" sz="900" dirty="0" smtClean="0">
                <a:solidFill>
                  <a:schemeClr val="bg1"/>
                </a:solidFill>
                <a:latin typeface="+mn-lt"/>
              </a:rPr>
              <a:t>"))</a:t>
            </a:r>
            <a:r>
              <a:rPr lang="it-IT" altLang="it-IT" sz="500" dirty="0" smtClean="0">
                <a:solidFill>
                  <a:schemeClr val="bg1"/>
                </a:solidFill>
                <a:latin typeface="+mn-lt"/>
              </a:rPr>
              <a:t> </a:t>
            </a:r>
            <a:endParaRPr lang="it-IT" sz="900" dirty="0" smtClean="0">
              <a:solidFill>
                <a:schemeClr val="bg1"/>
              </a:solidFill>
              <a:latin typeface="+mn-lt"/>
            </a:endParaRPr>
          </a:p>
          <a:p>
            <a:r>
              <a:rPr lang="it-IT" sz="900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62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1154</Words>
  <Application>Microsoft Office PowerPoint</Application>
  <PresentationFormat>Presentazione su schermo (16:9)</PresentationFormat>
  <Paragraphs>190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Fira Sans Extra Condensed Medium</vt:lpstr>
      <vt:lpstr>Squada One</vt:lpstr>
      <vt:lpstr>Arial</vt:lpstr>
      <vt:lpstr>Roboto Condensed Light</vt:lpstr>
      <vt:lpstr>Righteous</vt:lpstr>
      <vt:lpstr>Tech Startup by Slidesgo</vt:lpstr>
      <vt:lpstr>PORTARE IL ML IN PRODUZIONE CON SHINY</vt:lpstr>
      <vt:lpstr>Chi sono?</vt:lpstr>
      <vt:lpstr>CONTENUTI</vt:lpstr>
      <vt:lpstr>01 SHINY</vt:lpstr>
      <vt:lpstr>01 SHINY</vt:lpstr>
      <vt:lpstr>01 SHINY</vt:lpstr>
      <vt:lpstr>02 R + SHINY</vt:lpstr>
      <vt:lpstr>02 R + SHINY</vt:lpstr>
      <vt:lpstr>02 R + SHINY</vt:lpstr>
      <vt:lpstr>02 R + SHINY</vt:lpstr>
      <vt:lpstr>02 R + SHINY</vt:lpstr>
      <vt:lpstr>02 R + SHINY</vt:lpstr>
      <vt:lpstr>02 R + SHINY</vt:lpstr>
      <vt:lpstr>02 R + SHINY</vt:lpstr>
      <vt:lpstr>03  Deploy</vt:lpstr>
      <vt:lpstr>03  Deploy</vt:lpstr>
      <vt:lpstr>04  Use Case online</vt:lpstr>
      <vt:lpstr>CONTACT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PORTARE IL ML IN PRODUZIONE CON SHINY</dc:title>
  <dc:creator>Cortese Marco</dc:creator>
  <cp:lastModifiedBy>Cortese Marco</cp:lastModifiedBy>
  <cp:revision>46</cp:revision>
  <dcterms:modified xsi:type="dcterms:W3CDTF">2019-09-18T13:29:06Z</dcterms:modified>
</cp:coreProperties>
</file>