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274" r:id="rId2"/>
    <p:sldId id="972" r:id="rId3"/>
    <p:sldId id="1011" r:id="rId4"/>
    <p:sldId id="1012" r:id="rId5"/>
    <p:sldId id="1017" r:id="rId6"/>
    <p:sldId id="1018" r:id="rId7"/>
    <p:sldId id="1013" r:id="rId8"/>
    <p:sldId id="1014" r:id="rId9"/>
    <p:sldId id="1016" r:id="rId10"/>
    <p:sldId id="321" r:id="rId11"/>
    <p:sldId id="322" r:id="rId12"/>
    <p:sldId id="1019" r:id="rId13"/>
    <p:sldId id="1020" r:id="rId14"/>
    <p:sldId id="323" r:id="rId15"/>
    <p:sldId id="324" r:id="rId16"/>
    <p:sldId id="325" r:id="rId17"/>
    <p:sldId id="469" r:id="rId18"/>
    <p:sldId id="327" r:id="rId19"/>
    <p:sldId id="356" r:id="rId20"/>
    <p:sldId id="463" r:id="rId21"/>
    <p:sldId id="464" r:id="rId22"/>
    <p:sldId id="462" r:id="rId23"/>
    <p:sldId id="993" r:id="rId24"/>
    <p:sldId id="347" r:id="rId25"/>
    <p:sldId id="330" r:id="rId26"/>
    <p:sldId id="331" r:id="rId27"/>
    <p:sldId id="1023" r:id="rId28"/>
    <p:sldId id="333" r:id="rId29"/>
    <p:sldId id="264" r:id="rId30"/>
    <p:sldId id="1004" r:id="rId31"/>
    <p:sldId id="1005" r:id="rId32"/>
    <p:sldId id="1007" r:id="rId33"/>
    <p:sldId id="1036" r:id="rId34"/>
    <p:sldId id="1022" r:id="rId35"/>
    <p:sldId id="334" r:id="rId36"/>
    <p:sldId id="470" r:id="rId37"/>
    <p:sldId id="994" r:id="rId38"/>
    <p:sldId id="997" r:id="rId39"/>
    <p:sldId id="998" r:id="rId40"/>
    <p:sldId id="1024" r:id="rId41"/>
    <p:sldId id="996" r:id="rId42"/>
    <p:sldId id="482" r:id="rId43"/>
    <p:sldId id="483" r:id="rId44"/>
    <p:sldId id="484" r:id="rId45"/>
    <p:sldId id="485" r:id="rId46"/>
    <p:sldId id="417" r:id="rId47"/>
    <p:sldId id="1026" r:id="rId48"/>
    <p:sldId id="1001" r:id="rId49"/>
    <p:sldId id="947" r:id="rId50"/>
    <p:sldId id="1027" r:id="rId51"/>
    <p:sldId id="1028" r:id="rId52"/>
    <p:sldId id="1029" r:id="rId53"/>
    <p:sldId id="973" r:id="rId54"/>
    <p:sldId id="1030" r:id="rId55"/>
    <p:sldId id="1033" r:id="rId56"/>
    <p:sldId id="1008" r:id="rId57"/>
    <p:sldId id="1034" r:id="rId58"/>
    <p:sldId id="1035" r:id="rId59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11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06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7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8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80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07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51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62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88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13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72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08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62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6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94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312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02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29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9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366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14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06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687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3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53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64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31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91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30.png"/><Relationship Id="rId7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0.png"/><Relationship Id="rId10" Type="http://schemas.openxmlformats.org/officeDocument/2006/relationships/image" Target="../media/image55.png"/><Relationship Id="rId4" Type="http://schemas.openxmlformats.org/officeDocument/2006/relationships/image" Target="../media/image540.png"/><Relationship Id="rId9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0.png"/><Relationship Id="rId4" Type="http://schemas.openxmlformats.org/officeDocument/2006/relationships/image" Target="../media/image5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69.png"/><Relationship Id="rId7" Type="http://schemas.openxmlformats.org/officeDocument/2006/relationships/image" Target="../media/image3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3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py.or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hyperlink" Target="https://www.scipy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eGWPuRdetM" TargetMode="External"/><Relationship Id="rId2" Type="http://schemas.openxmlformats.org/officeDocument/2006/relationships/hyperlink" Target="https://mpmath.org/doc/curr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pmath.org/doc/current/general.html#chop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6B80FB-A2B6-448B-9EA6-47A137F539D8}"/>
              </a:ext>
            </a:extLst>
          </p:cNvPr>
          <p:cNvGrpSpPr/>
          <p:nvPr/>
        </p:nvGrpSpPr>
        <p:grpSpPr>
          <a:xfrm>
            <a:off x="5725008" y="926279"/>
            <a:ext cx="3172691" cy="4200717"/>
            <a:chOff x="5697345" y="814191"/>
            <a:chExt cx="3172691" cy="4200717"/>
          </a:xfrm>
        </p:grpSpPr>
        <p:sp>
          <p:nvSpPr>
            <p:cNvPr id="10" name="TextBox 9"/>
            <p:cNvSpPr txBox="1"/>
            <p:nvPr/>
          </p:nvSpPr>
          <p:spPr>
            <a:xfrm>
              <a:off x="6023301" y="2308225"/>
              <a:ext cx="252077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Dave Biersach</a:t>
              </a:r>
            </a:p>
            <a:p>
              <a:pPr algn="ctr"/>
              <a:r>
                <a:rPr lang="en-US" dirty="0"/>
                <a:t>Brookhaven National Laboratory</a:t>
              </a:r>
            </a:p>
            <a:p>
              <a:pPr algn="ctr"/>
              <a:r>
                <a:rPr lang="en-US" dirty="0">
                  <a:hlinkClick r:id="rId2"/>
                </a:rPr>
                <a:t>dbiersach@bnl.gov</a:t>
              </a:r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BD1FE5-8CB5-4983-AA2B-0B6C1209F452}"/>
                </a:ext>
              </a:extLst>
            </p:cNvPr>
            <p:cNvSpPr txBox="1"/>
            <p:nvPr/>
          </p:nvSpPr>
          <p:spPr>
            <a:xfrm>
              <a:off x="5697345" y="814191"/>
              <a:ext cx="31726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Foundations of</a:t>
              </a:r>
            </a:p>
            <a:p>
              <a:pPr algn="ctr"/>
              <a:r>
                <a:rPr lang="en-US" sz="2000" b="1" dirty="0"/>
                <a:t>Quantum Information Science </a:t>
              </a:r>
              <a:r>
                <a:rPr lang="en-US" sz="2000" dirty="0"/>
                <a:t>(QIS 101)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6F49F3-90CB-4580-B6E1-688074D23599}"/>
                </a:ext>
              </a:extLst>
            </p:cNvPr>
            <p:cNvSpPr txBox="1"/>
            <p:nvPr/>
          </p:nvSpPr>
          <p:spPr>
            <a:xfrm>
              <a:off x="5961841" y="4091578"/>
              <a:ext cx="2643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Session 10</a:t>
              </a:r>
            </a:p>
            <a:p>
              <a:pPr algn="ctr"/>
              <a:r>
                <a:rPr lang="en-US" dirty="0"/>
                <a:t>Numerical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8F0142-ECFC-49A0-A20F-FC96FABF43C8}"/>
              </a:ext>
            </a:extLst>
          </p:cNvPr>
          <p:cNvGrpSpPr/>
          <p:nvPr/>
        </p:nvGrpSpPr>
        <p:grpSpPr>
          <a:xfrm>
            <a:off x="337120" y="2496233"/>
            <a:ext cx="5331847" cy="3779990"/>
            <a:chOff x="337120" y="2496233"/>
            <a:chExt cx="5331847" cy="377999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8832D4A-5617-46DB-9DCD-50AC9971D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120" y="2496233"/>
              <a:ext cx="2461917" cy="37799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7B0963-E82A-433A-8DE4-C642C9733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60770" y="2496233"/>
              <a:ext cx="2808197" cy="19385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D095A-43D5-408E-A6E8-9DD7E66B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60770" y="4492514"/>
              <a:ext cx="2808197" cy="17837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A550A9-13E2-41B1-AAF4-6A6BD9ED0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0590" y="4714038"/>
              <a:ext cx="1474976" cy="1474976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72BA07B-70DB-4F14-B45F-191539F1BD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251" y="837531"/>
            <a:ext cx="3873585" cy="13280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6028" y="5701304"/>
            <a:ext cx="2330650" cy="5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calculate the </a:t>
            </a:r>
            <a:r>
              <a:rPr lang="en-US" sz="2400" b="1" i="1" dirty="0"/>
              <a:t>total</a:t>
            </a:r>
            <a:r>
              <a:rPr lang="en-US" sz="2400" dirty="0"/>
              <a:t> change in a variable X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When variable X </a:t>
            </a:r>
            <a:r>
              <a:rPr lang="en-US" sz="2000" i="1" dirty="0"/>
              <a:t>depends</a:t>
            </a:r>
            <a:r>
              <a:rPr lang="en-US" sz="2000" dirty="0"/>
              <a:t> on the changes in variable Y…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and variable Y </a:t>
            </a:r>
            <a:r>
              <a:rPr lang="en-US" sz="2000" i="1" dirty="0"/>
              <a:t>depends</a:t>
            </a:r>
            <a:r>
              <a:rPr lang="en-US" sz="2000" dirty="0"/>
              <a:t> on the changes in variable Z…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and variable Z is </a:t>
            </a:r>
            <a:r>
              <a:rPr lang="en-US" sz="2000" u="sng" dirty="0"/>
              <a:t>constantly</a:t>
            </a:r>
            <a:r>
              <a:rPr lang="en-US" sz="2000" dirty="0"/>
              <a:t> changing…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Think about an accelerating car and the total distance it will travel in each number of seconds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total distance </a:t>
            </a:r>
            <a:r>
              <a:rPr lang="en-US" sz="2000" i="1" dirty="0"/>
              <a:t>depends</a:t>
            </a:r>
            <a:r>
              <a:rPr lang="en-US" sz="2000" dirty="0"/>
              <a:t> on the velocity of the car…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the velocity of the car </a:t>
            </a:r>
            <a:r>
              <a:rPr lang="en-US" sz="2000" i="1" dirty="0"/>
              <a:t>depends</a:t>
            </a:r>
            <a:r>
              <a:rPr lang="en-US" sz="2000" dirty="0"/>
              <a:t> on the acceleration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and the acceleration is </a:t>
            </a:r>
            <a:r>
              <a:rPr lang="en-US" sz="2000" u="sng" dirty="0"/>
              <a:t>constantly</a:t>
            </a:r>
            <a:r>
              <a:rPr lang="en-US" sz="2000" dirty="0"/>
              <a:t> changing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5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8041"/>
          <a:stretch/>
        </p:blipFill>
        <p:spPr>
          <a:xfrm>
            <a:off x="2246923" y="5479025"/>
            <a:ext cx="4650153" cy="116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7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49194" b="-1"/>
          <a:stretch/>
        </p:blipFill>
        <p:spPr>
          <a:xfrm>
            <a:off x="2246923" y="3952567"/>
            <a:ext cx="4650153" cy="268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75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923" y="1349457"/>
            <a:ext cx="4650153" cy="52915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465D3E-1F4B-4B90-A873-1794DFE45A32}"/>
              </a:ext>
            </a:extLst>
          </p:cNvPr>
          <p:cNvSpPr/>
          <p:nvPr/>
        </p:nvSpPr>
        <p:spPr>
          <a:xfrm>
            <a:off x="1659194" y="5818240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90058B-7B9F-4459-BFD5-B0812FC84B07}"/>
              </a:ext>
            </a:extLst>
          </p:cNvPr>
          <p:cNvSpPr/>
          <p:nvPr/>
        </p:nvSpPr>
        <p:spPr>
          <a:xfrm>
            <a:off x="1659194" y="4001731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0A0601-C3AF-4F4F-BFE8-6778B8913AF1}"/>
              </a:ext>
            </a:extLst>
          </p:cNvPr>
          <p:cNvSpPr/>
          <p:nvPr/>
        </p:nvSpPr>
        <p:spPr>
          <a:xfrm>
            <a:off x="1659194" y="2550802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F31E55D-27B1-47AE-AA87-7056F208F2C6}"/>
              </a:ext>
            </a:extLst>
          </p:cNvPr>
          <p:cNvCxnSpPr>
            <a:cxnSpLocks/>
            <a:stCxn id="3" idx="1"/>
            <a:endCxn id="7" idx="2"/>
          </p:cNvCxnSpPr>
          <p:nvPr/>
        </p:nvCxnSpPr>
        <p:spPr>
          <a:xfrm rot="10800000" flipH="1">
            <a:off x="1659193" y="4237705"/>
            <a:ext cx="132735" cy="1698522"/>
          </a:xfrm>
          <a:prstGeom prst="bentConnector4">
            <a:avLst>
              <a:gd name="adj1" fmla="val -172223"/>
              <a:gd name="adj2" fmla="val 5347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3A4884A-50AA-4EBF-8C62-02CBAB85AA77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 rot="5400000">
            <a:off x="1059091" y="3386880"/>
            <a:ext cx="1332942" cy="132735"/>
          </a:xfrm>
          <a:prstGeom prst="bentConnector4">
            <a:avLst>
              <a:gd name="adj1" fmla="val 45574"/>
              <a:gd name="adj2" fmla="val 2722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AAFFD-CA95-4767-B402-9EE4B3529CCF}"/>
              </a:ext>
            </a:extLst>
          </p:cNvPr>
          <p:cNvSpPr/>
          <p:nvPr/>
        </p:nvSpPr>
        <p:spPr>
          <a:xfrm>
            <a:off x="7386484" y="5818240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CEC8E-E035-4F45-B8A7-0FDC7CDEBB45}"/>
              </a:ext>
            </a:extLst>
          </p:cNvPr>
          <p:cNvSpPr/>
          <p:nvPr/>
        </p:nvSpPr>
        <p:spPr>
          <a:xfrm>
            <a:off x="7386484" y="4001731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2ED50B-7D42-45E2-BFE3-7DA5039177A8}"/>
              </a:ext>
            </a:extLst>
          </p:cNvPr>
          <p:cNvSpPr/>
          <p:nvPr/>
        </p:nvSpPr>
        <p:spPr>
          <a:xfrm>
            <a:off x="7386484" y="2550802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5A8A34C-FEB0-4448-B39A-A324D0D8ADDE}"/>
              </a:ext>
            </a:extLst>
          </p:cNvPr>
          <p:cNvCxnSpPr>
            <a:cxnSpLocks/>
            <a:stCxn id="20" idx="0"/>
            <a:endCxn id="21" idx="3"/>
          </p:cNvCxnSpPr>
          <p:nvPr/>
        </p:nvCxnSpPr>
        <p:spPr>
          <a:xfrm rot="5400000" flipH="1" flipV="1">
            <a:off x="6736325" y="4902612"/>
            <a:ext cx="1698522" cy="132735"/>
          </a:xfrm>
          <a:prstGeom prst="bentConnector4">
            <a:avLst>
              <a:gd name="adj1" fmla="val 46527"/>
              <a:gd name="adj2" fmla="val 2722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C9860D5-20B1-47FC-A570-910817F1AB8A}"/>
              </a:ext>
            </a:extLst>
          </p:cNvPr>
          <p:cNvCxnSpPr>
            <a:cxnSpLocks/>
            <a:stCxn id="22" idx="3"/>
            <a:endCxn id="21" idx="0"/>
          </p:cNvCxnSpPr>
          <p:nvPr/>
        </p:nvCxnSpPr>
        <p:spPr>
          <a:xfrm flipH="1">
            <a:off x="7519219" y="2668789"/>
            <a:ext cx="132735" cy="1332942"/>
          </a:xfrm>
          <a:prstGeom prst="bentConnector4">
            <a:avLst>
              <a:gd name="adj1" fmla="val -172223"/>
              <a:gd name="adj2" fmla="val 54426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D6ABDF-F6E9-42FA-A9CC-6C27DAE40CE7}"/>
              </a:ext>
            </a:extLst>
          </p:cNvPr>
          <p:cNvSpPr txBox="1"/>
          <p:nvPr/>
        </p:nvSpPr>
        <p:spPr>
          <a:xfrm rot="16200000">
            <a:off x="307003" y="4646662"/>
            <a:ext cx="118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Integrate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1B946C-38EA-4E9A-9972-CA648B442948}"/>
              </a:ext>
            </a:extLst>
          </p:cNvPr>
          <p:cNvSpPr txBox="1"/>
          <p:nvPr/>
        </p:nvSpPr>
        <p:spPr>
          <a:xfrm rot="5400000">
            <a:off x="7594602" y="2825343"/>
            <a:ext cx="147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Differentiate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EBC25CA-3AB2-4E84-99ED-019262A0AC64}"/>
              </a:ext>
            </a:extLst>
          </p:cNvPr>
          <p:cNvSpPr/>
          <p:nvPr/>
        </p:nvSpPr>
        <p:spPr>
          <a:xfrm rot="10800000">
            <a:off x="767890" y="2285999"/>
            <a:ext cx="265470" cy="2086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A16D3E0-64CA-4D55-99B2-F9413279F48F}"/>
              </a:ext>
            </a:extLst>
          </p:cNvPr>
          <p:cNvSpPr/>
          <p:nvPr/>
        </p:nvSpPr>
        <p:spPr>
          <a:xfrm>
            <a:off x="8197947" y="3721508"/>
            <a:ext cx="265470" cy="1951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20" grpId="0" animBg="1"/>
      <p:bldP spid="21" grpId="0" animBg="1"/>
      <p:bldP spid="22" grpId="0" animBg="1"/>
      <p:bldP spid="32" grpId="0"/>
      <p:bldP spid="33" grpId="0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b="1" dirty="0"/>
                  <a:t>integral</a:t>
                </a:r>
                <a:r>
                  <a:rPr lang="en-US" sz="2400" dirty="0"/>
                  <a:t> of a function can be defined as 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area under the curve</a:t>
                </a:r>
                <a:r>
                  <a:rPr lang="en-US" sz="2400" dirty="0"/>
                  <a:t> f(x) within the region [a,b]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Sometimes there are methods to determine </a:t>
                </a:r>
                <a:r>
                  <a:rPr lang="en-US" sz="2400" i="1" dirty="0"/>
                  <a:t>exactly</a:t>
                </a:r>
                <a:r>
                  <a:rPr lang="en-US" sz="2400" dirty="0"/>
                  <a:t> the value of the integral of </a:t>
                </a:r>
                <a:r>
                  <a:rPr lang="en-US" sz="2400" b="1" dirty="0"/>
                  <a:t>f(x) </a:t>
                </a:r>
                <a:r>
                  <a:rPr lang="en-US" sz="2400" dirty="0"/>
                  <a:t>which we would write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However, sometimes it is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possible to find an </a:t>
                </a:r>
                <a:r>
                  <a:rPr lang="en-US" sz="2400" i="1" dirty="0"/>
                  <a:t>analytic</a:t>
                </a:r>
                <a:r>
                  <a:rPr lang="en-US" sz="2400" dirty="0"/>
                  <a:t> expression for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400" dirty="0"/>
                  <a:t>– so we use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numerical integration</a:t>
                </a: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 b="-12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904" y="2726945"/>
            <a:ext cx="1974193" cy="166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3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One way we can integrate f(x) is to divide the area under the curve into strips (</a:t>
            </a:r>
            <a:r>
              <a:rPr lang="en-US" sz="2400" b="1" dirty="0"/>
              <a:t>intervals</a:t>
            </a:r>
            <a:r>
              <a:rPr lang="en-US" sz="2400" dirty="0"/>
              <a:t>) and sum the area of each strip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estimate may not be totally accurate because we might have </a:t>
            </a:r>
            <a:r>
              <a:rPr lang="en-US" sz="2400" b="1" dirty="0">
                <a:solidFill>
                  <a:srgbClr val="7030A0"/>
                </a:solidFill>
              </a:rPr>
              <a:t>gaps</a:t>
            </a:r>
            <a:r>
              <a:rPr lang="en-US" sz="2400" dirty="0"/>
              <a:t> between the true value of f(x) and the top of a strip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15" y="3721099"/>
            <a:ext cx="4357355" cy="2736851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5E220C4-A610-4C99-A2A0-950ABC098791}"/>
              </a:ext>
            </a:extLst>
          </p:cNvPr>
          <p:cNvSpPr/>
          <p:nvPr/>
        </p:nvSpPr>
        <p:spPr>
          <a:xfrm rot="7568981">
            <a:off x="4227982" y="4682612"/>
            <a:ext cx="326308" cy="235974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69911-4CC1-4C06-861D-1E0C593AC7E6}"/>
              </a:ext>
            </a:extLst>
          </p:cNvPr>
          <p:cNvSpPr/>
          <p:nvPr/>
        </p:nvSpPr>
        <p:spPr>
          <a:xfrm>
            <a:off x="1526458" y="3045542"/>
            <a:ext cx="678426" cy="302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C83DCE9-6C13-4226-B8F8-82B42A252AA8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rot="16200000" flipH="1">
            <a:off x="2389210" y="2824344"/>
            <a:ext cx="1383115" cy="2430193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47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width of each strip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𝑖𝑛𝑡𝑒𝑟𝑣𝑎𝑙𝑠</m:t>
                        </m:r>
                      </m:den>
                    </m:f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can minimize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gaps</a:t>
                </a:r>
                <a:r>
                  <a:rPr lang="en-US" sz="2400" dirty="0"/>
                  <a:t> by increasing the number of intervals, which makes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 b="0" i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smaller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are different strategies for determine the shape and height of each strip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Left-hand Rule, Right-hand Rule, Midpoint Rule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Fit Trapezoids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Fit Parabolas</a:t>
                </a:r>
                <a:r>
                  <a:rPr lang="en-US" sz="2000" dirty="0"/>
                  <a:t> (Simpson’s Rule)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Depending upon the shape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one method might be more </a:t>
                </a:r>
                <a:r>
                  <a:rPr lang="en-US" sz="2400" u="sng" dirty="0"/>
                  <a:t>accurate</a:t>
                </a:r>
                <a:r>
                  <a:rPr lang="en-US" sz="2400" dirty="0"/>
                  <a:t> than the others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5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89056F-3941-40E8-BA3F-7A048D525DB4}"/>
              </a:ext>
            </a:extLst>
          </p:cNvPr>
          <p:cNvGrpSpPr/>
          <p:nvPr/>
        </p:nvGrpSpPr>
        <p:grpSpPr>
          <a:xfrm>
            <a:off x="4726842" y="1246699"/>
            <a:ext cx="3462215" cy="2649731"/>
            <a:chOff x="817441" y="1468581"/>
            <a:chExt cx="3462215" cy="264973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9" y="1689437"/>
              <a:ext cx="3429000" cy="24288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17441" y="1468581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Midpoint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3B477A-990D-4BD7-A9BE-7FCA99F9C0ED}"/>
              </a:ext>
            </a:extLst>
          </p:cNvPr>
          <p:cNvGrpSpPr/>
          <p:nvPr/>
        </p:nvGrpSpPr>
        <p:grpSpPr>
          <a:xfrm>
            <a:off x="514866" y="4024964"/>
            <a:ext cx="3462215" cy="2613541"/>
            <a:chOff x="4880952" y="1504771"/>
            <a:chExt cx="3462215" cy="261354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0952" y="1689437"/>
              <a:ext cx="3429000" cy="24288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80952" y="1504771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Trapezoids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C7A5C2-123B-4AAF-8005-3286A2AF99CB}"/>
              </a:ext>
            </a:extLst>
          </p:cNvPr>
          <p:cNvGrpSpPr/>
          <p:nvPr/>
        </p:nvGrpSpPr>
        <p:grpSpPr>
          <a:xfrm>
            <a:off x="4507476" y="4024964"/>
            <a:ext cx="4138781" cy="2695575"/>
            <a:chOff x="3143250" y="4031840"/>
            <a:chExt cx="4138781" cy="26955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3250" y="4031840"/>
              <a:ext cx="2857500" cy="269557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00920" y="4401172"/>
              <a:ext cx="1881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Parabolas</a:t>
              </a:r>
            </a:p>
            <a:p>
              <a:pPr algn="ctr"/>
              <a:r>
                <a:rPr lang="en-US" dirty="0"/>
                <a:t>(Simpson’s Rule)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1FA0F2-5B68-4DF1-8AF0-C87D6059E65E}"/>
              </a:ext>
            </a:extLst>
          </p:cNvPr>
          <p:cNvGrpSpPr/>
          <p:nvPr/>
        </p:nvGrpSpPr>
        <p:grpSpPr>
          <a:xfrm>
            <a:off x="438981" y="1289802"/>
            <a:ext cx="3613987" cy="2644870"/>
            <a:chOff x="379987" y="1435557"/>
            <a:chExt cx="3613987" cy="26448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33A13F-7260-40F1-B280-5AB4C638E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987" y="1796432"/>
              <a:ext cx="3613987" cy="22839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97AF32-6680-4441-9EED-660328E7CFB7}"/>
                </a:ext>
              </a:extLst>
            </p:cNvPr>
            <p:cNvSpPr txBox="1"/>
            <p:nvPr/>
          </p:nvSpPr>
          <p:spPr>
            <a:xfrm>
              <a:off x="439264" y="1435557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Left-Hand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365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Simpson’s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2" y="1468580"/>
            <a:ext cx="3896838" cy="2822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446" y="1627946"/>
            <a:ext cx="2321169" cy="22845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458" y="4553658"/>
            <a:ext cx="1707634" cy="1033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855" y="5647181"/>
            <a:ext cx="5790095" cy="2540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1134" y="4122396"/>
            <a:ext cx="3609384" cy="60568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8650" y="4275015"/>
            <a:ext cx="6429377" cy="1727200"/>
            <a:chOff x="628650" y="4275015"/>
            <a:chExt cx="6429377" cy="1727200"/>
          </a:xfrm>
        </p:grpSpPr>
        <p:sp>
          <p:nvSpPr>
            <p:cNvPr id="10" name="Rectangle 9"/>
            <p:cNvSpPr/>
            <p:nvPr/>
          </p:nvSpPr>
          <p:spPr>
            <a:xfrm>
              <a:off x="628650" y="5647181"/>
              <a:ext cx="1278304" cy="3550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79723" y="4275015"/>
              <a:ext cx="1278304" cy="3550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580185" y="3460190"/>
            <a:ext cx="1098310" cy="2542025"/>
            <a:chOff x="5580185" y="3460190"/>
            <a:chExt cx="1098310" cy="2542025"/>
          </a:xfrm>
        </p:grpSpPr>
        <p:sp>
          <p:nvSpPr>
            <p:cNvPr id="13" name="Rectangle 12"/>
            <p:cNvSpPr/>
            <p:nvPr/>
          </p:nvSpPr>
          <p:spPr>
            <a:xfrm>
              <a:off x="5580185" y="5647181"/>
              <a:ext cx="953477" cy="35503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25018" y="3460190"/>
              <a:ext cx="953477" cy="35503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22954" y="3637707"/>
            <a:ext cx="4650153" cy="762355"/>
            <a:chOff x="2922954" y="3637707"/>
            <a:chExt cx="4650153" cy="762355"/>
          </a:xfrm>
        </p:grpSpPr>
        <p:sp>
          <p:nvSpPr>
            <p:cNvPr id="16" name="Rectangle 15"/>
            <p:cNvSpPr/>
            <p:nvPr/>
          </p:nvSpPr>
          <p:spPr>
            <a:xfrm>
              <a:off x="2922954" y="3637707"/>
              <a:ext cx="375138" cy="33250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31642" y="3977360"/>
              <a:ext cx="375138" cy="33250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52676" y="4196861"/>
              <a:ext cx="320431" cy="20320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7252676" y="4122397"/>
            <a:ext cx="1672493" cy="605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5535865"/>
            <a:ext cx="6100236" cy="64104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F5E01FD-BCFD-475A-899E-83D04E76E1A4}"/>
              </a:ext>
            </a:extLst>
          </p:cNvPr>
          <p:cNvSpPr/>
          <p:nvPr/>
        </p:nvSpPr>
        <p:spPr>
          <a:xfrm>
            <a:off x="4268609" y="5653057"/>
            <a:ext cx="3527038" cy="5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944" y="1468581"/>
            <a:ext cx="7000112" cy="369662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503E1E-4271-46C2-96C2-626A3264110D}"/>
              </a:ext>
            </a:extLst>
          </p:cNvPr>
          <p:cNvCxnSpPr>
            <a:cxnSpLocks/>
          </p:cNvCxnSpPr>
          <p:nvPr/>
        </p:nvCxnSpPr>
        <p:spPr>
          <a:xfrm>
            <a:off x="1902471" y="220850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05FF1F-E74B-4FFD-9389-83235A5916B8}"/>
              </a:ext>
            </a:extLst>
          </p:cNvPr>
          <p:cNvCxnSpPr>
            <a:cxnSpLocks/>
          </p:cNvCxnSpPr>
          <p:nvPr/>
        </p:nvCxnSpPr>
        <p:spPr>
          <a:xfrm>
            <a:off x="2799167" y="220850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D844BB2-AD06-4030-961E-07DA8FF52948}"/>
              </a:ext>
            </a:extLst>
          </p:cNvPr>
          <p:cNvSpPr/>
          <p:nvPr/>
        </p:nvSpPr>
        <p:spPr>
          <a:xfrm>
            <a:off x="3301139" y="5757620"/>
            <a:ext cx="209227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D34EF0-BE33-40FA-878D-4D6305D75CC0}"/>
              </a:ext>
            </a:extLst>
          </p:cNvPr>
          <p:cNvSpPr/>
          <p:nvPr/>
        </p:nvSpPr>
        <p:spPr>
          <a:xfrm>
            <a:off x="3760721" y="5757620"/>
            <a:ext cx="289786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B2A77C-789C-4102-9FBB-311C675D9166}"/>
              </a:ext>
            </a:extLst>
          </p:cNvPr>
          <p:cNvSpPr/>
          <p:nvPr/>
        </p:nvSpPr>
        <p:spPr>
          <a:xfrm>
            <a:off x="1856751" y="3165475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6B39EB-7C9D-417D-A8EF-1263A7DE8D09}"/>
              </a:ext>
            </a:extLst>
          </p:cNvPr>
          <p:cNvSpPr/>
          <p:nvPr/>
        </p:nvSpPr>
        <p:spPr>
          <a:xfrm>
            <a:off x="2310153" y="3498742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F49832-1798-4FB6-A69A-E5AB24D110CE}"/>
              </a:ext>
            </a:extLst>
          </p:cNvPr>
          <p:cNvSpPr/>
          <p:nvPr/>
        </p:nvSpPr>
        <p:spPr>
          <a:xfrm>
            <a:off x="2753447" y="3625056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B27C99-9F8F-4777-866B-2769B7FB1D98}"/>
              </a:ext>
            </a:extLst>
          </p:cNvPr>
          <p:cNvCxnSpPr>
            <a:cxnSpLocks/>
            <a:stCxn id="10" idx="5"/>
            <a:endCxn id="8" idx="0"/>
          </p:cNvCxnSpPr>
          <p:nvPr/>
        </p:nvCxnSpPr>
        <p:spPr>
          <a:xfrm>
            <a:off x="1934800" y="3246776"/>
            <a:ext cx="1470953" cy="25108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3C5C14-C3A4-4CD5-BB1B-C096785389B7}"/>
              </a:ext>
            </a:extLst>
          </p:cNvPr>
          <p:cNvCxnSpPr>
            <a:cxnSpLocks/>
            <a:stCxn id="18" idx="5"/>
            <a:endCxn id="11" idx="0"/>
          </p:cNvCxnSpPr>
          <p:nvPr/>
        </p:nvCxnSpPr>
        <p:spPr>
          <a:xfrm>
            <a:off x="2388202" y="3580043"/>
            <a:ext cx="1517412" cy="21775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/>
              <p:nvPr/>
            </p:nvSpPr>
            <p:spPr>
              <a:xfrm>
                <a:off x="4330673" y="5757620"/>
                <a:ext cx="90512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73" y="5757620"/>
                <a:ext cx="905120" cy="246221"/>
              </a:xfrm>
              <a:prstGeom prst="rect">
                <a:avLst/>
              </a:prstGeom>
              <a:blipFill>
                <a:blip r:embed="rId5"/>
                <a:stretch>
                  <a:fillRect l="-4698" r="-7383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6AF720A3-5BFB-47DA-91C6-C210021D7C45}"/>
              </a:ext>
            </a:extLst>
          </p:cNvPr>
          <p:cNvSpPr/>
          <p:nvPr/>
        </p:nvSpPr>
        <p:spPr>
          <a:xfrm>
            <a:off x="4324209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F48F9C-8BBD-4058-8292-F1F5F9E3FD58}"/>
              </a:ext>
            </a:extLst>
          </p:cNvPr>
          <p:cNvCxnSpPr>
            <a:cxnSpLocks/>
            <a:stCxn id="19" idx="5"/>
            <a:endCxn id="37" idx="0"/>
          </p:cNvCxnSpPr>
          <p:nvPr/>
        </p:nvCxnSpPr>
        <p:spPr>
          <a:xfrm>
            <a:off x="2831496" y="3706357"/>
            <a:ext cx="1677331" cy="20512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2D7D68-E6A1-4E38-BC7D-3815504EDE1E}"/>
              </a:ext>
            </a:extLst>
          </p:cNvPr>
          <p:cNvCxnSpPr>
            <a:cxnSpLocks/>
          </p:cNvCxnSpPr>
          <p:nvPr/>
        </p:nvCxnSpPr>
        <p:spPr>
          <a:xfrm>
            <a:off x="1902471" y="2687557"/>
            <a:ext cx="89669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0E6A2E-F54B-4BDB-8FB0-38627284E877}"/>
              </a:ext>
            </a:extLst>
          </p:cNvPr>
          <p:cNvSpPr txBox="1"/>
          <p:nvPr/>
        </p:nvSpPr>
        <p:spPr>
          <a:xfrm>
            <a:off x="1958416" y="2193369"/>
            <a:ext cx="78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Interval #1</a:t>
            </a:r>
          </a:p>
        </p:txBody>
      </p:sp>
    </p:spTree>
    <p:extLst>
      <p:ext uri="{BB962C8B-B14F-4D97-AF65-F5344CB8AC3E}">
        <p14:creationId xmlns:p14="http://schemas.microsoft.com/office/powerpoint/2010/main" val="59608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0" grpId="0" animBg="1"/>
      <p:bldP spid="18" grpId="0" animBg="1"/>
      <p:bldP spid="19" grpId="0" animBg="1"/>
      <p:bldP spid="37" grpId="0" animBg="1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10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Numerically compute and plot the </a:t>
            </a:r>
            <a:r>
              <a:rPr lang="en-US" sz="2400" b="1" dirty="0"/>
              <a:t>first derivative </a:t>
            </a:r>
            <a:r>
              <a:rPr lang="en-US" sz="2400" dirty="0"/>
              <a:t>of a function using </a:t>
            </a:r>
            <a:r>
              <a:rPr lang="en-US" sz="2400" b="1" dirty="0">
                <a:solidFill>
                  <a:srgbClr val="0070C0"/>
                </a:solidFill>
              </a:rPr>
              <a:t>Fermat's Difference Quotient</a:t>
            </a:r>
          </a:p>
          <a:p>
            <a:r>
              <a:rPr lang="en-US" sz="2400" dirty="0"/>
              <a:t>Derive </a:t>
            </a:r>
            <a:r>
              <a:rPr lang="en-US" sz="2400" b="1" dirty="0">
                <a:solidFill>
                  <a:srgbClr val="00B050"/>
                </a:solidFill>
              </a:rPr>
              <a:t>Simpson's Rule </a:t>
            </a:r>
            <a:r>
              <a:rPr lang="en-US" sz="2400" dirty="0"/>
              <a:t>for numerical </a:t>
            </a:r>
            <a:r>
              <a:rPr lang="en-US" sz="2400" b="1" dirty="0"/>
              <a:t>integration</a:t>
            </a:r>
            <a:r>
              <a:rPr lang="en-US" sz="2400" dirty="0"/>
              <a:t> and compare this to the accuracy of the left-hand rule</a:t>
            </a:r>
          </a:p>
          <a:p>
            <a:r>
              <a:rPr lang="en-US" sz="2400" dirty="0"/>
              <a:t>Consider the advantages an </a:t>
            </a:r>
            <a:r>
              <a:rPr lang="en-US" sz="2400" b="1" dirty="0">
                <a:solidFill>
                  <a:srgbClr val="7030A0"/>
                </a:solidFill>
              </a:rPr>
              <a:t>adaptative quadrature </a:t>
            </a:r>
            <a:r>
              <a:rPr lang="en-US" sz="2400" dirty="0"/>
              <a:t>approach may realize versus fixed width intervals</a:t>
            </a:r>
          </a:p>
          <a:p>
            <a:r>
              <a:rPr lang="en-US" sz="2400" dirty="0"/>
              <a:t>Leverage the </a:t>
            </a:r>
            <a:r>
              <a:rPr lang="en-US" sz="2400" b="1" dirty="0">
                <a:solidFill>
                  <a:srgbClr val="0070C0"/>
                </a:solidFill>
              </a:rPr>
              <a:t>SciPy Integration </a:t>
            </a:r>
            <a:r>
              <a:rPr lang="en-US" sz="2400" dirty="0"/>
              <a:t>sub-package and compare its accuracy to our fixed-width Simpson's Rule implementation</a:t>
            </a:r>
          </a:p>
          <a:p>
            <a:r>
              <a:rPr lang="en-US" sz="2400" dirty="0"/>
              <a:t>Numerically integrate the </a:t>
            </a:r>
            <a:r>
              <a:rPr lang="en-US" sz="2400" b="1" dirty="0"/>
              <a:t>Probability Density Function</a:t>
            </a:r>
            <a:r>
              <a:rPr lang="en-US" sz="2400" dirty="0"/>
              <a:t> (PDF) of the Gaussian </a:t>
            </a:r>
            <a:r>
              <a:rPr lang="en-US" sz="2400" b="1" dirty="0">
                <a:solidFill>
                  <a:srgbClr val="FF0000"/>
                </a:solidFill>
              </a:rPr>
              <a:t>Standard Normal </a:t>
            </a:r>
            <a:r>
              <a:rPr lang="en-US" sz="2400" dirty="0"/>
              <a:t>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5535865"/>
            <a:ext cx="6100236" cy="64104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F5E01FD-BCFD-475A-899E-83D04E76E1A4}"/>
              </a:ext>
            </a:extLst>
          </p:cNvPr>
          <p:cNvSpPr/>
          <p:nvPr/>
        </p:nvSpPr>
        <p:spPr>
          <a:xfrm>
            <a:off x="4324209" y="5653057"/>
            <a:ext cx="3527038" cy="5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944" y="1468581"/>
            <a:ext cx="7000112" cy="369662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05FF1F-E74B-4FFD-9389-83235A5916B8}"/>
              </a:ext>
            </a:extLst>
          </p:cNvPr>
          <p:cNvCxnSpPr>
            <a:cxnSpLocks/>
          </p:cNvCxnSpPr>
          <p:nvPr/>
        </p:nvCxnSpPr>
        <p:spPr>
          <a:xfrm>
            <a:off x="2799167" y="220850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0B2A77C-789C-4102-9FBB-311C675D9166}"/>
              </a:ext>
            </a:extLst>
          </p:cNvPr>
          <p:cNvSpPr/>
          <p:nvPr/>
        </p:nvSpPr>
        <p:spPr>
          <a:xfrm>
            <a:off x="2750609" y="3601177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6B39EB-7C9D-417D-A8EF-1263A7DE8D09}"/>
              </a:ext>
            </a:extLst>
          </p:cNvPr>
          <p:cNvSpPr/>
          <p:nvPr/>
        </p:nvSpPr>
        <p:spPr>
          <a:xfrm>
            <a:off x="3198611" y="3381375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F49832-1798-4FB6-A69A-E5AB24D110CE}"/>
              </a:ext>
            </a:extLst>
          </p:cNvPr>
          <p:cNvSpPr/>
          <p:nvPr/>
        </p:nvSpPr>
        <p:spPr>
          <a:xfrm>
            <a:off x="3639917" y="2980691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B27C99-9F8F-4777-866B-2769B7FB1D98}"/>
              </a:ext>
            </a:extLst>
          </p:cNvPr>
          <p:cNvCxnSpPr>
            <a:cxnSpLocks/>
            <a:stCxn id="10" idx="5"/>
            <a:endCxn id="37" idx="0"/>
          </p:cNvCxnSpPr>
          <p:nvPr/>
        </p:nvCxnSpPr>
        <p:spPr>
          <a:xfrm>
            <a:off x="2828658" y="3682478"/>
            <a:ext cx="1680169" cy="20751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3C5C14-C3A4-4CD5-BB1B-C096785389B7}"/>
              </a:ext>
            </a:extLst>
          </p:cNvPr>
          <p:cNvCxnSpPr>
            <a:cxnSpLocks/>
            <a:stCxn id="18" idx="5"/>
            <a:endCxn id="29" idx="0"/>
          </p:cNvCxnSpPr>
          <p:nvPr/>
        </p:nvCxnSpPr>
        <p:spPr>
          <a:xfrm>
            <a:off x="3276660" y="3462676"/>
            <a:ext cx="1801398" cy="2294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/>
              <p:nvPr/>
            </p:nvSpPr>
            <p:spPr>
              <a:xfrm>
                <a:off x="4330673" y="5757620"/>
                <a:ext cx="17893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73" y="5757620"/>
                <a:ext cx="1789336" cy="246221"/>
              </a:xfrm>
              <a:prstGeom prst="rect">
                <a:avLst/>
              </a:prstGeom>
              <a:blipFill>
                <a:blip r:embed="rId5"/>
                <a:stretch>
                  <a:fillRect l="-2041" r="-374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6AF720A3-5BFB-47DA-91C6-C210021D7C45}"/>
              </a:ext>
            </a:extLst>
          </p:cNvPr>
          <p:cNvSpPr/>
          <p:nvPr/>
        </p:nvSpPr>
        <p:spPr>
          <a:xfrm>
            <a:off x="4324209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F48F9C-8BBD-4058-8292-F1F5F9E3FD58}"/>
              </a:ext>
            </a:extLst>
          </p:cNvPr>
          <p:cNvCxnSpPr>
            <a:cxnSpLocks/>
            <a:stCxn id="19" idx="5"/>
            <a:endCxn id="31" idx="0"/>
          </p:cNvCxnSpPr>
          <p:nvPr/>
        </p:nvCxnSpPr>
        <p:spPr>
          <a:xfrm>
            <a:off x="3717966" y="3061992"/>
            <a:ext cx="1926529" cy="2695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32939-25DE-4994-9000-3992EFEDE8BC}"/>
              </a:ext>
            </a:extLst>
          </p:cNvPr>
          <p:cNvCxnSpPr>
            <a:cxnSpLocks/>
          </p:cNvCxnSpPr>
          <p:nvPr/>
        </p:nvCxnSpPr>
        <p:spPr>
          <a:xfrm>
            <a:off x="2799166" y="222007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0B0D99-8B24-4C9F-9298-DB94EC5E33A6}"/>
              </a:ext>
            </a:extLst>
          </p:cNvPr>
          <p:cNvCxnSpPr>
            <a:cxnSpLocks/>
          </p:cNvCxnSpPr>
          <p:nvPr/>
        </p:nvCxnSpPr>
        <p:spPr>
          <a:xfrm>
            <a:off x="3695862" y="222007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B8CA57-5615-4B55-9512-647244886E1E}"/>
              </a:ext>
            </a:extLst>
          </p:cNvPr>
          <p:cNvCxnSpPr>
            <a:cxnSpLocks/>
          </p:cNvCxnSpPr>
          <p:nvPr/>
        </p:nvCxnSpPr>
        <p:spPr>
          <a:xfrm>
            <a:off x="2799166" y="2699127"/>
            <a:ext cx="89669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1AF3EE-789D-490D-ADE2-F4FA50787C24}"/>
              </a:ext>
            </a:extLst>
          </p:cNvPr>
          <p:cNvSpPr txBox="1"/>
          <p:nvPr/>
        </p:nvSpPr>
        <p:spPr>
          <a:xfrm>
            <a:off x="2855111" y="2204939"/>
            <a:ext cx="78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Interval #2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D4538A-E924-425A-878D-FDEBF15C2430}"/>
              </a:ext>
            </a:extLst>
          </p:cNvPr>
          <p:cNvSpPr/>
          <p:nvPr/>
        </p:nvSpPr>
        <p:spPr>
          <a:xfrm>
            <a:off x="4893440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5A1307-AE25-4C61-B0D9-0D3A7E1C7091}"/>
              </a:ext>
            </a:extLst>
          </p:cNvPr>
          <p:cNvSpPr/>
          <p:nvPr/>
        </p:nvSpPr>
        <p:spPr>
          <a:xfrm>
            <a:off x="5459877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7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9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5535865"/>
            <a:ext cx="6100236" cy="64104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F5E01FD-BCFD-475A-899E-83D04E76E1A4}"/>
              </a:ext>
            </a:extLst>
          </p:cNvPr>
          <p:cNvSpPr/>
          <p:nvPr/>
        </p:nvSpPr>
        <p:spPr>
          <a:xfrm>
            <a:off x="4324209" y="5653057"/>
            <a:ext cx="3527038" cy="5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944" y="1468581"/>
            <a:ext cx="7000112" cy="369662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0B2A77C-789C-4102-9FBB-311C675D9166}"/>
              </a:ext>
            </a:extLst>
          </p:cNvPr>
          <p:cNvSpPr/>
          <p:nvPr/>
        </p:nvSpPr>
        <p:spPr>
          <a:xfrm>
            <a:off x="3644649" y="2983042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6B39EB-7C9D-417D-A8EF-1263A7DE8D09}"/>
              </a:ext>
            </a:extLst>
          </p:cNvPr>
          <p:cNvSpPr/>
          <p:nvPr/>
        </p:nvSpPr>
        <p:spPr>
          <a:xfrm>
            <a:off x="4083211" y="2602937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F49832-1798-4FB6-A69A-E5AB24D110CE}"/>
              </a:ext>
            </a:extLst>
          </p:cNvPr>
          <p:cNvSpPr/>
          <p:nvPr/>
        </p:nvSpPr>
        <p:spPr>
          <a:xfrm>
            <a:off x="4530137" y="2388146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B27C99-9F8F-4777-866B-2769B7FB1D98}"/>
              </a:ext>
            </a:extLst>
          </p:cNvPr>
          <p:cNvCxnSpPr>
            <a:cxnSpLocks/>
            <a:stCxn id="10" idx="5"/>
            <a:endCxn id="31" idx="0"/>
          </p:cNvCxnSpPr>
          <p:nvPr/>
        </p:nvCxnSpPr>
        <p:spPr>
          <a:xfrm>
            <a:off x="3722698" y="3064343"/>
            <a:ext cx="1921797" cy="26932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3C5C14-C3A4-4CD5-BB1B-C096785389B7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4161260" y="2684238"/>
            <a:ext cx="2031590" cy="3073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/>
              <p:nvPr/>
            </p:nvSpPr>
            <p:spPr>
              <a:xfrm>
                <a:off x="4330673" y="5757620"/>
                <a:ext cx="31490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73" y="5757620"/>
                <a:ext cx="3149004" cy="246221"/>
              </a:xfrm>
              <a:prstGeom prst="rect">
                <a:avLst/>
              </a:prstGeom>
              <a:blipFill>
                <a:blip r:embed="rId5"/>
                <a:stretch>
                  <a:fillRect l="-967" r="-174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F48F9C-8BBD-4058-8292-F1F5F9E3FD58}"/>
              </a:ext>
            </a:extLst>
          </p:cNvPr>
          <p:cNvCxnSpPr>
            <a:cxnSpLocks/>
            <a:stCxn id="19" idx="5"/>
            <a:endCxn id="39" idx="0"/>
          </p:cNvCxnSpPr>
          <p:nvPr/>
        </p:nvCxnSpPr>
        <p:spPr>
          <a:xfrm>
            <a:off x="4608186" y="2469447"/>
            <a:ext cx="2135769" cy="32881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0B0D99-8B24-4C9F-9298-DB94EC5E33A6}"/>
              </a:ext>
            </a:extLst>
          </p:cNvPr>
          <p:cNvCxnSpPr>
            <a:cxnSpLocks/>
          </p:cNvCxnSpPr>
          <p:nvPr/>
        </p:nvCxnSpPr>
        <p:spPr>
          <a:xfrm>
            <a:off x="3695862" y="222007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25A1307-AE25-4C61-B0D9-0D3A7E1C7091}"/>
              </a:ext>
            </a:extLst>
          </p:cNvPr>
          <p:cNvSpPr/>
          <p:nvPr/>
        </p:nvSpPr>
        <p:spPr>
          <a:xfrm>
            <a:off x="5459877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851C59-BB22-4A1C-8A75-FDB378189E6D}"/>
              </a:ext>
            </a:extLst>
          </p:cNvPr>
          <p:cNvCxnSpPr>
            <a:cxnSpLocks/>
          </p:cNvCxnSpPr>
          <p:nvPr/>
        </p:nvCxnSpPr>
        <p:spPr>
          <a:xfrm>
            <a:off x="3695860" y="2228585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A6CB06-F76E-46B3-BFF2-CCED20BB3FA0}"/>
              </a:ext>
            </a:extLst>
          </p:cNvPr>
          <p:cNvCxnSpPr>
            <a:cxnSpLocks/>
          </p:cNvCxnSpPr>
          <p:nvPr/>
        </p:nvCxnSpPr>
        <p:spPr>
          <a:xfrm>
            <a:off x="3695860" y="2707634"/>
            <a:ext cx="89669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90205B3-2214-4F6A-8623-0B8A8E8F614E}"/>
              </a:ext>
            </a:extLst>
          </p:cNvPr>
          <p:cNvSpPr txBox="1"/>
          <p:nvPr/>
        </p:nvSpPr>
        <p:spPr>
          <a:xfrm>
            <a:off x="3731357" y="2040223"/>
            <a:ext cx="840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Interval #3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0CC67-D1F0-42B1-81CB-8AFB63F5A3F9}"/>
              </a:ext>
            </a:extLst>
          </p:cNvPr>
          <p:cNvCxnSpPr>
            <a:cxnSpLocks/>
          </p:cNvCxnSpPr>
          <p:nvPr/>
        </p:nvCxnSpPr>
        <p:spPr>
          <a:xfrm>
            <a:off x="4569309" y="2228585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892A52C-7E9E-4EB9-ACDB-420690D2BE52}"/>
              </a:ext>
            </a:extLst>
          </p:cNvPr>
          <p:cNvSpPr/>
          <p:nvPr/>
        </p:nvSpPr>
        <p:spPr>
          <a:xfrm>
            <a:off x="6008233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A50248-FAEA-4CCC-A78E-A28F354775BB}"/>
              </a:ext>
            </a:extLst>
          </p:cNvPr>
          <p:cNvSpPr/>
          <p:nvPr/>
        </p:nvSpPr>
        <p:spPr>
          <a:xfrm>
            <a:off x="6559337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17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5535865"/>
            <a:ext cx="6100236" cy="6410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944" y="1468581"/>
            <a:ext cx="7000112" cy="36966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593E666-92C1-4CC3-BEBA-DC1900BB5ABD}"/>
              </a:ext>
            </a:extLst>
          </p:cNvPr>
          <p:cNvSpPr/>
          <p:nvPr/>
        </p:nvSpPr>
        <p:spPr>
          <a:xfrm>
            <a:off x="6457950" y="5752090"/>
            <a:ext cx="533400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47935-AF0C-4EED-820B-C86D557750CE}"/>
              </a:ext>
            </a:extLst>
          </p:cNvPr>
          <p:cNvSpPr/>
          <p:nvPr/>
        </p:nvSpPr>
        <p:spPr>
          <a:xfrm>
            <a:off x="7227510" y="5751808"/>
            <a:ext cx="247234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6B39EB-7C9D-417D-A8EF-1263A7DE8D09}"/>
              </a:ext>
            </a:extLst>
          </p:cNvPr>
          <p:cNvSpPr/>
          <p:nvPr/>
        </p:nvSpPr>
        <p:spPr>
          <a:xfrm>
            <a:off x="6750158" y="3825348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3C5C14-C3A4-4CD5-BB1B-C096785389B7}"/>
              </a:ext>
            </a:extLst>
          </p:cNvPr>
          <p:cNvCxnSpPr>
            <a:cxnSpLocks/>
            <a:stCxn id="18" idx="4"/>
            <a:endCxn id="15" idx="0"/>
          </p:cNvCxnSpPr>
          <p:nvPr/>
        </p:nvCxnSpPr>
        <p:spPr>
          <a:xfrm flipH="1">
            <a:off x="6724650" y="3920598"/>
            <a:ext cx="71228" cy="1831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C8069B-10C4-4B69-9874-2D8DCB9A98D9}"/>
              </a:ext>
            </a:extLst>
          </p:cNvPr>
          <p:cNvCxnSpPr>
            <a:cxnSpLocks/>
          </p:cNvCxnSpPr>
          <p:nvPr/>
        </p:nvCxnSpPr>
        <p:spPr>
          <a:xfrm>
            <a:off x="6352583" y="219693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9D2930-7D7E-4AF5-8DEF-1DEF0796DEB4}"/>
              </a:ext>
            </a:extLst>
          </p:cNvPr>
          <p:cNvCxnSpPr>
            <a:cxnSpLocks/>
          </p:cNvCxnSpPr>
          <p:nvPr/>
        </p:nvCxnSpPr>
        <p:spPr>
          <a:xfrm>
            <a:off x="6352583" y="2675987"/>
            <a:ext cx="89669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CCEA03-EFB6-4BD7-9BC1-760F2C6EDBDF}"/>
              </a:ext>
            </a:extLst>
          </p:cNvPr>
          <p:cNvSpPr txBox="1"/>
          <p:nvPr/>
        </p:nvSpPr>
        <p:spPr>
          <a:xfrm>
            <a:off x="6408528" y="2181799"/>
            <a:ext cx="78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Interval</a:t>
            </a:r>
          </a:p>
          <a:p>
            <a:pPr algn="ctr"/>
            <a:r>
              <a:rPr lang="en-US" sz="1200" dirty="0"/>
              <a:t># </a:t>
            </a:r>
            <a:r>
              <a:rPr lang="en-US" sz="1200" b="1" i="1" dirty="0"/>
              <a:t>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5485F2-62F8-4A8A-910D-F33D7FCCECA0}"/>
              </a:ext>
            </a:extLst>
          </p:cNvPr>
          <p:cNvCxnSpPr>
            <a:cxnSpLocks/>
          </p:cNvCxnSpPr>
          <p:nvPr/>
        </p:nvCxnSpPr>
        <p:spPr>
          <a:xfrm>
            <a:off x="7249278" y="220850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3F49832-1798-4FB6-A69A-E5AB24D110CE}"/>
              </a:ext>
            </a:extLst>
          </p:cNvPr>
          <p:cNvSpPr/>
          <p:nvPr/>
        </p:nvSpPr>
        <p:spPr>
          <a:xfrm>
            <a:off x="7209200" y="3260298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B27C99-9F8F-4777-866B-2769B7FB1D98}"/>
              </a:ext>
            </a:extLst>
          </p:cNvPr>
          <p:cNvCxnSpPr>
            <a:cxnSpLocks/>
          </p:cNvCxnSpPr>
          <p:nvPr/>
        </p:nvCxnSpPr>
        <p:spPr>
          <a:xfrm>
            <a:off x="7258051" y="3355548"/>
            <a:ext cx="93076" cy="2402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45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1424407"/>
            <a:ext cx="6100236" cy="641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842140-566F-4E90-8A1F-9A75C5C21F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981"/>
          <a:stretch/>
        </p:blipFill>
        <p:spPr>
          <a:xfrm>
            <a:off x="1705438" y="4213585"/>
            <a:ext cx="6263412" cy="18821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1882" y="2145350"/>
            <a:ext cx="6387518" cy="1559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6AA13C-0BFA-46CA-9655-C4D1153C700E}"/>
              </a:ext>
            </a:extLst>
          </p:cNvPr>
          <p:cNvSpPr/>
          <p:nvPr/>
        </p:nvSpPr>
        <p:spPr>
          <a:xfrm>
            <a:off x="7327031" y="5564641"/>
            <a:ext cx="258097" cy="191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079CB94-C4E6-4825-B839-A96C929E3F27}"/>
              </a:ext>
            </a:extLst>
          </p:cNvPr>
          <p:cNvCxnSpPr>
            <a:cxnSpLocks/>
            <a:stCxn id="16" idx="0"/>
            <a:endCxn id="11" idx="3"/>
          </p:cNvCxnSpPr>
          <p:nvPr/>
        </p:nvCxnSpPr>
        <p:spPr>
          <a:xfrm rot="16200000" flipH="1">
            <a:off x="4656500" y="2731879"/>
            <a:ext cx="3272905" cy="2584349"/>
          </a:xfrm>
          <a:prstGeom prst="bentConnector4">
            <a:avLst>
              <a:gd name="adj1" fmla="val -6985"/>
              <a:gd name="adj2" fmla="val 12454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968DF-0AE2-4FAF-9BD5-0D963F5B3BBE}"/>
              </a:ext>
            </a:extLst>
          </p:cNvPr>
          <p:cNvSpPr/>
          <p:nvPr/>
        </p:nvSpPr>
        <p:spPr>
          <a:xfrm>
            <a:off x="3362632" y="2387601"/>
            <a:ext cx="3276293" cy="4159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D36943-D46B-4E7E-98DA-685E25B6832E}"/>
                  </a:ext>
                </a:extLst>
              </p:cNvPr>
              <p:cNvSpPr txBox="1"/>
              <p:nvPr/>
            </p:nvSpPr>
            <p:spPr>
              <a:xfrm>
                <a:off x="2691580" y="2065449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D36943-D46B-4E7E-98DA-685E25B68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580" y="2065449"/>
                <a:ext cx="186781" cy="276999"/>
              </a:xfrm>
              <a:prstGeom prst="rect">
                <a:avLst/>
              </a:prstGeom>
              <a:blipFill>
                <a:blip r:embed="rId6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E668BD-F77A-464E-9DC0-E98681AA33B9}"/>
                  </a:ext>
                </a:extLst>
              </p:cNvPr>
              <p:cNvSpPr txBox="1"/>
              <p:nvPr/>
            </p:nvSpPr>
            <p:spPr>
              <a:xfrm>
                <a:off x="7123657" y="2065449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E668BD-F77A-464E-9DC0-E98681AA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657" y="2065449"/>
                <a:ext cx="186781" cy="276999"/>
              </a:xfrm>
              <a:prstGeom prst="rect">
                <a:avLst/>
              </a:prstGeom>
              <a:blipFill>
                <a:blip r:embed="rId7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7FEDC342-60A2-416A-9CFB-F8B1402A2E5E}"/>
              </a:ext>
            </a:extLst>
          </p:cNvPr>
          <p:cNvSpPr/>
          <p:nvPr/>
        </p:nvSpPr>
        <p:spPr>
          <a:xfrm>
            <a:off x="2658590" y="2595563"/>
            <a:ext cx="276339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4FE399-9DF1-498A-A1A6-829B61A4664A}"/>
              </a:ext>
            </a:extLst>
          </p:cNvPr>
          <p:cNvSpPr/>
          <p:nvPr/>
        </p:nvSpPr>
        <p:spPr>
          <a:xfrm>
            <a:off x="3068365" y="4943189"/>
            <a:ext cx="412955" cy="25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1D3BFD-E464-4609-82A3-16846F77F71F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rot="10800000" flipH="1" flipV="1">
            <a:off x="2658589" y="2699544"/>
            <a:ext cx="409775" cy="2369006"/>
          </a:xfrm>
          <a:prstGeom prst="bentConnector3">
            <a:avLst>
              <a:gd name="adj1" fmla="val -11157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A0E4646-D467-45BF-84B0-B005531ED37F}"/>
              </a:ext>
            </a:extLst>
          </p:cNvPr>
          <p:cNvSpPr/>
          <p:nvPr/>
        </p:nvSpPr>
        <p:spPr>
          <a:xfrm>
            <a:off x="7083682" y="2595563"/>
            <a:ext cx="243349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CF0BD8-A44D-4A7B-BD6F-D376D33B480A}"/>
              </a:ext>
            </a:extLst>
          </p:cNvPr>
          <p:cNvSpPr/>
          <p:nvPr/>
        </p:nvSpPr>
        <p:spPr>
          <a:xfrm>
            <a:off x="4034571" y="4930920"/>
            <a:ext cx="412955" cy="25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EF7E4AB-71C3-4A19-B3C9-56407FF1DBAC}"/>
              </a:ext>
            </a:extLst>
          </p:cNvPr>
          <p:cNvCxnSpPr>
            <a:cxnSpLocks/>
            <a:stCxn id="29" idx="3"/>
            <a:endCxn id="30" idx="3"/>
          </p:cNvCxnSpPr>
          <p:nvPr/>
        </p:nvCxnSpPr>
        <p:spPr>
          <a:xfrm flipH="1">
            <a:off x="4447526" y="2699544"/>
            <a:ext cx="2879505" cy="2356737"/>
          </a:xfrm>
          <a:prstGeom prst="bentConnector3">
            <a:avLst>
              <a:gd name="adj1" fmla="val -79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002B350-401B-4F7B-A543-F1BCFE47F1CD}"/>
              </a:ext>
            </a:extLst>
          </p:cNvPr>
          <p:cNvCxnSpPr/>
          <p:nvPr/>
        </p:nvCxnSpPr>
        <p:spPr>
          <a:xfrm>
            <a:off x="1816969" y="1984338"/>
            <a:ext cx="841618" cy="2343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0004F4-1043-457B-BFD9-122EF226464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968910" y="1627299"/>
            <a:ext cx="5154747" cy="576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D09129E-52B6-4D3D-AA2E-ADA1F214BD40}"/>
              </a:ext>
            </a:extLst>
          </p:cNvPr>
          <p:cNvSpPr/>
          <p:nvPr/>
        </p:nvSpPr>
        <p:spPr>
          <a:xfrm>
            <a:off x="2809568" y="1476025"/>
            <a:ext cx="412955" cy="641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F71392-10F0-4778-ADF2-818BA60734DF}"/>
              </a:ext>
            </a:extLst>
          </p:cNvPr>
          <p:cNvSpPr/>
          <p:nvPr/>
        </p:nvSpPr>
        <p:spPr>
          <a:xfrm>
            <a:off x="3068364" y="5675256"/>
            <a:ext cx="803088" cy="339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66693B0-CDEF-4D10-AC76-7FD49F0DD074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rot="16200000" flipH="1">
            <a:off x="973701" y="3518369"/>
            <a:ext cx="4538551" cy="453862"/>
          </a:xfrm>
          <a:prstGeom prst="bentConnector5">
            <a:avLst>
              <a:gd name="adj1" fmla="val -5037"/>
              <a:gd name="adj2" fmla="val -495554"/>
              <a:gd name="adj3" fmla="val 10503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01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0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55E9D8-A9E8-4AF8-8591-31D41CBD0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731" y="3059800"/>
            <a:ext cx="5648535" cy="343307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7A08DC0-8896-4AB3-9523-91284BE3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Using Simpson's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−120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+22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+2119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+1980ⅆ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7AFE28-22C0-4AAE-ABF1-A1942AF3BF35}"/>
                  </a:ext>
                </a:extLst>
              </p:cNvPr>
              <p:cNvSpPr txBox="1"/>
              <p:nvPr/>
            </p:nvSpPr>
            <p:spPr>
              <a:xfrm>
                <a:off x="2460202" y="3142580"/>
                <a:ext cx="422359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+9)(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+4)(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−5)(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−11)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7AFE28-22C0-4AAE-ABF1-A1942AF3B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202" y="3142580"/>
                <a:ext cx="4223592" cy="307777"/>
              </a:xfrm>
              <a:prstGeom prst="rect">
                <a:avLst/>
              </a:prstGeom>
              <a:blipFill>
                <a:blip r:embed="rId5"/>
                <a:stretch>
                  <a:fillRect l="-1734" t="-4000" r="-1879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05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8493CCC-31B5-4FFC-994D-4A3056F1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Using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139" y="3299343"/>
                <a:ext cx="6103594" cy="978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−30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2119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+1980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139" y="3299343"/>
                <a:ext cx="6103594" cy="978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61428" y="1898925"/>
                <a:ext cx="5821145" cy="927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−120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+22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+2119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+1980ⅆ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428" y="1898925"/>
                <a:ext cx="5821145" cy="927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26780" y="4750416"/>
                <a:ext cx="5496313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−174744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−43550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−306482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−20432.13333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780" y="4750416"/>
                <a:ext cx="5496313" cy="708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68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simpsons_rule.py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Compare the percent error in the estimate of the integral provided by the </a:t>
            </a:r>
            <a:r>
              <a:rPr lang="en-US" sz="2400" b="1" dirty="0"/>
              <a:t>left-hand rule</a:t>
            </a:r>
            <a:r>
              <a:rPr lang="en-US" sz="2400" dirty="0"/>
              <a:t> vs. </a:t>
            </a:r>
            <a:r>
              <a:rPr lang="en-US" sz="2400" b="1" dirty="0"/>
              <a:t>Simpson’s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01" y="3482605"/>
            <a:ext cx="3488066" cy="20518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3A3C47-D7F0-45BC-92FE-BA0DD24EC5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481"/>
          <a:stretch/>
        </p:blipFill>
        <p:spPr>
          <a:xfrm>
            <a:off x="4791473" y="3014420"/>
            <a:ext cx="3952381" cy="1253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DE073-DC9A-4804-B0EC-4EB91BCE7E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124"/>
          <a:stretch/>
        </p:blipFill>
        <p:spPr>
          <a:xfrm>
            <a:off x="4763820" y="4786526"/>
            <a:ext cx="3952381" cy="11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22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D1BA80-5A22-96B2-072D-1EA1E31F4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10" y="3552222"/>
            <a:ext cx="4471134" cy="2548374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075CA57D-B475-415C-B5E6-00FDC3BB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simpsons_rule.py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4FE4C5-6672-4543-9AE8-9DDB8D24F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061" y="2546316"/>
            <a:ext cx="3080989" cy="2056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FC18F5-B59A-4A06-91F7-F771A78079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23"/>
          <a:stretch/>
        </p:blipFill>
        <p:spPr>
          <a:xfrm>
            <a:off x="599610" y="1795881"/>
            <a:ext cx="4448947" cy="15425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5453B9-921B-41B2-8DBF-861A5CEA7946}"/>
              </a:ext>
            </a:extLst>
          </p:cNvPr>
          <p:cNvSpPr/>
          <p:nvPr/>
        </p:nvSpPr>
        <p:spPr>
          <a:xfrm>
            <a:off x="1687546" y="4727461"/>
            <a:ext cx="302341" cy="272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BE8B69-8BBD-4E74-97A1-2C9382515AB6}"/>
              </a:ext>
            </a:extLst>
          </p:cNvPr>
          <p:cNvSpPr/>
          <p:nvPr/>
        </p:nvSpPr>
        <p:spPr>
          <a:xfrm>
            <a:off x="656387" y="2536483"/>
            <a:ext cx="302341" cy="272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B5CB102-E188-4AC9-8DA8-30BA209DA1FD}"/>
              </a:ext>
            </a:extLst>
          </p:cNvPr>
          <p:cNvCxnSpPr>
            <a:stCxn id="9" idx="0"/>
            <a:endCxn id="12" idx="1"/>
          </p:cNvCxnSpPr>
          <p:nvPr/>
        </p:nvCxnSpPr>
        <p:spPr>
          <a:xfrm rot="16200000" flipV="1">
            <a:off x="220275" y="3109019"/>
            <a:ext cx="2054555" cy="1182330"/>
          </a:xfrm>
          <a:prstGeom prst="bentConnector4">
            <a:avLst>
              <a:gd name="adj1" fmla="val 46680"/>
              <a:gd name="adj2" fmla="val 11933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D18E1D2-A83F-4348-BBB5-E973BF28AA93}"/>
              </a:ext>
            </a:extLst>
          </p:cNvPr>
          <p:cNvSpPr/>
          <p:nvPr/>
        </p:nvSpPr>
        <p:spPr>
          <a:xfrm>
            <a:off x="2439249" y="5130342"/>
            <a:ext cx="302341" cy="272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40DA63-8079-4C3F-98DF-B1B8F2154182}"/>
              </a:ext>
            </a:extLst>
          </p:cNvPr>
          <p:cNvSpPr/>
          <p:nvPr/>
        </p:nvSpPr>
        <p:spPr>
          <a:xfrm>
            <a:off x="6494325" y="2607149"/>
            <a:ext cx="302341" cy="272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625BC2-C1F7-4C35-9649-9315BD7E2F91}"/>
              </a:ext>
            </a:extLst>
          </p:cNvPr>
          <p:cNvSpPr/>
          <p:nvPr/>
        </p:nvSpPr>
        <p:spPr>
          <a:xfrm>
            <a:off x="6437057" y="3150382"/>
            <a:ext cx="770072" cy="188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F65274-6D2C-4C6A-A6FF-39A23E7A1458}"/>
              </a:ext>
            </a:extLst>
          </p:cNvPr>
          <p:cNvSpPr/>
          <p:nvPr/>
        </p:nvSpPr>
        <p:spPr>
          <a:xfrm>
            <a:off x="656387" y="1818722"/>
            <a:ext cx="651387" cy="188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24C6555-644F-4C87-B39C-0134DC97F731}"/>
              </a:ext>
            </a:extLst>
          </p:cNvPr>
          <p:cNvCxnSpPr>
            <a:stCxn id="16" idx="0"/>
            <a:endCxn id="17" idx="0"/>
          </p:cNvCxnSpPr>
          <p:nvPr/>
        </p:nvCxnSpPr>
        <p:spPr>
          <a:xfrm rot="5400000" flipH="1" flipV="1">
            <a:off x="3356362" y="1841208"/>
            <a:ext cx="2523193" cy="4055076"/>
          </a:xfrm>
          <a:prstGeom prst="bentConnector3">
            <a:avLst>
              <a:gd name="adj1" fmla="val 10906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98E3008-941D-4F59-B1B5-1066D9565338}"/>
              </a:ext>
            </a:extLst>
          </p:cNvPr>
          <p:cNvCxnSpPr>
            <a:stCxn id="18" idx="3"/>
            <a:endCxn id="19" idx="0"/>
          </p:cNvCxnSpPr>
          <p:nvPr/>
        </p:nvCxnSpPr>
        <p:spPr>
          <a:xfrm flipH="1" flipV="1">
            <a:off x="982081" y="1818722"/>
            <a:ext cx="6225048" cy="1425697"/>
          </a:xfrm>
          <a:prstGeom prst="bentConnector4">
            <a:avLst>
              <a:gd name="adj1" fmla="val -3672"/>
              <a:gd name="adj2" fmla="val 11603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B4D110-4A2B-482C-A76E-DC3019F11E98}"/>
              </a:ext>
            </a:extLst>
          </p:cNvPr>
          <p:cNvSpPr txBox="1"/>
          <p:nvPr/>
        </p:nvSpPr>
        <p:spPr>
          <a:xfrm>
            <a:off x="5664728" y="4962831"/>
            <a:ext cx="2889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Python we often pass a "function" name as a parameter so a separate function can then call it</a:t>
            </a:r>
          </a:p>
        </p:txBody>
      </p:sp>
    </p:spTree>
    <p:extLst>
      <p:ext uri="{BB962C8B-B14F-4D97-AF65-F5344CB8AC3E}">
        <p14:creationId xmlns:p14="http://schemas.microsoft.com/office/powerpoint/2010/main" val="358645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B41597-C84C-667D-B472-758B6954E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323" y="1924666"/>
            <a:ext cx="5876190" cy="2400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9AEF998-D34C-4714-A01B-EA1143FE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simpsons_rule.py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93740" y="4091903"/>
            <a:ext cx="1787729" cy="195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C3727-DA25-4C66-9D36-16AD90A4E7A4}"/>
              </a:ext>
            </a:extLst>
          </p:cNvPr>
          <p:cNvSpPr txBox="1"/>
          <p:nvPr/>
        </p:nvSpPr>
        <p:spPr>
          <a:xfrm>
            <a:off x="3219806" y="5056415"/>
            <a:ext cx="2757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Sometimes dealing with a tiny bit more complexity is more than worth it!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5ED2A9-EC43-40A0-8B98-0F16AED450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481"/>
          <a:stretch/>
        </p:blipFill>
        <p:spPr>
          <a:xfrm>
            <a:off x="427797" y="5092116"/>
            <a:ext cx="2685959" cy="8519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920599-21D8-4C03-ABAB-0992F4E8F3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124"/>
          <a:stretch/>
        </p:blipFill>
        <p:spPr>
          <a:xfrm>
            <a:off x="6083804" y="5122660"/>
            <a:ext cx="2700346" cy="79084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8EBD0C5-AF30-44A3-8AFE-8EE78CD0F02D}"/>
              </a:ext>
            </a:extLst>
          </p:cNvPr>
          <p:cNvSpPr/>
          <p:nvPr/>
        </p:nvSpPr>
        <p:spPr>
          <a:xfrm>
            <a:off x="3593740" y="3378544"/>
            <a:ext cx="1787729" cy="195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B78128B-5C42-BB04-3410-5670937D9A25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rot="5400000">
            <a:off x="2370071" y="2974582"/>
            <a:ext cx="1518240" cy="2716828"/>
          </a:xfrm>
          <a:prstGeom prst="bentConnector3">
            <a:avLst>
              <a:gd name="adj1" fmla="val 1050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5EBFC94-DC76-7D72-820F-EF2961B53439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543079" y="3231761"/>
            <a:ext cx="835425" cy="294637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12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0DD210F-D697-47A5-A63F-6DB6403BC19D}"/>
              </a:ext>
            </a:extLst>
          </p:cNvPr>
          <p:cNvGrpSpPr/>
          <p:nvPr/>
        </p:nvGrpSpPr>
        <p:grpSpPr>
          <a:xfrm>
            <a:off x="4267844" y="1569227"/>
            <a:ext cx="3130320" cy="1998233"/>
            <a:chOff x="4267844" y="1569227"/>
            <a:chExt cx="3130320" cy="19982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6ECFDE-0364-4174-96FC-04347BB10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7844" y="1646582"/>
              <a:ext cx="3130320" cy="1920878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36CEFC8-D716-4724-91F5-D5C322689B3F}"/>
                </a:ext>
              </a:extLst>
            </p:cNvPr>
            <p:cNvCxnSpPr>
              <a:cxnSpLocks/>
            </p:cNvCxnSpPr>
            <p:nvPr/>
          </p:nvCxnSpPr>
          <p:spPr>
            <a:xfrm>
              <a:off x="5236707" y="2883694"/>
              <a:ext cx="0" cy="495299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847FE3-5855-4FEF-86DA-7DFF52E9481B}"/>
                </a:ext>
              </a:extLst>
            </p:cNvPr>
            <p:cNvCxnSpPr>
              <a:cxnSpLocks/>
            </p:cNvCxnSpPr>
            <p:nvPr/>
          </p:nvCxnSpPr>
          <p:spPr>
            <a:xfrm>
              <a:off x="6852783" y="2028825"/>
              <a:ext cx="0" cy="13501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49B656-A905-4EB2-B102-C55B6AD52A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707" y="2883694"/>
              <a:ext cx="1616075" cy="1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Curved Left 5">
              <a:extLst>
                <a:ext uri="{FF2B5EF4-FFF2-40B4-BE49-F238E27FC236}">
                  <a16:creationId xmlns:a16="http://schemas.microsoft.com/office/drawing/2014/main" id="{9E9E81E4-15E3-4B98-AB24-A662A2336D41}"/>
                </a:ext>
              </a:extLst>
            </p:cNvPr>
            <p:cNvSpPr/>
            <p:nvPr/>
          </p:nvSpPr>
          <p:spPr>
            <a:xfrm>
              <a:off x="6852782" y="2028825"/>
              <a:ext cx="269860" cy="913478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3F6D461-9EFA-424F-9E48-8E3F99E72932}"/>
                    </a:ext>
                  </a:extLst>
                </p:cNvPr>
                <p:cNvSpPr txBox="1"/>
                <p:nvPr/>
              </p:nvSpPr>
              <p:spPr>
                <a:xfrm>
                  <a:off x="4751286" y="2411632"/>
                  <a:ext cx="5082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3F6D461-9EFA-424F-9E48-8E3F99E72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1286" y="2411632"/>
                  <a:ext cx="50828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5476" t="-4444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0FEB90-55BF-4B16-8C76-19F156F6333B}"/>
                </a:ext>
              </a:extLst>
            </p:cNvPr>
            <p:cNvSpPr/>
            <p:nvPr/>
          </p:nvSpPr>
          <p:spPr>
            <a:xfrm>
              <a:off x="5187709" y="283649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2677FB4-2E70-4783-92FA-FED9A289769E}"/>
                </a:ext>
              </a:extLst>
            </p:cNvPr>
            <p:cNvSpPr/>
            <p:nvPr/>
          </p:nvSpPr>
          <p:spPr>
            <a:xfrm>
              <a:off x="6804871" y="1980045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94563E8-18BE-4CEC-9EC6-F25B7AC1B6F3}"/>
                    </a:ext>
                  </a:extLst>
                </p:cNvPr>
                <p:cNvSpPr txBox="1"/>
                <p:nvPr/>
              </p:nvSpPr>
              <p:spPr>
                <a:xfrm>
                  <a:off x="5777645" y="1569227"/>
                  <a:ext cx="10522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94563E8-18BE-4CEC-9EC6-F25B7AC1B6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645" y="1569227"/>
                  <a:ext cx="105227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558"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A0B86F-6F47-49C0-B52D-D1EAFADDFE39}"/>
                </a:ext>
              </a:extLst>
            </p:cNvPr>
            <p:cNvCxnSpPr>
              <a:cxnSpLocks/>
              <a:stCxn id="9" idx="2"/>
              <a:endCxn id="10" idx="1"/>
            </p:cNvCxnSpPr>
            <p:nvPr/>
          </p:nvCxnSpPr>
          <p:spPr>
            <a:xfrm>
              <a:off x="5005426" y="2688631"/>
              <a:ext cx="195674" cy="1612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26998A1-1333-44B8-85C3-A36FFD4E58B4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6328607" y="1839362"/>
              <a:ext cx="489655" cy="1540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04E1CB-DB9E-486E-81B0-B4A207145148}"/>
                </a:ext>
              </a:extLst>
            </p:cNvPr>
            <p:cNvCxnSpPr>
              <a:cxnSpLocks/>
              <a:stCxn id="24" idx="4"/>
            </p:cNvCxnSpPr>
            <p:nvPr/>
          </p:nvCxnSpPr>
          <p:spPr>
            <a:xfrm>
              <a:off x="6850591" y="2071485"/>
              <a:ext cx="0" cy="812209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301C2460-C68D-4573-984F-FEEA398752F8}"/>
                    </a:ext>
                  </a:extLst>
                </p:cNvPr>
                <p:cNvSpPr/>
                <p:nvPr/>
              </p:nvSpPr>
              <p:spPr>
                <a:xfrm>
                  <a:off x="5938682" y="2584592"/>
                  <a:ext cx="5058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ln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301C2460-C68D-4573-984F-FEEA398752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682" y="2584592"/>
                  <a:ext cx="50584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544870" y="1589098"/>
            <a:ext cx="3524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Calculate the following integral using the </a:t>
            </a:r>
            <a:r>
              <a:rPr lang="en-US" sz="1600" b="1" dirty="0">
                <a:solidFill>
                  <a:srgbClr val="FF0000"/>
                </a:solidFill>
              </a:rPr>
              <a:t>midpoint rule:</a:t>
            </a:r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EB4A63-4595-4188-82BB-0C3143BE5CA2}"/>
                  </a:ext>
                </a:extLst>
              </p:cNvPr>
              <p:cNvSpPr txBox="1"/>
              <p:nvPr/>
            </p:nvSpPr>
            <p:spPr>
              <a:xfrm>
                <a:off x="1048876" y="2508544"/>
                <a:ext cx="1985865" cy="622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EB4A63-4595-4188-82BB-0C3143BE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76" y="2508544"/>
                <a:ext cx="1985865" cy="6227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312563-361D-4965-B69A-32AC2BBD4D5B}"/>
                  </a:ext>
                </a:extLst>
              </p:cNvPr>
              <p:cNvSpPr txBox="1"/>
              <p:nvPr/>
            </p:nvSpPr>
            <p:spPr>
              <a:xfrm>
                <a:off x="544870" y="3542162"/>
                <a:ext cx="383557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Consider the function </a:t>
                </a:r>
                <a:r>
                  <a:rPr lang="en-US" sz="1600" b="1" dirty="0" err="1"/>
                  <a:t>midpoint_adaptive</a:t>
                </a:r>
                <a:r>
                  <a:rPr lang="en-US" sz="1600" dirty="0"/>
                  <a:t>() that, while using the midpoint area rule, will ensure that the absolute </a:t>
                </a:r>
                <a:r>
                  <a:rPr lang="en-US" sz="1600" i="1" dirty="0"/>
                  <a:t>relative change</a:t>
                </a:r>
                <a:r>
                  <a:rPr lang="en-US" sz="1600" dirty="0"/>
                  <a:t> in the function value between the left and right side of </a:t>
                </a:r>
                <a:r>
                  <a:rPr lang="en-US" sz="1600" i="1" dirty="0"/>
                  <a:t>any</a:t>
                </a:r>
                <a:r>
                  <a:rPr lang="en-US" sz="1600" dirty="0"/>
                  <a:t> interval is </a:t>
                </a:r>
                <a14:m>
                  <m:oMath xmlns:m="http://schemas.openxmlformats.org/officeDocument/2006/math">
                    <m:r>
                      <a:rPr lang="en-US" sz="1600" i="1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b="1" dirty="0"/>
                  <a:t>0.001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312563-361D-4965-B69A-32AC2BBD4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70" y="3542162"/>
                <a:ext cx="3835570" cy="1323439"/>
              </a:xfrm>
              <a:prstGeom prst="rect">
                <a:avLst/>
              </a:prstGeom>
              <a:blipFill>
                <a:blip r:embed="rId7"/>
                <a:stretch>
                  <a:fillRect l="-794" t="-1382" r="-1587" b="-5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4350F087-342D-4D1B-A736-80DAFF9BBB7E}"/>
                  </a:ext>
                </a:extLst>
              </p:cNvPr>
              <p:cNvSpPr/>
              <p:nvPr/>
            </p:nvSpPr>
            <p:spPr>
              <a:xfrm>
                <a:off x="7509037" y="1629157"/>
                <a:ext cx="1442930" cy="1014057"/>
              </a:xfrm>
              <a:prstGeom prst="wedgeRectCallout">
                <a:avLst>
                  <a:gd name="adj1" fmla="val -72397"/>
                  <a:gd name="adj2" fmla="val 3790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This large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 makes</a:t>
                </a:r>
                <a:endParaRPr lang="en-US" sz="12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algn="ctr"/>
                <a:r>
                  <a:rPr lang="en-US" sz="1200" dirty="0"/>
                  <a:t>exceed the limit</a:t>
                </a:r>
              </a:p>
            </p:txBody>
          </p:sp>
        </mc:Choice>
        <mc:Fallback xmlns="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4350F087-342D-4D1B-A736-80DAFF9BBB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037" y="1629157"/>
                <a:ext cx="1442930" cy="1014057"/>
              </a:xfrm>
              <a:prstGeom prst="wedgeRectCallout">
                <a:avLst>
                  <a:gd name="adj1" fmla="val -72397"/>
                  <a:gd name="adj2" fmla="val 37903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346598F6-40D9-4E38-AFD8-1B799FB2C53A}"/>
                  </a:ext>
                </a:extLst>
              </p:cNvPr>
              <p:cNvSpPr/>
              <p:nvPr/>
            </p:nvSpPr>
            <p:spPr>
              <a:xfrm>
                <a:off x="5413431" y="3811988"/>
                <a:ext cx="2832979" cy="627643"/>
              </a:xfrm>
              <a:prstGeom prst="wedgeRectCallout">
                <a:avLst>
                  <a:gd name="adj1" fmla="val -21461"/>
                  <a:gd name="adj2" fmla="val -18248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We need to reduce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 to keep the absolute relative change in the function value across the interval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200" dirty="0"/>
                  <a:t> 0.001</a:t>
                </a:r>
              </a:p>
            </p:txBody>
          </p:sp>
        </mc:Choice>
        <mc:Fallback xmlns="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346598F6-40D9-4E38-AFD8-1B799FB2C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431" y="3811988"/>
                <a:ext cx="2832979" cy="627643"/>
              </a:xfrm>
              <a:prstGeom prst="wedgeRectCallout">
                <a:avLst>
                  <a:gd name="adj1" fmla="val -21461"/>
                  <a:gd name="adj2" fmla="val -182487"/>
                </a:avLst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4FE2C19D-6C68-4D50-BB9E-BAB3D2A2F38C}"/>
              </a:ext>
            </a:extLst>
          </p:cNvPr>
          <p:cNvSpPr txBox="1"/>
          <p:nvPr/>
        </p:nvSpPr>
        <p:spPr>
          <a:xfrm>
            <a:off x="544870" y="5268902"/>
            <a:ext cx="3524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function </a:t>
            </a:r>
            <a:r>
              <a:rPr lang="en-US" sz="1600" b="1" dirty="0" err="1"/>
              <a:t>midpoint_fixed</a:t>
            </a:r>
            <a:r>
              <a:rPr lang="en-US" sz="1600" dirty="0"/>
              <a:t>() is set to use 1 million fixed width intervals.  How does the </a:t>
            </a:r>
            <a:r>
              <a:rPr lang="en-US" sz="1600" b="1" dirty="0" err="1"/>
              <a:t>midpoint_adaptive</a:t>
            </a:r>
            <a:r>
              <a:rPr lang="en-US" sz="1600" dirty="0"/>
              <a:t>()</a:t>
            </a:r>
            <a:r>
              <a:rPr lang="en-US" sz="1600" b="1" dirty="0"/>
              <a:t> </a:t>
            </a:r>
            <a:r>
              <a:rPr lang="en-US" sz="1600" dirty="0"/>
              <a:t>quadrature compare in terms of relative % error and overall execution time?</a:t>
            </a:r>
            <a:endParaRPr lang="en-US" sz="1600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DB13145-12EB-49F6-9E17-E0103858FB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1313" y="4772841"/>
            <a:ext cx="3624939" cy="14672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3EB5BD-F7E9-425B-83C1-EF9EED02DCCA}"/>
              </a:ext>
            </a:extLst>
          </p:cNvPr>
          <p:cNvCxnSpPr>
            <a:cxnSpLocks/>
          </p:cNvCxnSpPr>
          <p:nvPr/>
        </p:nvCxnSpPr>
        <p:spPr>
          <a:xfrm>
            <a:off x="4703342" y="5707626"/>
            <a:ext cx="14712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703DC95E-9FDD-4EDA-736A-C19D46BC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Adaptive Quadrature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7ACB2-018B-7CF9-8208-34FF52809422}"/>
              </a:ext>
            </a:extLst>
          </p:cNvPr>
          <p:cNvCxnSpPr>
            <a:cxnSpLocks/>
          </p:cNvCxnSpPr>
          <p:nvPr/>
        </p:nvCxnSpPr>
        <p:spPr>
          <a:xfrm flipV="1">
            <a:off x="5036695" y="1939925"/>
            <a:ext cx="1973705" cy="10533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77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 animBg="1"/>
      <p:bldP spid="30" grpId="0" animBg="1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10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Numerically estimate </a:t>
            </a:r>
            <a:r>
              <a:rPr lang="en-US" sz="2400" b="1" dirty="0">
                <a:solidFill>
                  <a:srgbClr val="FF0000"/>
                </a:solidFill>
              </a:rPr>
              <a:t>Dirichlet's pathological function </a:t>
            </a:r>
            <a:r>
              <a:rPr lang="en-US" sz="2400" dirty="0"/>
              <a:t>and appreciate that nowhere continuous functions may have a Lebesgue Integral</a:t>
            </a:r>
          </a:p>
          <a:p>
            <a:r>
              <a:rPr lang="en-US" sz="2400" dirty="0"/>
              <a:t>Use the </a:t>
            </a:r>
            <a:r>
              <a:rPr lang="en-US" sz="2400" b="1" dirty="0">
                <a:solidFill>
                  <a:srgbClr val="0070C0"/>
                </a:solidFill>
              </a:rPr>
              <a:t>SciPy Optimization </a:t>
            </a:r>
            <a:r>
              <a:rPr lang="en-US" sz="2400" dirty="0"/>
              <a:t>sub-package to numerically locate the global </a:t>
            </a:r>
            <a:r>
              <a:rPr lang="en-US" sz="2400" b="1" dirty="0"/>
              <a:t>minima</a:t>
            </a:r>
            <a:r>
              <a:rPr lang="en-US" sz="2400" dirty="0"/>
              <a:t> of a trigonometric function</a:t>
            </a:r>
          </a:p>
          <a:p>
            <a:r>
              <a:rPr lang="en-US" sz="2400" dirty="0"/>
              <a:t>Calculate the </a:t>
            </a:r>
            <a:r>
              <a:rPr lang="en-US" sz="2400" b="1" dirty="0"/>
              <a:t>arc length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00B050"/>
                </a:solidFill>
              </a:rPr>
              <a:t>Archimedes' Spiral</a:t>
            </a:r>
          </a:p>
          <a:p>
            <a:r>
              <a:rPr lang="en-US" sz="2400" dirty="0"/>
              <a:t>Extrapolate the divergence of the Harmonic Series using </a:t>
            </a:r>
            <a:r>
              <a:rPr lang="en-US" sz="2400" b="1" dirty="0">
                <a:solidFill>
                  <a:srgbClr val="7030A0"/>
                </a:solidFill>
              </a:rPr>
              <a:t>Euler's Constant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1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F657424-1EDB-734A-CE57-D1C29BE26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08" y="1323333"/>
            <a:ext cx="7325584" cy="503301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3F1E130-8AEC-44F1-1F20-DDEB927F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adaptive_quadrature.py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B54B-B901-4CC8-B8B0-8E2FF54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30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921495-94C1-4996-BA6B-9C268224929A}"/>
              </a:ext>
            </a:extLst>
          </p:cNvPr>
          <p:cNvGrpSpPr/>
          <p:nvPr/>
        </p:nvGrpSpPr>
        <p:grpSpPr>
          <a:xfrm>
            <a:off x="1985321" y="1574515"/>
            <a:ext cx="1076632" cy="369332"/>
            <a:chOff x="4968362" y="2079211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8DEB05-81C4-40E7-9F09-C16F1372A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E48A10-1D58-4BA8-9B1A-07DECC2F3A4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99B37B-33F8-4FFD-9A0E-72432E929353}"/>
              </a:ext>
            </a:extLst>
          </p:cNvPr>
          <p:cNvGrpSpPr/>
          <p:nvPr/>
        </p:nvGrpSpPr>
        <p:grpSpPr>
          <a:xfrm>
            <a:off x="3484335" y="2122584"/>
            <a:ext cx="1076632" cy="369332"/>
            <a:chOff x="4704120" y="2356972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54B343-2110-4A34-B706-38E0B5117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5B39FF-8606-4549-8105-3B41C4C5580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6E5C3C-DB55-4C1C-A2D9-C0C585BCA706}"/>
              </a:ext>
            </a:extLst>
          </p:cNvPr>
          <p:cNvGrpSpPr/>
          <p:nvPr/>
        </p:nvGrpSpPr>
        <p:grpSpPr>
          <a:xfrm>
            <a:off x="4143904" y="3169384"/>
            <a:ext cx="1064340" cy="369332"/>
            <a:chOff x="3647644" y="5421073"/>
            <a:chExt cx="1064340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D0C9E86-6475-4215-90AE-A7B2089BBD78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0A799C0-430E-4ACF-985E-D1675CCE72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86767-A413-474F-BEBA-4B96515F950D}"/>
              </a:ext>
            </a:extLst>
          </p:cNvPr>
          <p:cNvGrpSpPr/>
          <p:nvPr/>
        </p:nvGrpSpPr>
        <p:grpSpPr>
          <a:xfrm>
            <a:off x="4033324" y="2958799"/>
            <a:ext cx="1068643" cy="369332"/>
            <a:chOff x="3647644" y="4910075"/>
            <a:chExt cx="1068643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60764A-5F84-41DD-A85E-4F589918FEA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B935A27-68FD-4150-9C7C-A6191E644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92D241C-8C4C-46E9-AF66-9F2AB9DC6637}"/>
                  </a:ext>
                </a:extLst>
              </p:cNvPr>
              <p:cNvSpPr txBox="1"/>
              <p:nvPr/>
            </p:nvSpPr>
            <p:spPr>
              <a:xfrm>
                <a:off x="3283920" y="1447781"/>
                <a:ext cx="1761123" cy="553613"/>
              </a:xfrm>
              <a:prstGeom prst="rect">
                <a:avLst/>
              </a:prstGeom>
              <a:solidFill>
                <a:srgbClr val="1E1E1E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b="0" i="1" smtClean="0">
                              <a:ln>
                                <a:solidFill>
                                  <a:srgbClr val="FFFF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n>
                                <a:solidFill>
                                  <a:srgbClr val="FFFF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ln>
                                <a:solidFill>
                                  <a:srgbClr val="FFFF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sz="1600" b="0" i="1" smtClean="0">
                              <a:ln>
                                <a:solidFill>
                                  <a:srgbClr val="FFFF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n>
                                    <a:solidFill>
                                      <a:srgbClr val="FFFF00"/>
                                    </a:solidFill>
                                  </a:ln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n>
                                    <a:solidFill>
                                      <a:srgbClr val="FFFF00"/>
                                    </a:solidFill>
                                  </a:ln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n>
                                    <a:solidFill>
                                      <a:srgbClr val="FFFF00"/>
                                    </a:solidFill>
                                  </a:ln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600" b="0" i="1" smtClean="0">
                              <a:ln>
                                <a:solidFill>
                                  <a:srgbClr val="FFFF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−9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n>
                                    <a:solidFill>
                                      <a:srgbClr val="FFFF00"/>
                                    </a:solidFill>
                                  </a:ln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n>
                                    <a:solidFill>
                                      <a:srgbClr val="FFFF00"/>
                                    </a:solidFill>
                                  </a:ln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n>
                                    <a:solidFill>
                                      <a:srgbClr val="FFFF00"/>
                                    </a:solidFill>
                                  </a:ln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n>
                                <a:solidFill>
                                  <a:srgbClr val="FFFF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+11</m:t>
                          </m:r>
                        </m:e>
                      </m:nary>
                    </m:oMath>
                  </m:oMathPara>
                </a14:m>
                <a:endParaRPr lang="en-US" sz="1600" dirty="0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92D241C-8C4C-46E9-AF66-9F2AB9D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920" y="1447781"/>
                <a:ext cx="1761123" cy="553613"/>
              </a:xfrm>
              <a:prstGeom prst="rect">
                <a:avLst/>
              </a:prstGeom>
              <a:blipFill>
                <a:blip r:embed="rId3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itle 1">
            <a:extLst>
              <a:ext uri="{FF2B5EF4-FFF2-40B4-BE49-F238E27FC236}">
                <a16:creationId xmlns:a16="http://schemas.microsoft.com/office/drawing/2014/main" id="{5625470B-3A78-AC24-F087-151B7FAB57BB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latin typeface="+mn-lt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6E4712F-D424-CA5F-BFBF-E8A45ED93CE5}"/>
              </a:ext>
            </a:extLst>
          </p:cNvPr>
          <p:cNvGrpSpPr/>
          <p:nvPr/>
        </p:nvGrpSpPr>
        <p:grpSpPr>
          <a:xfrm>
            <a:off x="4057883" y="4827772"/>
            <a:ext cx="1068643" cy="369332"/>
            <a:chOff x="3647644" y="5359159"/>
            <a:chExt cx="1068643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1E2B7E-EA4F-50D7-EED9-4E2E37EC4A2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BD88762-FFBD-E24F-6DD9-51953E06A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8E82A12-E24D-19BF-43C8-D3DE03ABD9F3}"/>
              </a:ext>
            </a:extLst>
          </p:cNvPr>
          <p:cNvGrpSpPr/>
          <p:nvPr/>
        </p:nvGrpSpPr>
        <p:grpSpPr>
          <a:xfrm>
            <a:off x="4648671" y="5027428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95E0A33-6178-0ADE-B7E8-11F6F24DD31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C7FA484-121D-C9EE-EBC1-C624C6544A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3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E0EC68-F98D-2083-9BD0-F60C92F89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72" y="3450213"/>
            <a:ext cx="5596954" cy="198383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B63271-06A9-56E0-96B3-A4BBF75A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adaptive_quadrature.py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B54B-B901-4CC8-B8B0-8E2FF54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31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57AEC3-F493-4CBF-ACDD-F792EF3D3F2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latin typeface="+mn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921495-94C1-4996-BA6B-9C268224929A}"/>
              </a:ext>
            </a:extLst>
          </p:cNvPr>
          <p:cNvGrpSpPr/>
          <p:nvPr/>
        </p:nvGrpSpPr>
        <p:grpSpPr>
          <a:xfrm>
            <a:off x="6323511" y="3897629"/>
            <a:ext cx="1076632" cy="369332"/>
            <a:chOff x="4968362" y="2079211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8DEB05-81C4-40E7-9F09-C16F1372A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E48A10-1D58-4BA8-9B1A-07DECC2F3A4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99B37B-33F8-4FFD-9A0E-72432E929353}"/>
              </a:ext>
            </a:extLst>
          </p:cNvPr>
          <p:cNvGrpSpPr/>
          <p:nvPr/>
        </p:nvGrpSpPr>
        <p:grpSpPr>
          <a:xfrm>
            <a:off x="7103518" y="5060288"/>
            <a:ext cx="1076632" cy="369332"/>
            <a:chOff x="4704120" y="2356972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54B343-2110-4A34-B706-38E0B5117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5B39FF-8606-4549-8105-3B41C4C5580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46CB0E-F7AA-4680-A077-86F5A538D3B9}"/>
                  </a:ext>
                </a:extLst>
              </p:cNvPr>
              <p:cNvSpPr txBox="1"/>
              <p:nvPr/>
            </p:nvSpPr>
            <p:spPr>
              <a:xfrm>
                <a:off x="3389044" y="1780891"/>
                <a:ext cx="2585516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−9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46CB0E-F7AA-4680-A077-86F5A538D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044" y="1780891"/>
                <a:ext cx="2585516" cy="726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A4DBAE-5B58-4944-AC43-3A00FF351461}"/>
                  </a:ext>
                </a:extLst>
              </p:cNvPr>
              <p:cNvSpPr txBox="1"/>
              <p:nvPr/>
            </p:nvSpPr>
            <p:spPr>
              <a:xfrm>
                <a:off x="3389044" y="2716000"/>
                <a:ext cx="2507994" cy="552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A4DBAE-5B58-4944-AC43-3A00FF351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044" y="2716000"/>
                <a:ext cx="2507994" cy="552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592E01CC-DEF3-4B24-8A1D-67431C56E414}"/>
              </a:ext>
            </a:extLst>
          </p:cNvPr>
          <p:cNvGrpSpPr/>
          <p:nvPr/>
        </p:nvGrpSpPr>
        <p:grpSpPr>
          <a:xfrm>
            <a:off x="6181110" y="1921802"/>
            <a:ext cx="1076632" cy="369332"/>
            <a:chOff x="4968362" y="2079211"/>
            <a:chExt cx="1076632" cy="36933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91D8441-5656-444A-8BAE-8EE5E799F6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2C7555-FB6A-450F-BC76-EDDE8BD00A1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C411038-17CB-4A94-9E83-C7A47C72DE21}"/>
              </a:ext>
            </a:extLst>
          </p:cNvPr>
          <p:cNvGrpSpPr/>
          <p:nvPr/>
        </p:nvGrpSpPr>
        <p:grpSpPr>
          <a:xfrm>
            <a:off x="5920696" y="2871071"/>
            <a:ext cx="1076632" cy="369332"/>
            <a:chOff x="4704120" y="2356972"/>
            <a:chExt cx="1076632" cy="369332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71178A6-5778-4BD1-A43E-7555B600B2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DD384C-C665-4ECA-98F3-176EE4ADE979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F718B4-FBAD-403C-A349-2BFCD62EFE34}"/>
                  </a:ext>
                </a:extLst>
              </p:cNvPr>
              <p:cNvSpPr txBox="1"/>
              <p:nvPr/>
            </p:nvSpPr>
            <p:spPr>
              <a:xfrm>
                <a:off x="3281707" y="5702351"/>
                <a:ext cx="2800190" cy="622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+11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=9610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F718B4-FBAD-403C-A349-2BFCD62EF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707" y="5702351"/>
                <a:ext cx="2800190" cy="6227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3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6DABF3-B0C3-5A55-4A62-077051BDC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72" y="1355444"/>
            <a:ext cx="4416210" cy="530651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B54B-B901-4CC8-B8B0-8E2FF54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32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57AEC3-F493-4CBF-ACDD-F792EF3D3F2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adaptive_quadrature.py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921495-94C1-4996-BA6B-9C268224929A}"/>
              </a:ext>
            </a:extLst>
          </p:cNvPr>
          <p:cNvGrpSpPr/>
          <p:nvPr/>
        </p:nvGrpSpPr>
        <p:grpSpPr>
          <a:xfrm>
            <a:off x="2163886" y="1672345"/>
            <a:ext cx="1076632" cy="369332"/>
            <a:chOff x="4968362" y="2079211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8DEB05-81C4-40E7-9F09-C16F1372A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E48A10-1D58-4BA8-9B1A-07DECC2F3A4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1026" name="Picture 2" descr="Rectangular Integration (a.k.a. The Midpoint Rule) – Conceptual Foundations  and a Statistical Application in R | The Chemical Statistician">
            <a:extLst>
              <a:ext uri="{FF2B5EF4-FFF2-40B4-BE49-F238E27FC236}">
                <a16:creationId xmlns:a16="http://schemas.microsoft.com/office/drawing/2014/main" id="{647DA910-DD89-419C-B3B7-D16A68208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245" y="1355444"/>
            <a:ext cx="2574820" cy="205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8EA30-1417-41EF-84F0-C8EC6C689D9B}"/>
                  </a:ext>
                </a:extLst>
              </p:cNvPr>
              <p:cNvSpPr txBox="1"/>
              <p:nvPr/>
            </p:nvSpPr>
            <p:spPr>
              <a:xfrm>
                <a:off x="6707973" y="3442701"/>
                <a:ext cx="771365" cy="2992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𝑓𝑖𝑥𝑒𝑑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8EA30-1417-41EF-84F0-C8EC6C689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973" y="3442701"/>
                <a:ext cx="771365" cy="299249"/>
              </a:xfrm>
              <a:prstGeom prst="rect">
                <a:avLst/>
              </a:prstGeom>
              <a:blipFill>
                <a:blip r:embed="rId5"/>
                <a:stretch>
                  <a:fillRect l="-6299" r="-5512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A17A45E-2D88-432E-8563-8A63A16AE7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4733" y="4301697"/>
            <a:ext cx="2486332" cy="15185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E1D9D3-0CBF-4B62-AB19-7D17148C4C62}"/>
                  </a:ext>
                </a:extLst>
              </p:cNvPr>
              <p:cNvSpPr txBox="1"/>
              <p:nvPr/>
            </p:nvSpPr>
            <p:spPr>
              <a:xfrm>
                <a:off x="6621155" y="5908045"/>
                <a:ext cx="103348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𝑣𝑎𝑟𝑖𝑎𝑏𝑙𝑒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E1D9D3-0CBF-4B62-AB19-7D17148C4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155" y="5908045"/>
                <a:ext cx="1033488" cy="276999"/>
              </a:xfrm>
              <a:prstGeom prst="rect">
                <a:avLst/>
              </a:prstGeom>
              <a:blipFill>
                <a:blip r:embed="rId7"/>
                <a:stretch>
                  <a:fillRect l="-4706" r="-235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5E1E9-FBD0-30C2-39FA-EF8F9BE8D87D}"/>
              </a:ext>
            </a:extLst>
          </p:cNvPr>
          <p:cNvGrpSpPr/>
          <p:nvPr/>
        </p:nvGrpSpPr>
        <p:grpSpPr>
          <a:xfrm>
            <a:off x="3080946" y="2263880"/>
            <a:ext cx="1076632" cy="369332"/>
            <a:chOff x="4704120" y="2356972"/>
            <a:chExt cx="1076632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A7B3B2C-93E5-6EB5-B446-2DF992D834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4EB24E-14F0-D573-56B2-B464BCA9BB90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9AB769-C741-85A2-FFD4-B376F4CE5908}"/>
              </a:ext>
            </a:extLst>
          </p:cNvPr>
          <p:cNvGrpSpPr/>
          <p:nvPr/>
        </p:nvGrpSpPr>
        <p:grpSpPr>
          <a:xfrm>
            <a:off x="1594885" y="2453682"/>
            <a:ext cx="1068643" cy="369332"/>
            <a:chOff x="3647644" y="4910075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C12D17-9C2B-3001-2231-AA434B07EB18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60768ED-369A-5542-300D-A088FAEB95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256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1C4933-4273-5D8D-B936-7F79DB69C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98"/>
          <a:stretch/>
        </p:blipFill>
        <p:spPr>
          <a:xfrm>
            <a:off x="305872" y="3260360"/>
            <a:ext cx="4416210" cy="340160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B54B-B901-4CC8-B8B0-8E2FF54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33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57AEC3-F493-4CBF-ACDD-F792EF3D3F2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adaptive_quadrature.py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DDC92-6B90-49FC-B64C-C875ACEDF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637" y="1589811"/>
            <a:ext cx="4584904" cy="28069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9F0C0A-B294-465B-8BF2-C4699C79A57C}"/>
              </a:ext>
            </a:extLst>
          </p:cNvPr>
          <p:cNvSpPr/>
          <p:nvPr/>
        </p:nvSpPr>
        <p:spPr>
          <a:xfrm>
            <a:off x="7876606" y="1751820"/>
            <a:ext cx="184355" cy="234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7ED6AA-1C66-4460-AC62-57A2A14461E0}"/>
              </a:ext>
            </a:extLst>
          </p:cNvPr>
          <p:cNvSpPr/>
          <p:nvPr/>
        </p:nvSpPr>
        <p:spPr>
          <a:xfrm>
            <a:off x="1608278" y="4656755"/>
            <a:ext cx="2274922" cy="234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52C94E2-B71E-4A82-BD0D-969E2FB57EE1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H="1" flipV="1">
            <a:off x="3593076" y="466119"/>
            <a:ext cx="3090007" cy="5661408"/>
          </a:xfrm>
          <a:prstGeom prst="bentConnector3">
            <a:avLst>
              <a:gd name="adj1" fmla="val -1297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4970E8F-FEA5-4D24-A627-9C864DE16484}"/>
              </a:ext>
            </a:extLst>
          </p:cNvPr>
          <p:cNvSpPr/>
          <p:nvPr/>
        </p:nvSpPr>
        <p:spPr>
          <a:xfrm>
            <a:off x="885849" y="4841827"/>
            <a:ext cx="2843054" cy="60647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F101BE-53EC-1301-6907-66486BBDB523}"/>
              </a:ext>
            </a:extLst>
          </p:cNvPr>
          <p:cNvGrpSpPr/>
          <p:nvPr/>
        </p:nvGrpSpPr>
        <p:grpSpPr>
          <a:xfrm>
            <a:off x="1917025" y="4974266"/>
            <a:ext cx="1076632" cy="369332"/>
            <a:chOff x="4968362" y="2079211"/>
            <a:chExt cx="1076632" cy="36933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1157FB6-072A-2AFF-E556-7835B9CAF8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E70EA13-23C3-6C8E-986A-CCE86574C1D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B8DA61A-0BA9-552C-4E61-9E956F4923E0}"/>
              </a:ext>
            </a:extLst>
          </p:cNvPr>
          <p:cNvGrpSpPr/>
          <p:nvPr/>
        </p:nvGrpSpPr>
        <p:grpSpPr>
          <a:xfrm>
            <a:off x="2458361" y="5156401"/>
            <a:ext cx="1076632" cy="369332"/>
            <a:chOff x="4704120" y="2356972"/>
            <a:chExt cx="1076632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187DCF2-934A-025C-6198-6B15D0158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F93F13A-2225-8D8E-CBC9-1761639DC69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762288-0EDD-7787-8DA7-3DB9DE0D6024}"/>
              </a:ext>
            </a:extLst>
          </p:cNvPr>
          <p:cNvGrpSpPr/>
          <p:nvPr/>
        </p:nvGrpSpPr>
        <p:grpSpPr>
          <a:xfrm>
            <a:off x="3099463" y="5546294"/>
            <a:ext cx="1068643" cy="369332"/>
            <a:chOff x="3647644" y="4910075"/>
            <a:chExt cx="1068643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218EC79-ED61-F2CE-7E83-7FA3BB3427F7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5D4514C-5A48-EF96-92DA-FF669AE54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3514095-9C42-35C2-DBE0-91F0D25C7191}"/>
              </a:ext>
            </a:extLst>
          </p:cNvPr>
          <p:cNvGrpSpPr/>
          <p:nvPr/>
        </p:nvGrpSpPr>
        <p:grpSpPr>
          <a:xfrm>
            <a:off x="1600758" y="5758881"/>
            <a:ext cx="1064340" cy="369332"/>
            <a:chOff x="3647644" y="5421073"/>
            <a:chExt cx="1064340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356EFB-FE33-D2A2-7398-14497F86F93A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B9231CE-C932-F5C4-E9EC-8032501AF4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FF26931-B292-BB57-F8BE-BAC2A8D22411}"/>
              </a:ext>
            </a:extLst>
          </p:cNvPr>
          <p:cNvGrpSpPr/>
          <p:nvPr/>
        </p:nvGrpSpPr>
        <p:grpSpPr>
          <a:xfrm>
            <a:off x="1643579" y="6132023"/>
            <a:ext cx="1068643" cy="369332"/>
            <a:chOff x="3647644" y="5359159"/>
            <a:chExt cx="1068643" cy="36933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EF51A5F-07C2-1EEE-2574-32A3933321C1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4D68ED2-21B8-95FA-586A-52E9E1A14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9856ADA-ED8C-968E-2A95-692F7FF9B6ED}"/>
              </a:ext>
            </a:extLst>
          </p:cNvPr>
          <p:cNvGrpSpPr/>
          <p:nvPr/>
        </p:nvGrpSpPr>
        <p:grpSpPr>
          <a:xfrm>
            <a:off x="1590503" y="6320522"/>
            <a:ext cx="1076632" cy="369332"/>
            <a:chOff x="2157212" y="5356391"/>
            <a:chExt cx="1076632" cy="3693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9C8F7F-C7A4-C09F-482D-6142C727816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11AB6E5-2DC1-EBB2-2BC6-F76E8B56B3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7A8DFA-25C6-C654-436D-B724EA682911}"/>
              </a:ext>
            </a:extLst>
          </p:cNvPr>
          <p:cNvCxnSpPr/>
          <p:nvPr/>
        </p:nvCxnSpPr>
        <p:spPr>
          <a:xfrm flipV="1">
            <a:off x="5036695" y="1986678"/>
            <a:ext cx="1941226" cy="10066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B61CA-2428-FE45-A1DA-936C1F5750D9}"/>
              </a:ext>
            </a:extLst>
          </p:cNvPr>
          <p:cNvSpPr/>
          <p:nvPr/>
        </p:nvSpPr>
        <p:spPr>
          <a:xfrm>
            <a:off x="643640" y="4099810"/>
            <a:ext cx="173324" cy="179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ED05B7-16C3-2637-616E-2E7D9B714B4B}"/>
              </a:ext>
            </a:extLst>
          </p:cNvPr>
          <p:cNvSpPr/>
          <p:nvPr/>
        </p:nvSpPr>
        <p:spPr>
          <a:xfrm>
            <a:off x="961869" y="6218961"/>
            <a:ext cx="173324" cy="179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5721FD1-E838-5310-0DBD-6DF6D8ACBAF8}"/>
              </a:ext>
            </a:extLst>
          </p:cNvPr>
          <p:cNvCxnSpPr>
            <a:stCxn id="15" idx="1"/>
            <a:endCxn id="14" idx="1"/>
          </p:cNvCxnSpPr>
          <p:nvPr/>
        </p:nvCxnSpPr>
        <p:spPr>
          <a:xfrm rot="10800000">
            <a:off x="643641" y="4189752"/>
            <a:ext cx="318229" cy="2119151"/>
          </a:xfrm>
          <a:prstGeom prst="bentConnector3">
            <a:avLst>
              <a:gd name="adj1" fmla="val 171835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29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F08CC8-FF9A-409F-AEAD-095376A5E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07" y="2131391"/>
            <a:ext cx="6305185" cy="21972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8324A-8DAC-4E22-2A5E-8DC8576A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adaptive_quadrature.py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B54B-B901-4CC8-B8B0-8E2FF54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26D766-93B2-41C2-B0D6-27C16E9240FD}"/>
              </a:ext>
            </a:extLst>
          </p:cNvPr>
          <p:cNvSpPr/>
          <p:nvPr/>
        </p:nvSpPr>
        <p:spPr>
          <a:xfrm>
            <a:off x="4984955" y="3782961"/>
            <a:ext cx="1069258" cy="2802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CE83F3-9121-42E9-AEF0-0AA6C91AE81B}"/>
              </a:ext>
            </a:extLst>
          </p:cNvPr>
          <p:cNvSpPr/>
          <p:nvPr/>
        </p:nvSpPr>
        <p:spPr>
          <a:xfrm>
            <a:off x="3544529" y="4023852"/>
            <a:ext cx="614517" cy="2802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80402-6C4B-46D7-A8B5-8F4E31F355D1}"/>
              </a:ext>
            </a:extLst>
          </p:cNvPr>
          <p:cNvSpPr/>
          <p:nvPr/>
        </p:nvSpPr>
        <p:spPr>
          <a:xfrm>
            <a:off x="4702278" y="2859595"/>
            <a:ext cx="1069258" cy="2802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919A87-4972-495B-97E0-4F0F8F742E1D}"/>
              </a:ext>
            </a:extLst>
          </p:cNvPr>
          <p:cNvSpPr/>
          <p:nvPr/>
        </p:nvSpPr>
        <p:spPr>
          <a:xfrm>
            <a:off x="3259392" y="3089911"/>
            <a:ext cx="614517" cy="2802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48309-B5C0-4691-BB74-42FBEEC3A27E}"/>
              </a:ext>
            </a:extLst>
          </p:cNvPr>
          <p:cNvSpPr txBox="1"/>
          <p:nvPr/>
        </p:nvSpPr>
        <p:spPr>
          <a:xfrm>
            <a:off x="3193025" y="4815349"/>
            <a:ext cx="2757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Sometimes dealing with a tiny bit more complexity is more than worth it!</a:t>
            </a:r>
          </a:p>
        </p:txBody>
      </p:sp>
    </p:spTree>
    <p:extLst>
      <p:ext uri="{BB962C8B-B14F-4D97-AF65-F5344CB8AC3E}">
        <p14:creationId xmlns:p14="http://schemas.microsoft.com/office/powerpoint/2010/main" val="129820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Area of a Unit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Estimate the area of a </a:t>
            </a:r>
            <a:r>
              <a:rPr lang="en-US" sz="2400" b="1" dirty="0">
                <a:solidFill>
                  <a:srgbClr val="00B050"/>
                </a:solidFill>
              </a:rPr>
              <a:t>unit circle </a:t>
            </a:r>
            <a:r>
              <a:rPr lang="en-US" sz="2400" dirty="0"/>
              <a:t>centered at the origin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using this integrand based upon its conic section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13496" y="2749889"/>
                <a:ext cx="3117007" cy="1112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96" y="2749889"/>
                <a:ext cx="3117007" cy="11122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148" y="4087678"/>
            <a:ext cx="2105025" cy="2085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4900" y="4130540"/>
            <a:ext cx="25717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16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98346C1-DE3D-4644-BFE8-9690F88E8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389" y="4920169"/>
            <a:ext cx="2170521" cy="15596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55025" y="790109"/>
                <a:ext cx="3117007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025" y="790109"/>
                <a:ext cx="3117007" cy="968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6DACE4-A1A6-4029-A707-BD6DB89FA0E8}"/>
                  </a:ext>
                </a:extLst>
              </p:cNvPr>
              <p:cNvSpPr txBox="1"/>
              <p:nvPr/>
            </p:nvSpPr>
            <p:spPr>
              <a:xfrm>
                <a:off x="2255025" y="1875730"/>
                <a:ext cx="4909356" cy="558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6DACE4-A1A6-4029-A707-BD6DB89FA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025" y="1875730"/>
                <a:ext cx="4909356" cy="5581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AD945D-25DE-406A-B241-BB40D093332F}"/>
                  </a:ext>
                </a:extLst>
              </p:cNvPr>
              <p:cNvSpPr txBox="1"/>
              <p:nvPr/>
            </p:nvSpPr>
            <p:spPr>
              <a:xfrm>
                <a:off x="2305944" y="4244119"/>
                <a:ext cx="4921219" cy="558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AD945D-25DE-406A-B241-BB40D0933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944" y="4244119"/>
                <a:ext cx="4921219" cy="5581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78DB6D-A72A-4BEA-93D5-E7A1675A8234}"/>
                  </a:ext>
                </a:extLst>
              </p:cNvPr>
              <p:cNvSpPr txBox="1"/>
              <p:nvPr/>
            </p:nvSpPr>
            <p:spPr>
              <a:xfrm>
                <a:off x="2305944" y="4992972"/>
                <a:ext cx="4351127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78DB6D-A72A-4BEA-93D5-E7A1675A8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944" y="4992972"/>
                <a:ext cx="4351127" cy="5593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2200CE-BE46-482A-BA93-7B48035A3BB0}"/>
                  </a:ext>
                </a:extLst>
              </p:cNvPr>
              <p:cNvSpPr txBox="1"/>
              <p:nvPr/>
            </p:nvSpPr>
            <p:spPr>
              <a:xfrm>
                <a:off x="2305944" y="5784797"/>
                <a:ext cx="2395912" cy="627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2200CE-BE46-482A-BA93-7B48035A3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944" y="5784797"/>
                <a:ext cx="2395912" cy="6276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A969D1-5BD8-4F4A-9D69-3F9FF79857C1}"/>
              </a:ext>
            </a:extLst>
          </p:cNvPr>
          <p:cNvCxnSpPr/>
          <p:nvPr/>
        </p:nvCxnSpPr>
        <p:spPr>
          <a:xfrm>
            <a:off x="1991032" y="2691581"/>
            <a:ext cx="518521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CD06C23-2BD2-4AE0-B583-4C15AE412950}"/>
                  </a:ext>
                </a:extLst>
              </p:cNvPr>
              <p:cNvSpPr/>
              <p:nvPr/>
            </p:nvSpPr>
            <p:spPr>
              <a:xfrm>
                <a:off x="3344689" y="2837779"/>
                <a:ext cx="2273636" cy="1204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4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CD06C23-2BD2-4AE0-B583-4C15AE4129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689" y="2837779"/>
                <a:ext cx="2273636" cy="12045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D5451A9-00E5-42F9-8F77-A734658179AE}"/>
              </a:ext>
            </a:extLst>
          </p:cNvPr>
          <p:cNvCxnSpPr>
            <a:cxnSpLocks/>
            <a:endCxn id="14" idx="1"/>
          </p:cNvCxnSpPr>
          <p:nvPr/>
        </p:nvCxnSpPr>
        <p:spPr>
          <a:xfrm rot="10800000" flipV="1">
            <a:off x="2305945" y="3918636"/>
            <a:ext cx="1373431" cy="604566"/>
          </a:xfrm>
          <a:prstGeom prst="bentConnector3">
            <a:avLst>
              <a:gd name="adj1" fmla="val 11664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F08AE2B-F633-4AD5-BF94-180A40A2734E}"/>
              </a:ext>
            </a:extLst>
          </p:cNvPr>
          <p:cNvCxnSpPr>
            <a:cxnSpLocks/>
            <a:stCxn id="18" idx="1"/>
            <a:endCxn id="15" idx="1"/>
          </p:cNvCxnSpPr>
          <p:nvPr/>
        </p:nvCxnSpPr>
        <p:spPr>
          <a:xfrm rot="10800000" flipV="1">
            <a:off x="2305945" y="3007574"/>
            <a:ext cx="1480583" cy="2265058"/>
          </a:xfrm>
          <a:prstGeom prst="bentConnector3">
            <a:avLst>
              <a:gd name="adj1" fmla="val 14935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4585EEE-041E-45B2-B9FB-C504986B6D2E}"/>
              </a:ext>
            </a:extLst>
          </p:cNvPr>
          <p:cNvSpPr/>
          <p:nvPr/>
        </p:nvSpPr>
        <p:spPr>
          <a:xfrm>
            <a:off x="3679371" y="3783842"/>
            <a:ext cx="173492" cy="269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520CB8-5D5E-4562-9401-892069FB1DD7}"/>
              </a:ext>
            </a:extLst>
          </p:cNvPr>
          <p:cNvSpPr/>
          <p:nvPr/>
        </p:nvSpPr>
        <p:spPr>
          <a:xfrm>
            <a:off x="3786527" y="2872779"/>
            <a:ext cx="173492" cy="269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7" grpId="0"/>
      <p:bldP spid="5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9D42E-C4FE-71FC-B61B-52304CA27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376" y="1507018"/>
            <a:ext cx="5191248" cy="521445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46F9BB6-A956-F902-B0FE-BF7965ED79D6}"/>
              </a:ext>
            </a:extLst>
          </p:cNvPr>
          <p:cNvGrpSpPr/>
          <p:nvPr/>
        </p:nvGrpSpPr>
        <p:grpSpPr>
          <a:xfrm>
            <a:off x="2884388" y="1507493"/>
            <a:ext cx="1076632" cy="369332"/>
            <a:chOff x="4968362" y="2079211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DF645C6-F304-90E4-A67D-B6CB30E3A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3BFAD6-1870-5359-24A7-86778E1BDDCA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1676D7-6EB2-0A1C-865F-AE7ECA9B254C}"/>
              </a:ext>
            </a:extLst>
          </p:cNvPr>
          <p:cNvGrpSpPr/>
          <p:nvPr/>
        </p:nvGrpSpPr>
        <p:grpSpPr>
          <a:xfrm>
            <a:off x="6688651" y="2980823"/>
            <a:ext cx="1076632" cy="369332"/>
            <a:chOff x="4704120" y="2356972"/>
            <a:chExt cx="1076632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749BF0C-9169-7722-FFC4-F0019DE7F5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BA3142-0835-1D8E-C13A-BD801555A82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22DB76-B84A-A008-87B7-4FAEEF93CAB2}"/>
              </a:ext>
            </a:extLst>
          </p:cNvPr>
          <p:cNvGrpSpPr/>
          <p:nvPr/>
        </p:nvGrpSpPr>
        <p:grpSpPr>
          <a:xfrm>
            <a:off x="5474446" y="3618650"/>
            <a:ext cx="1068643" cy="369332"/>
            <a:chOff x="3647644" y="4910075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C55948-7DF2-5FF2-2B8C-1B3BC2BDA84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7746C0A-19A2-6617-2022-1DAE296BB8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0ABC7F-95BC-512E-8B2A-641A907E35BE}"/>
              </a:ext>
            </a:extLst>
          </p:cNvPr>
          <p:cNvGrpSpPr/>
          <p:nvPr/>
        </p:nvGrpSpPr>
        <p:grpSpPr>
          <a:xfrm>
            <a:off x="5362019" y="5318896"/>
            <a:ext cx="1064340" cy="369332"/>
            <a:chOff x="3647644" y="5421073"/>
            <a:chExt cx="1064340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AE889C-5D86-40DF-6613-C68279890040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07808A9-0AB0-1E46-85C9-61BED6208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770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81372C-13C8-47BC-9A02-9BD0DC298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569" y="1372819"/>
            <a:ext cx="6556859" cy="4983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https://www.scipy.org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83370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7288BC-A78A-4302-9C96-4B66E1E55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523" y="1372819"/>
            <a:ext cx="6561905" cy="49333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https://www.scipy.org</a:t>
            </a:r>
            <a:r>
              <a:rPr lang="en-US" dirty="0"/>
              <a:t>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199133-685F-4A72-9C2C-058BCC15A682}"/>
              </a:ext>
            </a:extLst>
          </p:cNvPr>
          <p:cNvSpPr/>
          <p:nvPr/>
        </p:nvSpPr>
        <p:spPr>
          <a:xfrm>
            <a:off x="1703438" y="3502742"/>
            <a:ext cx="1710814" cy="250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49FB18-3BBF-4666-8B9C-D0CC49A2883B}"/>
              </a:ext>
            </a:extLst>
          </p:cNvPr>
          <p:cNvSpPr/>
          <p:nvPr/>
        </p:nvSpPr>
        <p:spPr>
          <a:xfrm>
            <a:off x="3227438" y="2693194"/>
            <a:ext cx="621891" cy="268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E296B5-AB96-4475-8F60-88EE10055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359" y="3059104"/>
            <a:ext cx="8369283" cy="16738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234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Numerical Differentiation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Your scientist has asked you to numerically compute the </a:t>
                </a:r>
                <a:r>
                  <a:rPr lang="en-US" sz="2400" b="1" dirty="0"/>
                  <a:t>first</a:t>
                </a:r>
                <a:r>
                  <a:rPr lang="en-US" sz="2400" dirty="0"/>
                  <a:t> derivative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2400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and to plot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across the interval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D23E0-7E6A-1397-73EE-CA6E4C29C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685" y="3085163"/>
            <a:ext cx="3224630" cy="35629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D4135D1-60C0-FF8B-41E8-4D174AB31DC2}"/>
              </a:ext>
            </a:extLst>
          </p:cNvPr>
          <p:cNvGrpSpPr/>
          <p:nvPr/>
        </p:nvGrpSpPr>
        <p:grpSpPr>
          <a:xfrm>
            <a:off x="6718404" y="3429000"/>
            <a:ext cx="1536492" cy="2218046"/>
            <a:chOff x="6718404" y="3429000"/>
            <a:chExt cx="1536492" cy="22180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9D7C91-E4D3-9A04-4011-CB59AB567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4950" y="3429000"/>
              <a:ext cx="1263400" cy="171377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FEF245-3236-4820-9B7A-FB1B535E340D}"/>
                </a:ext>
              </a:extLst>
            </p:cNvPr>
            <p:cNvSpPr txBox="1"/>
            <p:nvPr/>
          </p:nvSpPr>
          <p:spPr>
            <a:xfrm>
              <a:off x="6718404" y="5123826"/>
              <a:ext cx="1536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Pierre de Fermat</a:t>
              </a:r>
            </a:p>
            <a:p>
              <a:pPr algn="ctr"/>
              <a:r>
                <a:rPr lang="en-US" sz="1400" dirty="0"/>
                <a:t>1607-1665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387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9161EB-90E4-F95F-6842-25FAB2426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38" y="1480161"/>
            <a:ext cx="7609524" cy="4876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6F9BB6-A956-F902-B0FE-BF7965ED79D6}"/>
              </a:ext>
            </a:extLst>
          </p:cNvPr>
          <p:cNvGrpSpPr/>
          <p:nvPr/>
        </p:nvGrpSpPr>
        <p:grpSpPr>
          <a:xfrm>
            <a:off x="2607070" y="1758622"/>
            <a:ext cx="1076632" cy="369332"/>
            <a:chOff x="4968362" y="2079211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DF645C6-F304-90E4-A67D-B6CB30E3A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3BFAD6-1870-5359-24A7-86778E1BDDCA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0ADB1D-1948-F9B5-0C13-5E13A92D21BA}"/>
                  </a:ext>
                </a:extLst>
              </p:cNvPr>
              <p:cNvSpPr txBox="1"/>
              <p:nvPr/>
            </p:nvSpPr>
            <p:spPr>
              <a:xfrm>
                <a:off x="6108965" y="1633122"/>
                <a:ext cx="2081787" cy="7415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limLoc m:val="undOvr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0ADB1D-1948-F9B5-0C13-5E13A92D2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965" y="1633122"/>
                <a:ext cx="2081787" cy="741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33FD2E00-B0F3-2FB9-FE09-EE0B1903CCA8}"/>
              </a:ext>
            </a:extLst>
          </p:cNvPr>
          <p:cNvGrpSpPr/>
          <p:nvPr/>
        </p:nvGrpSpPr>
        <p:grpSpPr>
          <a:xfrm>
            <a:off x="3445309" y="2082984"/>
            <a:ext cx="1076632" cy="369332"/>
            <a:chOff x="4704120" y="2356972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B66ACE9-A6D6-504A-1968-C01020145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1A20F4-9D49-3E5E-1BB2-02891A2E82EC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70D144-6EB4-9918-7483-B8182A08DED8}"/>
              </a:ext>
            </a:extLst>
          </p:cNvPr>
          <p:cNvGrpSpPr/>
          <p:nvPr/>
        </p:nvGrpSpPr>
        <p:grpSpPr>
          <a:xfrm>
            <a:off x="3796421" y="3173546"/>
            <a:ext cx="1068643" cy="369332"/>
            <a:chOff x="3647644" y="4910075"/>
            <a:chExt cx="1068643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F0C194-BA07-9081-F3B1-ACBFAC7F4B84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15C38A2-1FC4-F4C3-9237-E5B7A2DF34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CE60DA-3C08-77FF-8B46-2E418E53DA8C}"/>
              </a:ext>
            </a:extLst>
          </p:cNvPr>
          <p:cNvGrpSpPr/>
          <p:nvPr/>
        </p:nvGrpSpPr>
        <p:grpSpPr>
          <a:xfrm>
            <a:off x="5695163" y="3846349"/>
            <a:ext cx="1064340" cy="369332"/>
            <a:chOff x="3647644" y="5421073"/>
            <a:chExt cx="1064340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0B5D04-CE94-B8B7-5E02-796123F1900A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9BDA2D7-B04E-F6BD-8699-821034BFAD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CD1BD49-E646-567A-86B1-97C31E26031B}"/>
              </a:ext>
            </a:extLst>
          </p:cNvPr>
          <p:cNvGrpSpPr/>
          <p:nvPr/>
        </p:nvGrpSpPr>
        <p:grpSpPr>
          <a:xfrm>
            <a:off x="7701348" y="4264108"/>
            <a:ext cx="1068643" cy="369332"/>
            <a:chOff x="3647644" y="5359159"/>
            <a:chExt cx="1068643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3B4C4B-1420-0437-DD93-A613605F2430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FD5BF6F-2071-23A6-305B-FB199EAD67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E36C892-DFB8-5BBC-9FD0-B77C0943158D}"/>
              </a:ext>
            </a:extLst>
          </p:cNvPr>
          <p:cNvSpPr/>
          <p:nvPr/>
        </p:nvSpPr>
        <p:spPr>
          <a:xfrm>
            <a:off x="3617119" y="4349177"/>
            <a:ext cx="325294" cy="20139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4B9460-9A51-0DC8-BD16-71E643CEFFBD}"/>
              </a:ext>
            </a:extLst>
          </p:cNvPr>
          <p:cNvGrpSpPr/>
          <p:nvPr/>
        </p:nvGrpSpPr>
        <p:grpSpPr>
          <a:xfrm>
            <a:off x="6123932" y="4700066"/>
            <a:ext cx="1076632" cy="369332"/>
            <a:chOff x="2157212" y="5356391"/>
            <a:chExt cx="1076632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EA6476-576A-1673-965F-2CBD71C6F60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185EF9B-4945-8BB6-A43C-B32C5F0D5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58FAB3-BAEC-393C-1874-8126BC03F62C}"/>
              </a:ext>
            </a:extLst>
          </p:cNvPr>
          <p:cNvGrpSpPr/>
          <p:nvPr/>
        </p:nvGrpSpPr>
        <p:grpSpPr>
          <a:xfrm>
            <a:off x="5833568" y="5561898"/>
            <a:ext cx="1076632" cy="369332"/>
            <a:chOff x="2157212" y="5356391"/>
            <a:chExt cx="107663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D9A9FEE-6D4B-59E7-4BE7-E6F76BFBBD5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8E9A20C-BB65-9D5F-221A-3CC567585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18E6C079-F0FB-3D47-887F-A1CBF7180DB9}"/>
              </a:ext>
            </a:extLst>
          </p:cNvPr>
          <p:cNvSpPr/>
          <p:nvPr/>
        </p:nvSpPr>
        <p:spPr>
          <a:xfrm>
            <a:off x="2885099" y="5645868"/>
            <a:ext cx="1844297" cy="20139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5BCE36-286D-4F28-4333-6FCB8E676CDE}"/>
              </a:ext>
            </a:extLst>
          </p:cNvPr>
          <p:cNvCxnSpPr/>
          <p:nvPr/>
        </p:nvCxnSpPr>
        <p:spPr>
          <a:xfrm>
            <a:off x="5632163" y="5403954"/>
            <a:ext cx="0" cy="24191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3B3F194-4C1D-20DD-D528-E7B21C0A27CA}"/>
              </a:ext>
            </a:extLst>
          </p:cNvPr>
          <p:cNvSpPr/>
          <p:nvPr/>
        </p:nvSpPr>
        <p:spPr>
          <a:xfrm>
            <a:off x="5798637" y="4345310"/>
            <a:ext cx="960865" cy="20139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5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8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34C376-1BAC-C209-BD53-EF01A7118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86" y="1707489"/>
            <a:ext cx="7866628" cy="2666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3D4043-E4D7-F9CC-0E59-24DE6ACE0CAB}"/>
              </a:ext>
            </a:extLst>
          </p:cNvPr>
          <p:cNvSpPr/>
          <p:nvPr/>
        </p:nvSpPr>
        <p:spPr>
          <a:xfrm>
            <a:off x="2747963" y="2679005"/>
            <a:ext cx="1981200" cy="225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20C9E4-0E8E-F470-23DA-F809D2816240}"/>
              </a:ext>
            </a:extLst>
          </p:cNvPr>
          <p:cNvSpPr txBox="1"/>
          <p:nvPr/>
        </p:nvSpPr>
        <p:spPr>
          <a:xfrm>
            <a:off x="2698230" y="4886740"/>
            <a:ext cx="3747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SciPy uses a high-order </a:t>
            </a:r>
            <a:r>
              <a:rPr lang="en-US" sz="2000" b="1" dirty="0">
                <a:solidFill>
                  <a:srgbClr val="7030A0"/>
                </a:solidFill>
              </a:rPr>
              <a:t>adaptive</a:t>
            </a:r>
            <a:r>
              <a:rPr lang="en-US" sz="2000" dirty="0">
                <a:solidFill>
                  <a:srgbClr val="7030A0"/>
                </a:solidFill>
              </a:rPr>
              <a:t> Gaussian quadrature algorithm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96A207-F0A7-A960-35E9-5EFD44704258}"/>
              </a:ext>
            </a:extLst>
          </p:cNvPr>
          <p:cNvSpPr/>
          <p:nvPr/>
        </p:nvSpPr>
        <p:spPr>
          <a:xfrm>
            <a:off x="2747963" y="3405185"/>
            <a:ext cx="1981200" cy="22512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C546E5-3DA3-3A1C-0313-DEF11A98298B}"/>
              </a:ext>
            </a:extLst>
          </p:cNvPr>
          <p:cNvSpPr/>
          <p:nvPr/>
        </p:nvSpPr>
        <p:spPr>
          <a:xfrm>
            <a:off x="2747963" y="4126602"/>
            <a:ext cx="1981200" cy="22512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9948970-C6D9-3D23-1F84-3CE21DA24BE7}"/>
                  </a:ext>
                </a:extLst>
              </p:cNvPr>
              <p:cNvSpPr/>
              <p:nvPr/>
            </p:nvSpPr>
            <p:spPr>
              <a:xfrm>
                <a:off x="6095384" y="2093159"/>
                <a:ext cx="2199577" cy="9265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4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9948970-C6D9-3D23-1F84-3CE21DA24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384" y="2093159"/>
                <a:ext cx="2199577" cy="926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626C159-6383-2DA4-6E81-759436654BA1}"/>
              </a:ext>
            </a:extLst>
          </p:cNvPr>
          <p:cNvSpPr/>
          <p:nvPr/>
        </p:nvSpPr>
        <p:spPr>
          <a:xfrm>
            <a:off x="2747963" y="1965609"/>
            <a:ext cx="1981200" cy="2251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5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6" grpId="0" animBg="1"/>
      <p:bldP spid="8" grpId="0" animBg="1"/>
      <p:bldP spid="10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90297" y="1836175"/>
                <a:ext cx="2363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297" y="1836175"/>
                <a:ext cx="2363404" cy="369332"/>
              </a:xfrm>
              <a:prstGeom prst="rect">
                <a:avLst/>
              </a:prstGeom>
              <a:blipFill>
                <a:blip r:embed="rId3"/>
                <a:stretch>
                  <a:fillRect l="-1289" r="-283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43673" y="2678471"/>
                <a:ext cx="20566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673" y="2678471"/>
                <a:ext cx="2056653" cy="369332"/>
              </a:xfrm>
              <a:prstGeom prst="rect">
                <a:avLst/>
              </a:prstGeom>
              <a:blipFill>
                <a:blip r:embed="rId4"/>
                <a:stretch>
                  <a:fillRect l="-1479" r="-118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57899" y="3520767"/>
                <a:ext cx="3028201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99" y="3520767"/>
                <a:ext cx="3028201" cy="6939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01381" y="4687639"/>
                <a:ext cx="194123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81" y="4687639"/>
                <a:ext cx="1941236" cy="7012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A549A64D-707F-127F-DB58-041CBC80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F7165-9834-4560-BF69-E50F4936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5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01382" y="1739449"/>
                <a:ext cx="194123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82" y="1739449"/>
                <a:ext cx="1941236" cy="701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247" y="2689684"/>
            <a:ext cx="5180952" cy="36666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E8491-E983-4DDC-9353-C08AAC88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19350C-D44C-4FCD-9A2E-AF2C5FE90ED8}"/>
              </a:ext>
            </a:extLst>
          </p:cNvPr>
          <p:cNvCxnSpPr/>
          <p:nvPr/>
        </p:nvCxnSpPr>
        <p:spPr>
          <a:xfrm>
            <a:off x="5420032" y="3569110"/>
            <a:ext cx="0" cy="2455606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732A24A-8783-4A98-9EFD-03D6D38EDB13}"/>
              </a:ext>
            </a:extLst>
          </p:cNvPr>
          <p:cNvSpPr/>
          <p:nvPr/>
        </p:nvSpPr>
        <p:spPr>
          <a:xfrm rot="956856">
            <a:off x="5622326" y="5780027"/>
            <a:ext cx="398436" cy="636014"/>
          </a:xfrm>
          <a:prstGeom prst="curvedLeftArrow">
            <a:avLst>
              <a:gd name="adj1" fmla="val 25000"/>
              <a:gd name="adj2" fmla="val 50000"/>
              <a:gd name="adj3" fmla="val 405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0EBAE615-7513-39AB-7124-E0133EA3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212119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14" y="1232542"/>
            <a:ext cx="6428571" cy="5123809"/>
          </a:xfrm>
          <a:prstGeom prst="rect">
            <a:avLst/>
          </a:prstGeom>
        </p:spPr>
      </p:pic>
      <p:sp>
        <p:nvSpPr>
          <p:cNvPr id="19" name="Speech Bubble: Rectangle with Corners Rounded 18"/>
          <p:cNvSpPr/>
          <p:nvPr/>
        </p:nvSpPr>
        <p:spPr>
          <a:xfrm>
            <a:off x="5319178" y="4039008"/>
            <a:ext cx="1071102" cy="905286"/>
          </a:xfrm>
          <a:prstGeom prst="wedgeRoundRectCallout">
            <a:avLst>
              <a:gd name="adj1" fmla="val -79267"/>
              <a:gd name="adj2" fmla="val -2219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That square!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5AF30-BCD1-4982-B99A-33DFACF56B94}"/>
              </a:ext>
            </a:extLst>
          </p:cNvPr>
          <p:cNvSpPr/>
          <p:nvPr/>
        </p:nvSpPr>
        <p:spPr>
          <a:xfrm>
            <a:off x="2130426" y="2234381"/>
            <a:ext cx="2863850" cy="2874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92EB0-9E64-48D4-99C6-A6C29FC6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0B9ECF-1ADD-4EE3-B746-5541DBE9EC6B}"/>
              </a:ext>
            </a:extLst>
          </p:cNvPr>
          <p:cNvSpPr/>
          <p:nvPr/>
        </p:nvSpPr>
        <p:spPr>
          <a:xfrm>
            <a:off x="4964779" y="5309419"/>
            <a:ext cx="543743" cy="715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DFE007-22A7-4DD0-B319-73551A8CD125}"/>
              </a:ext>
            </a:extLst>
          </p:cNvPr>
          <p:cNvSpPr/>
          <p:nvPr/>
        </p:nvSpPr>
        <p:spPr>
          <a:xfrm>
            <a:off x="6658385" y="3079149"/>
            <a:ext cx="543743" cy="715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75F3A7D-5AB3-4AC4-9328-3F82D5B9FA76}"/>
              </a:ext>
            </a:extLst>
          </p:cNvPr>
          <p:cNvCxnSpPr>
            <a:stCxn id="3" idx="2"/>
            <a:endCxn id="9" idx="2"/>
          </p:cNvCxnSpPr>
          <p:nvPr/>
        </p:nvCxnSpPr>
        <p:spPr>
          <a:xfrm rot="5400000" flipH="1" flipV="1">
            <a:off x="4968319" y="4062778"/>
            <a:ext cx="2230270" cy="1693606"/>
          </a:xfrm>
          <a:prstGeom prst="bentConnector3">
            <a:avLst>
              <a:gd name="adj1" fmla="val -1025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>
            <a:extLst>
              <a:ext uri="{FF2B5EF4-FFF2-40B4-BE49-F238E27FC236}">
                <a16:creationId xmlns:a16="http://schemas.microsoft.com/office/drawing/2014/main" id="{8BC6FB97-98CB-9870-4FB4-980B9FDE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150835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0" y="1468581"/>
            <a:ext cx="4838095" cy="45238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EBCA08-34E3-4C73-8764-4537783A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04D73-407D-44D6-812C-1B05FAE73627}"/>
              </a:ext>
            </a:extLst>
          </p:cNvPr>
          <p:cNvSpPr/>
          <p:nvPr/>
        </p:nvSpPr>
        <p:spPr>
          <a:xfrm>
            <a:off x="3163529" y="4881715"/>
            <a:ext cx="3229897" cy="936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49ED14-59BC-444C-AB44-5D16AE46DC13}"/>
              </a:ext>
            </a:extLst>
          </p:cNvPr>
          <p:cNvSpPr/>
          <p:nvPr/>
        </p:nvSpPr>
        <p:spPr>
          <a:xfrm>
            <a:off x="2256503" y="2883309"/>
            <a:ext cx="4838095" cy="2957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F354165-D537-E9F0-807A-724CAA18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24197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Cumulative Distribution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1857037" y="1401142"/>
                <a:ext cx="542992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Estimate the probability that a normally distributed random variable will fall within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 the first standard deviation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/>
                  <a:t> of its mean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037" y="1401142"/>
                <a:ext cx="5429927" cy="923330"/>
              </a:xfrm>
              <a:prstGeom prst="rect">
                <a:avLst/>
              </a:prstGeom>
              <a:blipFill>
                <a:blip r:embed="rId2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E4ACD67-8F73-4E8F-8AA2-FD5FAB231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06" y="2827678"/>
            <a:ext cx="4638675" cy="2581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39E170-01ED-4027-8210-FD40113F39D9}"/>
              </a:ext>
            </a:extLst>
          </p:cNvPr>
          <p:cNvSpPr txBox="1"/>
          <p:nvPr/>
        </p:nvSpPr>
        <p:spPr>
          <a:xfrm>
            <a:off x="4756355" y="3179312"/>
            <a:ext cx="3510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integral (the area under the curve) of a probability distribution function (PDF) indicates the probability an observation will fall within that interval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85B07E-B446-4808-8881-35D689C4B00C}"/>
              </a:ext>
            </a:extLst>
          </p:cNvPr>
          <p:cNvCxnSpPr/>
          <p:nvPr/>
        </p:nvCxnSpPr>
        <p:spPr>
          <a:xfrm>
            <a:off x="2626702" y="4311746"/>
            <a:ext cx="970671" cy="0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784AE7-9CFB-4E16-BAE4-5E41A3B768A5}"/>
              </a:ext>
            </a:extLst>
          </p:cNvPr>
          <p:cNvSpPr txBox="1"/>
          <p:nvPr/>
        </p:nvSpPr>
        <p:spPr>
          <a:xfrm>
            <a:off x="1186119" y="5869438"/>
            <a:ext cx="677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Assume we have a </a:t>
            </a:r>
            <a:r>
              <a:rPr lang="en-US" b="1" dirty="0"/>
              <a:t>standard normal </a:t>
            </a:r>
            <a:r>
              <a:rPr lang="en-US" dirty="0"/>
              <a:t>distribution for this problem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B7E4F0F-2879-4801-BFAB-282A7D3C604C}"/>
              </a:ext>
            </a:extLst>
          </p:cNvPr>
          <p:cNvCxnSpPr>
            <a:cxnSpLocks/>
          </p:cNvCxnSpPr>
          <p:nvPr/>
        </p:nvCxnSpPr>
        <p:spPr>
          <a:xfrm flipV="1">
            <a:off x="3112037" y="3594296"/>
            <a:ext cx="1563202" cy="717451"/>
          </a:xfrm>
          <a:prstGeom prst="bentConnector3">
            <a:avLst>
              <a:gd name="adj1" fmla="val 75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7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60EF41-9C92-2DE0-2210-BCF2DEBCD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641" y="2265130"/>
            <a:ext cx="5264066" cy="23822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DC0269-A653-41AB-B5AA-9B2BF61A6A44}"/>
                  </a:ext>
                </a:extLst>
              </p:cNvPr>
              <p:cNvSpPr txBox="1"/>
              <p:nvPr/>
            </p:nvSpPr>
            <p:spPr>
              <a:xfrm>
                <a:off x="745613" y="3564802"/>
                <a:ext cx="2234843" cy="616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DC0269-A653-41AB-B5AA-9B2BF61A6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13" y="3564802"/>
                <a:ext cx="2234843" cy="616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96631-DECE-48DD-BA4A-37F107D736C4}"/>
                  </a:ext>
                </a:extLst>
              </p:cNvPr>
              <p:cNvSpPr txBox="1"/>
              <p:nvPr/>
            </p:nvSpPr>
            <p:spPr>
              <a:xfrm>
                <a:off x="135515" y="2113536"/>
                <a:ext cx="34550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Using the scipy quadrature function, estimate the area under the </a:t>
                </a:r>
                <a:r>
                  <a:rPr lang="en-US" b="1" dirty="0">
                    <a:solidFill>
                      <a:srgbClr val="FF0000"/>
                    </a:solidFill>
                  </a:rPr>
                  <a:t>standard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normal</a:t>
                </a:r>
                <a:r>
                  <a:rPr lang="en-US" dirty="0"/>
                  <a:t> curve</a:t>
                </a:r>
              </a:p>
              <a:p>
                <a:pPr algn="ctr"/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96631-DECE-48DD-BA4A-37F107D7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15" y="2113536"/>
                <a:ext cx="3455039" cy="1200329"/>
              </a:xfrm>
              <a:prstGeom prst="rect">
                <a:avLst/>
              </a:prstGeom>
              <a:blipFill>
                <a:blip r:embed="rId4"/>
                <a:stretch>
                  <a:fillRect t="-3046" r="-88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211311B-ABB5-4B08-9563-E06B19A6DAF8}"/>
              </a:ext>
            </a:extLst>
          </p:cNvPr>
          <p:cNvSpPr txBox="1"/>
          <p:nvPr/>
        </p:nvSpPr>
        <p:spPr>
          <a:xfrm>
            <a:off x="258302" y="4520318"/>
            <a:ext cx="3209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this area the same as the probability of a normally distributed random variable falling within the </a:t>
            </a:r>
            <a:r>
              <a:rPr lang="en-US" b="1" dirty="0">
                <a:solidFill>
                  <a:srgbClr val="7030A0"/>
                </a:solidFill>
              </a:rPr>
              <a:t>first</a:t>
            </a:r>
            <a:r>
              <a:rPr lang="en-US" dirty="0"/>
              <a:t> standard deviation away from the mean?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B54B-B901-4CC8-B8B0-8E2FF54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47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57AEC3-F493-4CBF-ACDD-F792EF3D3F2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stdnormal_area.py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921495-94C1-4996-BA6B-9C268224929A}"/>
              </a:ext>
            </a:extLst>
          </p:cNvPr>
          <p:cNvGrpSpPr/>
          <p:nvPr/>
        </p:nvGrpSpPr>
        <p:grpSpPr>
          <a:xfrm>
            <a:off x="5344082" y="2366853"/>
            <a:ext cx="1076632" cy="369332"/>
            <a:chOff x="4968362" y="2079211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8DEB05-81C4-40E7-9F09-C16F1372A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E48A10-1D58-4BA8-9B1A-07DECC2F3A4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99B37B-33F8-4FFD-9A0E-72432E929353}"/>
              </a:ext>
            </a:extLst>
          </p:cNvPr>
          <p:cNvGrpSpPr/>
          <p:nvPr/>
        </p:nvGrpSpPr>
        <p:grpSpPr>
          <a:xfrm>
            <a:off x="7732748" y="3061745"/>
            <a:ext cx="1076632" cy="369332"/>
            <a:chOff x="4704120" y="2356972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54B343-2110-4A34-B706-38E0B5117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5B39FF-8606-4549-8105-3B41C4C5580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98B5A1-B276-7B98-132F-A0BA2B5C8B1B}"/>
              </a:ext>
            </a:extLst>
          </p:cNvPr>
          <p:cNvGrpSpPr/>
          <p:nvPr/>
        </p:nvGrpSpPr>
        <p:grpSpPr>
          <a:xfrm>
            <a:off x="7192467" y="3774969"/>
            <a:ext cx="1068643" cy="369332"/>
            <a:chOff x="3647644" y="4910075"/>
            <a:chExt cx="106864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40E065-A8BF-6FBF-75A7-233B5D5FD655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6A0E349-EBAB-4502-98BD-DA714F7297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5758F6-09F5-874B-FBE4-4B9F50A5D42B}"/>
              </a:ext>
            </a:extLst>
          </p:cNvPr>
          <p:cNvGrpSpPr/>
          <p:nvPr/>
        </p:nvGrpSpPr>
        <p:grpSpPr>
          <a:xfrm>
            <a:off x="7475895" y="4303527"/>
            <a:ext cx="1064340" cy="369332"/>
            <a:chOff x="3647644" y="5421073"/>
            <a:chExt cx="106434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5095F3-6EB4-8A17-80BE-47FC91DEC5D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3BB2C22-A1C2-C825-3252-7E3C0A288A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AB644A-A30F-85A8-C009-E1F9BC509B1D}"/>
                  </a:ext>
                </a:extLst>
              </p:cNvPr>
              <p:cNvSpPr txBox="1"/>
              <p:nvPr/>
            </p:nvSpPr>
            <p:spPr>
              <a:xfrm>
                <a:off x="4447119" y="5192475"/>
                <a:ext cx="36891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For a standard normal distribution,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AB644A-A30F-85A8-C009-E1F9BC509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119" y="5192475"/>
                <a:ext cx="3689110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14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1857037" y="1401142"/>
                <a:ext cx="542992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Estimate the probability that a normally distributed random variable will fall within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 the first standard deviation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/>
                  <a:t> of its mean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037" y="1401142"/>
                <a:ext cx="5429927" cy="923330"/>
              </a:xfrm>
              <a:prstGeom prst="rect">
                <a:avLst/>
              </a:prstGeom>
              <a:blipFill>
                <a:blip r:embed="rId2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F4DA603-C6BF-429A-A740-3901793B99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095"/>
          <a:stretch/>
        </p:blipFill>
        <p:spPr>
          <a:xfrm>
            <a:off x="440054" y="2324472"/>
            <a:ext cx="7964541" cy="403187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28A28E-DDA8-474E-893B-833E32363BD8}"/>
              </a:ext>
            </a:extLst>
          </p:cNvPr>
          <p:cNvCxnSpPr/>
          <p:nvPr/>
        </p:nvCxnSpPr>
        <p:spPr>
          <a:xfrm flipV="1">
            <a:off x="4289631" y="3318387"/>
            <a:ext cx="0" cy="2672839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CEE225-40E0-4688-8082-00A8F02F6E7D}"/>
              </a:ext>
            </a:extLst>
          </p:cNvPr>
          <p:cNvCxnSpPr/>
          <p:nvPr/>
        </p:nvCxnSpPr>
        <p:spPr>
          <a:xfrm flipV="1">
            <a:off x="5879998" y="3318386"/>
            <a:ext cx="0" cy="2672839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DFCFC9A-CBC5-4C51-88CD-EA22DF5171FA}"/>
              </a:ext>
            </a:extLst>
          </p:cNvPr>
          <p:cNvSpPr/>
          <p:nvPr/>
        </p:nvSpPr>
        <p:spPr>
          <a:xfrm>
            <a:off x="4422324" y="5574890"/>
            <a:ext cx="494071" cy="272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CCF2E3-8F13-4C5D-8313-12827D783644}"/>
              </a:ext>
            </a:extLst>
          </p:cNvPr>
          <p:cNvSpPr/>
          <p:nvPr/>
        </p:nvSpPr>
        <p:spPr>
          <a:xfrm>
            <a:off x="5253235" y="5574889"/>
            <a:ext cx="494071" cy="272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146D6A-A4E3-4A50-BFF9-88A83A6553D4}"/>
              </a:ext>
            </a:extLst>
          </p:cNvPr>
          <p:cNvCxnSpPr/>
          <p:nvPr/>
        </p:nvCxnSpPr>
        <p:spPr>
          <a:xfrm>
            <a:off x="4289631" y="4254909"/>
            <a:ext cx="159036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0B8B3FF-32B7-476F-98EF-AE314933F7F8}"/>
              </a:ext>
            </a:extLst>
          </p:cNvPr>
          <p:cNvCxnSpPr>
            <a:cxnSpLocks/>
            <a:endCxn id="20" idx="0"/>
          </p:cNvCxnSpPr>
          <p:nvPr/>
        </p:nvCxnSpPr>
        <p:spPr>
          <a:xfrm rot="5400000">
            <a:off x="5661534" y="2527611"/>
            <a:ext cx="1133448" cy="2291649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225F525-CF51-49E5-A749-0830B17CA7BD}"/>
              </a:ext>
            </a:extLst>
          </p:cNvPr>
          <p:cNvSpPr/>
          <p:nvPr/>
        </p:nvSpPr>
        <p:spPr>
          <a:xfrm>
            <a:off x="4968133" y="4240159"/>
            <a:ext cx="228600" cy="204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6246B34-E1A9-4DFB-1B13-051D76039B76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stdnormal_area.py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D046A-3973-4DF3-C2B5-DA4D7F2366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02"/>
          <a:stretch/>
        </p:blipFill>
        <p:spPr>
          <a:xfrm>
            <a:off x="3124556" y="2865550"/>
            <a:ext cx="5122421" cy="21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3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Dirichlet's Pathological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Dirichlet function is defined as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→∞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!∙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mpmath</a:t>
                </a:r>
                <a:r>
                  <a:rPr lang="en-US" sz="2400" dirty="0"/>
                  <a:t> package for Python (</a:t>
                </a:r>
                <a:r>
                  <a:rPr lang="en-US" sz="2400" dirty="0">
                    <a:hlinkClick r:id="rId2"/>
                  </a:rPr>
                  <a:t>https://mpmath.org/doc/current</a:t>
                </a:r>
                <a:r>
                  <a:rPr lang="en-US" sz="2400" dirty="0"/>
                  <a:t>) to calculate and display the values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2.5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Functions like </a:t>
                </a:r>
                <a:r>
                  <a:rPr lang="en-US" sz="2400" b="1" dirty="0" err="1"/>
                  <a:t>mpmath.power</a:t>
                </a:r>
                <a:r>
                  <a:rPr lang="en-US" sz="2400" b="1" dirty="0"/>
                  <a:t>()</a:t>
                </a:r>
                <a:r>
                  <a:rPr lang="en-US" sz="2400" dirty="0"/>
                  <a:t>,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mpmath.cos</a:t>
                </a:r>
                <a:r>
                  <a:rPr lang="en-US" sz="2400" b="1" dirty="0"/>
                  <a:t>()</a:t>
                </a:r>
                <a:r>
                  <a:rPr lang="en-US" sz="2400" dirty="0"/>
                  <a:t>, and the </a:t>
                </a:r>
                <a:r>
                  <a:rPr lang="en-US" sz="2400" b="1" dirty="0" err="1"/>
                  <a:t>mpmath.factorial</a:t>
                </a:r>
                <a:r>
                  <a:rPr lang="en-US" sz="2400" b="1" dirty="0"/>
                  <a:t>()</a:t>
                </a:r>
                <a:r>
                  <a:rPr lang="en-US" sz="2400" dirty="0"/>
                  <a:t> functions, along with the </a:t>
                </a:r>
                <a:r>
                  <a:rPr lang="en-US" sz="2400" b="1" dirty="0" err="1"/>
                  <a:t>mpmath.pi</a:t>
                </a:r>
                <a:r>
                  <a:rPr lang="en-US" sz="2400" dirty="0"/>
                  <a:t> constant, will handle large numbers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are many </a:t>
                </a:r>
                <a:r>
                  <a:rPr lang="en-US" sz="2400" dirty="0" err="1"/>
                  <a:t>videoes</a:t>
                </a:r>
                <a:r>
                  <a:rPr lang="en-US" sz="2400" dirty="0"/>
                  <a:t> on the Dirichlet function, such as </a:t>
                </a:r>
                <a:r>
                  <a:rPr lang="en-US" sz="2400" dirty="0">
                    <a:hlinkClick r:id="rId3"/>
                  </a:rPr>
                  <a:t>https://www.youtube.com/watch?v=LeGWPuRdetM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05" t="-196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8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5B6439-41E6-140A-FAE2-84DA1CCE95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Derivative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5B6439-41E6-140A-FAE2-84DA1CCE9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D592C2-F8DF-537F-4137-13A888941618}"/>
                  </a:ext>
                </a:extLst>
              </p:cNvPr>
              <p:cNvSpPr txBox="1"/>
              <p:nvPr/>
            </p:nvSpPr>
            <p:spPr>
              <a:xfrm>
                <a:off x="2693537" y="1690689"/>
                <a:ext cx="385721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D592C2-F8DF-537F-4137-13A888941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537" y="1690689"/>
                <a:ext cx="3857210" cy="537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0BE812-E5E2-281F-E2C0-5012F496EB97}"/>
                  </a:ext>
                </a:extLst>
              </p:cNvPr>
              <p:cNvSpPr txBox="1"/>
              <p:nvPr/>
            </p:nvSpPr>
            <p:spPr>
              <a:xfrm>
                <a:off x="628650" y="2644732"/>
                <a:ext cx="5796908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  <m:func>
                                            <m:func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0BE812-E5E2-281F-E2C0-5012F496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644732"/>
                <a:ext cx="5796908" cy="544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F1477B-966C-C36D-F6AC-DF2D77043C1B}"/>
                  </a:ext>
                </a:extLst>
              </p:cNvPr>
              <p:cNvSpPr txBox="1"/>
              <p:nvPr/>
            </p:nvSpPr>
            <p:spPr>
              <a:xfrm>
                <a:off x="753839" y="3605508"/>
                <a:ext cx="535236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F1477B-966C-C36D-F6AC-DF2D77043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39" y="3605508"/>
                <a:ext cx="5352363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16CD92-84E3-9377-77B9-2BE0E5E7C788}"/>
                  </a:ext>
                </a:extLst>
              </p:cNvPr>
              <p:cNvSpPr txBox="1"/>
              <p:nvPr/>
            </p:nvSpPr>
            <p:spPr>
              <a:xfrm>
                <a:off x="753838" y="4644382"/>
                <a:ext cx="5596789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16CD92-84E3-9377-77B9-2BE0E5E7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38" y="4644382"/>
                <a:ext cx="5596789" cy="6279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8DB878-227C-C5EB-D506-032C792AB31E}"/>
                  </a:ext>
                </a:extLst>
              </p:cNvPr>
              <p:cNvSpPr txBox="1"/>
              <p:nvPr/>
            </p:nvSpPr>
            <p:spPr>
              <a:xfrm>
                <a:off x="753837" y="5688897"/>
                <a:ext cx="5596789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8DB878-227C-C5EB-D506-032C792AB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37" y="5688897"/>
                <a:ext cx="5596789" cy="6279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A7576B-F2D1-CF90-17EF-F182A0638C22}"/>
                  </a:ext>
                </a:extLst>
              </p:cNvPr>
              <p:cNvSpPr txBox="1"/>
              <p:nvPr/>
            </p:nvSpPr>
            <p:spPr>
              <a:xfrm>
                <a:off x="6752168" y="5550397"/>
                <a:ext cx="1935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func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func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A7576B-F2D1-CF90-17EF-F182A0638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168" y="5550397"/>
                <a:ext cx="193553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4826049-4714-E5A1-3DEA-3F4901F9DC07}"/>
              </a:ext>
            </a:extLst>
          </p:cNvPr>
          <p:cNvSpPr txBox="1"/>
          <p:nvPr/>
        </p:nvSpPr>
        <p:spPr>
          <a:xfrm>
            <a:off x="6688385" y="230474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Angle Sum Identity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3CA8C4-2AF8-A879-9FEF-6D99F518BB2B}"/>
              </a:ext>
            </a:extLst>
          </p:cNvPr>
          <p:cNvSpPr txBox="1"/>
          <p:nvPr/>
        </p:nvSpPr>
        <p:spPr>
          <a:xfrm>
            <a:off x="6694943" y="324446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Collect like terms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3394DC-D454-DFDE-3D25-C2F710B37AC1}"/>
              </a:ext>
            </a:extLst>
          </p:cNvPr>
          <p:cNvSpPr/>
          <p:nvPr/>
        </p:nvSpPr>
        <p:spPr>
          <a:xfrm>
            <a:off x="3278981" y="3602567"/>
            <a:ext cx="1102866" cy="62799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8D8C6B9-C422-2265-A005-57FF9FEECECC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>
            <a:off x="3830414" y="3602567"/>
            <a:ext cx="3335238" cy="913672"/>
          </a:xfrm>
          <a:prstGeom prst="bentConnector4">
            <a:avLst>
              <a:gd name="adj1" fmla="val 14317"/>
              <a:gd name="adj2" fmla="val 125020"/>
            </a:avLst>
          </a:prstGeom>
          <a:ln w="28575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2A1650A-3A5D-C6BB-F4F7-BACB542AD436}"/>
              </a:ext>
            </a:extLst>
          </p:cNvPr>
          <p:cNvSpPr/>
          <p:nvPr/>
        </p:nvSpPr>
        <p:spPr>
          <a:xfrm>
            <a:off x="3345656" y="4641681"/>
            <a:ext cx="1226344" cy="30313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093EF86-7984-3B0C-3875-2E8F4EF58FA3}"/>
              </a:ext>
            </a:extLst>
          </p:cNvPr>
          <p:cNvCxnSpPr>
            <a:cxnSpLocks/>
            <a:stCxn id="6" idx="1"/>
            <a:endCxn id="31" idx="0"/>
          </p:cNvCxnSpPr>
          <p:nvPr/>
        </p:nvCxnSpPr>
        <p:spPr>
          <a:xfrm rot="10800000">
            <a:off x="3958828" y="4641681"/>
            <a:ext cx="2793340" cy="1047216"/>
          </a:xfrm>
          <a:prstGeom prst="bentConnector4">
            <a:avLst>
              <a:gd name="adj1" fmla="val 11387"/>
              <a:gd name="adj2" fmla="val 127555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7B934D-66EC-4AEE-88B9-992E4739EF33}"/>
              </a:ext>
            </a:extLst>
          </p:cNvPr>
          <p:cNvGrpSpPr/>
          <p:nvPr/>
        </p:nvGrpSpPr>
        <p:grpSpPr>
          <a:xfrm>
            <a:off x="6688384" y="3858526"/>
            <a:ext cx="2057400" cy="946093"/>
            <a:chOff x="6688384" y="3858526"/>
            <a:chExt cx="2057400" cy="9460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54376C8-EC8B-ABAE-4822-198EA31FAF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65652" y="4227858"/>
                  <a:ext cx="1102866" cy="576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smtClean="0">
                                    <a:ln>
                                      <a:solidFill>
                                        <a:srgbClr val="7030A0"/>
                                      </a:solidFill>
                                    </a:ln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n>
                                      <a:solidFill>
                                        <a:srgbClr val="7030A0"/>
                                      </a:solidFill>
                                    </a:ln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n>
                                          <a:solidFill>
                                            <a:srgbClr val="7030A0"/>
                                          </a:solidFill>
                                        </a:ln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n>
                                          <a:solidFill>
                                            <a:srgbClr val="7030A0"/>
                                          </a:solidFill>
                                        </a:ln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n>
                                      <a:solidFill>
                                        <a:srgbClr val="7030A0"/>
                                      </a:solidFill>
                                    </a:ln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n>
                                      <a:solidFill>
                                        <a:srgbClr val="7030A0"/>
                                      </a:solidFill>
                                    </a:ln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n>
                                          <a:solidFill>
                                            <a:srgbClr val="7030A0"/>
                                          </a:solidFill>
                                        </a:ln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n>
                                          <a:solidFill>
                                            <a:srgbClr val="7030A0"/>
                                          </a:solidFill>
                                        </a:ln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en-US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54376C8-EC8B-ABAE-4822-198EA31FA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5652" y="4227858"/>
                  <a:ext cx="1102866" cy="576761"/>
                </a:xfrm>
                <a:prstGeom prst="rect">
                  <a:avLst/>
                </a:prstGeom>
                <a:blipFill>
                  <a:blip r:embed="rId10"/>
                  <a:stretch>
                    <a:fillRect b="-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7B3C97-E19B-E313-B94A-EE23B8B5A1CD}"/>
                </a:ext>
              </a:extLst>
            </p:cNvPr>
            <p:cNvSpPr txBox="1"/>
            <p:nvPr/>
          </p:nvSpPr>
          <p:spPr>
            <a:xfrm>
              <a:off x="6688384" y="3858526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rPr>
                <a:t>Multiply By: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02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  <p:bldP spid="6" grpId="0"/>
      <p:bldP spid="17" grpId="0"/>
      <p:bldP spid="18" grpId="0"/>
      <p:bldP spid="7" grpId="1" animBg="1"/>
      <p:bldP spid="3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72B6C5B5-6D42-CF6D-CF47-D06AF43E8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23" y="1602690"/>
            <a:ext cx="7887545" cy="4584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dirichlet_function.py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B3D7C43-772A-11F2-877C-9B239775E4CF}"/>
              </a:ext>
            </a:extLst>
          </p:cNvPr>
          <p:cNvGrpSpPr/>
          <p:nvPr/>
        </p:nvGrpSpPr>
        <p:grpSpPr>
          <a:xfrm>
            <a:off x="2160885" y="1587678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1E20CD0-34F7-BFE7-67B2-4AE7512E6D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9DD142-D395-D9A5-D3E1-B9B3E5215D6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09C691-7B1F-FB12-0F40-68DC5B4A75DE}"/>
              </a:ext>
            </a:extLst>
          </p:cNvPr>
          <p:cNvGrpSpPr/>
          <p:nvPr/>
        </p:nvGrpSpPr>
        <p:grpSpPr>
          <a:xfrm>
            <a:off x="5474647" y="2106906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F0BCBC-7651-B510-C21F-E70122C516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77802F-E972-45A7-B8F8-AE65BABC27B0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5C1D3A-395A-98AD-0DBC-A80CFFF7907C}"/>
              </a:ext>
            </a:extLst>
          </p:cNvPr>
          <p:cNvGrpSpPr/>
          <p:nvPr/>
        </p:nvGrpSpPr>
        <p:grpSpPr>
          <a:xfrm>
            <a:off x="5433084" y="5004164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20C0D2-B886-50AB-7AA2-C42643597BF5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8E4FBAB-A54B-AE76-246C-6B592196B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6DFCB1-A9D0-A697-5384-DDC503A5BC12}"/>
              </a:ext>
            </a:extLst>
          </p:cNvPr>
          <p:cNvGrpSpPr/>
          <p:nvPr/>
        </p:nvGrpSpPr>
        <p:grpSpPr>
          <a:xfrm>
            <a:off x="3510109" y="2907623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32B58D-AE0E-54CD-B877-E7F78CD00068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66CDF3-330F-3050-6C30-82DBAAD62A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B95AC6-84E1-AEB4-3033-9B1CA2FBB6F4}"/>
              </a:ext>
            </a:extLst>
          </p:cNvPr>
          <p:cNvGrpSpPr/>
          <p:nvPr/>
        </p:nvGrpSpPr>
        <p:grpSpPr>
          <a:xfrm>
            <a:off x="1998544" y="3161151"/>
            <a:ext cx="1068643" cy="369332"/>
            <a:chOff x="3647644" y="5359159"/>
            <a:chExt cx="106864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57A8EA-7765-54C6-FC0B-ABFBA887CDCC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6A34F48-15BD-8E49-2811-550471F85C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33173E-F78E-7938-675F-46008C07FFFB}"/>
              </a:ext>
            </a:extLst>
          </p:cNvPr>
          <p:cNvGrpSpPr/>
          <p:nvPr/>
        </p:nvGrpSpPr>
        <p:grpSpPr>
          <a:xfrm>
            <a:off x="6190308" y="4001175"/>
            <a:ext cx="976653" cy="669110"/>
            <a:chOff x="1351799" y="5305142"/>
            <a:chExt cx="976653" cy="6691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2BD7D1-B808-A320-C9A4-0DB7C3E22D90}"/>
                </a:ext>
              </a:extLst>
            </p:cNvPr>
            <p:cNvSpPr txBox="1"/>
            <p:nvPr/>
          </p:nvSpPr>
          <p:spPr>
            <a:xfrm>
              <a:off x="1944994" y="5604920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ABDCA0E-6935-22C5-88A7-BCADB1123C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51799" y="5305142"/>
              <a:ext cx="646661" cy="3815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0DBB0F-569F-5537-EF23-DB326B94B78C}"/>
              </a:ext>
            </a:extLst>
          </p:cNvPr>
          <p:cNvGrpSpPr/>
          <p:nvPr/>
        </p:nvGrpSpPr>
        <p:grpSpPr>
          <a:xfrm>
            <a:off x="3416430" y="3937431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B3D942-3EF3-DE63-101B-975BD53BE20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153CFF2-B329-0C5D-1B83-68A87EDB04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321FA8-81F2-24F5-0DF6-08846E3A8855}"/>
              </a:ext>
            </a:extLst>
          </p:cNvPr>
          <p:cNvGrpSpPr/>
          <p:nvPr/>
        </p:nvGrpSpPr>
        <p:grpSpPr>
          <a:xfrm>
            <a:off x="7443298" y="5503021"/>
            <a:ext cx="1076632" cy="369332"/>
            <a:chOff x="2157212" y="5356391"/>
            <a:chExt cx="1076632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1CE98C-94C7-728E-38F6-6C982F64A7F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27F7E37-2AA2-EAB8-E940-6FE0F5796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A82EA20-32FC-9A21-CB67-0E2C2BBBB312}"/>
              </a:ext>
            </a:extLst>
          </p:cNvPr>
          <p:cNvGrpSpPr/>
          <p:nvPr/>
        </p:nvGrpSpPr>
        <p:grpSpPr>
          <a:xfrm>
            <a:off x="2141429" y="3421504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F3496D-13D8-61DA-262D-9FE59A6C90D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28BD05F-4824-3F64-6132-10908115A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AD39C5-B845-86FF-784A-A4FADFD192C5}"/>
              </a:ext>
            </a:extLst>
          </p:cNvPr>
          <p:cNvGrpSpPr/>
          <p:nvPr/>
        </p:nvGrpSpPr>
        <p:grpSpPr>
          <a:xfrm>
            <a:off x="6149202" y="5784889"/>
            <a:ext cx="1076632" cy="369332"/>
            <a:chOff x="2157212" y="5356391"/>
            <a:chExt cx="1076632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3EB7F11-E71D-2357-F082-519CE307DCE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7FEC174-2FE8-74B7-B4D1-6E0A38171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12A54E-BE77-EEF1-3B3B-5A3DA053ABF8}"/>
                  </a:ext>
                </a:extLst>
              </p:cNvPr>
              <p:cNvSpPr txBox="1"/>
              <p:nvPr/>
            </p:nvSpPr>
            <p:spPr>
              <a:xfrm>
                <a:off x="4778201" y="3094912"/>
                <a:ext cx="3550000" cy="5223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→∞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!∙</m:t>
                                                  </m:r>
                                                  <m: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  <m: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  <m:sup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12A54E-BE77-EEF1-3B3B-5A3DA053A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201" y="3094912"/>
                <a:ext cx="3550000" cy="522387"/>
              </a:xfrm>
              <a:prstGeom prst="rect">
                <a:avLst/>
              </a:prstGeom>
              <a:blipFill>
                <a:blip r:embed="rId3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3DCB1437-5BA2-B268-25B7-D83C61ECF45F}"/>
              </a:ext>
            </a:extLst>
          </p:cNvPr>
          <p:cNvSpPr txBox="1"/>
          <p:nvPr/>
        </p:nvSpPr>
        <p:spPr>
          <a:xfrm>
            <a:off x="1571631" y="4304919"/>
            <a:ext cx="428868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4"/>
              </a:rPr>
              <a:t>https://mpmath.org/doc/current/general.html#chop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732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dirichlet_function.py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52C0F-D971-2E29-2D04-287B37FB5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993" y="1690689"/>
            <a:ext cx="3052013" cy="1673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EE3C15-5C99-E62A-AD8F-05E38DDBC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808" y="3978368"/>
            <a:ext cx="6352381" cy="19142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B92D26-42F5-84EB-479D-C1CBEE99E0C7}"/>
              </a:ext>
            </a:extLst>
          </p:cNvPr>
          <p:cNvSpPr/>
          <p:nvPr/>
        </p:nvSpPr>
        <p:spPr>
          <a:xfrm>
            <a:off x="5410200" y="5606322"/>
            <a:ext cx="964406" cy="3158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0C3CCB-E63E-4B86-E530-69A31098C26A}"/>
              </a:ext>
            </a:extLst>
          </p:cNvPr>
          <p:cNvSpPr/>
          <p:nvPr/>
        </p:nvSpPr>
        <p:spPr>
          <a:xfrm>
            <a:off x="1270117" y="5501390"/>
            <a:ext cx="6352381" cy="470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5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Real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0F72EB-C732-AF51-5A3C-DBA695189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26" y="1790817"/>
            <a:ext cx="6365347" cy="42727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7BB00D-8AD3-0172-4476-CF80E3A983ED}"/>
              </a:ext>
            </a:extLst>
          </p:cNvPr>
          <p:cNvSpPr txBox="1"/>
          <p:nvPr/>
        </p:nvSpPr>
        <p:spPr>
          <a:xfrm>
            <a:off x="217357" y="2465882"/>
            <a:ext cx="107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Riemann Integral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B68CD3-D3E9-8919-6278-55BA8D7AE040}"/>
              </a:ext>
            </a:extLst>
          </p:cNvPr>
          <p:cNvSpPr txBox="1"/>
          <p:nvPr/>
        </p:nvSpPr>
        <p:spPr>
          <a:xfrm>
            <a:off x="217357" y="4649449"/>
            <a:ext cx="107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Lebesgue Integral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229EF1-09B2-E49D-E7B3-4AB4C12D6BA1}"/>
              </a:ext>
            </a:extLst>
          </p:cNvPr>
          <p:cNvGrpSpPr/>
          <p:nvPr/>
        </p:nvGrpSpPr>
        <p:grpSpPr>
          <a:xfrm>
            <a:off x="7560738" y="698151"/>
            <a:ext cx="1194455" cy="2471918"/>
            <a:chOff x="7569675" y="595325"/>
            <a:chExt cx="1194455" cy="247191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4A218DF-9359-C44C-4147-55704060E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0086" y="595325"/>
              <a:ext cx="1113633" cy="15742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ABD1A3-E8C3-F1D3-3B64-4844545012AD}"/>
                </a:ext>
              </a:extLst>
            </p:cNvPr>
            <p:cNvSpPr txBox="1"/>
            <p:nvPr/>
          </p:nvSpPr>
          <p:spPr>
            <a:xfrm>
              <a:off x="7569675" y="2174691"/>
              <a:ext cx="1194455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Henri Lebesgue</a:t>
              </a:r>
            </a:p>
            <a:p>
              <a:pPr algn="ctr"/>
              <a:r>
                <a:rPr lang="en-US" sz="1600" dirty="0"/>
                <a:t>(1875-1941)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2B90B31-0504-62CF-AC0C-D584FD926F00}"/>
              </a:ext>
            </a:extLst>
          </p:cNvPr>
          <p:cNvSpPr/>
          <p:nvPr/>
        </p:nvSpPr>
        <p:spPr>
          <a:xfrm>
            <a:off x="217357" y="3859967"/>
            <a:ext cx="7629994" cy="2496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5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10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We can numerically estimate a first derivative using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Fermat's Difference Quotient </a:t>
                </a:r>
                <a:r>
                  <a:rPr lang="en-US" sz="2400" dirty="0"/>
                  <a:t>and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higher-order derivatives </a:t>
                </a:r>
                <a:r>
                  <a:rPr lang="en-US" sz="2400" dirty="0"/>
                  <a:t>using </a:t>
                </a:r>
                <a:r>
                  <a:rPr lang="en-US" sz="2400" b="1" dirty="0"/>
                  <a:t>Newton's</a:t>
                </a:r>
                <a:r>
                  <a:rPr lang="en-US" sz="2400" dirty="0"/>
                  <a:t> Difference Quotient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𝑘h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50" dirty="0"/>
              </a:p>
              <a:p>
                <a:r>
                  <a:rPr lang="en-US" sz="2400" dirty="0"/>
                  <a:t>Using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Simpson's Rule</a:t>
                </a:r>
                <a:r>
                  <a:rPr lang="en-US" sz="2400" b="1" dirty="0"/>
                  <a:t> </a:t>
                </a:r>
                <a:r>
                  <a:rPr lang="en-US" sz="2400" dirty="0"/>
                  <a:t>provides better estimates for most integrands because it fits a parabola to the top of the interval to better match a curving function</a:t>
                </a:r>
              </a:p>
              <a:p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adaptative quadrature </a:t>
                </a:r>
                <a:r>
                  <a:rPr lang="en-US" sz="2400" dirty="0"/>
                  <a:t>approach gains greater accuracy in regions of high rates of change and gains speed across relatively flat regions versus using fixed width intervals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1005" t="-1828" r="-1391" b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10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8709" y="1825624"/>
                <a:ext cx="7886700" cy="453072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SciPy Integration </a:t>
                </a:r>
                <a:r>
                  <a:rPr lang="en-US" sz="2400" dirty="0"/>
                  <a:t>sub-package, with its </a:t>
                </a:r>
                <a:r>
                  <a:rPr lang="en-US" sz="2400" b="1" dirty="0"/>
                  <a:t>quad()</a:t>
                </a:r>
                <a:r>
                  <a:rPr lang="en-US" sz="2400" dirty="0"/>
                  <a:t> function, provides a highly efficient and accurate numerical integrator</a:t>
                </a:r>
              </a:p>
              <a:p>
                <a:r>
                  <a:rPr lang="en-US" sz="2400" dirty="0"/>
                  <a:t>The integral of the PDF for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Standard Normal </a:t>
                </a:r>
                <a:r>
                  <a:rPr lang="en-US" sz="2400" dirty="0"/>
                  <a:t>distribution between -1 to 1 is the same as the probability a random variable will fall within one standard deviation</a:t>
                </a:r>
              </a:p>
              <a:p>
                <a:r>
                  <a:rPr lang="en-US" sz="2400" dirty="0"/>
                  <a:t>Pathological functions like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Dirichlet's</a:t>
                </a:r>
                <a:r>
                  <a:rPr lang="en-US" sz="2400" dirty="0"/>
                  <a:t> demonstrate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nowhere continuous </a:t>
                </a:r>
                <a:r>
                  <a:rPr lang="en-US" sz="2400" dirty="0"/>
                  <a:t>property but do have a </a:t>
                </a:r>
                <a:r>
                  <a:rPr lang="en-US" sz="2400" b="1" dirty="0"/>
                  <a:t>Lebesgue</a:t>
                </a:r>
                <a:r>
                  <a:rPr lang="en-US" sz="2400" dirty="0"/>
                  <a:t> </a:t>
                </a:r>
                <a:r>
                  <a:rPr lang="en-US" sz="2400" i="1" dirty="0"/>
                  <a:t>measure</a:t>
                </a:r>
                <a:endParaRPr lang="en-US" sz="2400" dirty="0"/>
              </a:p>
              <a:p>
                <a:r>
                  <a:rPr lang="en-US" sz="2400" dirty="0"/>
                  <a:t>The </a:t>
                </a:r>
                <a:r>
                  <a:rPr lang="en-US" sz="2400" b="1" dirty="0"/>
                  <a:t>Weierstrass</a:t>
                </a:r>
                <a:r>
                  <a:rPr lang="en-US" sz="2400" dirty="0"/>
                  <a:t> function is everywhere continuous but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nowhere differentiable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8709" y="1825624"/>
                <a:ext cx="7886700" cy="4530727"/>
              </a:xfrm>
              <a:blipFill>
                <a:blip r:embed="rId2"/>
                <a:stretch>
                  <a:fillRect l="-1005" t="-1882" r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5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10-01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B0373E-9C80-6DAE-D091-009146C9E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Create a Python program called </a:t>
                </a:r>
                <a:r>
                  <a:rPr lang="en-US" sz="2400" b="1" dirty="0"/>
                  <a:t>ladder_problem.py </a:t>
                </a:r>
                <a:r>
                  <a:rPr lang="en-US" sz="2400" dirty="0"/>
                  <a:t>that uses SciPy to calculate and display the maximum ladder length possible that will fit around the corner depicted on the next slide</a:t>
                </a:r>
              </a:p>
              <a:p>
                <a:r>
                  <a:rPr lang="en-US" sz="2400" dirty="0"/>
                  <a:t>Additionally, using pyplot, graph the function describing the maximal ladder length as a function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(see following diagram)</a:t>
                </a:r>
              </a:p>
              <a:p>
                <a:r>
                  <a:rPr lang="en-US" sz="2400" dirty="0"/>
                  <a:t>Finally, plot the point where this function has a zero rate of change</a:t>
                </a:r>
              </a:p>
              <a:p>
                <a:r>
                  <a:rPr lang="en-US" sz="2400" dirty="0"/>
                  <a:t>Upload your solution to the BNL QIS101 SharePoint site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B0373E-9C80-6DAE-D091-009146C9E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6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10-01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56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00E012-79B7-7E23-7ACE-7F9F086014AB}"/>
              </a:ext>
            </a:extLst>
          </p:cNvPr>
          <p:cNvCxnSpPr>
            <a:cxnSpLocks/>
          </p:cNvCxnSpPr>
          <p:nvPr/>
        </p:nvCxnSpPr>
        <p:spPr>
          <a:xfrm>
            <a:off x="1367942" y="3818876"/>
            <a:ext cx="250058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5E4A59-39AD-DE2E-676C-6223EC06B569}"/>
              </a:ext>
            </a:extLst>
          </p:cNvPr>
          <p:cNvCxnSpPr>
            <a:cxnSpLocks/>
          </p:cNvCxnSpPr>
          <p:nvPr/>
        </p:nvCxnSpPr>
        <p:spPr>
          <a:xfrm flipV="1">
            <a:off x="1367942" y="4834128"/>
            <a:ext cx="3299156" cy="4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B9B8E8-FDA6-ED5A-7788-7B27D5E60275}"/>
              </a:ext>
            </a:extLst>
          </p:cNvPr>
          <p:cNvCxnSpPr>
            <a:cxnSpLocks/>
          </p:cNvCxnSpPr>
          <p:nvPr/>
        </p:nvCxnSpPr>
        <p:spPr>
          <a:xfrm>
            <a:off x="3868522" y="1880007"/>
            <a:ext cx="0" cy="1953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5ACA60-CA04-F2FE-84DE-06EFBF615126}"/>
              </a:ext>
            </a:extLst>
          </p:cNvPr>
          <p:cNvCxnSpPr>
            <a:cxnSpLocks/>
          </p:cNvCxnSpPr>
          <p:nvPr/>
        </p:nvCxnSpPr>
        <p:spPr>
          <a:xfrm>
            <a:off x="4659781" y="1887322"/>
            <a:ext cx="0" cy="2954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70503C-5918-ECE2-3FB3-DCCBDCEB71BF}"/>
              </a:ext>
            </a:extLst>
          </p:cNvPr>
          <p:cNvCxnSpPr>
            <a:cxnSpLocks/>
          </p:cNvCxnSpPr>
          <p:nvPr/>
        </p:nvCxnSpPr>
        <p:spPr>
          <a:xfrm flipV="1">
            <a:off x="2852928" y="3041296"/>
            <a:ext cx="1806853" cy="180014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AFA96D-453D-73EE-D1B0-D5AFDD86E960}"/>
              </a:ext>
            </a:extLst>
          </p:cNvPr>
          <p:cNvCxnSpPr/>
          <p:nvPr/>
        </p:nvCxnSpPr>
        <p:spPr>
          <a:xfrm>
            <a:off x="1675181" y="3833165"/>
            <a:ext cx="0" cy="100096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DE2C5C-EB69-9FA7-5C81-0805AB5C7D00}"/>
                  </a:ext>
                </a:extLst>
              </p:cNvPr>
              <p:cNvSpPr txBox="1"/>
              <p:nvPr/>
            </p:nvSpPr>
            <p:spPr>
              <a:xfrm>
                <a:off x="1736439" y="4195147"/>
                <a:ext cx="906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DE2C5C-EB69-9FA7-5C81-0805AB5C7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439" y="4195147"/>
                <a:ext cx="906787" cy="276999"/>
              </a:xfrm>
              <a:prstGeom prst="rect">
                <a:avLst/>
              </a:prstGeom>
              <a:blipFill>
                <a:blip r:embed="rId2"/>
                <a:stretch>
                  <a:fillRect l="-6040" r="-536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BEA0BD-AFE3-7384-FCE0-9EA37B603B8D}"/>
              </a:ext>
            </a:extLst>
          </p:cNvPr>
          <p:cNvCxnSpPr>
            <a:cxnSpLocks/>
          </p:cNvCxnSpPr>
          <p:nvPr/>
        </p:nvCxnSpPr>
        <p:spPr>
          <a:xfrm flipH="1">
            <a:off x="3881933" y="2038505"/>
            <a:ext cx="77784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5019ED-875E-3B77-0207-67BFEFB8A61E}"/>
                  </a:ext>
                </a:extLst>
              </p:cNvPr>
              <p:cNvSpPr txBox="1"/>
              <p:nvPr/>
            </p:nvSpPr>
            <p:spPr>
              <a:xfrm>
                <a:off x="3817463" y="1567832"/>
                <a:ext cx="912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5019ED-875E-3B77-0207-67BFEFB8A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463" y="1567832"/>
                <a:ext cx="912108" cy="276999"/>
              </a:xfrm>
              <a:prstGeom prst="rect">
                <a:avLst/>
              </a:prstGeom>
              <a:blipFill>
                <a:blip r:embed="rId3"/>
                <a:stretch>
                  <a:fillRect l="-5333" r="-6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6B9792A-6672-03A5-4464-02EF3D61F274}"/>
              </a:ext>
            </a:extLst>
          </p:cNvPr>
          <p:cNvSpPr txBox="1"/>
          <p:nvPr/>
        </p:nvSpPr>
        <p:spPr>
          <a:xfrm>
            <a:off x="5361730" y="1602093"/>
            <a:ext cx="2684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What is the </a:t>
            </a:r>
            <a:r>
              <a:rPr lang="en-US" b="1" i="1" dirty="0">
                <a:solidFill>
                  <a:srgbClr val="FF0000"/>
                </a:solidFill>
              </a:rPr>
              <a:t>maximum</a:t>
            </a:r>
            <a:r>
              <a:rPr lang="en-US" i="1" dirty="0"/>
              <a:t> length straight ladder than can fit around this corner?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1EC208-D515-B544-95C8-AAED2ACADBE3}"/>
              </a:ext>
            </a:extLst>
          </p:cNvPr>
          <p:cNvGrpSpPr/>
          <p:nvPr/>
        </p:nvGrpSpPr>
        <p:grpSpPr>
          <a:xfrm>
            <a:off x="3633162" y="3574879"/>
            <a:ext cx="228600" cy="230984"/>
            <a:chOff x="3633162" y="3574879"/>
            <a:chExt cx="228600" cy="23098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D6D2E7-2664-AF0E-EDBF-DE118A5592B5}"/>
                </a:ext>
              </a:extLst>
            </p:cNvPr>
            <p:cNvCxnSpPr/>
            <p:nvPr/>
          </p:nvCxnSpPr>
          <p:spPr>
            <a:xfrm flipV="1">
              <a:off x="3635544" y="3577263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1C7953-D2C2-A9F2-0DC2-E52BAE924DA0}"/>
                </a:ext>
              </a:extLst>
            </p:cNvPr>
            <p:cNvCxnSpPr/>
            <p:nvPr/>
          </p:nvCxnSpPr>
          <p:spPr>
            <a:xfrm flipV="1">
              <a:off x="3633162" y="3574879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97958A-DE19-AD98-BAD5-49AEED0C0FBC}"/>
              </a:ext>
            </a:extLst>
          </p:cNvPr>
          <p:cNvGrpSpPr/>
          <p:nvPr/>
        </p:nvGrpSpPr>
        <p:grpSpPr>
          <a:xfrm>
            <a:off x="4414341" y="4588680"/>
            <a:ext cx="228600" cy="230984"/>
            <a:chOff x="3633162" y="3574879"/>
            <a:chExt cx="228600" cy="23098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5215979-D298-53EF-7A2B-9369AB15E861}"/>
                </a:ext>
              </a:extLst>
            </p:cNvPr>
            <p:cNvCxnSpPr/>
            <p:nvPr/>
          </p:nvCxnSpPr>
          <p:spPr>
            <a:xfrm flipV="1">
              <a:off x="3635544" y="3577263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DE14A0-8D35-0BCA-241C-82BF85D0AFB3}"/>
                </a:ext>
              </a:extLst>
            </p:cNvPr>
            <p:cNvCxnSpPr/>
            <p:nvPr/>
          </p:nvCxnSpPr>
          <p:spPr>
            <a:xfrm flipV="1">
              <a:off x="3633162" y="3574879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81423C9-BEAA-084A-2A61-411E62CE1D9E}"/>
              </a:ext>
            </a:extLst>
          </p:cNvPr>
          <p:cNvSpPr txBox="1"/>
          <p:nvPr/>
        </p:nvSpPr>
        <p:spPr>
          <a:xfrm>
            <a:off x="5650679" y="3144488"/>
            <a:ext cx="210708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Note</a:t>
            </a:r>
            <a:r>
              <a:rPr lang="en-US" dirty="0"/>
              <a:t>: the ladder must maintain a </a:t>
            </a:r>
            <a:r>
              <a:rPr lang="en-US" b="1" i="1" dirty="0">
                <a:solidFill>
                  <a:srgbClr val="7030A0"/>
                </a:solidFill>
              </a:rPr>
              <a:t>constant</a:t>
            </a:r>
            <a:r>
              <a:rPr lang="en-US" dirty="0"/>
              <a:t> length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F8778B9-5BFC-E046-E151-A107EDFD5973}"/>
              </a:ext>
            </a:extLst>
          </p:cNvPr>
          <p:cNvSpPr/>
          <p:nvPr/>
        </p:nvSpPr>
        <p:spPr>
          <a:xfrm>
            <a:off x="2839537" y="4542841"/>
            <a:ext cx="555924" cy="570483"/>
          </a:xfrm>
          <a:prstGeom prst="arc">
            <a:avLst>
              <a:gd name="adj1" fmla="val 17171061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B31DD-90FC-7279-F4BF-CB1ECC6E0BD1}"/>
                  </a:ext>
                </a:extLst>
              </p:cNvPr>
              <p:cNvSpPr txBox="1"/>
              <p:nvPr/>
            </p:nvSpPr>
            <p:spPr>
              <a:xfrm>
                <a:off x="3102004" y="4561885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B31DD-90FC-7279-F4BF-CB1ECC6E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004" y="4561885"/>
                <a:ext cx="189475" cy="276999"/>
              </a:xfrm>
              <a:prstGeom prst="rect">
                <a:avLst/>
              </a:prstGeom>
              <a:blipFill>
                <a:blip r:embed="rId4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10-02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Create a Python program called </a:t>
                </a:r>
                <a:r>
                  <a:rPr lang="en-US" sz="2400" b="1" dirty="0"/>
                  <a:t>archimedes_spiral.py </a:t>
                </a:r>
                <a:r>
                  <a:rPr lang="en-US" sz="2400" dirty="0"/>
                  <a:t>that uses SciPy to calculate and display the arc length of an Archimedes Spiral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as it rotates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≤8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Using pyplot, graph that entire spiral</a:t>
                </a:r>
              </a:p>
              <a:p>
                <a:r>
                  <a:rPr lang="en-US" sz="2400" dirty="0"/>
                  <a:t>Upload your solution to the BNL QIS101 SharePoint site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1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10-03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Create a Python program called </a:t>
                </a:r>
                <a:r>
                  <a:rPr lang="en-US" sz="2400" b="1" dirty="0"/>
                  <a:t>eulers_constant.py</a:t>
                </a:r>
                <a:r>
                  <a:rPr lang="en-US" sz="2400" dirty="0"/>
                  <a:t> that uses SciPy to numerically estimate Euler's Constant: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1000" dirty="0"/>
              </a:p>
              <a:p>
                <a:r>
                  <a:rPr lang="en-US" sz="2400" dirty="0"/>
                  <a:t>Then use pyplot to superimpose a line graph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on top of a step plot of the first 50 Harmonic Numbers</a:t>
                </a:r>
              </a:p>
              <a:p>
                <a:r>
                  <a:rPr lang="en-US" sz="2400" dirty="0"/>
                  <a:t>Upload your solution to the BNL QIS101 SharePoint site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5B6439-41E6-140A-FAE2-84DA1CCE95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Derivative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5B6439-41E6-140A-FAE2-84DA1CCE9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8DB878-227C-C5EB-D506-032C792AB31E}"/>
                  </a:ext>
                </a:extLst>
              </p:cNvPr>
              <p:cNvSpPr txBox="1"/>
              <p:nvPr/>
            </p:nvSpPr>
            <p:spPr>
              <a:xfrm>
                <a:off x="628650" y="1656543"/>
                <a:ext cx="5596789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8DB878-227C-C5EB-D506-032C792AB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56543"/>
                <a:ext cx="5596789" cy="627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70AD09-6400-B1C3-D5A5-E250FEB64EF7}"/>
                  </a:ext>
                </a:extLst>
              </p:cNvPr>
              <p:cNvSpPr txBox="1"/>
              <p:nvPr/>
            </p:nvSpPr>
            <p:spPr>
              <a:xfrm>
                <a:off x="628650" y="2598464"/>
                <a:ext cx="5410905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func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func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70AD09-6400-B1C3-D5A5-E250FEB64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98464"/>
                <a:ext cx="5410905" cy="7159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1AFB06-4BF4-972B-DE50-0E544B10D8F0}"/>
                  </a:ext>
                </a:extLst>
              </p:cNvPr>
              <p:cNvSpPr txBox="1"/>
              <p:nvPr/>
            </p:nvSpPr>
            <p:spPr>
              <a:xfrm>
                <a:off x="6716532" y="2067673"/>
                <a:ext cx="1798818" cy="504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Factor out</a:t>
                </a:r>
                <a14:m>
                  <m:oMath xmlns:m="http://schemas.openxmlformats.org/officeDocument/2006/math">
                    <m:r>
                      <a:rPr lang="en-US" b="0" i="0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ln>
                                      <a:solidFill>
                                        <a:srgbClr val="7030A0"/>
                                      </a:solidFill>
                                    </a:ln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n>
                                      <a:solidFill>
                                        <a:srgbClr val="7030A0"/>
                                      </a:solidFill>
                                    </a:ln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1AFB06-4BF4-972B-DE50-0E544B10D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532" y="2067673"/>
                <a:ext cx="1798818" cy="504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50D9D6-0E64-A09B-7E19-2927012B4D94}"/>
                  </a:ext>
                </a:extLst>
              </p:cNvPr>
              <p:cNvSpPr txBox="1"/>
              <p:nvPr/>
            </p:nvSpPr>
            <p:spPr>
              <a:xfrm>
                <a:off x="628650" y="3628295"/>
                <a:ext cx="604678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func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func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50D9D6-0E64-A09B-7E19-2927012B4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28295"/>
                <a:ext cx="6046784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8762031-DBB1-C4C3-1EBC-70398EACC138}"/>
              </a:ext>
            </a:extLst>
          </p:cNvPr>
          <p:cNvSpPr txBox="1"/>
          <p:nvPr/>
        </p:nvSpPr>
        <p:spPr>
          <a:xfrm>
            <a:off x="6645328" y="2991200"/>
            <a:ext cx="1941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Limit of product is product of limits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A8FCD2-F8F7-2A37-7ABB-382F94F32A3E}"/>
                  </a:ext>
                </a:extLst>
              </p:cNvPr>
              <p:cNvSpPr txBox="1"/>
              <p:nvPr/>
            </p:nvSpPr>
            <p:spPr>
              <a:xfrm>
                <a:off x="628650" y="4564574"/>
                <a:ext cx="457200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A8FCD2-F8F7-2A37-7ABB-382F94F32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564574"/>
                <a:ext cx="4572000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DF902C-54D7-FF90-2641-1EA7E942BD76}"/>
                  </a:ext>
                </a:extLst>
              </p:cNvPr>
              <p:cNvSpPr txBox="1"/>
              <p:nvPr/>
            </p:nvSpPr>
            <p:spPr>
              <a:xfrm>
                <a:off x="6660381" y="4176204"/>
                <a:ext cx="1941226" cy="78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Squeeze Theorem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n>
                                      <a:solidFill>
                                        <a:srgbClr val="7030A0"/>
                                      </a:solidFill>
                                    </a:ln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n>
                                      <a:solidFill>
                                        <a:srgbClr val="7030A0"/>
                                      </a:solidFill>
                                    </a:ln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n>
                                          <a:solidFill>
                                            <a:srgbClr val="7030A0"/>
                                          </a:solidFill>
                                        </a:ln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n>
                                          <a:solidFill>
                                            <a:srgbClr val="7030A0"/>
                                          </a:solidFill>
                                        </a:ln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i="1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DF902C-54D7-FF90-2641-1EA7E942B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81" y="4176204"/>
                <a:ext cx="1941226" cy="7819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97C717-39AD-197B-A349-2DE92E52EFCF}"/>
                  </a:ext>
                </a:extLst>
              </p:cNvPr>
              <p:cNvSpPr txBox="1"/>
              <p:nvPr/>
            </p:nvSpPr>
            <p:spPr>
              <a:xfrm>
                <a:off x="628650" y="5593186"/>
                <a:ext cx="4572000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97C717-39AD-197B-A349-2DE92E52E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593186"/>
                <a:ext cx="4572000" cy="6182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265154F-ADD1-E570-E03A-269AA03C1CFE}"/>
              </a:ext>
            </a:extLst>
          </p:cNvPr>
          <p:cNvSpPr/>
          <p:nvPr/>
        </p:nvSpPr>
        <p:spPr>
          <a:xfrm>
            <a:off x="5291528" y="3522689"/>
            <a:ext cx="1296649" cy="78553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B526D0-8758-1FC8-045B-174AB124D418}"/>
              </a:ext>
            </a:extLst>
          </p:cNvPr>
          <p:cNvCxnSpPr>
            <a:stCxn id="18" idx="1"/>
            <a:endCxn id="20" idx="2"/>
          </p:cNvCxnSpPr>
          <p:nvPr/>
        </p:nvCxnSpPr>
        <p:spPr>
          <a:xfrm rot="10800000">
            <a:off x="5939853" y="4308225"/>
            <a:ext cx="720528" cy="258952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B895D2-C44C-3979-B43F-DE519E84D25D}"/>
              </a:ext>
            </a:extLst>
          </p:cNvPr>
          <p:cNvCxnSpPr>
            <a:cxnSpLocks/>
          </p:cNvCxnSpPr>
          <p:nvPr/>
        </p:nvCxnSpPr>
        <p:spPr>
          <a:xfrm flipV="1">
            <a:off x="3112534" y="4634750"/>
            <a:ext cx="541583" cy="232347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17E6EB1-6B26-DF3A-D7CB-ACBEDFF761D2}"/>
              </a:ext>
            </a:extLst>
          </p:cNvPr>
          <p:cNvSpPr/>
          <p:nvPr/>
        </p:nvSpPr>
        <p:spPr>
          <a:xfrm>
            <a:off x="1971674" y="2843213"/>
            <a:ext cx="396469" cy="38154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BA3F8D-F783-FF50-58C6-9DD6DF480971}"/>
              </a:ext>
            </a:extLst>
          </p:cNvPr>
          <p:cNvSpPr/>
          <p:nvPr/>
        </p:nvSpPr>
        <p:spPr>
          <a:xfrm>
            <a:off x="5426494" y="3835288"/>
            <a:ext cx="396469" cy="38154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1C858AA-798D-D4EF-231D-9B016FD9BD68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rot="16200000" flipV="1">
            <a:off x="3592056" y="1802615"/>
            <a:ext cx="610527" cy="3454820"/>
          </a:xfrm>
          <a:prstGeom prst="bentConnector3">
            <a:avLst>
              <a:gd name="adj1" fmla="val 52476"/>
            </a:avLst>
          </a:prstGeom>
          <a:ln w="28575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72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  <p:bldP spid="16" grpId="0"/>
      <p:bldP spid="8" grpId="0"/>
      <p:bldP spid="17" grpId="0"/>
      <p:bldP spid="18" grpId="0"/>
      <p:bldP spid="19" grpId="0"/>
      <p:bldP spid="20" grpId="0" animBg="1"/>
      <p:bldP spid="20" grpId="1" animBg="1"/>
      <p:bldP spid="3" grpId="0" animBg="1"/>
      <p:bldP spid="3" grpId="1" animBg="1"/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fermat_derivative.py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29AF7-C600-BA42-5EEF-BBC15B79E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71" y="2671857"/>
            <a:ext cx="6142857" cy="151428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CFB2AFF-E848-07D2-2078-704F66206D76}"/>
              </a:ext>
            </a:extLst>
          </p:cNvPr>
          <p:cNvGrpSpPr/>
          <p:nvPr/>
        </p:nvGrpSpPr>
        <p:grpSpPr>
          <a:xfrm>
            <a:off x="3458264" y="2939795"/>
            <a:ext cx="1076632" cy="369332"/>
            <a:chOff x="4968362" y="2079211"/>
            <a:chExt cx="1076632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6C2BD6-E893-2BAB-AC7A-A0260E688C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FC2DDF-8900-3B98-07BE-8B9CCB373F70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2DADF0E-A2FA-572F-D473-DC1A2E7C3993}"/>
              </a:ext>
            </a:extLst>
          </p:cNvPr>
          <p:cNvGrpSpPr/>
          <p:nvPr/>
        </p:nvGrpSpPr>
        <p:grpSpPr>
          <a:xfrm>
            <a:off x="4503702" y="3816369"/>
            <a:ext cx="1076632" cy="369332"/>
            <a:chOff x="4704120" y="2356972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3489DEE-9983-B87E-B068-35FFF05A5A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44CA72-7D88-A1D2-EA04-693408E497E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4D14503-7C3E-89FC-8ABE-DC5FA0010383}"/>
              </a:ext>
            </a:extLst>
          </p:cNvPr>
          <p:cNvSpPr/>
          <p:nvPr/>
        </p:nvSpPr>
        <p:spPr>
          <a:xfrm>
            <a:off x="2383436" y="2810656"/>
            <a:ext cx="1641423" cy="19486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622B1-7961-8FF7-170F-D3308A3EEE90}"/>
              </a:ext>
            </a:extLst>
          </p:cNvPr>
          <p:cNvSpPr/>
          <p:nvPr/>
        </p:nvSpPr>
        <p:spPr>
          <a:xfrm>
            <a:off x="4411951" y="2807084"/>
            <a:ext cx="1641423" cy="19486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5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fermat_derivative.py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9EA63-E1FD-5C57-B599-C46196C0D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333" y="1528691"/>
            <a:ext cx="5533333" cy="510476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9B34FC2-EC90-83F0-7217-377C5E65014E}"/>
              </a:ext>
            </a:extLst>
          </p:cNvPr>
          <p:cNvGrpSpPr/>
          <p:nvPr/>
        </p:nvGrpSpPr>
        <p:grpSpPr>
          <a:xfrm>
            <a:off x="4222771" y="1823028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1928DE4-FFF4-5EAC-94F1-D016DCE871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6C121B-CC28-D065-F02B-FB87EBAEBE1B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7F0709-C83D-D42F-1BF8-28EA6E687203}"/>
              </a:ext>
            </a:extLst>
          </p:cNvPr>
          <p:cNvGrpSpPr/>
          <p:nvPr/>
        </p:nvGrpSpPr>
        <p:grpSpPr>
          <a:xfrm>
            <a:off x="3329685" y="2147390"/>
            <a:ext cx="1076632" cy="369332"/>
            <a:chOff x="4704120" y="2356972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D359A7B-152D-D0F2-9689-8E78ACE6F0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D52643-147D-4507-F029-D39D7A4BF96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5628F1-A675-24F2-DC4C-66A9AE17BF61}"/>
              </a:ext>
            </a:extLst>
          </p:cNvPr>
          <p:cNvGrpSpPr/>
          <p:nvPr/>
        </p:nvGrpSpPr>
        <p:grpSpPr>
          <a:xfrm>
            <a:off x="7249958" y="2579346"/>
            <a:ext cx="1068643" cy="369332"/>
            <a:chOff x="3647644" y="4910075"/>
            <a:chExt cx="106864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08EB33-3A7F-B79B-6AB1-89EE0724F886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BA5253C-1C3A-A4D9-8D56-55A30B4F4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9C7AD1-437A-AE04-B3E3-5045A0734D89}"/>
              </a:ext>
            </a:extLst>
          </p:cNvPr>
          <p:cNvGrpSpPr/>
          <p:nvPr/>
        </p:nvGrpSpPr>
        <p:grpSpPr>
          <a:xfrm>
            <a:off x="4805151" y="3027426"/>
            <a:ext cx="1064340" cy="369332"/>
            <a:chOff x="3647644" y="5421073"/>
            <a:chExt cx="1064340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29029A-2B8C-C83F-8D28-726E10C7D792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8992503-6A1D-D9CC-4E40-974B2A230C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144AD7-4509-E1DC-BB91-A63895886865}"/>
              </a:ext>
            </a:extLst>
          </p:cNvPr>
          <p:cNvGrpSpPr/>
          <p:nvPr/>
        </p:nvGrpSpPr>
        <p:grpSpPr>
          <a:xfrm>
            <a:off x="6920546" y="3252334"/>
            <a:ext cx="1068643" cy="369332"/>
            <a:chOff x="3647644" y="5359159"/>
            <a:chExt cx="1068643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91DD34A-A021-4F53-3696-3660EDD801D6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728776F-0F4D-8F79-7EBD-EBFB3BDFEA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240E99-F17B-6762-C0E2-464F2867F734}"/>
              </a:ext>
            </a:extLst>
          </p:cNvPr>
          <p:cNvGrpSpPr/>
          <p:nvPr/>
        </p:nvGrpSpPr>
        <p:grpSpPr>
          <a:xfrm>
            <a:off x="7006592" y="3881416"/>
            <a:ext cx="1076632" cy="369332"/>
            <a:chOff x="2157212" y="5356391"/>
            <a:chExt cx="1076632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C8710E-CA4B-1F1A-809D-CB4372B2DA5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3C59D52-9C99-2373-9B31-00D77C1539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74A369C-B855-4594-9705-48469733A229}"/>
              </a:ext>
            </a:extLst>
          </p:cNvPr>
          <p:cNvGrpSpPr/>
          <p:nvPr/>
        </p:nvGrpSpPr>
        <p:grpSpPr>
          <a:xfrm>
            <a:off x="6711642" y="5324174"/>
            <a:ext cx="1076632" cy="369332"/>
            <a:chOff x="2157212" y="5356391"/>
            <a:chExt cx="107663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776543-E0F7-3341-063D-FEBC8ECF18F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861FDD7-3E76-D590-EFEA-20A7528B41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F080C51-0D52-4A97-8A0C-DC01AF93B623}"/>
              </a:ext>
            </a:extLst>
          </p:cNvPr>
          <p:cNvGrpSpPr/>
          <p:nvPr/>
        </p:nvGrpSpPr>
        <p:grpSpPr>
          <a:xfrm>
            <a:off x="5329537" y="3667077"/>
            <a:ext cx="1076632" cy="369332"/>
            <a:chOff x="2157212" y="5356391"/>
            <a:chExt cx="1076632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198785C-BD20-4CBA-1C24-5D2FB99F18A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ABE6B09-BA29-AB4D-A5AB-A40F08212F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D61BA85-5D8B-552B-AA7E-237E1524E488}"/>
              </a:ext>
            </a:extLst>
          </p:cNvPr>
          <p:cNvGrpSpPr/>
          <p:nvPr/>
        </p:nvGrpSpPr>
        <p:grpSpPr>
          <a:xfrm>
            <a:off x="6110194" y="6142012"/>
            <a:ext cx="1076632" cy="369332"/>
            <a:chOff x="2157212" y="5356391"/>
            <a:chExt cx="1076632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431813-90C6-2F8A-E0C7-4813D58146F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1A0C97E-6B45-3227-B65F-E309AF17CE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046BBE9-CD10-77FF-316E-E6F732DACB7A}"/>
              </a:ext>
            </a:extLst>
          </p:cNvPr>
          <p:cNvSpPr/>
          <p:nvPr/>
        </p:nvSpPr>
        <p:spPr>
          <a:xfrm>
            <a:off x="5812983" y="3296228"/>
            <a:ext cx="1031081" cy="23040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FC2873-BCAA-B7F8-63C0-8DDE9337AC9D}"/>
              </a:ext>
            </a:extLst>
          </p:cNvPr>
          <p:cNvSpPr/>
          <p:nvPr/>
        </p:nvSpPr>
        <p:spPr>
          <a:xfrm>
            <a:off x="4569358" y="5487867"/>
            <a:ext cx="1829262" cy="19855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E87CF2-75A2-275E-7937-B9C8E5A07013}"/>
              </a:ext>
            </a:extLst>
          </p:cNvPr>
          <p:cNvSpPr/>
          <p:nvPr/>
        </p:nvSpPr>
        <p:spPr>
          <a:xfrm>
            <a:off x="2662238" y="6128121"/>
            <a:ext cx="121443" cy="41793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1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fermat_derivative.py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3FD4EAD-BE05-2313-B8C9-22620DF75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07" y="1608204"/>
            <a:ext cx="5582986" cy="4748147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AF37260-4159-5C4E-3D76-912FF627A72F}"/>
              </a:ext>
            </a:extLst>
          </p:cNvPr>
          <p:cNvGrpSpPr/>
          <p:nvPr/>
        </p:nvGrpSpPr>
        <p:grpSpPr>
          <a:xfrm>
            <a:off x="6170582" y="4564505"/>
            <a:ext cx="1768840" cy="831954"/>
            <a:chOff x="127416" y="2735705"/>
            <a:chExt cx="1768840" cy="8319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358057F-E321-1F62-3809-5E4444DB9B96}"/>
                </a:ext>
              </a:extLst>
            </p:cNvPr>
            <p:cNvSpPr/>
            <p:nvPr/>
          </p:nvSpPr>
          <p:spPr>
            <a:xfrm>
              <a:off x="127416" y="2735705"/>
              <a:ext cx="1768840" cy="8319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2BF700F-32C9-C8A0-91E6-66158175DA9E}"/>
                </a:ext>
              </a:extLst>
            </p:cNvPr>
            <p:cNvGrpSpPr/>
            <p:nvPr/>
          </p:nvGrpSpPr>
          <p:grpSpPr>
            <a:xfrm>
              <a:off x="232809" y="2834816"/>
              <a:ext cx="1558054" cy="633733"/>
              <a:chOff x="222453" y="2795267"/>
              <a:chExt cx="1558054" cy="6337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B33C8BC9-D9CC-6E3E-6E56-54DC51E38010}"/>
                      </a:ext>
                    </a:extLst>
                  </p:cNvPr>
                  <p:cNvSpPr txBox="1"/>
                  <p:nvPr/>
                </p:nvSpPr>
                <p:spPr>
                  <a:xfrm>
                    <a:off x="288289" y="2795267"/>
                    <a:ext cx="130074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B33C8BC9-D9CC-6E3E-6E56-54DC51E380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89" y="2795267"/>
                    <a:ext cx="1300741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075" t="-2222" r="-1402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DEA8FBE8-C086-2D14-B137-C77672534388}"/>
                      </a:ext>
                    </a:extLst>
                  </p:cNvPr>
                  <p:cNvSpPr txBox="1"/>
                  <p:nvPr/>
                </p:nvSpPr>
                <p:spPr>
                  <a:xfrm>
                    <a:off x="222453" y="3152001"/>
                    <a:ext cx="15580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DEA8FBE8-C086-2D14-B137-C776725343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453" y="3152001"/>
                    <a:ext cx="155805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098" t="-4444" r="-1569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6812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6473</TotalTime>
  <Words>1999</Words>
  <Application>Microsoft Office PowerPoint</Application>
  <PresentationFormat>On-screen Show (4:3)</PresentationFormat>
  <Paragraphs>377</Paragraphs>
  <Slides>58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10 – Goals</vt:lpstr>
      <vt:lpstr>Session 10 – Goals</vt:lpstr>
      <vt:lpstr>Numerical Differentiation</vt:lpstr>
      <vt:lpstr>Derivative of cos⁡x</vt:lpstr>
      <vt:lpstr>Derivative of cos⁡x</vt:lpstr>
      <vt:lpstr>Open fermat_derivative.py</vt:lpstr>
      <vt:lpstr>View fermat_derivative.py</vt:lpstr>
      <vt:lpstr>Run fermat_derivative.py</vt:lpstr>
      <vt:lpstr>Why do we need integrals?</vt:lpstr>
      <vt:lpstr>Why do we need integrals?</vt:lpstr>
      <vt:lpstr>Why do we need integrals?</vt:lpstr>
      <vt:lpstr>Why do we need integrals?</vt:lpstr>
      <vt:lpstr>Why do we need integrals?</vt:lpstr>
      <vt:lpstr>Riemann Sums</vt:lpstr>
      <vt:lpstr>Riemann Sums</vt:lpstr>
      <vt:lpstr>Riemann Sums</vt:lpstr>
      <vt:lpstr>Deriving Simpson’s Rule</vt:lpstr>
      <vt:lpstr>Deriving Simpson's Rule</vt:lpstr>
      <vt:lpstr>Deriving Simpson's Rule</vt:lpstr>
      <vt:lpstr>Deriving Simpson's Rule</vt:lpstr>
      <vt:lpstr>Deriving Simpson's Rule</vt:lpstr>
      <vt:lpstr>Deriving Simpson's Rule</vt:lpstr>
      <vt:lpstr>Using Simpson's Rule</vt:lpstr>
      <vt:lpstr>Using Simpson's Rule</vt:lpstr>
      <vt:lpstr>Open simpsons_rule.py</vt:lpstr>
      <vt:lpstr>View simpsons_rule.py</vt:lpstr>
      <vt:lpstr>Run simpsons_rule.py</vt:lpstr>
      <vt:lpstr>Adaptive Quadrature</vt:lpstr>
      <vt:lpstr>Open adaptive_quadrature.py</vt:lpstr>
      <vt:lpstr>View adaptive_quadrature.py</vt:lpstr>
      <vt:lpstr>PowerPoint Presentation</vt:lpstr>
      <vt:lpstr>PowerPoint Presentation</vt:lpstr>
      <vt:lpstr>Run adaptive_quadrature.py</vt:lpstr>
      <vt:lpstr>Area of a Unit Circle</vt:lpstr>
      <vt:lpstr>PowerPoint Presentation</vt:lpstr>
      <vt:lpstr>Open circle_area.py</vt:lpstr>
      <vt:lpstr>PowerPoint Presentation</vt:lpstr>
      <vt:lpstr>PowerPoint Presentation</vt:lpstr>
      <vt:lpstr>View circle_area.py</vt:lpstr>
      <vt:lpstr>Run circle_area.py</vt:lpstr>
      <vt:lpstr>Completing What Square?</vt:lpstr>
      <vt:lpstr>Completing What Square?</vt:lpstr>
      <vt:lpstr>Completing What Square?</vt:lpstr>
      <vt:lpstr>Completing What Square?</vt:lpstr>
      <vt:lpstr>PowerPoint Presentation</vt:lpstr>
      <vt:lpstr>PowerPoint Presentation</vt:lpstr>
      <vt:lpstr>PowerPoint Presentation</vt:lpstr>
      <vt:lpstr>Dirichlet's Pathological Function</vt:lpstr>
      <vt:lpstr>Open dirichlet_function.py</vt:lpstr>
      <vt:lpstr>Run dirichlet_function.py</vt:lpstr>
      <vt:lpstr>Real Analysis</vt:lpstr>
      <vt:lpstr>Session 10 – Know You Know…</vt:lpstr>
      <vt:lpstr>Session 10 – Know You Know…</vt:lpstr>
      <vt:lpstr>Task 10-01</vt:lpstr>
      <vt:lpstr>Task 10-01</vt:lpstr>
      <vt:lpstr>Task 10-02</vt:lpstr>
      <vt:lpstr>Task 10-03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876</cp:revision>
  <cp:lastPrinted>2015-06-01T00:45:11Z</cp:lastPrinted>
  <dcterms:created xsi:type="dcterms:W3CDTF">2014-09-21T17:58:26Z</dcterms:created>
  <dcterms:modified xsi:type="dcterms:W3CDTF">2023-06-11T02:00:51Z</dcterms:modified>
</cp:coreProperties>
</file>