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74" r:id="rId2"/>
    <p:sldId id="948" r:id="rId3"/>
    <p:sldId id="979" r:id="rId4"/>
    <p:sldId id="978" r:id="rId5"/>
    <p:sldId id="398" r:id="rId6"/>
    <p:sldId id="399" r:id="rId7"/>
    <p:sldId id="401" r:id="rId8"/>
    <p:sldId id="980" r:id="rId9"/>
    <p:sldId id="981" r:id="rId10"/>
    <p:sldId id="412" r:id="rId11"/>
    <p:sldId id="982" r:id="rId12"/>
    <p:sldId id="400" r:id="rId13"/>
    <p:sldId id="436" r:id="rId14"/>
    <p:sldId id="411" r:id="rId15"/>
    <p:sldId id="435" r:id="rId16"/>
    <p:sldId id="932" r:id="rId17"/>
    <p:sldId id="933" r:id="rId18"/>
    <p:sldId id="934" r:id="rId19"/>
    <p:sldId id="403" r:id="rId20"/>
    <p:sldId id="983" r:id="rId21"/>
    <p:sldId id="415" r:id="rId22"/>
    <p:sldId id="987" r:id="rId23"/>
    <p:sldId id="989" r:id="rId24"/>
    <p:sldId id="965" r:id="rId25"/>
    <p:sldId id="281" r:id="rId26"/>
    <p:sldId id="964" r:id="rId27"/>
    <p:sldId id="991" r:id="rId28"/>
    <p:sldId id="375" r:id="rId29"/>
    <p:sldId id="391" r:id="rId30"/>
    <p:sldId id="988" r:id="rId31"/>
    <p:sldId id="377" r:id="rId32"/>
    <p:sldId id="284" r:id="rId33"/>
    <p:sldId id="285" r:id="rId34"/>
    <p:sldId id="280" r:id="rId35"/>
    <p:sldId id="969" r:id="rId36"/>
    <p:sldId id="282" r:id="rId37"/>
    <p:sldId id="283" r:id="rId38"/>
    <p:sldId id="984" r:id="rId39"/>
    <p:sldId id="985" r:id="rId40"/>
    <p:sldId id="289" r:id="rId41"/>
    <p:sldId id="494" r:id="rId42"/>
    <p:sldId id="986" r:id="rId43"/>
    <p:sldId id="992" r:id="rId44"/>
    <p:sldId id="942" r:id="rId45"/>
    <p:sldId id="941" r:id="rId46"/>
    <p:sldId id="993" r:id="rId47"/>
    <p:sldId id="995" r:id="rId48"/>
    <p:sldId id="944" r:id="rId49"/>
    <p:sldId id="943" r:id="rId50"/>
    <p:sldId id="945" r:id="rId51"/>
    <p:sldId id="994" r:id="rId52"/>
    <p:sldId id="416" r:id="rId53"/>
    <p:sldId id="996" r:id="rId5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93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input/?i=totient(12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03</a:t>
              </a:r>
            </a:p>
            <a:p>
              <a:pPr algn="ctr"/>
              <a:r>
                <a:rPr lang="en-US" dirty="0"/>
                <a:t>Introducing</a:t>
              </a:r>
            </a:p>
            <a:p>
              <a:pPr algn="ctr"/>
              <a:r>
                <a:rPr lang="en-US" dirty="0"/>
                <a:t>Python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scientists needs a program to calculate the correct Celsius temperature for a given Fahrenheit temperature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values between </a:t>
            </a:r>
            <a:r>
              <a:rPr lang="en-US" sz="2400" b="1" dirty="0"/>
              <a:t>-44°F </a:t>
            </a:r>
            <a:r>
              <a:rPr lang="en-US" sz="2400" dirty="0"/>
              <a:t>and </a:t>
            </a:r>
            <a:r>
              <a:rPr lang="en-US" sz="2400" b="1" dirty="0"/>
              <a:t>216°F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increment the temperature in steps of </a:t>
            </a:r>
            <a:r>
              <a:rPr lang="en-US" sz="2400" b="1" dirty="0">
                <a:solidFill>
                  <a:srgbClr val="0070C0"/>
                </a:solidFill>
              </a:rPr>
              <a:t>4°F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Make the output look nice: display both the Fahrenheit and Celsius temperatures in right justified columns, with </a:t>
            </a:r>
            <a:r>
              <a:rPr lang="en-US" sz="2400" b="1" dirty="0"/>
              <a:t>two</a:t>
            </a:r>
            <a:r>
              <a:rPr lang="en-US" sz="2400" dirty="0"/>
              <a:t> digits to the right of the decimal in each column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problem your scientist wants you to solve: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one temperate that is the </a:t>
            </a:r>
            <a:r>
              <a:rPr lang="en-US" sz="24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in both Fahrenheit and Celsius?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64841-4769-4BC4-9480-124B722FD71B}"/>
              </a:ext>
            </a:extLst>
          </p:cNvPr>
          <p:cNvSpPr/>
          <p:nvPr/>
        </p:nvSpPr>
        <p:spPr>
          <a:xfrm>
            <a:off x="1607574" y="5231652"/>
            <a:ext cx="5928852" cy="84065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97E93-3435-B013-4EC0-C8C269C1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&amp;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E3F31A-C4EE-4E96-8840-7FDC3D6F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06" y="2420081"/>
            <a:ext cx="6821389" cy="2142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345287" y="4723939"/>
            <a:ext cx="2077680" cy="1245357"/>
          </a:xfrm>
          <a:prstGeom prst="wedgeRoundRectCallout">
            <a:avLst>
              <a:gd name="adj1" fmla="val 40434"/>
              <a:gd name="adj2" fmla="val -110948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statements in 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</a:t>
            </a:r>
            <a:r>
              <a:rPr lang="en-US" b="1" dirty="0">
                <a:solidFill>
                  <a:schemeClr val="tx1"/>
                </a:solidFill>
              </a:rPr>
              <a:t>scope</a:t>
            </a:r>
            <a:r>
              <a:rPr lang="en-US" dirty="0">
                <a:solidFill>
                  <a:schemeClr val="tx1"/>
                </a:solidFill>
              </a:rPr>
              <a:t> are all indented by the </a:t>
            </a:r>
            <a:r>
              <a:rPr lang="en-US" i="1" dirty="0">
                <a:solidFill>
                  <a:schemeClr val="tx1"/>
                </a:solidFill>
              </a:rPr>
              <a:t>same</a:t>
            </a:r>
            <a:r>
              <a:rPr lang="en-US" dirty="0">
                <a:solidFill>
                  <a:schemeClr val="tx1"/>
                </a:solidFill>
              </a:rPr>
              <a:t> amount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075720" y="1972126"/>
            <a:ext cx="2212874" cy="1103455"/>
          </a:xfrm>
          <a:prstGeom prst="wedgeRoundRectCallout">
            <a:avLst>
              <a:gd name="adj1" fmla="val -80619"/>
              <a:gd name="adj2" fmla="val 10267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079F4-022D-45BC-AC74-4C6409E80ACC}"/>
              </a:ext>
            </a:extLst>
          </p:cNvPr>
          <p:cNvSpPr txBox="1"/>
          <p:nvPr/>
        </p:nvSpPr>
        <p:spPr>
          <a:xfrm>
            <a:off x="4234632" y="5346618"/>
            <a:ext cx="325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Identifiers </a:t>
            </a:r>
            <a:r>
              <a:rPr lang="en-US" b="1" i="1" dirty="0"/>
              <a:t>live</a:t>
            </a:r>
            <a:r>
              <a:rPr lang="en-US" b="1" dirty="0"/>
              <a:t> only within the scope in which they are defined</a:t>
            </a:r>
          </a:p>
          <a:p>
            <a:pPr algn="ctr"/>
            <a:r>
              <a:rPr lang="en-US" dirty="0"/>
              <a:t>(except for globals &amp; closures)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42505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b="1" dirty="0"/>
              <a:t>each</a:t>
            </a:r>
            <a:r>
              <a:rPr lang="en-US" sz="2400" dirty="0"/>
              <a:t> item in the </a:t>
            </a:r>
            <a:r>
              <a:rPr lang="en-US" sz="2400" b="1" dirty="0">
                <a:solidFill>
                  <a:srgbClr val="FF0000"/>
                </a:solidFill>
              </a:rPr>
              <a:t>list</a:t>
            </a:r>
            <a:r>
              <a:rPr lang="en-US" sz="2400" dirty="0"/>
              <a:t> passed </a:t>
            </a:r>
            <a:r>
              <a:rPr lang="en-US" sz="2400" i="1" dirty="0"/>
              <a:t>into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</a:t>
            </a:r>
            <a:r>
              <a:rPr lang="en-US" sz="2400" b="1" dirty="0"/>
              <a:t>function</a:t>
            </a:r>
            <a:r>
              <a:rPr lang="en-US" sz="2400" dirty="0"/>
              <a:t> to describe the list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083710" y="4940710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2BF303-F23C-463E-AE05-00933385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2" y="5429787"/>
            <a:ext cx="2428323" cy="74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F78-FD44-4764-9A77-020C27958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89" y="5620408"/>
            <a:ext cx="2831180" cy="365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/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D65EB6-D8A2-41DE-BA1C-0FAEFD1F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867" y="5664875"/>
                <a:ext cx="325410" cy="276999"/>
              </a:xfrm>
              <a:prstGeom prst="rect">
                <a:avLst/>
              </a:prstGeom>
              <a:blipFill>
                <a:blip r:embed="rId4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D58C771-4434-410E-9826-B0954D04BC79}"/>
              </a:ext>
            </a:extLst>
          </p:cNvPr>
          <p:cNvSpPr/>
          <p:nvPr/>
        </p:nvSpPr>
        <p:spPr>
          <a:xfrm>
            <a:off x="3038168" y="5766620"/>
            <a:ext cx="899651" cy="2875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Displaying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7992664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is used to display the value of variables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running inside Visual Studio Code, the </a:t>
            </a:r>
            <a:r>
              <a:rPr lang="en-US" sz="2000" b="1" dirty="0"/>
              <a:t>print</a:t>
            </a:r>
            <a:r>
              <a:rPr lang="en-US" sz="2000" dirty="0"/>
              <a:t>() output will show up in the Python console window at the bottom of screen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String </a:t>
            </a:r>
            <a:r>
              <a:rPr lang="en-US" sz="2000" i="1" dirty="0"/>
              <a:t>literals</a:t>
            </a:r>
            <a:r>
              <a:rPr lang="en-US" sz="2000" dirty="0"/>
              <a:t> must be enclosed in quotation marks (single or double)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can substitute a variable's value into a </a:t>
            </a:r>
            <a:r>
              <a:rPr lang="en-US" sz="2400" b="1" dirty="0"/>
              <a:t>placeholder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make a </a:t>
            </a:r>
            <a:r>
              <a:rPr lang="en-US" sz="2000" b="1" dirty="0"/>
              <a:t>placeholder</a:t>
            </a:r>
            <a:r>
              <a:rPr lang="en-US" sz="2000" dirty="0"/>
              <a:t> (aka replacement field) you enclose the variable name between curly braces </a:t>
            </a:r>
            <a:r>
              <a:rPr lang="en-US" sz="2000" b="1" dirty="0">
                <a:solidFill>
                  <a:srgbClr val="0070C0"/>
                </a:solidFill>
              </a:rPr>
              <a:t>{}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Substituting a variable's actual value into its </a:t>
            </a:r>
            <a:r>
              <a:rPr lang="en-US" sz="2000" i="1" dirty="0"/>
              <a:t>replacement field </a:t>
            </a:r>
            <a:r>
              <a:rPr lang="en-US" sz="2000" dirty="0"/>
              <a:t>is called </a:t>
            </a:r>
            <a:r>
              <a:rPr lang="en-US" sz="2000" i="1" dirty="0">
                <a:solidFill>
                  <a:srgbClr val="7030A0"/>
                </a:solidFill>
              </a:rPr>
              <a:t>string interpolation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Placeholders can also contain </a:t>
            </a:r>
            <a:r>
              <a:rPr lang="en-US" sz="2400" b="1" dirty="0"/>
              <a:t>format specifiers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number of digits to the right of the decimal, etc.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specify left/right/center justification, column width,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8B76F3-1C7C-411C-BF49-67E9B477968A}"/>
              </a:ext>
            </a:extLst>
          </p:cNvPr>
          <p:cNvSpPr/>
          <p:nvPr/>
        </p:nvSpPr>
        <p:spPr>
          <a:xfrm>
            <a:off x="774480" y="4321856"/>
            <a:ext cx="2212874" cy="1819148"/>
          </a:xfrm>
          <a:prstGeom prst="wedgeRoundRectCallout">
            <a:avLst>
              <a:gd name="adj1" fmla="val 23054"/>
              <a:gd name="adj2" fmla="val -97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Placing a lowercase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before the first quote in a </a:t>
            </a:r>
            <a:r>
              <a:rPr lang="en-US" b="1" dirty="0">
                <a:solidFill>
                  <a:schemeClr val="tx1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() statement indicates you will use some </a:t>
            </a:r>
            <a:r>
              <a:rPr lang="en-US" b="1" dirty="0">
                <a:solidFill>
                  <a:schemeClr val="tx1"/>
                </a:solidFill>
              </a:rPr>
              <a:t>placeholders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3331139" y="4332628"/>
            <a:ext cx="2346530" cy="1491286"/>
          </a:xfrm>
          <a:prstGeom prst="wedgeRoundRectCallout">
            <a:avLst>
              <a:gd name="adj1" fmla="val -37495"/>
              <a:gd name="adj2" fmla="val -10883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placeholder contains the variable's name sandwiched between curly </a:t>
            </a:r>
            <a:r>
              <a:rPr lang="en-US" b="1" dirty="0">
                <a:solidFill>
                  <a:schemeClr val="tx1"/>
                </a:solidFill>
              </a:rPr>
              <a:t>braces</a:t>
            </a:r>
            <a:r>
              <a:rPr lang="en-US" dirty="0">
                <a:solidFill>
                  <a:schemeClr val="tx1"/>
                </a:solidFill>
              </a:rPr>
              <a:t> {}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B4DA9A9-0F7B-4672-B978-21C4668BAA29}"/>
              </a:ext>
            </a:extLst>
          </p:cNvPr>
          <p:cNvSpPr/>
          <p:nvPr/>
        </p:nvSpPr>
        <p:spPr>
          <a:xfrm>
            <a:off x="6021454" y="4332628"/>
            <a:ext cx="2346530" cy="1103455"/>
          </a:xfrm>
          <a:prstGeom prst="wedgeRoundRectCallout">
            <a:avLst>
              <a:gd name="adj1" fmla="val -26089"/>
              <a:gd name="adj2" fmla="val -12928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colon</a:t>
            </a:r>
            <a:r>
              <a:rPr lang="en-US" dirty="0">
                <a:solidFill>
                  <a:schemeClr val="tx1"/>
                </a:solidFill>
              </a:rPr>
              <a:t> after the variable's name starts a </a:t>
            </a:r>
            <a:r>
              <a:rPr lang="en-US" b="1" dirty="0">
                <a:solidFill>
                  <a:schemeClr val="tx1"/>
                </a:solidFill>
              </a:rPr>
              <a:t>format specifier</a:t>
            </a:r>
          </a:p>
        </p:txBody>
      </p:sp>
    </p:spTree>
    <p:extLst>
      <p:ext uri="{BB962C8B-B14F-4D97-AF65-F5344CB8AC3E}">
        <p14:creationId xmlns:p14="http://schemas.microsoft.com/office/powerpoint/2010/main" val="40223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Some Common Format Specifiers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0C75-CA20-4FBB-B8BD-EBA4F100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2" y="1968618"/>
            <a:ext cx="5688116" cy="3370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4CD42-88C7-4A32-B501-355AD5A9131F}"/>
              </a:ext>
            </a:extLst>
          </p:cNvPr>
          <p:cNvSpPr txBox="1"/>
          <p:nvPr/>
        </p:nvSpPr>
        <p:spPr>
          <a:xfrm>
            <a:off x="2612308" y="5651027"/>
            <a:ext cx="391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format specifiers is optional but makes your output more professional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3F80F-FB33-41C1-B7A1-B069FEAF7047}"/>
              </a:ext>
            </a:extLst>
          </p:cNvPr>
          <p:cNvSpPr/>
          <p:nvPr/>
        </p:nvSpPr>
        <p:spPr>
          <a:xfrm>
            <a:off x="2389239" y="3952568"/>
            <a:ext cx="353961" cy="317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print</a:t>
            </a:r>
            <a:r>
              <a:rPr lang="en-US" sz="3200" dirty="0">
                <a:latin typeface="+mn-lt"/>
              </a:rPr>
              <a:t>() and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f-strings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8FDC-EEC3-4CB0-97E8-6752CC43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73" y="2440186"/>
            <a:ext cx="7324655" cy="1245356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2457066" y="4467062"/>
            <a:ext cx="4229868" cy="1601899"/>
          </a:xfrm>
          <a:prstGeom prst="wedgeRoundRectCallout">
            <a:avLst>
              <a:gd name="adj1" fmla="val -3738"/>
              <a:gd name="adj2" fmla="val -11020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the current value of the variable </a:t>
            </a:r>
            <a:r>
              <a:rPr lang="en-US" b="1" dirty="0" err="1">
                <a:solidFill>
                  <a:schemeClr val="tx1"/>
                </a:solidFill>
              </a:rPr>
              <a:t>fahrenheit</a:t>
            </a:r>
            <a:r>
              <a:rPr lang="en-US" dirty="0">
                <a:solidFill>
                  <a:schemeClr val="tx1"/>
                </a:solidFill>
              </a:rPr>
              <a:t> right-justified (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) in a column six characters wide (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 and round to two digits (</a:t>
            </a:r>
            <a:r>
              <a:rPr lang="en-US" b="1" dirty="0">
                <a:solidFill>
                  <a:schemeClr val="tx1"/>
                </a:solidFill>
              </a:rPr>
              <a:t>.2f</a:t>
            </a:r>
            <a:r>
              <a:rPr lang="en-US" dirty="0">
                <a:solidFill>
                  <a:schemeClr val="tx1"/>
                </a:solidFill>
              </a:rPr>
              <a:t>) to the right of the decimal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Mathematical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308020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operators obey normal </a:t>
            </a:r>
            <a:r>
              <a:rPr lang="en-US" sz="2400" b="1" dirty="0"/>
              <a:t>PEMDAS</a:t>
            </a:r>
            <a:r>
              <a:rPr lang="en-US" sz="2400" dirty="0"/>
              <a:t> precedence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Expressions are evaluated left to right in your source code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=</a:t>
            </a:r>
            <a:r>
              <a:rPr lang="en-US" sz="2000" dirty="0"/>
              <a:t> to assign a value to a variable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*</a:t>
            </a:r>
            <a:r>
              <a:rPr lang="en-US" sz="2000" dirty="0"/>
              <a:t> for multiplication and 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dirty="0"/>
              <a:t> for division operators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parenthesis to explicit specify the order of operations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“greater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&gt;=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“less than or equal to” operator is </a:t>
            </a:r>
            <a:r>
              <a:rPr lang="en-US" sz="2000" b="1" dirty="0">
                <a:solidFill>
                  <a:srgbClr val="00B050"/>
                </a:solidFill>
              </a:rPr>
              <a:t>&lt;=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528-E280-48F5-A251-89FEF3AC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364" y="5239760"/>
            <a:ext cx="5087271" cy="3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rules for declaring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Declare variables and use built-in data </a:t>
            </a:r>
            <a:r>
              <a:rPr lang="en-US" sz="2400" b="1" dirty="0">
                <a:solidFill>
                  <a:srgbClr val="0070C0"/>
                </a:solidFill>
              </a:rPr>
              <a:t>types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Display the values of </a:t>
            </a:r>
            <a:r>
              <a:rPr lang="en-US" sz="2400" b="1" dirty="0"/>
              <a:t>variables</a:t>
            </a:r>
            <a:r>
              <a:rPr lang="en-US" sz="2400" dirty="0"/>
              <a:t> in the output terminal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simple loops with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Introduce </a:t>
            </a:r>
            <a:r>
              <a:rPr lang="en-US" sz="2400" b="1" dirty="0">
                <a:solidFill>
                  <a:srgbClr val="00B050"/>
                </a:solidFill>
              </a:rPr>
              <a:t>range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r>
              <a:rPr lang="en-US" sz="2400" dirty="0"/>
              <a:t> as a "lazy" list definition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Import </a:t>
            </a:r>
            <a:r>
              <a:rPr lang="en-US" sz="2400" b="1" dirty="0"/>
              <a:t>modules</a:t>
            </a:r>
            <a:r>
              <a:rPr lang="en-US" sz="2400" dirty="0"/>
              <a:t> to call existing functions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mathematical operators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8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AFB95-60C2-6151-5F5C-C116E9A0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31" y="1944048"/>
            <a:ext cx="7562538" cy="2969903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4258F93-17D1-965F-6B20-3B88B0CA1850}"/>
              </a:ext>
            </a:extLst>
          </p:cNvPr>
          <p:cNvSpPr/>
          <p:nvPr/>
        </p:nvSpPr>
        <p:spPr>
          <a:xfrm>
            <a:off x="5306518" y="3237875"/>
            <a:ext cx="1633928" cy="959371"/>
          </a:xfrm>
          <a:prstGeom prst="wedgeRoundRectCallout">
            <a:avLst>
              <a:gd name="adj1" fmla="val 66323"/>
              <a:gd name="adj2" fmla="val 789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Scroll the output window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C40C5-DFDD-9F46-B4D4-10A0B1AAB5EC}"/>
              </a:ext>
            </a:extLst>
          </p:cNvPr>
          <p:cNvSpPr txBox="1"/>
          <p:nvPr/>
        </p:nvSpPr>
        <p:spPr>
          <a:xfrm>
            <a:off x="1851285" y="5285703"/>
            <a:ext cx="5441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What is the </a:t>
            </a:r>
            <a:r>
              <a:rPr lang="en-US" sz="2000" b="1" dirty="0">
                <a:solidFill>
                  <a:srgbClr val="00B050"/>
                </a:solidFill>
              </a:rPr>
              <a:t>one temperate that is the </a:t>
            </a:r>
            <a:r>
              <a:rPr lang="en-US" sz="2000" b="1" u="sng" dirty="0">
                <a:solidFill>
                  <a:srgbClr val="00B050"/>
                </a:solidFill>
              </a:rPr>
              <a:t>same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in both Fahrenheit and Celsius?</a:t>
            </a:r>
          </a:p>
        </p:txBody>
      </p:sp>
    </p:spTree>
    <p:extLst>
      <p:ext uri="{BB962C8B-B14F-4D97-AF65-F5344CB8AC3E}">
        <p14:creationId xmlns:p14="http://schemas.microsoft.com/office/powerpoint/2010/main" val="171767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1779?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Harmonic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the sum of the reciprocals of the positive integers up to a maximum of </a:t>
                </a:r>
                <a:r>
                  <a:rPr lang="en-US" sz="2400" b="1" dirty="0"/>
                  <a:t>10,000</a:t>
                </a:r>
                <a:r>
                  <a:rPr lang="en-US" sz="2400" dirty="0"/>
                  <a:t> terms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Start by finding the sum of the first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terms, then the sum of the first </a:t>
                </a:r>
                <a:r>
                  <a:rPr lang="en-US" sz="2400" b="1" dirty="0"/>
                  <a:t>2,000</a:t>
                </a:r>
                <a:r>
                  <a:rPr lang="en-US" sz="2400" dirty="0"/>
                  <a:t> terms, then the first </a:t>
                </a:r>
                <a:r>
                  <a:rPr lang="en-US" sz="2400" b="1" dirty="0"/>
                  <a:t>3,000</a:t>
                </a:r>
                <a:r>
                  <a:rPr lang="en-US" sz="2400" dirty="0"/>
                  <a:t> terms, etc.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is particular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harmonic series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Does this series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</a:t>
                </a:r>
                <a:r>
                  <a:rPr lang="en-US" sz="2400" dirty="0"/>
                  <a:t> to a single value – or does it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diverge</a:t>
                </a:r>
                <a:r>
                  <a:rPr lang="en-US" sz="2400" dirty="0"/>
                  <a:t> (grow without bounds)?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𝑺𝒖𝒎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∗6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752856"/>
                <a:ext cx="7886700" cy="3410054"/>
              </a:xfrm>
              <a:blipFill>
                <a:blip r:embed="rId3"/>
                <a:stretch>
                  <a:fillRect l="-1005" t="-2504" r="-77" b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A04CB-6E42-312B-32EC-33688293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4D310-BC27-42D2-B31D-FF6086AB141E}"/>
              </a:ext>
            </a:extLst>
          </p:cNvPr>
          <p:cNvSpPr txBox="1"/>
          <p:nvPr/>
        </p:nvSpPr>
        <p:spPr>
          <a:xfrm>
            <a:off x="6126774" y="1951671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/>
              <a:t>#!</a:t>
            </a:r>
            <a:r>
              <a:rPr lang="en-US" dirty="0">
                <a:solidFill>
                  <a:srgbClr val="FF0000"/>
                </a:solidFill>
              </a:rPr>
              <a:t> is a "shebang" that allows us to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a Python script directly from the command line (terminal/shell)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6B1BC-E6B9-438E-A64F-F65C6AEBAD6F}"/>
              </a:ext>
            </a:extLst>
          </p:cNvPr>
          <p:cNvSpPr/>
          <p:nvPr/>
        </p:nvSpPr>
        <p:spPr>
          <a:xfrm>
            <a:off x="1589727" y="1373980"/>
            <a:ext cx="2336954" cy="236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D45D5E-70B1-4077-8A95-4D0363BB454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3926681" y="1492279"/>
            <a:ext cx="2200093" cy="1198056"/>
          </a:xfrm>
          <a:prstGeom prst="bentConnector3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26473B1-0F45-9F0A-0DC8-799F6809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11" y="1338873"/>
            <a:ext cx="6986731" cy="490766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4F46C-3107-4A09-8B31-899ED8168537}"/>
              </a:ext>
            </a:extLst>
          </p:cNvPr>
          <p:cNvSpPr txBox="1"/>
          <p:nvPr/>
        </p:nvSpPr>
        <p:spPr>
          <a:xfrm>
            <a:off x="6024837" y="2419595"/>
            <a:ext cx="2424266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what function to call when this script is </a:t>
            </a:r>
            <a:r>
              <a:rPr lang="en-US" b="1" dirty="0">
                <a:solidFill>
                  <a:srgbClr val="FF0000"/>
                </a:solidFill>
              </a:rPr>
              <a:t>run</a:t>
            </a:r>
            <a:r>
              <a:rPr lang="en-US" dirty="0">
                <a:solidFill>
                  <a:srgbClr val="FF0000"/>
                </a:solidFill>
              </a:rPr>
              <a:t> (versus being </a:t>
            </a:r>
            <a:r>
              <a:rPr lang="en-US" i="1" dirty="0">
                <a:solidFill>
                  <a:srgbClr val="FF0000"/>
                </a:solidFill>
              </a:rPr>
              <a:t>imported</a:t>
            </a:r>
            <a:r>
              <a:rPr lang="en-US" dirty="0">
                <a:solidFill>
                  <a:srgbClr val="FF0000"/>
                </a:solidFill>
              </a:rPr>
              <a:t> by another script)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E52ADE-8BB3-40C6-A0BE-A71DC58F12AA}"/>
              </a:ext>
            </a:extLst>
          </p:cNvPr>
          <p:cNvSpPr/>
          <p:nvPr/>
        </p:nvSpPr>
        <p:spPr>
          <a:xfrm>
            <a:off x="1604715" y="5478333"/>
            <a:ext cx="2742433" cy="548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CB4715-E03E-4F5E-BD74-CD2E611A859F}"/>
              </a:ext>
            </a:extLst>
          </p:cNvPr>
          <p:cNvCxnSpPr>
            <a:cxnSpLocks/>
            <a:stCxn id="21" idx="1"/>
            <a:endCxn id="30" idx="1"/>
          </p:cNvCxnSpPr>
          <p:nvPr/>
        </p:nvCxnSpPr>
        <p:spPr>
          <a:xfrm rot="10800000" flipH="1">
            <a:off x="1604715" y="4177084"/>
            <a:ext cx="29980" cy="1575620"/>
          </a:xfrm>
          <a:prstGeom prst="bentConnector3">
            <a:avLst>
              <a:gd name="adj1" fmla="val -7625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C19DADC-B3B3-4EEF-9095-087BFA1DFF37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4347148" y="4173921"/>
            <a:ext cx="2889822" cy="157878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0233A4D-2A33-4F4B-8EF4-9E1A8EF41764}"/>
              </a:ext>
            </a:extLst>
          </p:cNvPr>
          <p:cNvSpPr/>
          <p:nvPr/>
        </p:nvSpPr>
        <p:spPr>
          <a:xfrm>
            <a:off x="1634695" y="4037002"/>
            <a:ext cx="1096051" cy="28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08584-5754-04AB-D839-2DE9E37D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08" y="2855313"/>
            <a:ext cx="4014806" cy="1740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937939" y="299221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6305812" y="363803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6878885" y="1808065"/>
            <a:ext cx="1852160" cy="934574"/>
          </a:xfrm>
          <a:prstGeom prst="wedgeRectCallout">
            <a:avLst>
              <a:gd name="adj1" fmla="val -67326"/>
              <a:gd name="adj2" fmla="val 14914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529094" y="1823704"/>
            <a:ext cx="1852160" cy="934574"/>
          </a:xfrm>
          <a:prstGeom prst="wedgeRectCallout">
            <a:avLst>
              <a:gd name="adj1" fmla="val 58330"/>
              <a:gd name="adj2" fmla="val 775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930444" y="4995213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3E701207-81EA-470A-A38B-8D68B3E96620}"/>
              </a:ext>
            </a:extLst>
          </p:cNvPr>
          <p:cNvSpPr/>
          <p:nvPr/>
        </p:nvSpPr>
        <p:spPr>
          <a:xfrm>
            <a:off x="529094" y="4204991"/>
            <a:ext cx="1852160" cy="934574"/>
          </a:xfrm>
          <a:prstGeom prst="wedgeRectCallout">
            <a:avLst>
              <a:gd name="adj1" fmla="val 79033"/>
              <a:gd name="adj2" fmla="val -1189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Statements within a scope are indented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053818" y="1553256"/>
            <a:ext cx="1050834" cy="934574"/>
          </a:xfrm>
          <a:prstGeom prst="wedgeRectCallout">
            <a:avLst>
              <a:gd name="adj1" fmla="val -8512"/>
              <a:gd name="adj2" fmla="val 9254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4572000" y="1993475"/>
            <a:ext cx="1455797" cy="716525"/>
          </a:xfrm>
          <a:prstGeom prst="wedgeRectCallout">
            <a:avLst>
              <a:gd name="adj1" fmla="val -105801"/>
              <a:gd name="adj2" fmla="val 86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19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41EC3-6EE6-2B62-E655-8102C18B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8" y="1393265"/>
            <a:ext cx="6895139" cy="4843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6049992" y="426857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422404" y="450688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3018058" y="2335930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2809062" y="259157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794064" y="2818055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3701440" y="3059668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3159035" y="3308950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B227A-7056-A601-F179-F1BAA134B069}"/>
              </a:ext>
            </a:extLst>
          </p:cNvPr>
          <p:cNvGrpSpPr/>
          <p:nvPr/>
        </p:nvGrpSpPr>
        <p:grpSpPr>
          <a:xfrm>
            <a:off x="7977034" y="4751332"/>
            <a:ext cx="740955" cy="369332"/>
            <a:chOff x="2157212" y="5360480"/>
            <a:chExt cx="740955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6D376-BDD8-7A6F-0D71-7EF1D34C873E}"/>
                </a:ext>
              </a:extLst>
            </p:cNvPr>
            <p:cNvSpPr txBox="1"/>
            <p:nvPr/>
          </p:nvSpPr>
          <p:spPr>
            <a:xfrm>
              <a:off x="2514709" y="536048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A5D18D-10DB-9252-8C39-30AF82DA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3574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2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harmonic_series.py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F3F63-A95A-5325-416D-9B9C043C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543"/>
          <a:stretch/>
        </p:blipFill>
        <p:spPr>
          <a:xfrm>
            <a:off x="2148190" y="1468581"/>
            <a:ext cx="4847619" cy="23629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4" y="4170079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182947" y="5176597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395558" y="469385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314874" y="4679207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699155" y="4664886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5044463" y="4654965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327204" y="5193565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509495" y="5630792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272095" y="5203487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835286" y="5630791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162418" y="5171443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547308" y="5603178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627530" y="4069905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EEC211-A974-330A-F5B8-D0CB74A81857}"/>
              </a:ext>
            </a:extLst>
          </p:cNvPr>
          <p:cNvSpPr txBox="1"/>
          <p:nvPr/>
        </p:nvSpPr>
        <p:spPr>
          <a:xfrm>
            <a:off x="2689285" y="6287617"/>
            <a:ext cx="376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Nicole Oresme (c. </a:t>
            </a:r>
            <a:r>
              <a:rPr lang="en-US" b="1" dirty="0"/>
              <a:t>1360</a:t>
            </a:r>
            <a:r>
              <a:rPr lang="en-US" dirty="0"/>
              <a:t>)</a:t>
            </a:r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6995809" y="3968755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</p:spTree>
    <p:extLst>
      <p:ext uri="{BB962C8B-B14F-4D97-AF65-F5344CB8AC3E}">
        <p14:creationId xmlns:p14="http://schemas.microsoft.com/office/powerpoint/2010/main" val="19571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0" grpId="0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33FD4E-BDF4-C2A8-9573-E9075F99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4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311DB-59BF-4987-86E7-D7D64C0A901E}"/>
              </a:ext>
            </a:extLst>
          </p:cNvPr>
          <p:cNvSpPr txBox="1"/>
          <p:nvPr/>
        </p:nvSpPr>
        <p:spPr>
          <a:xfrm>
            <a:off x="6126774" y="2949926"/>
            <a:ext cx="2424266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tells the Python interpreter to import a module that contains functions we can then call in our code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E84D7C-3D9E-42EF-B218-B6B933C90034}"/>
              </a:ext>
            </a:extLst>
          </p:cNvPr>
          <p:cNvSpPr/>
          <p:nvPr/>
        </p:nvSpPr>
        <p:spPr>
          <a:xfrm>
            <a:off x="2069412" y="2050622"/>
            <a:ext cx="1190949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772254-F363-48BA-B937-C346636270A8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3260361" y="2150171"/>
            <a:ext cx="2866413" cy="1538419"/>
          </a:xfrm>
          <a:prstGeom prst="bentConnector3">
            <a:avLst>
              <a:gd name="adj1" fmla="val 61244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2308BA-E25E-23C9-36EA-AE76B1696272}"/>
              </a:ext>
            </a:extLst>
          </p:cNvPr>
          <p:cNvSpPr/>
          <p:nvPr/>
        </p:nvSpPr>
        <p:spPr>
          <a:xfrm>
            <a:off x="4538878" y="5163580"/>
            <a:ext cx="1007483" cy="19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1161376-8588-A25E-848F-C4A9A4CC2CBC}"/>
              </a:ext>
            </a:extLst>
          </p:cNvPr>
          <p:cNvCxnSpPr>
            <a:cxnSpLocks/>
            <a:stCxn id="8" idx="0"/>
            <a:endCxn id="33" idx="2"/>
          </p:cNvCxnSpPr>
          <p:nvPr/>
        </p:nvCxnSpPr>
        <p:spPr>
          <a:xfrm rot="5400000" flipH="1" flipV="1">
            <a:off x="5822600" y="3647274"/>
            <a:ext cx="736326" cy="229628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C0B170-F5AC-6B28-CF13-DD9AB15C9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4" y="3985380"/>
            <a:ext cx="6247619" cy="1523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Starting Visual Studio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6F67-B648-8BAF-9673-A2E00418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454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Open a terminal session, activate the QIS101 virtual environment, and launch VS Code: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conda activate qis101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cd $HOME/qis101/labs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code qis101.code-workspace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95E57-528C-5AB1-0185-8FDFA320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56" y="2751512"/>
            <a:ext cx="2699510" cy="18823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B775A0-CC83-8148-9D2A-D1397DFF3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082" y="5208018"/>
            <a:ext cx="6328749" cy="1319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300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1FE4A9C-D38C-A9DC-C641-A3889C62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07" y="1348046"/>
            <a:ext cx="6218586" cy="51081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005528-ADC5-4089-83C3-35D872FC0233}"/>
              </a:ext>
            </a:extLst>
          </p:cNvPr>
          <p:cNvGrpSpPr/>
          <p:nvPr/>
        </p:nvGrpSpPr>
        <p:grpSpPr>
          <a:xfrm>
            <a:off x="3250674" y="4193635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CF457DE-FEBF-46F4-83CC-3C31592BD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8B34D5-974E-45D8-A7E4-87E97352E9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9110A-8599-4959-A78B-5FC3CC093829}"/>
              </a:ext>
            </a:extLst>
          </p:cNvPr>
          <p:cNvGrpSpPr/>
          <p:nvPr/>
        </p:nvGrpSpPr>
        <p:grpSpPr>
          <a:xfrm>
            <a:off x="4129452" y="441377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378A94-7FD6-432C-9BF1-B74AEED29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BF93FC-131F-4F3A-8012-C41ADA69F1F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CB9CB-84D6-431C-BD98-EFFAB422E664}"/>
              </a:ext>
            </a:extLst>
          </p:cNvPr>
          <p:cNvGrpSpPr/>
          <p:nvPr/>
        </p:nvGrpSpPr>
        <p:grpSpPr>
          <a:xfrm>
            <a:off x="4351981" y="4637903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B68E10-D212-4820-BC90-48A959A77A1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4038D8-4338-4F3B-A938-070A6CEB76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B5FE4-47A5-49C0-80F5-683200D0E6C0}"/>
              </a:ext>
            </a:extLst>
          </p:cNvPr>
          <p:cNvGrpSpPr/>
          <p:nvPr/>
        </p:nvGrpSpPr>
        <p:grpSpPr>
          <a:xfrm>
            <a:off x="3303116" y="265668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B2695-889E-4AAB-85FE-4F732E9649B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AFFFFFB-7348-4D5E-8986-80FD2F08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B5DED9-8F86-4514-B7CA-C1C01CFFAF1B}"/>
              </a:ext>
            </a:extLst>
          </p:cNvPr>
          <p:cNvGrpSpPr/>
          <p:nvPr/>
        </p:nvGrpSpPr>
        <p:grpSpPr>
          <a:xfrm>
            <a:off x="4291751" y="330749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3269A-5D7C-443C-834F-AD55DC89463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C2B0AC8-EB33-47B2-B383-ECDFA5A41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4BA5D3-7E2D-42DC-BFF1-8274D72C58AB}"/>
              </a:ext>
            </a:extLst>
          </p:cNvPr>
          <p:cNvGrpSpPr/>
          <p:nvPr/>
        </p:nvGrpSpPr>
        <p:grpSpPr>
          <a:xfrm>
            <a:off x="7601763" y="486277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1CB297-383F-4BE7-B1E6-140A5DE129F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E361FD-CCA3-4CCA-8E6D-B8B4447D4C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165242-1227-4F42-A80C-24F5C8CB2E3E}"/>
              </a:ext>
            </a:extLst>
          </p:cNvPr>
          <p:cNvGrpSpPr/>
          <p:nvPr/>
        </p:nvGrpSpPr>
        <p:grpSpPr>
          <a:xfrm>
            <a:off x="7156881" y="5095403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22DF68-2CB6-4ABF-8D17-1FD7947F730D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6ADC0A-4883-4A92-A18E-080839A7A9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7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F04A6-CA91-DD1F-F098-2FDA4A99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88" y="1957101"/>
            <a:ext cx="5009524" cy="4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542859" y="1835717"/>
            <a:ext cx="1329198" cy="718958"/>
          </a:xfrm>
          <a:prstGeom prst="wedgeRoundRectCallout">
            <a:avLst>
              <a:gd name="adj1" fmla="val -100862"/>
              <a:gd name="adj2" fmla="val -14303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series converges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63" y="3564244"/>
            <a:ext cx="3922430" cy="268707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1" y="4004686"/>
            <a:ext cx="1993491" cy="16137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6653" y="2195196"/>
            <a:ext cx="1103531" cy="238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00112" y="370284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69687-E0A0-C0E2-E5FC-8B6A598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4" y="3429545"/>
            <a:ext cx="4603952" cy="1989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3102" y="4147198"/>
            <a:ext cx="2518347" cy="259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D0F9E8-4C44-C6D6-1418-C5B13CA7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25" y="1614987"/>
            <a:ext cx="4187549" cy="48778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109F5FE-6576-F04F-AC85-FFD6CD5ABDEC}"/>
              </a:ext>
            </a:extLst>
          </p:cNvPr>
          <p:cNvGrpSpPr/>
          <p:nvPr/>
        </p:nvGrpSpPr>
        <p:grpSpPr>
          <a:xfrm>
            <a:off x="5202914" y="488117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896B2E-16A8-FDA0-C903-22073477B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14C10C-1384-2E11-713C-C1AF8A6B1F1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AE534-B714-8ACA-F0BB-E24C9E50C4F3}"/>
              </a:ext>
            </a:extLst>
          </p:cNvPr>
          <p:cNvGrpSpPr/>
          <p:nvPr/>
        </p:nvGrpSpPr>
        <p:grpSpPr>
          <a:xfrm>
            <a:off x="5480616" y="509202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18C2C69-C47E-B4FC-4F00-9F8C803D1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2106E5-4E78-1B1F-E84A-3D80CF7E153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B353C9-B212-65DE-8BD8-92A1C2D4C4D2}"/>
              </a:ext>
            </a:extLst>
          </p:cNvPr>
          <p:cNvGrpSpPr/>
          <p:nvPr/>
        </p:nvGrpSpPr>
        <p:grpSpPr>
          <a:xfrm>
            <a:off x="4669585" y="239428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79F312-7464-C93A-1F8F-54D9DA13F35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72513B-C0DE-7086-9A79-F79DCD45B2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C19F7-0F07-365B-CC12-81B2AF45D69A}"/>
              </a:ext>
            </a:extLst>
          </p:cNvPr>
          <p:cNvGrpSpPr/>
          <p:nvPr/>
        </p:nvGrpSpPr>
        <p:grpSpPr>
          <a:xfrm>
            <a:off x="4519511" y="261682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A7CE77-1445-DD1D-90DD-79EDC7A1467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D55B75-34DD-B731-4359-3E9DF6C52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75281B-97EF-E84A-6583-5D05C9A248B7}"/>
              </a:ext>
            </a:extLst>
          </p:cNvPr>
          <p:cNvGrpSpPr/>
          <p:nvPr/>
        </p:nvGrpSpPr>
        <p:grpSpPr>
          <a:xfrm>
            <a:off x="5174895" y="281932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113E60-5EFE-6808-32E1-CF75D3C294B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612BE0-4D60-BCA9-771E-C4136306EC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31DB51-DC2D-2F83-5283-A0527B70492A}"/>
              </a:ext>
            </a:extLst>
          </p:cNvPr>
          <p:cNvGrpSpPr/>
          <p:nvPr/>
        </p:nvGrpSpPr>
        <p:grpSpPr>
          <a:xfrm>
            <a:off x="5658764" y="3231570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7847D-DD71-E3B7-48C7-59A4786CEB9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D6E0DF0-17AA-F864-23B6-BFA2D730E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EA93FF-7D4F-01CD-1118-28560C1985AF}"/>
              </a:ext>
            </a:extLst>
          </p:cNvPr>
          <p:cNvGrpSpPr/>
          <p:nvPr/>
        </p:nvGrpSpPr>
        <p:grpSpPr>
          <a:xfrm>
            <a:off x="4209855" y="3644150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C137A7-0D4C-D60D-D7E9-3B3844798A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020010-71F9-9581-F03C-A4FE238511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062A5F-605A-B5E9-EEFB-D244FE769110}"/>
              </a:ext>
            </a:extLst>
          </p:cNvPr>
          <p:cNvGrpSpPr/>
          <p:nvPr/>
        </p:nvGrpSpPr>
        <p:grpSpPr>
          <a:xfrm>
            <a:off x="6557248" y="527004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3C0ECC-4462-5F58-B89E-7B030C9D7E0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3DCC900-10FE-7158-DED0-9ED32A95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0B3755-4FC0-08E6-5456-5A61E7B8A969}"/>
              </a:ext>
            </a:extLst>
          </p:cNvPr>
          <p:cNvGrpSpPr/>
          <p:nvPr/>
        </p:nvGrpSpPr>
        <p:grpSpPr>
          <a:xfrm>
            <a:off x="4897325" y="3009029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91E15E-4900-7FA1-91CA-A6F9ED7F17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9CF849-0951-E3ED-1794-C41B8C66F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3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278A8-95E2-038C-C3D0-F88CC4B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1" y="1999504"/>
            <a:ext cx="4106758" cy="1453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747550" y="2099494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6C758-4B7B-C32B-532C-D7A74E3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" y="2003177"/>
            <a:ext cx="7725544" cy="366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1244182" y="3680620"/>
            <a:ext cx="1079293" cy="19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Totient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03502"/>
            <a:ext cx="7886700" cy="40054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Euler’s </a:t>
            </a:r>
            <a:r>
              <a:rPr lang="en-US" sz="2400" b="1" dirty="0">
                <a:solidFill>
                  <a:srgbClr val="00B050"/>
                </a:solidFill>
              </a:rPr>
              <a:t>Totient</a:t>
            </a:r>
            <a:r>
              <a:rPr lang="en-US" sz="2400" dirty="0"/>
              <a:t> for all integers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100</a:t>
            </a:r>
            <a:r>
              <a:rPr lang="en-US" sz="2400" dirty="0"/>
              <a:t> inclusive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/>
              <a:t>totient</a:t>
            </a:r>
            <a:r>
              <a:rPr lang="en-US" sz="2000" dirty="0"/>
              <a:t> of an integer is the “number of positive integers”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less</a:t>
            </a:r>
            <a:r>
              <a:rPr lang="en-US" sz="2000" b="1" dirty="0"/>
              <a:t> </a:t>
            </a:r>
            <a:r>
              <a:rPr lang="en-US" sz="2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than</a:t>
            </a:r>
            <a:r>
              <a:rPr lang="en-US" sz="2000" dirty="0"/>
              <a:t> the given integer that are </a:t>
            </a:r>
            <a:r>
              <a:rPr lang="en-US" sz="2000" i="1" dirty="0"/>
              <a:t>relatively</a:t>
            </a:r>
            <a:r>
              <a:rPr lang="en-US" sz="2000" dirty="0"/>
              <a:t> prime to that integer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Totient(12) = 4  because only {1, 5, 7, 11} are relatively prime to 12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hlinkClick r:id="rId2"/>
              </a:rPr>
              <a:t>http://www.wolframalpha.com/input/?i=totient(12)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program should display </a:t>
            </a:r>
            <a:r>
              <a:rPr lang="en-US" sz="2400" b="1" dirty="0">
                <a:solidFill>
                  <a:srgbClr val="FF0000"/>
                </a:solidFill>
              </a:rPr>
              <a:t>only </a:t>
            </a:r>
            <a:r>
              <a:rPr lang="en-US" sz="2400" dirty="0"/>
              <a:t>those integers whose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B050"/>
                </a:solidFill>
              </a:rPr>
              <a:t>exceeds</a:t>
            </a:r>
            <a:r>
              <a:rPr lang="en-US" sz="2400" b="1" dirty="0">
                <a:solidFill>
                  <a:srgbClr val="00B050"/>
                </a:solidFill>
              </a:rPr>
              <a:t> its own totient value by 1 exactly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 you notice about those integers?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41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6D8ED12-023A-E65D-6B90-00C4DE47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14" y="1563365"/>
            <a:ext cx="5241069" cy="48872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5FC589-F26B-6560-330D-FFAB01DCAE92}"/>
              </a:ext>
            </a:extLst>
          </p:cNvPr>
          <p:cNvGrpSpPr/>
          <p:nvPr/>
        </p:nvGrpSpPr>
        <p:grpSpPr>
          <a:xfrm>
            <a:off x="7110590" y="495134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43DBB9-63D0-8F78-771D-61F9091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73332-AD36-5D24-51F6-FEC1D8B40A6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852B-ACF9-29C7-0094-6179BEB6E5A7}"/>
              </a:ext>
            </a:extLst>
          </p:cNvPr>
          <p:cNvGrpSpPr/>
          <p:nvPr/>
        </p:nvGrpSpPr>
        <p:grpSpPr>
          <a:xfrm>
            <a:off x="4539461" y="562512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A73605-2730-FDAC-9B05-2A58911177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4138CA-96EF-001E-DBA1-93C09CA940F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CDDC6-6535-FFFC-7A3A-696406D41616}"/>
              </a:ext>
            </a:extLst>
          </p:cNvPr>
          <p:cNvGrpSpPr/>
          <p:nvPr/>
        </p:nvGrpSpPr>
        <p:grpSpPr>
          <a:xfrm>
            <a:off x="4892220" y="584950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96B2FF-3B58-6D7F-7ACF-120364BE850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3A15EA-BB91-F800-E9FD-A77447F0AB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0BBF5-F06D-516C-F740-0C337E5120F3}"/>
              </a:ext>
            </a:extLst>
          </p:cNvPr>
          <p:cNvGrpSpPr/>
          <p:nvPr/>
        </p:nvGrpSpPr>
        <p:grpSpPr>
          <a:xfrm>
            <a:off x="3195432" y="3150962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8E3F6E-B9A8-F48A-1951-1FFF9D887E4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F1E729F-F678-7A70-FB76-E52ECBDBB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3917E-1798-EEC4-55E1-9CFE3609D362}"/>
              </a:ext>
            </a:extLst>
          </p:cNvPr>
          <p:cNvGrpSpPr/>
          <p:nvPr/>
        </p:nvGrpSpPr>
        <p:grpSpPr>
          <a:xfrm>
            <a:off x="4457424" y="336941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DCD44D-461C-8A27-9E80-0B4D9377985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0B99C58-B382-C53E-922B-5912E51A2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AE9A2-6CEC-1E7D-0D78-C978E76C7FC5}"/>
              </a:ext>
            </a:extLst>
          </p:cNvPr>
          <p:cNvGrpSpPr/>
          <p:nvPr/>
        </p:nvGrpSpPr>
        <p:grpSpPr>
          <a:xfrm>
            <a:off x="4978059" y="156547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9B8B2-5124-66C0-0820-6150A102F0C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3064CE8-BFB1-61B0-BD8D-F77FCEE5C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CC20CC-683A-82B4-42D5-2BE583CC05DC}"/>
              </a:ext>
            </a:extLst>
          </p:cNvPr>
          <p:cNvGrpSpPr/>
          <p:nvPr/>
        </p:nvGrpSpPr>
        <p:grpSpPr>
          <a:xfrm>
            <a:off x="4217944" y="201401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85A9CB-3606-8746-8767-0D989BDDC1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DB0EC0-8C96-1A89-6F4B-69F8C0AA1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53A54D-F28D-81EA-CAAB-7D40E12FF332}"/>
              </a:ext>
            </a:extLst>
          </p:cNvPr>
          <p:cNvGrpSpPr/>
          <p:nvPr/>
        </p:nvGrpSpPr>
        <p:grpSpPr>
          <a:xfrm>
            <a:off x="3949892" y="382233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40C785-DB41-8041-961D-8FECDAA7F72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48F9E7-1F40-0695-6B39-CCF201DC8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BCAD27-B9EC-6845-4DB5-22BB0D3155E0}"/>
              </a:ext>
            </a:extLst>
          </p:cNvPr>
          <p:cNvGrpSpPr/>
          <p:nvPr/>
        </p:nvGrpSpPr>
        <p:grpSpPr>
          <a:xfrm>
            <a:off x="4601575" y="359796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B3B249-6227-EB1C-137C-C45A5AFC5E8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3CA192-A429-81E9-0F56-C2A49ED9C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3F560-28BE-D9BB-EECD-8948311A988E}"/>
              </a:ext>
            </a:extLst>
          </p:cNvPr>
          <p:cNvGrpSpPr/>
          <p:nvPr/>
        </p:nvGrpSpPr>
        <p:grpSpPr>
          <a:xfrm>
            <a:off x="4817642" y="607381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C68428F-82AF-282C-A5EC-8A03F33912D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02E3D-36B0-8845-C33A-A69A42706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051613-53B1-2F30-33A4-28B239942C70}"/>
              </a:ext>
            </a:extLst>
          </p:cNvPr>
          <p:cNvSpPr txBox="1"/>
          <p:nvPr/>
        </p:nvSpPr>
        <p:spPr>
          <a:xfrm>
            <a:off x="227624" y="3043965"/>
            <a:ext cx="147653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Typing hints are optional but helpful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A6CFC5-D6A7-912E-8DAF-0846CACA9189}"/>
              </a:ext>
            </a:extLst>
          </p:cNvPr>
          <p:cNvSpPr/>
          <p:nvPr/>
        </p:nvSpPr>
        <p:spPr>
          <a:xfrm>
            <a:off x="3271233" y="2998326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CD8E7A-5617-915E-5055-1D2C744F7A44}"/>
              </a:ext>
            </a:extLst>
          </p:cNvPr>
          <p:cNvSpPr/>
          <p:nvPr/>
        </p:nvSpPr>
        <p:spPr>
          <a:xfrm>
            <a:off x="4115848" y="3000285"/>
            <a:ext cx="341576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01CB0E6-AC28-480C-C01A-C1EB4DC02D17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206295" y="1757922"/>
            <a:ext cx="45639" cy="2526448"/>
          </a:xfrm>
          <a:prstGeom prst="bentConnector3">
            <a:avLst>
              <a:gd name="adj1" fmla="val 6008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38BD22-B915-66DC-000D-0EEC23A62D12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5400000" flipH="1" flipV="1">
            <a:off x="2604423" y="1361752"/>
            <a:ext cx="43680" cy="3320746"/>
          </a:xfrm>
          <a:prstGeom prst="bentConnector3">
            <a:avLst>
              <a:gd name="adj1" fmla="val 6233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04FFF8-E4D2-B0F7-134F-C41E5447D8DE}"/>
              </a:ext>
            </a:extLst>
          </p:cNvPr>
          <p:cNvSpPr txBox="1"/>
          <p:nvPr/>
        </p:nvSpPr>
        <p:spPr>
          <a:xfrm>
            <a:off x="6380485" y="2014018"/>
            <a:ext cx="147653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Tuple Packing &amp; Unpacking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CDC61-C520-F23F-FBF2-55D4C7E20E9F}"/>
              </a:ext>
            </a:extLst>
          </p:cNvPr>
          <p:cNvSpPr/>
          <p:nvPr/>
        </p:nvSpPr>
        <p:spPr>
          <a:xfrm>
            <a:off x="2753222" y="2077792"/>
            <a:ext cx="442210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080E57-6B2B-6E83-81C3-1DF6DA1AEBA1}"/>
              </a:ext>
            </a:extLst>
          </p:cNvPr>
          <p:cNvSpPr/>
          <p:nvPr/>
        </p:nvSpPr>
        <p:spPr>
          <a:xfrm>
            <a:off x="3395830" y="2074997"/>
            <a:ext cx="822113" cy="230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10B1052-D181-FB0F-1E64-5388CAA8A9D8}"/>
              </a:ext>
            </a:extLst>
          </p:cNvPr>
          <p:cNvCxnSpPr>
            <a:stCxn id="44" idx="1"/>
            <a:endCxn id="43" idx="0"/>
          </p:cNvCxnSpPr>
          <p:nvPr/>
        </p:nvCxnSpPr>
        <p:spPr>
          <a:xfrm rot="10800000" flipH="1">
            <a:off x="2753221" y="2014019"/>
            <a:ext cx="4365529" cy="178833"/>
          </a:xfrm>
          <a:prstGeom prst="bentConnector4">
            <a:avLst>
              <a:gd name="adj1" fmla="val -28242"/>
              <a:gd name="adj2" fmla="val 3996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CC38B56-C55D-2D91-7B14-3170BFDD6685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5093686" y="1018315"/>
            <a:ext cx="12700" cy="2573598"/>
          </a:xfrm>
          <a:prstGeom prst="bentConnector4">
            <a:avLst>
              <a:gd name="adj1" fmla="val 1386882"/>
              <a:gd name="adj2" fmla="val 57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2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euler_totient.py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999F36E-5114-EF10-21C6-664C4D507D77}"/>
              </a:ext>
            </a:extLst>
          </p:cNvPr>
          <p:cNvSpPr/>
          <p:nvPr/>
        </p:nvSpPr>
        <p:spPr>
          <a:xfrm>
            <a:off x="3494668" y="3808236"/>
            <a:ext cx="2806505" cy="1177928"/>
          </a:xfrm>
          <a:prstGeom prst="wedgeRectCallout">
            <a:avLst>
              <a:gd name="adj1" fmla="val -43380"/>
              <a:gd name="adj2" fmla="val -988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do you notice about those integers that exceed their totient value by 1?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52484A8-8557-50F7-1E28-301F6EA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2" y="2592931"/>
            <a:ext cx="743809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79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 dynamically typed language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not necessary to declare the </a:t>
            </a:r>
            <a:r>
              <a:rPr lang="en-US" sz="2000" b="1" dirty="0"/>
              <a:t>type</a:t>
            </a:r>
            <a:r>
              <a:rPr lang="en-US" sz="2000" dirty="0"/>
              <a:t> of a variable before assigning a value to it, and a variable can change its type within a </a:t>
            </a:r>
            <a:r>
              <a:rPr lang="en-US" sz="2000" b="1" dirty="0"/>
              <a:t>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a variable doesn't hold anything – a variable name is just a label for a static value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Function names are normally followed by </a:t>
            </a:r>
            <a:r>
              <a:rPr lang="en-US" sz="2400" b="1" dirty="0"/>
              <a:t>parenthesis ()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Both functions </a:t>
            </a:r>
            <a:r>
              <a:rPr lang="en-US" sz="2000" u="sng" dirty="0"/>
              <a:t>and</a:t>
            </a:r>
            <a:r>
              <a:rPr lang="en-US" sz="2000" dirty="0"/>
              <a:t> statements can introduce scopes using a </a:t>
            </a:r>
            <a:r>
              <a:rPr lang="en-US" sz="2000" b="1" dirty="0"/>
              <a:t>colon 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whitespace sensitive!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is not enclosed in curly braces {} like in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Horizontal </a:t>
            </a:r>
            <a:r>
              <a:rPr lang="en-US" sz="2000" b="1" dirty="0"/>
              <a:t>indentation</a:t>
            </a:r>
            <a:r>
              <a:rPr lang="en-US" sz="2000" dirty="0"/>
              <a:t> is how you denote scopes in Python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statements sharing the same scope must be vertically aligned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vs Java/C++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is an interpreted language, not normally compiled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reference implement of Python is </a:t>
            </a:r>
            <a:r>
              <a:rPr lang="en-US" sz="2000" b="1" dirty="0" err="1"/>
              <a:t>CPython</a:t>
            </a:r>
            <a:r>
              <a:rPr lang="en-US" sz="2000" dirty="0"/>
              <a:t>, which is a Python </a:t>
            </a:r>
            <a:r>
              <a:rPr lang="en-US" sz="2000" i="1" dirty="0">
                <a:solidFill>
                  <a:srgbClr val="FF0000"/>
                </a:solidFill>
              </a:rPr>
              <a:t>interpreter</a:t>
            </a:r>
            <a:r>
              <a:rPr lang="en-US" sz="2000" dirty="0"/>
              <a:t> written in C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Python does not use a classical static </a:t>
            </a:r>
            <a:r>
              <a:rPr lang="en-US" sz="2000" b="1" dirty="0">
                <a:solidFill>
                  <a:srgbClr val="7030A0"/>
                </a:solidFill>
              </a:rPr>
              <a:t>linker</a:t>
            </a:r>
            <a:r>
              <a:rPr lang="en-US" sz="2000" dirty="0"/>
              <a:t> – you can easily call external code residing in external modules/packages on-the-fly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code is inherently more </a:t>
            </a:r>
            <a:r>
              <a:rPr lang="en-US" sz="2400" b="1" dirty="0"/>
              <a:t>functional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declarative</a:t>
            </a:r>
            <a:r>
              <a:rPr lang="en-US" sz="2400" dirty="0"/>
              <a:t>) than </a:t>
            </a:r>
            <a:r>
              <a:rPr lang="en-US" sz="2400" b="1" dirty="0"/>
              <a:t>procedural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imperative</a:t>
            </a:r>
            <a:r>
              <a:rPr lang="en-US" sz="2400" dirty="0"/>
              <a:t>) like Java/C++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procedural</a:t>
            </a:r>
            <a:r>
              <a:rPr lang="en-US" sz="2000" dirty="0"/>
              <a:t> languages you must tell the computer step-by-step how exactly to accomplish what you want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 </a:t>
            </a:r>
            <a:r>
              <a:rPr lang="en-US" sz="2000" i="1" dirty="0"/>
              <a:t>functional</a:t>
            </a:r>
            <a:r>
              <a:rPr lang="en-US" sz="2000" dirty="0"/>
              <a:t> languages you tell the computer what you want to accomplish, and </a:t>
            </a:r>
            <a:r>
              <a:rPr lang="en-US" sz="2000" u="sng" dirty="0"/>
              <a:t>it</a:t>
            </a:r>
            <a:r>
              <a:rPr lang="en-US" sz="2000" dirty="0"/>
              <a:t> determines the </a:t>
            </a:r>
            <a:r>
              <a:rPr lang="en-US" sz="2000" b="1" dirty="0"/>
              <a:t>best</a:t>
            </a:r>
            <a:r>
              <a:rPr lang="en-US" sz="2000" dirty="0"/>
              <a:t> way to satisfy your request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The Python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52617-02CD-1191-3306-FCC4E3F33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" y="1993051"/>
            <a:ext cx="8386997" cy="378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F2CDAF-837D-4635-542D-28702E1CFE86}"/>
              </a:ext>
            </a:extLst>
          </p:cNvPr>
          <p:cNvSpPr txBox="1"/>
          <p:nvPr/>
        </p:nvSpPr>
        <p:spPr>
          <a:xfrm>
            <a:off x="2746948" y="1424066"/>
            <a:ext cx="365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https://docs.python.org/3/tutorial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2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7C4-7DE6-4E7A-C6B2-5ABB65AA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console (terminal/text mode) Python program called </a:t>
                </a:r>
                <a:r>
                  <a:rPr lang="en-US" sz="2400" b="1" dirty="0"/>
                  <a:t>celsius_to_fahrenheit.py </a:t>
                </a:r>
                <a:r>
                  <a:rPr lang="en-US" sz="2400" dirty="0"/>
                  <a:t>that converts a range of temperatures in the Celsius scale to the equivalent temperatures in the Fahrenheit scale</a:t>
                </a:r>
              </a:p>
              <a:p>
                <a:pPr lvl="1"/>
                <a:r>
                  <a:rPr lang="en-US" sz="2000" dirty="0"/>
                  <a:t>The program should display all temperatures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106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inclusive in steps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 and the corresponding temperature in Fahrenheit</a:t>
                </a:r>
              </a:p>
              <a:p>
                <a:pPr lvl="1"/>
                <a:r>
                  <a:rPr lang="en-US" sz="2000" dirty="0"/>
                  <a:t>Each C/F pair should be displayed on its own output line, with two digits to the right of the decimal for each temperature scale</a:t>
                </a:r>
              </a:p>
              <a:p>
                <a:pPr lvl="1"/>
                <a:r>
                  <a:rPr lang="en-US" sz="2000" dirty="0"/>
                  <a:t>Verify the correctness of your program by checking your values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−40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000" dirty="0"/>
                  <a:t>C</a:t>
                </a:r>
              </a:p>
              <a:p>
                <a:r>
                  <a:rPr lang="en-US" sz="2400" dirty="0"/>
                  <a:t>Email your working Python program to your 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FF2F9-4030-DA6C-06CA-A0EE555C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F3A-2C6D-91EB-88A5-0196BBE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0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sum_squares.py</a:t>
            </a:r>
            <a:r>
              <a:rPr lang="en-US" sz="2400" dirty="0"/>
              <a:t> to sum the first </a:t>
            </a:r>
            <a:r>
              <a:rPr lang="en-US" sz="2400" b="1" dirty="0"/>
              <a:t>1,000</a:t>
            </a:r>
            <a:r>
              <a:rPr lang="en-US" sz="2400" dirty="0"/>
              <a:t> natural numbers squared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Verify the loop sum by also displaying the value calculated using the </a:t>
            </a:r>
            <a:r>
              <a:rPr lang="en-US" sz="2400" b="1" dirty="0">
                <a:solidFill>
                  <a:srgbClr val="00B050"/>
                </a:solidFill>
              </a:rPr>
              <a:t>functional equation </a:t>
            </a:r>
            <a:r>
              <a:rPr lang="en-US" sz="2400" dirty="0"/>
              <a:t>for Gaussian summation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Format the output of the two sums using a comma as the thousands separator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4275" y="985781"/>
            <a:ext cx="4098937" cy="1806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9904" y="999497"/>
            <a:ext cx="3062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Carl Friedrich Gauss</a:t>
            </a:r>
          </a:p>
          <a:p>
            <a:pPr algn="ctr"/>
            <a:r>
              <a:rPr lang="en-US" sz="2000" dirty="0"/>
              <a:t>(1777 – 1855)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1962" y="204814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Sum the integers from 1 to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Shortcut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16908" y="3183946"/>
          <a:ext cx="609600" cy="29527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4919" y="3161635"/>
          <a:ext cx="1219200" cy="176022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584" y="5142406"/>
            <a:ext cx="2146342" cy="8206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09535" y="6054811"/>
            <a:ext cx="2998573" cy="453477"/>
            <a:chOff x="4209535" y="6054811"/>
            <a:chExt cx="2998573" cy="453477"/>
          </a:xfrm>
        </p:grpSpPr>
        <p:sp>
          <p:nvSpPr>
            <p:cNvPr id="15" name="TextBox 14"/>
            <p:cNvSpPr txBox="1"/>
            <p:nvPr/>
          </p:nvSpPr>
          <p:spPr>
            <a:xfrm>
              <a:off x="4209535" y="613895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55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00151" y="6054811"/>
              <a:ext cx="2907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245707" y="3193240"/>
            <a:ext cx="4690273" cy="1815020"/>
            <a:chOff x="3245707" y="3193240"/>
            <a:chExt cx="4690273" cy="1815020"/>
          </a:xfrm>
        </p:grpSpPr>
        <p:sp>
          <p:nvSpPr>
            <p:cNvPr id="11" name="TextBox 10"/>
            <p:cNvSpPr txBox="1"/>
            <p:nvPr/>
          </p:nvSpPr>
          <p:spPr>
            <a:xfrm>
              <a:off x="4212477" y="3193240"/>
              <a:ext cx="3723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10 </a:t>
              </a:r>
            </a:p>
            <a:p>
              <a:r>
                <a:rPr lang="en-US" dirty="0"/>
                <a:t>4 matched rows that each sum to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76584" y="4313506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10 / 2 = 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6584" y="4638928"/>
              <a:ext cx="2924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row that is = n = 10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4110681" y="3196281"/>
              <a:ext cx="0" cy="9885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45708" y="4493741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5707" y="4802660"/>
              <a:ext cx="864973" cy="41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>
            <a:off x="4394275" y="3788229"/>
            <a:ext cx="409954" cy="15893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95257" y="4638928"/>
            <a:ext cx="312057" cy="861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907314" y="4921855"/>
            <a:ext cx="166915" cy="5282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/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9910B6-129F-4802-A1EF-C02BC39F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26" y="5191855"/>
                <a:ext cx="1559979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993"/>
            <a:ext cx="7886700" cy="4843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are just </a:t>
            </a:r>
            <a:r>
              <a:rPr lang="en-US" sz="2400" b="1" dirty="0"/>
              <a:t>names</a:t>
            </a:r>
            <a:r>
              <a:rPr lang="en-US" sz="2400" dirty="0"/>
              <a:t> – everything in code has a name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Names must be &lt; 64 chars in length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can include upper- or lower-case letters &amp; numbers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Identifiers must start with a letter and </a:t>
            </a:r>
            <a:r>
              <a:rPr lang="en-US" sz="2000" b="1" u="sng" dirty="0">
                <a:solidFill>
                  <a:srgbClr val="00B050"/>
                </a:solidFill>
              </a:rPr>
              <a:t>cannot contain spaces!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Three types of identifier “casing”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 err="1"/>
              <a:t>camelCaseEachWord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/>
              <a:t>all </a:t>
            </a:r>
            <a:r>
              <a:rPr lang="en-US" sz="2000" b="1" dirty="0" err="1"/>
              <a:t>lower_case</a:t>
            </a:r>
            <a:r>
              <a:rPr lang="en-US" sz="2000" b="1" dirty="0"/>
              <a:t> </a:t>
            </a:r>
            <a:r>
              <a:rPr lang="en-US" sz="2000" dirty="0"/>
              <a:t>with underscores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Identifiers in Python are</a:t>
            </a:r>
            <a:r>
              <a:rPr lang="en-US" sz="2400" b="1" dirty="0">
                <a:solidFill>
                  <a:srgbClr val="FF0000"/>
                </a:solidFill>
              </a:rPr>
              <a:t> case sensitive!!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/>
              <a:t>x</a:t>
            </a:r>
            <a:r>
              <a:rPr lang="en-US" sz="2000" i="1" dirty="0"/>
              <a:t> is not the same as </a:t>
            </a:r>
            <a:r>
              <a:rPr lang="en-US" sz="2000" b="1" i="1" dirty="0"/>
              <a:t>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ALLCAPS to define global constants (very 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26-5390-4814-912E-22A654328676}"/>
              </a:ext>
            </a:extLst>
          </p:cNvPr>
          <p:cNvSpPr txBox="1"/>
          <p:nvPr/>
        </p:nvSpPr>
        <p:spPr>
          <a:xfrm>
            <a:off x="5095570" y="4062143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 not</a:t>
            </a:r>
            <a:r>
              <a:rPr lang="en-US" sz="2000" dirty="0"/>
              <a:t> capitalized)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213DB-2C06-47E5-9329-AD9E72361A86}"/>
              </a:ext>
            </a:extLst>
          </p:cNvPr>
          <p:cNvSpPr txBox="1"/>
          <p:nvPr/>
        </p:nvSpPr>
        <p:spPr>
          <a:xfrm>
            <a:off x="5095570" y="4505461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(Snake case in Python!)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6E2F5-A11B-444F-A0C7-3CA382B431D3}"/>
              </a:ext>
            </a:extLst>
          </p:cNvPr>
          <p:cNvSpPr txBox="1"/>
          <p:nvPr/>
        </p:nvSpPr>
        <p:spPr>
          <a:xfrm>
            <a:off x="5095570" y="3633572"/>
            <a:ext cx="314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(first letter </a:t>
            </a:r>
            <a:r>
              <a:rPr lang="en-US" sz="2000" u="sng" dirty="0"/>
              <a:t>is</a:t>
            </a:r>
            <a:r>
              <a:rPr lang="en-US" sz="2000" dirty="0"/>
              <a:t> 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BF6E3-7E00-4FC0-937A-6A099BD6301F}"/>
              </a:ext>
            </a:extLst>
          </p:cNvPr>
          <p:cNvSpPr txBox="1"/>
          <p:nvPr/>
        </p:nvSpPr>
        <p:spPr>
          <a:xfrm>
            <a:off x="7742902" y="4563420"/>
            <a:ext cx="28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b="1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89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93" y="1067112"/>
            <a:ext cx="1990278" cy="7313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119" y="1248129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first </a:t>
            </a:r>
            <a:r>
              <a:rPr lang="en-US" sz="2000" b="1" dirty="0"/>
              <a:t>n</a:t>
            </a:r>
          </a:p>
          <a:p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6119" y="2161136"/>
            <a:ext cx="315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of </a:t>
            </a:r>
            <a:r>
              <a:rPr lang="en-US" sz="2000" u="sng" dirty="0"/>
              <a:t>squares</a:t>
            </a:r>
            <a:r>
              <a:rPr lang="en-US" sz="2000" dirty="0"/>
              <a:t> of first </a:t>
            </a:r>
            <a:r>
              <a:rPr lang="en-US" sz="2000" b="1" dirty="0"/>
              <a:t>n </a:t>
            </a:r>
            <a:r>
              <a:rPr lang="en-US" sz="2000" i="1" dirty="0"/>
              <a:t>natural</a:t>
            </a:r>
            <a:r>
              <a:rPr lang="en-US" sz="2000" dirty="0"/>
              <a:t> numbers: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609" y="3677530"/>
            <a:ext cx="5246491" cy="761029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021492" y="3069259"/>
          <a:ext cx="1828800" cy="3248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78008" y="321818"/>
            <a:ext cx="424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Another Shortcut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3677530"/>
            <a:ext cx="1541206" cy="761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24664" y="2605262"/>
            <a:ext cx="3543949" cy="10154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5D462-EEF0-4521-8D42-3C1F7E373AD1}"/>
              </a:ext>
            </a:extLst>
          </p:cNvPr>
          <p:cNvSpPr txBox="1"/>
          <p:nvPr/>
        </p:nvSpPr>
        <p:spPr>
          <a:xfrm>
            <a:off x="4295193" y="4735735"/>
            <a:ext cx="3827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These are functional equations - 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we can now calculate the sums</a:t>
            </a:r>
          </a:p>
          <a:p>
            <a:pPr algn="ctr"/>
            <a:r>
              <a:rPr lang="en-US" sz="2000" b="1" i="1" dirty="0">
                <a:solidFill>
                  <a:srgbClr val="7030A0"/>
                </a:solidFill>
              </a:rPr>
              <a:t>immediately</a:t>
            </a:r>
            <a:r>
              <a:rPr lang="en-US" sz="2000" b="1" dirty="0">
                <a:solidFill>
                  <a:srgbClr val="7030A0"/>
                </a:solidFill>
              </a:rPr>
              <a:t> without having to loop over every element!</a:t>
            </a:r>
          </a:p>
        </p:txBody>
      </p:sp>
    </p:spTree>
    <p:extLst>
      <p:ext uri="{BB962C8B-B14F-4D97-AF65-F5344CB8AC3E}">
        <p14:creationId xmlns:p14="http://schemas.microsoft.com/office/powerpoint/2010/main" val="35558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03-03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Create a program </a:t>
            </a:r>
            <a:r>
              <a:rPr lang="en-US" sz="2400" b="1" dirty="0"/>
              <a:t>sum_multiples.py</a:t>
            </a:r>
            <a:r>
              <a:rPr lang="en-US" sz="2400" dirty="0"/>
              <a:t> to display the sum of all natural numbers less than 1900 that are divisible by both 7 and 11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Email your working Python program to your 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variables in Python (</a:t>
            </a:r>
            <a:r>
              <a:rPr lang="en-US" sz="2400" b="1" dirty="0" err="1"/>
              <a:t>snake_case</a:t>
            </a:r>
            <a:r>
              <a:rPr lang="en-US" sz="2400" dirty="0"/>
              <a:t>)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/>
              <a:t>print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to show variable values on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70C0"/>
                </a:solidFill>
              </a:rPr>
              <a:t>f-strings</a:t>
            </a:r>
            <a:r>
              <a:rPr lang="en-US" sz="2400" dirty="0"/>
              <a:t> with </a:t>
            </a:r>
            <a:r>
              <a:rPr lang="en-US" sz="2400" b="1" dirty="0"/>
              <a:t>{}</a:t>
            </a:r>
            <a:r>
              <a:rPr lang="en-US" sz="2400" dirty="0"/>
              <a:t> placeholders (replacement fields) for variable names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indicate </a:t>
            </a:r>
            <a:r>
              <a:rPr lang="en-US" sz="2400" b="1" dirty="0"/>
              <a:t>format specifiers</a:t>
            </a:r>
            <a:r>
              <a:rPr lang="en-US" sz="2400" dirty="0"/>
              <a:t> in order to make your code output more human readable and professional looking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define an iterable sequence using </a:t>
            </a:r>
            <a:r>
              <a:rPr lang="en-US" sz="2400" b="1" dirty="0">
                <a:solidFill>
                  <a:srgbClr val="00B050"/>
                </a:solidFill>
              </a:rPr>
              <a:t>range()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pass the lazy list generated by </a:t>
            </a:r>
            <a:r>
              <a:rPr lang="en-US" sz="2400" b="1" dirty="0">
                <a:solidFill>
                  <a:srgbClr val="00B050"/>
                </a:solidFill>
              </a:rPr>
              <a:t>range() </a:t>
            </a:r>
            <a:r>
              <a:rPr lang="en-US" sz="2400" dirty="0"/>
              <a:t>into the       </a:t>
            </a:r>
            <a:r>
              <a:rPr lang="en-US" sz="2400" b="1" dirty="0">
                <a:solidFill>
                  <a:srgbClr val="0070C0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/>
              <a:t>statement to enumerate each value in that sequence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uses the "inclusive/</a:t>
            </a:r>
            <a:r>
              <a:rPr lang="en-US" sz="2400" b="1" dirty="0">
                <a:solidFill>
                  <a:srgbClr val="FF0000"/>
                </a:solidFill>
              </a:rPr>
              <a:t>exclusive</a:t>
            </a:r>
            <a:r>
              <a:rPr lang="en-US" sz="2400" dirty="0"/>
              <a:t>" paradigm constantly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place comments in your code using </a:t>
            </a:r>
            <a:r>
              <a:rPr lang="en-US" sz="2400" b="1" dirty="0">
                <a:solidFill>
                  <a:srgbClr val="00B050"/>
                </a:solidFill>
              </a:rPr>
              <a:t>#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special system-defined "double underscore" (aka </a:t>
            </a:r>
            <a:r>
              <a:rPr lang="en-US" sz="2400" b="1" dirty="0" err="1"/>
              <a:t>dunder</a:t>
            </a:r>
            <a:r>
              <a:rPr lang="en-US" sz="2400" dirty="0"/>
              <a:t>) methods to support running Python code directly from the command line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single underscore character for thousands separator in numeric literals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declare custom functions using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import modules (external packages / libraries / functions) using the </a:t>
            </a:r>
            <a:r>
              <a:rPr lang="en-US" sz="2400" dirty="0">
                <a:ln>
                  <a:solidFill>
                    <a:srgbClr val="C7758A"/>
                  </a:solidFill>
                </a:ln>
                <a:solidFill>
                  <a:srgbClr val="C7758A"/>
                </a:solidFill>
              </a:rPr>
              <a:t>import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use </a:t>
            </a:r>
            <a:r>
              <a:rPr lang="en-US" sz="2400" b="1" dirty="0">
                <a:solidFill>
                  <a:srgbClr val="00B050"/>
                </a:solidFill>
              </a:rPr>
              <a:t>tuple unpacking </a:t>
            </a:r>
            <a:r>
              <a:rPr lang="en-US" sz="2400" dirty="0"/>
              <a:t>to do multiple variable assignments with a single line of code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7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5BC2B-88DB-A98C-FB39-3AFA5F6D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1" y="2054070"/>
            <a:ext cx="4888253" cy="3542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Identifiers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485721" y="2728907"/>
            <a:ext cx="1430593" cy="700093"/>
          </a:xfrm>
          <a:prstGeom prst="wedgeRoundRectCallout">
            <a:avLst>
              <a:gd name="adj1" fmla="val 141256"/>
              <a:gd name="adj2" fmla="val 1061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566837" y="4027702"/>
            <a:ext cx="1430593" cy="709925"/>
          </a:xfrm>
          <a:prstGeom prst="wedgeRoundRectCallout">
            <a:avLst>
              <a:gd name="adj1" fmla="val 141922"/>
              <a:gd name="adj2" fmla="val -721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" name="Speech Bubble: Rectangle with Corners Rounded 10"/>
          <p:cNvSpPr/>
          <p:nvPr/>
        </p:nvSpPr>
        <p:spPr>
          <a:xfrm>
            <a:off x="876554" y="995517"/>
            <a:ext cx="1615923" cy="945190"/>
          </a:xfrm>
          <a:prstGeom prst="wedgeRoundRectCallout">
            <a:avLst>
              <a:gd name="adj1" fmla="val 95058"/>
              <a:gd name="adj2" fmla="val 13334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Source code comments start with a #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B70E28C-9978-4AE1-9B73-516E5DD080B3}"/>
              </a:ext>
            </a:extLst>
          </p:cNvPr>
          <p:cNvSpPr/>
          <p:nvPr/>
        </p:nvSpPr>
        <p:spPr>
          <a:xfrm>
            <a:off x="1818553" y="5735720"/>
            <a:ext cx="1430593" cy="709925"/>
          </a:xfrm>
          <a:prstGeom prst="wedgeRoundRectCallout">
            <a:avLst>
              <a:gd name="adj1" fmla="val 89193"/>
              <a:gd name="adj2" fmla="val -1234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8669121E-66FA-48E0-8830-7E5FF4B3EE73}"/>
              </a:ext>
            </a:extLst>
          </p:cNvPr>
          <p:cNvSpPr/>
          <p:nvPr/>
        </p:nvSpPr>
        <p:spPr>
          <a:xfrm>
            <a:off x="5742653" y="5735720"/>
            <a:ext cx="1430593" cy="709925"/>
          </a:xfrm>
          <a:prstGeom prst="wedgeRoundRectCallout">
            <a:avLst>
              <a:gd name="adj1" fmla="val -61838"/>
              <a:gd name="adj2" fmla="val -1109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formatter</a:t>
            </a:r>
          </a:p>
        </p:txBody>
      </p:sp>
    </p:spTree>
    <p:extLst>
      <p:ext uri="{BB962C8B-B14F-4D97-AF65-F5344CB8AC3E}">
        <p14:creationId xmlns:p14="http://schemas.microsoft.com/office/powerpoint/2010/main" val="3116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/>
              <a:t>Variables</a:t>
            </a:r>
            <a:r>
              <a:rPr lang="en-US" sz="2400" dirty="0"/>
              <a:t> store data in memory to be used later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Variables can be called whatever </a:t>
            </a:r>
            <a:r>
              <a:rPr lang="en-US" sz="2000" u="sng" dirty="0"/>
              <a:t>you</a:t>
            </a:r>
            <a:r>
              <a:rPr lang="en-US" sz="2000" dirty="0"/>
              <a:t> want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Pick variable names that mean something to a human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Use </a:t>
            </a:r>
            <a:r>
              <a:rPr lang="en-US" sz="2000" b="1" dirty="0" err="1">
                <a:solidFill>
                  <a:srgbClr val="00B050"/>
                </a:solidFill>
              </a:rPr>
              <a:t>snake_case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(all lower case, underscores to break words)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supports many built-in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for variables: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= Stores integers only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  <a:r>
              <a:rPr lang="en-US" sz="2000" dirty="0"/>
              <a:t> = Stores real numbers with 15 digits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bool</a:t>
            </a:r>
            <a:r>
              <a:rPr lang="en-US" sz="2000" dirty="0"/>
              <a:t> = Stores </a:t>
            </a:r>
            <a:r>
              <a:rPr lang="en-US" sz="2000" b="1" dirty="0"/>
              <a:t>True</a:t>
            </a:r>
            <a:r>
              <a:rPr lang="en-US" sz="2000" dirty="0"/>
              <a:t> or </a:t>
            </a:r>
            <a:r>
              <a:rPr lang="en-US" sz="2000" b="1" dirty="0"/>
              <a:t>False</a:t>
            </a:r>
            <a:r>
              <a:rPr lang="en-US" sz="2000" dirty="0"/>
              <a:t> (Boolean logic)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str</a:t>
            </a:r>
            <a:r>
              <a:rPr lang="en-US" sz="2000" dirty="0"/>
              <a:t> = Stores zero or more letters &amp;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mostly “infers” the type of a variable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8ADC8-98C8-C2A2-7C3B-24646192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2" y="1591033"/>
            <a:ext cx="7172795" cy="476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202E2C-1E78-2739-9411-F1EBE9D3E2BA}"/>
              </a:ext>
            </a:extLst>
          </p:cNvPr>
          <p:cNvSpPr/>
          <p:nvPr/>
        </p:nvSpPr>
        <p:spPr>
          <a:xfrm>
            <a:off x="6813028" y="1781436"/>
            <a:ext cx="344775" cy="228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6083195" y="6160697"/>
            <a:ext cx="86474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EE1D714-ACC4-3ACF-E3DE-39BAC64786F1}"/>
              </a:ext>
            </a:extLst>
          </p:cNvPr>
          <p:cNvSpPr/>
          <p:nvPr/>
        </p:nvSpPr>
        <p:spPr>
          <a:xfrm>
            <a:off x="4039848" y="4891111"/>
            <a:ext cx="2068643" cy="937407"/>
          </a:xfrm>
          <a:prstGeom prst="wedgeRectCallout">
            <a:avLst>
              <a:gd name="adj1" fmla="val 61051"/>
              <a:gd name="adj2" fmla="val 928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Ensure the </a:t>
            </a:r>
            <a:r>
              <a:rPr lang="en-US" b="1" dirty="0">
                <a:solidFill>
                  <a:schemeClr val="tx1"/>
                </a:solidFill>
              </a:rPr>
              <a:t>qis101</a:t>
            </a:r>
            <a:r>
              <a:rPr lang="en-US" dirty="0">
                <a:solidFill>
                  <a:srgbClr val="FF0000"/>
                </a:solidFill>
              </a:rPr>
              <a:t> environment is active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4E74DF-8732-BD59-19BE-7D4D9C1B2E0B}"/>
              </a:ext>
            </a:extLst>
          </p:cNvPr>
          <p:cNvCxnSpPr/>
          <p:nvPr/>
        </p:nvCxnSpPr>
        <p:spPr>
          <a:xfrm flipV="1">
            <a:off x="6340840" y="1899771"/>
            <a:ext cx="584616" cy="5401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07946-379A-6312-23B8-735F8945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7" y="2024875"/>
            <a:ext cx="8098045" cy="3124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age_converter.py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0C56A-7D55-BBD9-4D7E-D742E3E9D826}"/>
              </a:ext>
            </a:extLst>
          </p:cNvPr>
          <p:cNvSpPr/>
          <p:nvPr/>
        </p:nvSpPr>
        <p:spPr>
          <a:xfrm>
            <a:off x="701725" y="3811771"/>
            <a:ext cx="2978360" cy="32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38903-867B-22EE-18D8-6C42ADC490BB}"/>
              </a:ext>
            </a:extLst>
          </p:cNvPr>
          <p:cNvSpPr txBox="1"/>
          <p:nvPr/>
        </p:nvSpPr>
        <p:spPr>
          <a:xfrm>
            <a:off x="2687923" y="5570238"/>
            <a:ext cx="3770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Edit the code to display your name and age in seconds</a:t>
            </a:r>
          </a:p>
        </p:txBody>
      </p:sp>
    </p:spTree>
    <p:extLst>
      <p:ext uri="{BB962C8B-B14F-4D97-AF65-F5344CB8AC3E}">
        <p14:creationId xmlns:p14="http://schemas.microsoft.com/office/powerpoint/2010/main" val="15131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</TotalTime>
  <Words>2648</Words>
  <Application>Microsoft Office PowerPoint</Application>
  <PresentationFormat>On-screen Show (4:3)</PresentationFormat>
  <Paragraphs>413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Session 03 – Goals</vt:lpstr>
      <vt:lpstr>Starting Visual Studio Code</vt:lpstr>
      <vt:lpstr>Open age_converter.py</vt:lpstr>
      <vt:lpstr>Identifiers</vt:lpstr>
      <vt:lpstr>Identifiers</vt:lpstr>
      <vt:lpstr>Variable Types</vt:lpstr>
      <vt:lpstr>Run age_converter.py</vt:lpstr>
      <vt:lpstr>Edit age_converter.py</vt:lpstr>
      <vt:lpstr>Temperature Conversion</vt:lpstr>
      <vt:lpstr>Open fahrenheit_to_celsius.py</vt:lpstr>
      <vt:lpstr>Statements &amp; Scopes</vt:lpstr>
      <vt:lpstr>Statements and Scopes</vt:lpstr>
      <vt:lpstr>for loops</vt:lpstr>
      <vt:lpstr>Displaying Variables</vt:lpstr>
      <vt:lpstr>print() and f-strings</vt:lpstr>
      <vt:lpstr>Some Common Format Specifiers</vt:lpstr>
      <vt:lpstr>print() and f-strings</vt:lpstr>
      <vt:lpstr>Mathematical Operators</vt:lpstr>
      <vt:lpstr>Run fahrenheit_to_celsius.py</vt:lpstr>
      <vt:lpstr>How did we calculate absolute zero in 1779? (PV = nRT)</vt:lpstr>
      <vt:lpstr>The Harmonic Series</vt:lpstr>
      <vt:lpstr>PowerPoint Presentation</vt:lpstr>
      <vt:lpstr>PowerPoint Presentation</vt:lpstr>
      <vt:lpstr>def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basel_series.py</vt:lpstr>
      <vt:lpstr>Perfect Numbers</vt:lpstr>
      <vt:lpstr>Perfect Numbers</vt:lpstr>
      <vt:lpstr>if Statement</vt:lpstr>
      <vt:lpstr>if Statement</vt:lpstr>
      <vt:lpstr>while Loop</vt:lpstr>
      <vt:lpstr>The Modulus (%) Operator</vt:lpstr>
      <vt:lpstr>Open perfect_numbers.py</vt:lpstr>
      <vt:lpstr>Run perfect_numbers.py</vt:lpstr>
      <vt:lpstr>Perfect Numbers</vt:lpstr>
      <vt:lpstr>Euler’s Totient</vt:lpstr>
      <vt:lpstr>Open euler_totient.py</vt:lpstr>
      <vt:lpstr>Run euler_totient.py</vt:lpstr>
      <vt:lpstr>Python vs Java/C++</vt:lpstr>
      <vt:lpstr>Python vs Java/C++</vt:lpstr>
      <vt:lpstr>The Python Tutorial</vt:lpstr>
      <vt:lpstr>TASK 03-01</vt:lpstr>
      <vt:lpstr>TASK 03-02</vt:lpstr>
      <vt:lpstr>PowerPoint Presentation</vt:lpstr>
      <vt:lpstr>PowerPoint Presentation</vt:lpstr>
      <vt:lpstr>TASK 03-03</vt:lpstr>
      <vt:lpstr>Session 03 – Now You Know…</vt:lpstr>
      <vt:lpstr>Session 03 – 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853</cp:revision>
  <cp:lastPrinted>2015-06-01T00:45:11Z</cp:lastPrinted>
  <dcterms:created xsi:type="dcterms:W3CDTF">2014-09-21T17:58:26Z</dcterms:created>
  <dcterms:modified xsi:type="dcterms:W3CDTF">2022-06-01T17:28:45Z</dcterms:modified>
</cp:coreProperties>
</file>