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1164" r:id="rId2"/>
    <p:sldId id="1212" r:id="rId3"/>
    <p:sldId id="400" r:id="rId4"/>
    <p:sldId id="404" r:id="rId5"/>
    <p:sldId id="405" r:id="rId6"/>
    <p:sldId id="406" r:id="rId7"/>
    <p:sldId id="407" r:id="rId8"/>
    <p:sldId id="409" r:id="rId9"/>
    <p:sldId id="1180" r:id="rId10"/>
    <p:sldId id="1181" r:id="rId11"/>
    <p:sldId id="1182" r:id="rId12"/>
    <p:sldId id="1200" r:id="rId13"/>
    <p:sldId id="410" r:id="rId14"/>
    <p:sldId id="1201" r:id="rId15"/>
    <p:sldId id="449" r:id="rId16"/>
    <p:sldId id="1202" r:id="rId17"/>
    <p:sldId id="1203" r:id="rId18"/>
    <p:sldId id="1204" r:id="rId19"/>
    <p:sldId id="1205" r:id="rId20"/>
    <p:sldId id="1206" r:id="rId21"/>
    <p:sldId id="1187" r:id="rId22"/>
    <p:sldId id="1188" r:id="rId23"/>
    <p:sldId id="1189" r:id="rId24"/>
    <p:sldId id="1207" r:id="rId25"/>
    <p:sldId id="454" r:id="rId26"/>
    <p:sldId id="1208" r:id="rId27"/>
    <p:sldId id="1209" r:id="rId28"/>
    <p:sldId id="1210" r:id="rId29"/>
    <p:sldId id="422" r:id="rId30"/>
    <p:sldId id="424" r:id="rId31"/>
    <p:sldId id="1195" r:id="rId32"/>
    <p:sldId id="1196" r:id="rId33"/>
    <p:sldId id="427" r:id="rId34"/>
    <p:sldId id="437" r:id="rId35"/>
    <p:sldId id="438" r:id="rId36"/>
    <p:sldId id="1199" r:id="rId37"/>
    <p:sldId id="441" r:id="rId38"/>
    <p:sldId id="1213" r:id="rId39"/>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4F2EC-0ECA-450C-918A-202D35A317D1}" v="25" dt="2022-01-07T04:16:45.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94645" autoAdjust="0"/>
  </p:normalViewPr>
  <p:slideViewPr>
    <p:cSldViewPr snapToGrid="0">
      <p:cViewPr varScale="1">
        <p:scale>
          <a:sx n="121" d="100"/>
          <a:sy n="121" d="100"/>
        </p:scale>
        <p:origin x="1296" y="10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ersach, David" userId="14a9feb0-85a7-4da4-be8a-c1e22b637acc" providerId="ADAL" clId="{6231E7D9-E8FD-4908-95BB-3604F3CA9764}"/>
    <pc:docChg chg="custSel delSld modSld">
      <pc:chgData name="Biersach, David" userId="14a9feb0-85a7-4da4-be8a-c1e22b637acc" providerId="ADAL" clId="{6231E7D9-E8FD-4908-95BB-3604F3CA9764}" dt="2020-05-29T19:25:56.584" v="2" actId="2696"/>
      <pc:docMkLst>
        <pc:docMk/>
      </pc:docMkLst>
      <pc:sldChg chg="del">
        <pc:chgData name="Biersach, David" userId="14a9feb0-85a7-4da4-be8a-c1e22b637acc" providerId="ADAL" clId="{6231E7D9-E8FD-4908-95BB-3604F3CA9764}" dt="2020-05-29T19:25:56.584" v="2" actId="2696"/>
        <pc:sldMkLst>
          <pc:docMk/>
          <pc:sldMk cId="1150352350" sldId="278"/>
        </pc:sldMkLst>
      </pc:sldChg>
      <pc:sldChg chg="modSp">
        <pc:chgData name="Biersach, David" userId="14a9feb0-85a7-4da4-be8a-c1e22b637acc" providerId="ADAL" clId="{6231E7D9-E8FD-4908-95BB-3604F3CA9764}" dt="2020-05-29T19:25:52.552" v="0" actId="27636"/>
        <pc:sldMkLst>
          <pc:docMk/>
          <pc:sldMk cId="206124625" sldId="464"/>
        </pc:sldMkLst>
        <pc:spChg chg="mod">
          <ac:chgData name="Biersach, David" userId="14a9feb0-85a7-4da4-be8a-c1e22b637acc" providerId="ADAL" clId="{6231E7D9-E8FD-4908-95BB-3604F3CA9764}" dt="2020-05-29T19:25:52.552" v="0" actId="27636"/>
          <ac:spMkLst>
            <pc:docMk/>
            <pc:sldMk cId="206124625" sldId="464"/>
            <ac:spMk id="3" creationId="{00000000-0000-0000-0000-000000000000}"/>
          </ac:spMkLst>
        </pc:spChg>
      </pc:sldChg>
      <pc:sldChg chg="modSp">
        <pc:chgData name="Biersach, David" userId="14a9feb0-85a7-4da4-be8a-c1e22b637acc" providerId="ADAL" clId="{6231E7D9-E8FD-4908-95BB-3604F3CA9764}" dt="2020-05-29T19:25:52.649" v="1" actId="27636"/>
        <pc:sldMkLst>
          <pc:docMk/>
          <pc:sldMk cId="320308749" sldId="465"/>
        </pc:sldMkLst>
        <pc:spChg chg="mod">
          <ac:chgData name="Biersach, David" userId="14a9feb0-85a7-4da4-be8a-c1e22b637acc" providerId="ADAL" clId="{6231E7D9-E8FD-4908-95BB-3604F3CA9764}" dt="2020-05-29T19:25:52.649" v="1" actId="27636"/>
          <ac:spMkLst>
            <pc:docMk/>
            <pc:sldMk cId="320308749" sldId="465"/>
            <ac:spMk id="3" creationId="{00000000-0000-0000-0000-000000000000}"/>
          </ac:spMkLst>
        </pc:spChg>
      </pc:sldChg>
    </pc:docChg>
  </pc:docChgLst>
  <pc:docChgLst>
    <pc:chgData name="Biersach, David" userId="14a9feb0-85a7-4da4-be8a-c1e22b637acc" providerId="ADAL" clId="{4294F2EC-0ECA-450C-918A-202D35A317D1}"/>
    <pc:docChg chg="modSld">
      <pc:chgData name="Biersach, David" userId="14a9feb0-85a7-4da4-be8a-c1e22b637acc" providerId="ADAL" clId="{4294F2EC-0ECA-450C-918A-202D35A317D1}" dt="2022-01-07T04:16:45.155" v="37" actId="20577"/>
      <pc:docMkLst>
        <pc:docMk/>
      </pc:docMkLst>
      <pc:sldChg chg="addSp modSp mod modAnim">
        <pc:chgData name="Biersach, David" userId="14a9feb0-85a7-4da4-be8a-c1e22b637acc" providerId="ADAL" clId="{4294F2EC-0ECA-450C-918A-202D35A317D1}" dt="2022-01-07T03:41:01.653" v="25"/>
        <pc:sldMkLst>
          <pc:docMk/>
          <pc:sldMk cId="2754448533" sldId="413"/>
        </pc:sldMkLst>
        <pc:spChg chg="add mod">
          <ac:chgData name="Biersach, David" userId="14a9feb0-85a7-4da4-be8a-c1e22b637acc" providerId="ADAL" clId="{4294F2EC-0ECA-450C-918A-202D35A317D1}" dt="2022-01-07T03:40:26.775" v="12" actId="208"/>
          <ac:spMkLst>
            <pc:docMk/>
            <pc:sldMk cId="2754448533" sldId="413"/>
            <ac:spMk id="2" creationId="{38BE88BC-E523-42A2-8657-0B555F6FBB96}"/>
          </ac:spMkLst>
        </pc:spChg>
        <pc:spChg chg="add mod">
          <ac:chgData name="Biersach, David" userId="14a9feb0-85a7-4da4-be8a-c1e22b637acc" providerId="ADAL" clId="{4294F2EC-0ECA-450C-918A-202D35A317D1}" dt="2022-01-07T03:40:35.659" v="15" actId="20577"/>
          <ac:spMkLst>
            <pc:docMk/>
            <pc:sldMk cId="2754448533" sldId="413"/>
            <ac:spMk id="15" creationId="{86DE42B8-546E-4CB8-8481-5F47A2D6C0A4}"/>
          </ac:spMkLst>
        </pc:spChg>
      </pc:sldChg>
      <pc:sldChg chg="modSp mod">
        <pc:chgData name="Biersach, David" userId="14a9feb0-85a7-4da4-be8a-c1e22b637acc" providerId="ADAL" clId="{4294F2EC-0ECA-450C-918A-202D35A317D1}" dt="2022-01-07T03:43:09.300" v="35" actId="14100"/>
        <pc:sldMkLst>
          <pc:docMk/>
          <pc:sldMk cId="1836700884" sldId="971"/>
        </pc:sldMkLst>
        <pc:spChg chg="mod">
          <ac:chgData name="Biersach, David" userId="14a9feb0-85a7-4da4-be8a-c1e22b637acc" providerId="ADAL" clId="{4294F2EC-0ECA-450C-918A-202D35A317D1}" dt="2022-01-07T03:43:09.300" v="35" actId="14100"/>
          <ac:spMkLst>
            <pc:docMk/>
            <pc:sldMk cId="1836700884" sldId="971"/>
            <ac:spMk id="15" creationId="{6CC9E844-3DAE-4608-8CB6-813892A39351}"/>
          </ac:spMkLst>
        </pc:spChg>
      </pc:sldChg>
      <pc:sldChg chg="modSp">
        <pc:chgData name="Biersach, David" userId="14a9feb0-85a7-4da4-be8a-c1e22b637acc" providerId="ADAL" clId="{4294F2EC-0ECA-450C-918A-202D35A317D1}" dt="2022-01-07T04:16:45.155" v="37" actId="20577"/>
        <pc:sldMkLst>
          <pc:docMk/>
          <pc:sldMk cId="457721936" sldId="1159"/>
        </pc:sldMkLst>
        <pc:spChg chg="mod">
          <ac:chgData name="Biersach, David" userId="14a9feb0-85a7-4da4-be8a-c1e22b637acc" providerId="ADAL" clId="{4294F2EC-0ECA-450C-918A-202D35A317D1}" dt="2022-01-07T04:16:45.155" v="37" actId="20577"/>
          <ac:spMkLst>
            <pc:docMk/>
            <pc:sldMk cId="457721936" sldId="1159"/>
            <ac:spMk id="3" creationId="{00000000-0000-0000-0000-000000000000}"/>
          </ac:spMkLst>
        </pc:spChg>
      </pc:sldChg>
      <pc:sldChg chg="modSp">
        <pc:chgData name="Biersach, David" userId="14a9feb0-85a7-4da4-be8a-c1e22b637acc" providerId="ADAL" clId="{4294F2EC-0ECA-450C-918A-202D35A317D1}" dt="2022-01-07T03:04:45.436" v="1" actId="6549"/>
        <pc:sldMkLst>
          <pc:docMk/>
          <pc:sldMk cId="4240865483" sldId="1160"/>
        </pc:sldMkLst>
        <pc:spChg chg="mod">
          <ac:chgData name="Biersach, David" userId="14a9feb0-85a7-4da4-be8a-c1e22b637acc" providerId="ADAL" clId="{4294F2EC-0ECA-450C-918A-202D35A317D1}" dt="2022-01-07T03:04:45.436" v="1" actId="6549"/>
          <ac:spMkLst>
            <pc:docMk/>
            <pc:sldMk cId="4240865483" sldId="1160"/>
            <ac:spMk id="23" creationId="{8EBA667A-82D0-45AA-9705-303DEC36EBE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67602"/>
          </a:xfrm>
          <a:prstGeom prst="rect">
            <a:avLst/>
          </a:prstGeom>
        </p:spPr>
        <p:txBody>
          <a:bodyPr vert="horz" lIns="91119" tIns="45559" rIns="91119" bIns="45559" rtlCol="0"/>
          <a:lstStyle>
            <a:lvl1pPr algn="l">
              <a:defRPr sz="1200"/>
            </a:lvl1pPr>
          </a:lstStyle>
          <a:p>
            <a:endParaRPr lang="en-US"/>
          </a:p>
        </p:txBody>
      </p:sp>
      <p:sp>
        <p:nvSpPr>
          <p:cNvPr id="3" name="Date Placeholder 2"/>
          <p:cNvSpPr>
            <a:spLocks noGrp="1"/>
          </p:cNvSpPr>
          <p:nvPr>
            <p:ph type="dt" sz="quarter" idx="1"/>
          </p:nvPr>
        </p:nvSpPr>
        <p:spPr>
          <a:xfrm>
            <a:off x="3884613" y="2"/>
            <a:ext cx="2971800" cy="467602"/>
          </a:xfrm>
          <a:prstGeom prst="rect">
            <a:avLst/>
          </a:prstGeom>
        </p:spPr>
        <p:txBody>
          <a:bodyPr vert="horz" lIns="91119" tIns="45559" rIns="91119" bIns="45559" rtlCol="0"/>
          <a:lstStyle>
            <a:lvl1pPr algn="r">
              <a:defRPr sz="1200"/>
            </a:lvl1pPr>
          </a:lstStyle>
          <a:p>
            <a:fld id="{A241AC98-512A-4A35-865E-757B6C1F07A2}" type="datetimeFigureOut">
              <a:rPr lang="en-US" smtClean="0"/>
              <a:t>4/1/2023</a:t>
            </a:fld>
            <a:endParaRPr lang="en-US"/>
          </a:p>
        </p:txBody>
      </p:sp>
      <p:sp>
        <p:nvSpPr>
          <p:cNvPr id="4" name="Footer Placeholder 3"/>
          <p:cNvSpPr>
            <a:spLocks noGrp="1"/>
          </p:cNvSpPr>
          <p:nvPr>
            <p:ph type="ftr" sz="quarter" idx="2"/>
          </p:nvPr>
        </p:nvSpPr>
        <p:spPr>
          <a:xfrm>
            <a:off x="0" y="8846264"/>
            <a:ext cx="2971800" cy="467602"/>
          </a:xfrm>
          <a:prstGeom prst="rect">
            <a:avLst/>
          </a:prstGeom>
        </p:spPr>
        <p:txBody>
          <a:bodyPr vert="horz" lIns="91119" tIns="45559" rIns="91119" bIns="45559"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264"/>
            <a:ext cx="2971800" cy="467602"/>
          </a:xfrm>
          <a:prstGeom prst="rect">
            <a:avLst/>
          </a:prstGeom>
        </p:spPr>
        <p:txBody>
          <a:bodyPr vert="horz" lIns="91119" tIns="45559" rIns="91119" bIns="45559" rtlCol="0" anchor="b"/>
          <a:lstStyle>
            <a:lvl1pPr algn="r">
              <a:defRPr sz="1200"/>
            </a:lvl1pPr>
          </a:lstStyle>
          <a:p>
            <a:fld id="{825528D0-251A-41BC-8967-C65EDA3BFD3D}" type="slidenum">
              <a:rPr lang="en-US" smtClean="0"/>
              <a:t>‹#›</a:t>
            </a:fld>
            <a:endParaRPr lang="en-US"/>
          </a:p>
        </p:txBody>
      </p:sp>
    </p:spTree>
    <p:extLst>
      <p:ext uri="{BB962C8B-B14F-4D97-AF65-F5344CB8AC3E}">
        <p14:creationId xmlns:p14="http://schemas.microsoft.com/office/powerpoint/2010/main" val="3586195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67602"/>
          </a:xfrm>
          <a:prstGeom prst="rect">
            <a:avLst/>
          </a:prstGeom>
        </p:spPr>
        <p:txBody>
          <a:bodyPr vert="horz" lIns="91119" tIns="45559" rIns="91119" bIns="45559" rtlCol="0"/>
          <a:lstStyle>
            <a:lvl1pPr algn="l">
              <a:defRPr sz="1200"/>
            </a:lvl1pPr>
          </a:lstStyle>
          <a:p>
            <a:endParaRPr lang="en-US"/>
          </a:p>
        </p:txBody>
      </p:sp>
      <p:sp>
        <p:nvSpPr>
          <p:cNvPr id="3" name="Date Placeholder 2"/>
          <p:cNvSpPr>
            <a:spLocks noGrp="1"/>
          </p:cNvSpPr>
          <p:nvPr>
            <p:ph type="dt" idx="1"/>
          </p:nvPr>
        </p:nvSpPr>
        <p:spPr>
          <a:xfrm>
            <a:off x="3884613" y="2"/>
            <a:ext cx="2971800" cy="467602"/>
          </a:xfrm>
          <a:prstGeom prst="rect">
            <a:avLst/>
          </a:prstGeom>
        </p:spPr>
        <p:txBody>
          <a:bodyPr vert="horz" lIns="91119" tIns="45559" rIns="91119" bIns="45559" rtlCol="0"/>
          <a:lstStyle>
            <a:lvl1pPr algn="r">
              <a:defRPr sz="1200"/>
            </a:lvl1pPr>
          </a:lstStyle>
          <a:p>
            <a:fld id="{3854CEE7-15DE-41D9-8CA2-D1E137B1D850}" type="datetimeFigureOut">
              <a:rPr lang="en-US" smtClean="0"/>
              <a:t>4/1/2023</a:t>
            </a:fld>
            <a:endParaRPr lang="en-US"/>
          </a:p>
        </p:txBody>
      </p:sp>
      <p:sp>
        <p:nvSpPr>
          <p:cNvPr id="4" name="Slide Image Placeholder 3"/>
          <p:cNvSpPr>
            <a:spLocks noGrp="1" noRot="1" noChangeAspect="1"/>
          </p:cNvSpPr>
          <p:nvPr>
            <p:ph type="sldImg" idx="2"/>
          </p:nvPr>
        </p:nvSpPr>
        <p:spPr>
          <a:xfrm>
            <a:off x="1333500" y="1163638"/>
            <a:ext cx="4191000" cy="3144837"/>
          </a:xfrm>
          <a:prstGeom prst="rect">
            <a:avLst/>
          </a:prstGeom>
          <a:noFill/>
          <a:ln w="12700">
            <a:solidFill>
              <a:prstClr val="black"/>
            </a:solidFill>
          </a:ln>
        </p:spPr>
        <p:txBody>
          <a:bodyPr vert="horz" lIns="91119" tIns="45559" rIns="91119" bIns="45559" rtlCol="0" anchor="ctr"/>
          <a:lstStyle/>
          <a:p>
            <a:endParaRPr lang="en-US"/>
          </a:p>
        </p:txBody>
      </p:sp>
      <p:sp>
        <p:nvSpPr>
          <p:cNvPr id="5" name="Notes Placeholder 4"/>
          <p:cNvSpPr>
            <a:spLocks noGrp="1"/>
          </p:cNvSpPr>
          <p:nvPr>
            <p:ph type="body" sz="quarter" idx="3"/>
          </p:nvPr>
        </p:nvSpPr>
        <p:spPr>
          <a:xfrm>
            <a:off x="685800" y="4481981"/>
            <a:ext cx="5486400" cy="3667652"/>
          </a:xfrm>
          <a:prstGeom prst="rect">
            <a:avLst/>
          </a:prstGeom>
        </p:spPr>
        <p:txBody>
          <a:bodyPr vert="horz" lIns="91119" tIns="45559" rIns="91119" bIns="4555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264"/>
            <a:ext cx="2971800" cy="467602"/>
          </a:xfrm>
          <a:prstGeom prst="rect">
            <a:avLst/>
          </a:prstGeom>
        </p:spPr>
        <p:txBody>
          <a:bodyPr vert="horz" lIns="91119" tIns="45559" rIns="91119" bIns="45559"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264"/>
            <a:ext cx="2971800" cy="467602"/>
          </a:xfrm>
          <a:prstGeom prst="rect">
            <a:avLst/>
          </a:prstGeom>
        </p:spPr>
        <p:txBody>
          <a:bodyPr vert="horz" lIns="91119" tIns="45559" rIns="91119" bIns="45559" rtlCol="0" anchor="b"/>
          <a:lstStyle>
            <a:lvl1pPr algn="r">
              <a:defRPr sz="1200"/>
            </a:lvl1pPr>
          </a:lstStyle>
          <a:p>
            <a:fld id="{76317BBA-0BC6-419B-B826-088209688372}" type="slidenum">
              <a:rPr lang="en-US" smtClean="0"/>
              <a:t>‹#›</a:t>
            </a:fld>
            <a:endParaRPr lang="en-US"/>
          </a:p>
        </p:txBody>
      </p:sp>
    </p:spTree>
    <p:extLst>
      <p:ext uri="{BB962C8B-B14F-4D97-AF65-F5344CB8AC3E}">
        <p14:creationId xmlns:p14="http://schemas.microsoft.com/office/powerpoint/2010/main" val="35411921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2</a:t>
            </a:fld>
            <a:endParaRPr lang="en-US"/>
          </a:p>
        </p:txBody>
      </p:sp>
    </p:spTree>
    <p:extLst>
      <p:ext uri="{BB962C8B-B14F-4D97-AF65-F5344CB8AC3E}">
        <p14:creationId xmlns:p14="http://schemas.microsoft.com/office/powerpoint/2010/main" val="590798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20</a:t>
            </a:fld>
            <a:endParaRPr lang="en-US"/>
          </a:p>
        </p:txBody>
      </p:sp>
    </p:spTree>
    <p:extLst>
      <p:ext uri="{BB962C8B-B14F-4D97-AF65-F5344CB8AC3E}">
        <p14:creationId xmlns:p14="http://schemas.microsoft.com/office/powerpoint/2010/main" val="423870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317BBA-0BC6-419B-B826-088209688372}" type="slidenum">
              <a:rPr lang="en-US" smtClean="0"/>
              <a:t>24</a:t>
            </a:fld>
            <a:endParaRPr lang="en-US"/>
          </a:p>
        </p:txBody>
      </p:sp>
    </p:spTree>
    <p:extLst>
      <p:ext uri="{BB962C8B-B14F-4D97-AF65-F5344CB8AC3E}">
        <p14:creationId xmlns:p14="http://schemas.microsoft.com/office/powerpoint/2010/main" val="2551791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317BBA-0BC6-419B-B826-088209688372}" type="slidenum">
              <a:rPr lang="en-US" smtClean="0"/>
              <a:t>26</a:t>
            </a:fld>
            <a:endParaRPr lang="en-US"/>
          </a:p>
        </p:txBody>
      </p:sp>
    </p:spTree>
    <p:extLst>
      <p:ext uri="{BB962C8B-B14F-4D97-AF65-F5344CB8AC3E}">
        <p14:creationId xmlns:p14="http://schemas.microsoft.com/office/powerpoint/2010/main" val="1312947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317BBA-0BC6-419B-B826-088209688372}" type="slidenum">
              <a:rPr lang="en-US" smtClean="0"/>
              <a:t>27</a:t>
            </a:fld>
            <a:endParaRPr lang="en-US"/>
          </a:p>
        </p:txBody>
      </p:sp>
    </p:spTree>
    <p:extLst>
      <p:ext uri="{BB962C8B-B14F-4D97-AF65-F5344CB8AC3E}">
        <p14:creationId xmlns:p14="http://schemas.microsoft.com/office/powerpoint/2010/main" val="3514548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317BBA-0BC6-419B-B826-088209688372}" type="slidenum">
              <a:rPr lang="en-US" smtClean="0"/>
              <a:t>28</a:t>
            </a:fld>
            <a:endParaRPr lang="en-US"/>
          </a:p>
        </p:txBody>
      </p:sp>
    </p:spTree>
    <p:extLst>
      <p:ext uri="{BB962C8B-B14F-4D97-AF65-F5344CB8AC3E}">
        <p14:creationId xmlns:p14="http://schemas.microsoft.com/office/powerpoint/2010/main" val="989432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37</a:t>
            </a:fld>
            <a:endParaRPr lang="en-US"/>
          </a:p>
        </p:txBody>
      </p:sp>
    </p:spTree>
    <p:extLst>
      <p:ext uri="{BB962C8B-B14F-4D97-AF65-F5344CB8AC3E}">
        <p14:creationId xmlns:p14="http://schemas.microsoft.com/office/powerpoint/2010/main" val="4272455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9</a:t>
            </a:fld>
            <a:endParaRPr lang="en-US"/>
          </a:p>
        </p:txBody>
      </p:sp>
    </p:spTree>
    <p:extLst>
      <p:ext uri="{BB962C8B-B14F-4D97-AF65-F5344CB8AC3E}">
        <p14:creationId xmlns:p14="http://schemas.microsoft.com/office/powerpoint/2010/main" val="964640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10</a:t>
            </a:fld>
            <a:endParaRPr lang="en-US"/>
          </a:p>
        </p:txBody>
      </p:sp>
    </p:spTree>
    <p:extLst>
      <p:ext uri="{BB962C8B-B14F-4D97-AF65-F5344CB8AC3E}">
        <p14:creationId xmlns:p14="http://schemas.microsoft.com/office/powerpoint/2010/main" val="3657229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11</a:t>
            </a:fld>
            <a:endParaRPr lang="en-US"/>
          </a:p>
        </p:txBody>
      </p:sp>
    </p:spTree>
    <p:extLst>
      <p:ext uri="{BB962C8B-B14F-4D97-AF65-F5344CB8AC3E}">
        <p14:creationId xmlns:p14="http://schemas.microsoft.com/office/powerpoint/2010/main" val="400190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15</a:t>
            </a:fld>
            <a:endParaRPr lang="en-US"/>
          </a:p>
        </p:txBody>
      </p:sp>
    </p:spTree>
    <p:extLst>
      <p:ext uri="{BB962C8B-B14F-4D97-AF65-F5344CB8AC3E}">
        <p14:creationId xmlns:p14="http://schemas.microsoft.com/office/powerpoint/2010/main" val="231631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16</a:t>
            </a:fld>
            <a:endParaRPr lang="en-US"/>
          </a:p>
        </p:txBody>
      </p:sp>
    </p:spTree>
    <p:extLst>
      <p:ext uri="{BB962C8B-B14F-4D97-AF65-F5344CB8AC3E}">
        <p14:creationId xmlns:p14="http://schemas.microsoft.com/office/powerpoint/2010/main" val="1598816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317BBA-0BC6-419B-B826-088209688372}" type="slidenum">
              <a:rPr lang="en-US" smtClean="0"/>
              <a:t>17</a:t>
            </a:fld>
            <a:endParaRPr lang="en-US"/>
          </a:p>
        </p:txBody>
      </p:sp>
    </p:spTree>
    <p:extLst>
      <p:ext uri="{BB962C8B-B14F-4D97-AF65-F5344CB8AC3E}">
        <p14:creationId xmlns:p14="http://schemas.microsoft.com/office/powerpoint/2010/main" val="2760746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317BBA-0BC6-419B-B826-088209688372}" type="slidenum">
              <a:rPr lang="en-US" smtClean="0"/>
              <a:t>18</a:t>
            </a:fld>
            <a:endParaRPr lang="en-US"/>
          </a:p>
        </p:txBody>
      </p:sp>
    </p:spTree>
    <p:extLst>
      <p:ext uri="{BB962C8B-B14F-4D97-AF65-F5344CB8AC3E}">
        <p14:creationId xmlns:p14="http://schemas.microsoft.com/office/powerpoint/2010/main" val="1659586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317BBA-0BC6-419B-B826-088209688372}" type="slidenum">
              <a:rPr lang="en-US" smtClean="0"/>
              <a:t>19</a:t>
            </a:fld>
            <a:endParaRPr lang="en-US"/>
          </a:p>
        </p:txBody>
      </p:sp>
    </p:spTree>
    <p:extLst>
      <p:ext uri="{BB962C8B-B14F-4D97-AF65-F5344CB8AC3E}">
        <p14:creationId xmlns:p14="http://schemas.microsoft.com/office/powerpoint/2010/main" val="4008138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55EB2C-244D-4423-AD97-018ED6478B87}" type="datetime1">
              <a:rPr lang="en-US" smtClean="0"/>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3277065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41D1F-7576-4C60-B4EB-5115BC56CF40}" type="datetime1">
              <a:rPr lang="en-US" smtClean="0"/>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370559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D1398-4D56-44F9-BA35-34ACF3159A64}" type="datetime1">
              <a:rPr lang="en-US" smtClean="0"/>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234793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CF632E-48CB-4EEB-A6B6-DEC7AD7CC976}" type="datetime1">
              <a:rPr lang="en-US" smtClean="0"/>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88526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EE52C-3A57-458E-95F6-96B2FA9D1DD4}" type="datetime1">
              <a:rPr lang="en-US" smtClean="0"/>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7109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6FC747-A48A-4FF2-8EE4-3E95ECD1C2A8}" type="datetime1">
              <a:rPr lang="en-US" smtClean="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182292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BF5758-AB7F-463D-B638-E1729B95E126}" type="datetime1">
              <a:rPr lang="en-US" smtClean="0"/>
              <a:t>4/1/2023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31565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718C77-7DD0-4738-BF52-D0EC9F78A76E}" type="datetime1">
              <a:rPr lang="en-US" smtClean="0"/>
              <a:t>4/1/2023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18244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970CF-13D9-4E1D-A74F-2CFE4953FCDB}" type="datetime1">
              <a:rPr lang="en-US" smtClean="0"/>
              <a:t>4/1/2023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348027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8C49B9-4E1C-4967-B9CF-0BF9FECBE837}" type="datetime1">
              <a:rPr lang="en-US" smtClean="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160869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338CBB-1F06-4333-9BBF-66628B15E581}" type="datetime1">
              <a:rPr lang="en-US" smtClean="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413798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EC883-F03C-4CA3-AF62-BEF30EEA4F65}" type="datetime1">
              <a:rPr lang="en-US" smtClean="0"/>
              <a:t>4/1/2023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1030969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hyperlink" Target="mailto:dbiersach@bnl.gov"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numpy.org/devdocs/user/basics.io.genfromtxt.html"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9D8D1F-051C-48C7-91AB-482302FE3B79}"/>
              </a:ext>
            </a:extLst>
          </p:cNvPr>
          <p:cNvSpPr>
            <a:spLocks noGrp="1"/>
          </p:cNvSpPr>
          <p:nvPr>
            <p:ph type="sldNum" sz="quarter" idx="12"/>
          </p:nvPr>
        </p:nvSpPr>
        <p:spPr/>
        <p:txBody>
          <a:bodyPr/>
          <a:lstStyle/>
          <a:p>
            <a:fld id="{650AD656-6FF9-465D-B7B0-1CD0DD39CD23}" type="slidenum">
              <a:rPr lang="en-US" smtClean="0"/>
              <a:t>1</a:t>
            </a:fld>
            <a:endParaRPr lang="en-US"/>
          </a:p>
        </p:txBody>
      </p:sp>
      <p:grpSp>
        <p:nvGrpSpPr>
          <p:cNvPr id="14" name="Group 13">
            <a:extLst>
              <a:ext uri="{FF2B5EF4-FFF2-40B4-BE49-F238E27FC236}">
                <a16:creationId xmlns:a16="http://schemas.microsoft.com/office/drawing/2014/main" id="{8E6B80FB-A2B6-448B-9EA6-47A137F539D8}"/>
              </a:ext>
            </a:extLst>
          </p:cNvPr>
          <p:cNvGrpSpPr/>
          <p:nvPr/>
        </p:nvGrpSpPr>
        <p:grpSpPr>
          <a:xfrm>
            <a:off x="5725008" y="926279"/>
            <a:ext cx="3172691" cy="3923718"/>
            <a:chOff x="5697345" y="814191"/>
            <a:chExt cx="3172691" cy="3923718"/>
          </a:xfrm>
        </p:grpSpPr>
        <p:sp>
          <p:nvSpPr>
            <p:cNvPr id="10" name="TextBox 9"/>
            <p:cNvSpPr txBox="1"/>
            <p:nvPr/>
          </p:nvSpPr>
          <p:spPr>
            <a:xfrm>
              <a:off x="6023301" y="2308225"/>
              <a:ext cx="2520778" cy="1477328"/>
            </a:xfrm>
            <a:prstGeom prst="rect">
              <a:avLst/>
            </a:prstGeom>
            <a:noFill/>
          </p:spPr>
          <p:txBody>
            <a:bodyPr wrap="square" rtlCol="0">
              <a:spAutoFit/>
            </a:bodyPr>
            <a:lstStyle/>
            <a:p>
              <a:pPr algn="ctr"/>
              <a:r>
                <a:rPr lang="en-US" dirty="0"/>
                <a:t>Dave Biersach</a:t>
              </a:r>
            </a:p>
            <a:p>
              <a:pPr algn="ctr"/>
              <a:r>
                <a:rPr lang="en-US" dirty="0"/>
                <a:t>Brookhaven National Laboratory</a:t>
              </a:r>
            </a:p>
            <a:p>
              <a:pPr algn="ctr"/>
              <a:r>
                <a:rPr lang="en-US" dirty="0">
                  <a:hlinkClick r:id="rId2"/>
                </a:rPr>
                <a:t>dbiersach@bnl.gov</a:t>
              </a:r>
              <a:endParaRPr lang="en-US" dirty="0"/>
            </a:p>
            <a:p>
              <a:pPr algn="ctr"/>
              <a:endParaRPr lang="en-US" dirty="0"/>
            </a:p>
          </p:txBody>
        </p:sp>
        <p:sp>
          <p:nvSpPr>
            <p:cNvPr id="11" name="TextBox 10">
              <a:extLst>
                <a:ext uri="{FF2B5EF4-FFF2-40B4-BE49-F238E27FC236}">
                  <a16:creationId xmlns:a16="http://schemas.microsoft.com/office/drawing/2014/main" id="{28BD1FE5-8CB5-4983-AA2B-0B6C1209F452}"/>
                </a:ext>
              </a:extLst>
            </p:cNvPr>
            <p:cNvSpPr txBox="1"/>
            <p:nvPr/>
          </p:nvSpPr>
          <p:spPr>
            <a:xfrm>
              <a:off x="5697345" y="814191"/>
              <a:ext cx="3172691" cy="1015663"/>
            </a:xfrm>
            <a:prstGeom prst="rect">
              <a:avLst/>
            </a:prstGeom>
            <a:noFill/>
          </p:spPr>
          <p:txBody>
            <a:bodyPr wrap="square" rtlCol="0">
              <a:spAutoFit/>
            </a:bodyPr>
            <a:lstStyle/>
            <a:p>
              <a:pPr algn="ctr"/>
              <a:r>
                <a:rPr lang="en-US" sz="2000" b="1" dirty="0"/>
                <a:t>Foundations of</a:t>
              </a:r>
            </a:p>
            <a:p>
              <a:pPr algn="ctr"/>
              <a:r>
                <a:rPr lang="en-US" sz="2000" b="1" dirty="0"/>
                <a:t>Quantum Information Science </a:t>
              </a:r>
              <a:r>
                <a:rPr lang="en-US" sz="2000" dirty="0"/>
                <a:t>(QIS 101)</a:t>
              </a:r>
            </a:p>
          </p:txBody>
        </p:sp>
        <p:sp>
          <p:nvSpPr>
            <p:cNvPr id="12" name="TextBox 11">
              <a:extLst>
                <a:ext uri="{FF2B5EF4-FFF2-40B4-BE49-F238E27FC236}">
                  <a16:creationId xmlns:a16="http://schemas.microsoft.com/office/drawing/2014/main" id="{B96F49F3-90CB-4580-B6E1-688074D23599}"/>
                </a:ext>
              </a:extLst>
            </p:cNvPr>
            <p:cNvSpPr txBox="1"/>
            <p:nvPr/>
          </p:nvSpPr>
          <p:spPr>
            <a:xfrm>
              <a:off x="5961841" y="4091578"/>
              <a:ext cx="2643698" cy="646331"/>
            </a:xfrm>
            <a:prstGeom prst="rect">
              <a:avLst/>
            </a:prstGeom>
            <a:noFill/>
          </p:spPr>
          <p:txBody>
            <a:bodyPr wrap="square" rtlCol="0">
              <a:spAutoFit/>
            </a:bodyPr>
            <a:lstStyle/>
            <a:p>
              <a:pPr algn="ctr"/>
              <a:r>
                <a:rPr lang="en-US" b="1" dirty="0"/>
                <a:t>Session 14b</a:t>
              </a:r>
            </a:p>
            <a:p>
              <a:pPr algn="ctr"/>
              <a:r>
                <a:rPr lang="en-US" dirty="0"/>
                <a:t>Linear Algebra</a:t>
              </a:r>
            </a:p>
          </p:txBody>
        </p:sp>
      </p:grpSp>
      <p:grpSp>
        <p:nvGrpSpPr>
          <p:cNvPr id="20" name="Group 19">
            <a:extLst>
              <a:ext uri="{FF2B5EF4-FFF2-40B4-BE49-F238E27FC236}">
                <a16:creationId xmlns:a16="http://schemas.microsoft.com/office/drawing/2014/main" id="{3E8F0142-ECFC-49A0-A20F-FC96FABF43C8}"/>
              </a:ext>
            </a:extLst>
          </p:cNvPr>
          <p:cNvGrpSpPr/>
          <p:nvPr/>
        </p:nvGrpSpPr>
        <p:grpSpPr>
          <a:xfrm>
            <a:off x="337120" y="2496233"/>
            <a:ext cx="5331847" cy="3779990"/>
            <a:chOff x="337120" y="2496233"/>
            <a:chExt cx="5331847" cy="3779990"/>
          </a:xfrm>
        </p:grpSpPr>
        <p:pic>
          <p:nvPicPr>
            <p:cNvPr id="16" name="Picture 15">
              <a:extLst>
                <a:ext uri="{FF2B5EF4-FFF2-40B4-BE49-F238E27FC236}">
                  <a16:creationId xmlns:a16="http://schemas.microsoft.com/office/drawing/2014/main" id="{F8832D4A-5617-46DB-9DCD-50AC9971D61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37120" y="2496233"/>
              <a:ext cx="2461917" cy="3779990"/>
            </a:xfrm>
            <a:prstGeom prst="rect">
              <a:avLst/>
            </a:prstGeom>
          </p:spPr>
        </p:pic>
        <p:pic>
          <p:nvPicPr>
            <p:cNvPr id="6" name="Picture 5">
              <a:extLst>
                <a:ext uri="{FF2B5EF4-FFF2-40B4-BE49-F238E27FC236}">
                  <a16:creationId xmlns:a16="http://schemas.microsoft.com/office/drawing/2014/main" id="{F87B0963-E82A-433A-8DE4-C642C973368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860770" y="2496233"/>
              <a:ext cx="2808197" cy="1938563"/>
            </a:xfrm>
            <a:prstGeom prst="rect">
              <a:avLst/>
            </a:prstGeom>
          </p:spPr>
        </p:pic>
        <p:pic>
          <p:nvPicPr>
            <p:cNvPr id="8" name="Picture 7">
              <a:extLst>
                <a:ext uri="{FF2B5EF4-FFF2-40B4-BE49-F238E27FC236}">
                  <a16:creationId xmlns:a16="http://schemas.microsoft.com/office/drawing/2014/main" id="{E87D095A-43D5-408E-A6E8-9DD7E66B1FCF}"/>
                </a:ext>
              </a:extLst>
            </p:cNvPr>
            <p:cNvPicPr>
              <a:picLocks noChangeAspect="1"/>
            </p:cNvPicPr>
            <p:nvPr/>
          </p:nvPicPr>
          <p:blipFill>
            <a:blip r:embed="rId5"/>
            <a:stretch>
              <a:fillRect/>
            </a:stretch>
          </p:blipFill>
          <p:spPr>
            <a:xfrm>
              <a:off x="2860770" y="4492514"/>
              <a:ext cx="2808197" cy="1783709"/>
            </a:xfrm>
            <a:prstGeom prst="rect">
              <a:avLst/>
            </a:prstGeom>
            <a:ln>
              <a:solidFill>
                <a:schemeClr val="tx1"/>
              </a:solidFill>
            </a:ln>
          </p:spPr>
        </p:pic>
        <p:pic>
          <p:nvPicPr>
            <p:cNvPr id="15" name="Picture 14">
              <a:extLst>
                <a:ext uri="{FF2B5EF4-FFF2-40B4-BE49-F238E27FC236}">
                  <a16:creationId xmlns:a16="http://schemas.microsoft.com/office/drawing/2014/main" id="{06A550A9-13E2-41B1-AAF4-6A6BD9ED068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30590" y="4714038"/>
              <a:ext cx="1474976" cy="1474976"/>
            </a:xfrm>
            <a:prstGeom prst="rect">
              <a:avLst/>
            </a:prstGeom>
          </p:spPr>
        </p:pic>
      </p:grpSp>
      <p:pic>
        <p:nvPicPr>
          <p:cNvPr id="19" name="Picture 18">
            <a:extLst>
              <a:ext uri="{FF2B5EF4-FFF2-40B4-BE49-F238E27FC236}">
                <a16:creationId xmlns:a16="http://schemas.microsoft.com/office/drawing/2014/main" id="{072BA07B-70DB-4F14-B45F-191539F1BD31}"/>
              </a:ext>
            </a:extLst>
          </p:cNvPr>
          <p:cNvPicPr>
            <a:picLocks noChangeAspect="1"/>
          </p:cNvPicPr>
          <p:nvPr/>
        </p:nvPicPr>
        <p:blipFill>
          <a:blip r:embed="rId7"/>
          <a:stretch>
            <a:fillRect/>
          </a:stretch>
        </p:blipFill>
        <p:spPr>
          <a:xfrm>
            <a:off x="1066251" y="837531"/>
            <a:ext cx="3873585" cy="1328086"/>
          </a:xfrm>
          <a:prstGeom prst="rect">
            <a:avLst/>
          </a:prstGeom>
        </p:spPr>
      </p:pic>
      <p:pic>
        <p:nvPicPr>
          <p:cNvPr id="21" name="Picture 20">
            <a:extLst>
              <a:ext uri="{FF2B5EF4-FFF2-40B4-BE49-F238E27FC236}">
                <a16:creationId xmlns:a16="http://schemas.microsoft.com/office/drawing/2014/main" id="{A02A7DBD-F029-4698-9BC7-351B59232203}"/>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6146028" y="5701304"/>
            <a:ext cx="2330650" cy="568824"/>
          </a:xfrm>
          <a:prstGeom prst="rect">
            <a:avLst/>
          </a:prstGeom>
        </p:spPr>
      </p:pic>
    </p:spTree>
    <p:extLst>
      <p:ext uri="{BB962C8B-B14F-4D97-AF65-F5344CB8AC3E}">
        <p14:creationId xmlns:p14="http://schemas.microsoft.com/office/powerpoint/2010/main" val="1031627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Bitwise Operators</a:t>
            </a:r>
          </a:p>
        </p:txBody>
      </p:sp>
      <p:sp>
        <p:nvSpPr>
          <p:cNvPr id="3" name="Content Placeholder 2"/>
          <p:cNvSpPr>
            <a:spLocks noGrp="1"/>
          </p:cNvSpPr>
          <p:nvPr>
            <p:ph idx="1"/>
          </p:nvPr>
        </p:nvSpPr>
        <p:spPr>
          <a:xfrm>
            <a:off x="613019" y="1825625"/>
            <a:ext cx="8007349" cy="4840898"/>
          </a:xfrm>
        </p:spPr>
        <p:txBody>
          <a:bodyPr>
            <a:noAutofit/>
          </a:bodyPr>
          <a:lstStyle/>
          <a:p>
            <a:pPr>
              <a:spcBef>
                <a:spcPts val="0"/>
              </a:spcBef>
              <a:spcAft>
                <a:spcPts val="1200"/>
              </a:spcAft>
            </a:pPr>
            <a:r>
              <a:rPr lang="en-US" sz="2400" b="1" i="1" dirty="0">
                <a:solidFill>
                  <a:srgbClr val="FF0000"/>
                </a:solidFill>
              </a:rPr>
              <a:t>Bitwise</a:t>
            </a:r>
            <a:r>
              <a:rPr lang="en-US" sz="2400" dirty="0"/>
              <a:t> operators use </a:t>
            </a:r>
            <a:r>
              <a:rPr lang="en-US" sz="2400" b="1" u="sng" dirty="0">
                <a:solidFill>
                  <a:srgbClr val="0070C0"/>
                </a:solidFill>
              </a:rPr>
              <a:t>single</a:t>
            </a:r>
            <a:r>
              <a:rPr lang="en-US" sz="2400" dirty="0"/>
              <a:t> ampersand or pipe character</a:t>
            </a:r>
          </a:p>
          <a:p>
            <a:pPr lvl="1">
              <a:spcBef>
                <a:spcPts val="0"/>
              </a:spcBef>
              <a:spcAft>
                <a:spcPts val="1200"/>
              </a:spcAft>
            </a:pPr>
            <a:r>
              <a:rPr lang="en-US" sz="2000" dirty="0"/>
              <a:t>Bitwise X </a:t>
            </a:r>
            <a:r>
              <a:rPr lang="en-US" sz="2000" b="1" dirty="0"/>
              <a:t>and</a:t>
            </a:r>
            <a:r>
              <a:rPr lang="en-US" sz="2000" dirty="0"/>
              <a:t> Y values:  X &amp; Y</a:t>
            </a:r>
          </a:p>
          <a:p>
            <a:pPr lvl="1">
              <a:spcBef>
                <a:spcPts val="0"/>
              </a:spcBef>
              <a:spcAft>
                <a:spcPts val="1200"/>
              </a:spcAft>
            </a:pPr>
            <a:r>
              <a:rPr lang="en-US" sz="2000" dirty="0"/>
              <a:t>Bitwise X </a:t>
            </a:r>
            <a:r>
              <a:rPr lang="en-US" sz="2000" b="1" dirty="0"/>
              <a:t>or</a:t>
            </a:r>
            <a:r>
              <a:rPr lang="en-US" sz="2000" dirty="0"/>
              <a:t> Y values:  X | Y</a:t>
            </a:r>
            <a:endParaRPr lang="en-US" sz="2400" dirty="0"/>
          </a:p>
          <a:p>
            <a:pPr>
              <a:spcBef>
                <a:spcPts val="0"/>
              </a:spcBef>
              <a:spcAft>
                <a:spcPts val="1200"/>
              </a:spcAft>
            </a:pPr>
            <a:r>
              <a:rPr lang="en-US" sz="2400" dirty="0"/>
              <a:t>Logical operators </a:t>
            </a:r>
            <a:r>
              <a:rPr lang="en-US" sz="2400" u="sng" dirty="0"/>
              <a:t>only</a:t>
            </a:r>
            <a:r>
              <a:rPr lang="en-US" sz="2400" dirty="0"/>
              <a:t> return </a:t>
            </a:r>
            <a:r>
              <a:rPr lang="en-US" sz="2400" b="1" dirty="0">
                <a:solidFill>
                  <a:srgbClr val="00B050"/>
                </a:solidFill>
              </a:rPr>
              <a:t>true</a:t>
            </a:r>
            <a:r>
              <a:rPr lang="en-US" sz="2400" dirty="0"/>
              <a:t> or </a:t>
            </a:r>
            <a:r>
              <a:rPr lang="en-US" sz="2400" b="1" dirty="0">
                <a:solidFill>
                  <a:srgbClr val="00B050"/>
                </a:solidFill>
              </a:rPr>
              <a:t>false</a:t>
            </a:r>
          </a:p>
          <a:p>
            <a:pPr>
              <a:spcBef>
                <a:spcPts val="0"/>
              </a:spcBef>
              <a:spcAft>
                <a:spcPts val="1200"/>
              </a:spcAft>
            </a:pPr>
            <a:r>
              <a:rPr lang="en-US" sz="2400" b="1" dirty="0">
                <a:solidFill>
                  <a:srgbClr val="FF0000"/>
                </a:solidFill>
              </a:rPr>
              <a:t>Bitwise</a:t>
            </a:r>
            <a:r>
              <a:rPr lang="en-US" sz="2400" dirty="0"/>
              <a:t> operators return an </a:t>
            </a:r>
            <a:r>
              <a:rPr lang="en-US" sz="2400" b="1" dirty="0">
                <a:solidFill>
                  <a:srgbClr val="FF0000"/>
                </a:solidFill>
              </a:rPr>
              <a:t>integer value</a:t>
            </a:r>
          </a:p>
          <a:p>
            <a:pPr lvl="1">
              <a:spcBef>
                <a:spcPts val="0"/>
              </a:spcBef>
              <a:spcAft>
                <a:spcPts val="1200"/>
              </a:spcAft>
            </a:pPr>
            <a:r>
              <a:rPr lang="en-US" sz="2000" dirty="0"/>
              <a:t>You normally only perform bitwise operations with </a:t>
            </a:r>
            <a:r>
              <a:rPr lang="en-US" sz="2000" b="1" dirty="0">
                <a:solidFill>
                  <a:srgbClr val="0070C0"/>
                </a:solidFill>
              </a:rPr>
              <a:t>int </a:t>
            </a:r>
            <a:r>
              <a:rPr lang="en-US" sz="2000" dirty="0"/>
              <a:t>types</a:t>
            </a:r>
            <a:endParaRPr lang="en-US" sz="2000" b="1" dirty="0">
              <a:solidFill>
                <a:srgbClr val="0070C0"/>
              </a:solidFill>
            </a:endParaRPr>
          </a:p>
        </p:txBody>
      </p:sp>
      <p:sp>
        <p:nvSpPr>
          <p:cNvPr id="4" name="Slide Number Placeholder 3"/>
          <p:cNvSpPr>
            <a:spLocks noGrp="1"/>
          </p:cNvSpPr>
          <p:nvPr>
            <p:ph type="sldNum" sz="quarter" idx="12"/>
          </p:nvPr>
        </p:nvSpPr>
        <p:spPr/>
        <p:txBody>
          <a:bodyPr/>
          <a:lstStyle/>
          <a:p>
            <a:fld id="{650AD656-6FF9-465D-B7B0-1CD0DD39CD23}" type="slidenum">
              <a:rPr lang="en-US" smtClean="0"/>
              <a:t>10</a:t>
            </a:fld>
            <a:endParaRPr lang="en-US" dirty="0"/>
          </a:p>
        </p:txBody>
      </p:sp>
    </p:spTree>
    <p:extLst>
      <p:ext uri="{BB962C8B-B14F-4D97-AF65-F5344CB8AC3E}">
        <p14:creationId xmlns:p14="http://schemas.microsoft.com/office/powerpoint/2010/main" val="33027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Bitwise AND</a:t>
            </a:r>
          </a:p>
        </p:txBody>
      </p:sp>
      <p:sp>
        <p:nvSpPr>
          <p:cNvPr id="4" name="Slide Number Placeholder 3"/>
          <p:cNvSpPr>
            <a:spLocks noGrp="1"/>
          </p:cNvSpPr>
          <p:nvPr>
            <p:ph type="sldNum" sz="quarter" idx="12"/>
          </p:nvPr>
        </p:nvSpPr>
        <p:spPr/>
        <p:txBody>
          <a:bodyPr/>
          <a:lstStyle/>
          <a:p>
            <a:fld id="{650AD656-6FF9-465D-B7B0-1CD0DD39CD23}" type="slidenum">
              <a:rPr lang="en-US" smtClean="0"/>
              <a:t>11</a:t>
            </a:fld>
            <a:endParaRPr lang="en-US" dirty="0"/>
          </a:p>
        </p:txBody>
      </p:sp>
      <p:pic>
        <p:nvPicPr>
          <p:cNvPr id="6" name="Picture 5"/>
          <p:cNvPicPr>
            <a:picLocks noChangeAspect="1"/>
          </p:cNvPicPr>
          <p:nvPr/>
        </p:nvPicPr>
        <p:blipFill>
          <a:blip r:embed="rId3"/>
          <a:stretch>
            <a:fillRect/>
          </a:stretch>
        </p:blipFill>
        <p:spPr>
          <a:xfrm>
            <a:off x="628650" y="2188577"/>
            <a:ext cx="7183094" cy="3665145"/>
          </a:xfrm>
          <a:prstGeom prst="rect">
            <a:avLst/>
          </a:prstGeom>
        </p:spPr>
      </p:pic>
      <p:pic>
        <p:nvPicPr>
          <p:cNvPr id="7" name="Picture 6"/>
          <p:cNvPicPr>
            <a:picLocks noChangeAspect="1"/>
          </p:cNvPicPr>
          <p:nvPr/>
        </p:nvPicPr>
        <p:blipFill>
          <a:blip r:embed="rId4"/>
          <a:stretch>
            <a:fillRect/>
          </a:stretch>
        </p:blipFill>
        <p:spPr>
          <a:xfrm>
            <a:off x="6078694" y="765333"/>
            <a:ext cx="3065306" cy="2257528"/>
          </a:xfrm>
          <a:prstGeom prst="rect">
            <a:avLst/>
          </a:prstGeom>
        </p:spPr>
      </p:pic>
      <p:sp>
        <p:nvSpPr>
          <p:cNvPr id="13" name="Rectangle 12"/>
          <p:cNvSpPr/>
          <p:nvPr/>
        </p:nvSpPr>
        <p:spPr>
          <a:xfrm>
            <a:off x="7111163" y="783991"/>
            <a:ext cx="969108" cy="2657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244862" y="3953129"/>
            <a:ext cx="414216" cy="2657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126793" y="2715197"/>
            <a:ext cx="969108" cy="2657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244862" y="5047518"/>
            <a:ext cx="414216" cy="2657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7180664" y="1461374"/>
            <a:ext cx="765908" cy="742833"/>
            <a:chOff x="7165034" y="1445744"/>
            <a:chExt cx="765908" cy="742833"/>
          </a:xfrm>
        </p:grpSpPr>
        <p:sp>
          <p:nvSpPr>
            <p:cNvPr id="8" name="TextBox 7"/>
            <p:cNvSpPr txBox="1"/>
            <p:nvPr/>
          </p:nvSpPr>
          <p:spPr>
            <a:xfrm>
              <a:off x="7236775" y="1578711"/>
              <a:ext cx="622427" cy="584775"/>
            </a:xfrm>
            <a:prstGeom prst="rect">
              <a:avLst/>
            </a:prstGeom>
            <a:noFill/>
          </p:spPr>
          <p:txBody>
            <a:bodyPr wrap="square" rtlCol="0">
              <a:spAutoFit/>
            </a:bodyPr>
            <a:lstStyle/>
            <a:p>
              <a:pPr algn="ctr"/>
              <a:r>
                <a:rPr lang="en-US" sz="3200" b="1" dirty="0">
                  <a:solidFill>
                    <a:srgbClr val="00B050"/>
                  </a:solidFill>
                </a:rPr>
                <a:t>11</a:t>
              </a:r>
            </a:p>
          </p:txBody>
        </p:sp>
        <p:grpSp>
          <p:nvGrpSpPr>
            <p:cNvPr id="23" name="Group 22"/>
            <p:cNvGrpSpPr/>
            <p:nvPr/>
          </p:nvGrpSpPr>
          <p:grpSpPr>
            <a:xfrm>
              <a:off x="7165034" y="1445744"/>
              <a:ext cx="765908" cy="742833"/>
              <a:chOff x="7165034" y="1445744"/>
              <a:chExt cx="765908" cy="742833"/>
            </a:xfrm>
          </p:grpSpPr>
          <p:cxnSp>
            <p:nvCxnSpPr>
              <p:cNvPr id="18" name="Straight Connector 17"/>
              <p:cNvCxnSpPr/>
              <p:nvPr/>
            </p:nvCxnSpPr>
            <p:spPr>
              <a:xfrm flipV="1">
                <a:off x="7165034" y="1468581"/>
                <a:ext cx="0" cy="7199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189317" y="1445744"/>
                <a:ext cx="722924" cy="417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7930942" y="1468581"/>
                <a:ext cx="0" cy="7199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 name="Arrow: Down 2">
            <a:extLst>
              <a:ext uri="{FF2B5EF4-FFF2-40B4-BE49-F238E27FC236}">
                <a16:creationId xmlns:a16="http://schemas.microsoft.com/office/drawing/2014/main" id="{CAC8E788-36A9-4579-941A-0A0BCB671697}"/>
              </a:ext>
            </a:extLst>
          </p:cNvPr>
          <p:cNvSpPr/>
          <p:nvPr/>
        </p:nvSpPr>
        <p:spPr>
          <a:xfrm rot="5400000">
            <a:off x="7937288" y="3923388"/>
            <a:ext cx="236490" cy="9196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8DFBABDB-FCDE-4177-A7F5-F6BC265FA7B5}"/>
              </a:ext>
            </a:extLst>
          </p:cNvPr>
          <p:cNvSpPr/>
          <p:nvPr/>
        </p:nvSpPr>
        <p:spPr>
          <a:xfrm rot="5400000">
            <a:off x="7937287" y="5001134"/>
            <a:ext cx="236490" cy="9196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BDC1A16-A352-953A-98E3-9CA90BCF7158}"/>
              </a:ext>
            </a:extLst>
          </p:cNvPr>
          <p:cNvSpPr/>
          <p:nvPr/>
        </p:nvSpPr>
        <p:spPr>
          <a:xfrm>
            <a:off x="5397500" y="3717924"/>
            <a:ext cx="238672" cy="500927"/>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FC94C9-9D37-BCF3-2A9C-2FACF059D7EE}"/>
              </a:ext>
            </a:extLst>
          </p:cNvPr>
          <p:cNvSpPr/>
          <p:nvPr/>
        </p:nvSpPr>
        <p:spPr>
          <a:xfrm>
            <a:off x="5397500" y="4272219"/>
            <a:ext cx="238672" cy="236491"/>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CAF9295-D370-4465-BB26-6A99FC321CC2}"/>
              </a:ext>
            </a:extLst>
          </p:cNvPr>
          <p:cNvSpPr/>
          <p:nvPr/>
        </p:nvSpPr>
        <p:spPr>
          <a:xfrm>
            <a:off x="2553844" y="4793258"/>
            <a:ext cx="238672" cy="500927"/>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1CCBE0D-EE18-6F6A-D3A4-3C9208574735}"/>
              </a:ext>
            </a:extLst>
          </p:cNvPr>
          <p:cNvSpPr/>
          <p:nvPr/>
        </p:nvSpPr>
        <p:spPr>
          <a:xfrm>
            <a:off x="2553844" y="5347553"/>
            <a:ext cx="238672" cy="236491"/>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4F04251-CA2A-2984-1A2A-0F4236C04AD0}"/>
              </a:ext>
            </a:extLst>
          </p:cNvPr>
          <p:cNvSpPr/>
          <p:nvPr/>
        </p:nvSpPr>
        <p:spPr>
          <a:xfrm>
            <a:off x="3489215" y="4793258"/>
            <a:ext cx="238672" cy="500927"/>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884F18-E443-F78B-4645-EDAA9ED24F3D}"/>
              </a:ext>
            </a:extLst>
          </p:cNvPr>
          <p:cNvSpPr/>
          <p:nvPr/>
        </p:nvSpPr>
        <p:spPr>
          <a:xfrm>
            <a:off x="3489215" y="5347553"/>
            <a:ext cx="238672" cy="236491"/>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6FED70-93E8-A8E3-F3F0-0B5A6B058079}"/>
              </a:ext>
            </a:extLst>
          </p:cNvPr>
          <p:cNvSpPr/>
          <p:nvPr/>
        </p:nvSpPr>
        <p:spPr>
          <a:xfrm>
            <a:off x="5411807" y="4793258"/>
            <a:ext cx="238672" cy="500927"/>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8626E74-9FF4-441E-253D-A919BEF5AFFB}"/>
              </a:ext>
            </a:extLst>
          </p:cNvPr>
          <p:cNvSpPr/>
          <p:nvPr/>
        </p:nvSpPr>
        <p:spPr>
          <a:xfrm>
            <a:off x="5411807" y="5347553"/>
            <a:ext cx="238672" cy="236491"/>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DFEFEAD-CCAD-0637-3E57-4F9E0C65E632}"/>
              </a:ext>
            </a:extLst>
          </p:cNvPr>
          <p:cNvSpPr/>
          <p:nvPr/>
        </p:nvSpPr>
        <p:spPr>
          <a:xfrm>
            <a:off x="4447259" y="4782964"/>
            <a:ext cx="238672" cy="500927"/>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FB467AB-3BD3-15E5-BBBC-D0CCBB6CA3CC}"/>
              </a:ext>
            </a:extLst>
          </p:cNvPr>
          <p:cNvSpPr/>
          <p:nvPr/>
        </p:nvSpPr>
        <p:spPr>
          <a:xfrm>
            <a:off x="4447259" y="5337259"/>
            <a:ext cx="238672" cy="236491"/>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AD911B3-43BE-7785-D4FF-C894DD1C8A24}"/>
              </a:ext>
            </a:extLst>
          </p:cNvPr>
          <p:cNvSpPr/>
          <p:nvPr/>
        </p:nvSpPr>
        <p:spPr>
          <a:xfrm>
            <a:off x="2553844" y="3710664"/>
            <a:ext cx="238672" cy="500927"/>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AF0DA5C-3B5F-A6D7-5826-E7336D799324}"/>
              </a:ext>
            </a:extLst>
          </p:cNvPr>
          <p:cNvSpPr/>
          <p:nvPr/>
        </p:nvSpPr>
        <p:spPr>
          <a:xfrm>
            <a:off x="2553844" y="4264959"/>
            <a:ext cx="238672" cy="236491"/>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FE3C3F6-C983-F392-A1F3-7D696073D8C6}"/>
              </a:ext>
            </a:extLst>
          </p:cNvPr>
          <p:cNvSpPr/>
          <p:nvPr/>
        </p:nvSpPr>
        <p:spPr>
          <a:xfrm>
            <a:off x="3477525" y="3726706"/>
            <a:ext cx="238672" cy="500927"/>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3E5F26D-2D61-D46F-8E77-386715A16F5D}"/>
              </a:ext>
            </a:extLst>
          </p:cNvPr>
          <p:cNvSpPr/>
          <p:nvPr/>
        </p:nvSpPr>
        <p:spPr>
          <a:xfrm>
            <a:off x="3477525" y="4281001"/>
            <a:ext cx="238672" cy="236491"/>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7BAF65E-645C-A0DA-E855-A01241B80401}"/>
              </a:ext>
            </a:extLst>
          </p:cNvPr>
          <p:cNvSpPr/>
          <p:nvPr/>
        </p:nvSpPr>
        <p:spPr>
          <a:xfrm>
            <a:off x="4437512" y="3726706"/>
            <a:ext cx="238672" cy="500927"/>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7BC3AE2-F3F5-08B2-523A-960BAEB3885A}"/>
              </a:ext>
            </a:extLst>
          </p:cNvPr>
          <p:cNvSpPr/>
          <p:nvPr/>
        </p:nvSpPr>
        <p:spPr>
          <a:xfrm>
            <a:off x="4437512" y="4281001"/>
            <a:ext cx="238672" cy="236491"/>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311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up)">
                                      <p:cBhvr>
                                        <p:cTn id="19" dur="500"/>
                                        <p:tgtEl>
                                          <p:spTgt spid="33"/>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up)">
                                      <p:cBhvr>
                                        <p:cTn id="23" dur="500"/>
                                        <p:tgtEl>
                                          <p:spTgt spid="34"/>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par>
                          <p:cTn id="28" fill="hold">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up)">
                                      <p:cBhvr>
                                        <p:cTn id="31" dur="500"/>
                                        <p:tgtEl>
                                          <p:spTgt spid="36"/>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up)">
                                      <p:cBhvr>
                                        <p:cTn id="35" dur="500"/>
                                        <p:tgtEl>
                                          <p:spTgt spid="37"/>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right)">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13"/>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14"/>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up)">
                                      <p:cBhvr>
                                        <p:cTn id="62" dur="500"/>
                                        <p:tgtEl>
                                          <p:spTgt spid="21"/>
                                        </p:tgtEl>
                                      </p:cBhvr>
                                    </p:animEffect>
                                  </p:childTnLst>
                                </p:cTn>
                              </p:par>
                            </p:childTnLst>
                          </p:cTn>
                        </p:par>
                        <p:par>
                          <p:cTn id="63" fill="hold">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500"/>
                                        <p:tgtEl>
                                          <p:spTgt spid="25"/>
                                        </p:tgtEl>
                                      </p:cBhvr>
                                    </p:animEffect>
                                  </p:childTnLst>
                                </p:cTn>
                              </p:par>
                            </p:childTnLst>
                          </p:cTn>
                        </p:par>
                        <p:par>
                          <p:cTn id="67" fill="hold">
                            <p:stCondLst>
                              <p:cond delay="1500"/>
                            </p:stCondLst>
                            <p:childTnLst>
                              <p:par>
                                <p:cTn id="68" presetID="22" presetClass="entr" presetSubtype="1"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up)">
                                      <p:cBhvr>
                                        <p:cTn id="70" dur="500"/>
                                        <p:tgtEl>
                                          <p:spTgt spid="26"/>
                                        </p:tgtEl>
                                      </p:cBhvr>
                                    </p:animEffect>
                                  </p:childTnLst>
                                </p:cTn>
                              </p:par>
                            </p:childTnLst>
                          </p:cTn>
                        </p:par>
                        <p:par>
                          <p:cTn id="71" fill="hold">
                            <p:stCondLst>
                              <p:cond delay="2000"/>
                            </p:stCondLst>
                            <p:childTnLst>
                              <p:par>
                                <p:cTn id="72" presetID="22" presetClass="entr" presetSubtype="1"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up)">
                                      <p:cBhvr>
                                        <p:cTn id="74" dur="500"/>
                                        <p:tgtEl>
                                          <p:spTgt spid="27"/>
                                        </p:tgtEl>
                                      </p:cBhvr>
                                    </p:animEffect>
                                  </p:childTnLst>
                                </p:cTn>
                              </p:par>
                            </p:childTnLst>
                          </p:cTn>
                        </p:par>
                        <p:par>
                          <p:cTn id="75" fill="hold">
                            <p:stCondLst>
                              <p:cond delay="2500"/>
                            </p:stCondLst>
                            <p:childTnLst>
                              <p:par>
                                <p:cTn id="76" presetID="22" presetClass="entr" presetSubtype="1" fill="hold" grpId="0" nodeType="after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up)">
                                      <p:cBhvr>
                                        <p:cTn id="78" dur="500"/>
                                        <p:tgtEl>
                                          <p:spTgt spid="30"/>
                                        </p:tgtEl>
                                      </p:cBhvr>
                                    </p:animEffect>
                                  </p:childTnLst>
                                </p:cTn>
                              </p:par>
                            </p:childTnLst>
                          </p:cTn>
                        </p:par>
                        <p:par>
                          <p:cTn id="79" fill="hold">
                            <p:stCondLst>
                              <p:cond delay="3000"/>
                            </p:stCondLst>
                            <p:childTnLst>
                              <p:par>
                                <p:cTn id="80" presetID="22" presetClass="entr" presetSubtype="1"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up)">
                                      <p:cBhvr>
                                        <p:cTn id="82" dur="500"/>
                                        <p:tgtEl>
                                          <p:spTgt spid="31"/>
                                        </p:tgtEl>
                                      </p:cBhvr>
                                    </p:animEffect>
                                  </p:childTnLst>
                                </p:cTn>
                              </p:par>
                            </p:childTnLst>
                          </p:cTn>
                        </p:par>
                        <p:par>
                          <p:cTn id="83" fill="hold">
                            <p:stCondLst>
                              <p:cond delay="3500"/>
                            </p:stCondLst>
                            <p:childTnLst>
                              <p:par>
                                <p:cTn id="84" presetID="22" presetClass="entr" presetSubtype="1" fill="hold" grpId="0" nodeType="after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up)">
                                      <p:cBhvr>
                                        <p:cTn id="86" dur="500"/>
                                        <p:tgtEl>
                                          <p:spTgt spid="28"/>
                                        </p:tgtEl>
                                      </p:cBhvr>
                                    </p:animEffect>
                                  </p:childTnLst>
                                </p:cTn>
                              </p:par>
                            </p:childTnLst>
                          </p:cTn>
                        </p:par>
                        <p:par>
                          <p:cTn id="87" fill="hold">
                            <p:stCondLst>
                              <p:cond delay="4000"/>
                            </p:stCondLst>
                            <p:childTnLst>
                              <p:par>
                                <p:cTn id="88" presetID="22" presetClass="entr" presetSubtype="1" fill="hold" grpId="0" nodeType="after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wipe(up)">
                                      <p:cBhvr>
                                        <p:cTn id="90" dur="500"/>
                                        <p:tgtEl>
                                          <p:spTgt spid="29"/>
                                        </p:tgtEl>
                                      </p:cBhvr>
                                    </p:animEffect>
                                  </p:childTnLst>
                                </p:cTn>
                              </p:par>
                            </p:childTnLst>
                          </p:cTn>
                        </p:par>
                        <p:par>
                          <p:cTn id="91" fill="hold">
                            <p:stCondLst>
                              <p:cond delay="4500"/>
                            </p:stCondLst>
                            <p:childTnLst>
                              <p:par>
                                <p:cTn id="92" presetID="22" presetClass="entr" presetSubtype="2"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right)">
                                      <p:cBhvr>
                                        <p:cTn id="9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6" grpId="0" animBg="1"/>
      <p:bldP spid="3" grpId="0" animBg="1"/>
      <p:bldP spid="17" grpId="0" animBg="1"/>
      <p:bldP spid="5" grpId="0" animBg="1"/>
      <p:bldP spid="20" grpId="0" animBg="1"/>
      <p:bldP spid="21"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8EAB3-CD6A-6408-FABC-BEEBE5104255}"/>
              </a:ext>
            </a:extLst>
          </p:cNvPr>
          <p:cNvPicPr>
            <a:picLocks noChangeAspect="1"/>
          </p:cNvPicPr>
          <p:nvPr/>
        </p:nvPicPr>
        <p:blipFill>
          <a:blip r:embed="rId2"/>
          <a:stretch>
            <a:fillRect/>
          </a:stretch>
        </p:blipFill>
        <p:spPr>
          <a:xfrm>
            <a:off x="170498" y="1254753"/>
            <a:ext cx="7316152" cy="5401146"/>
          </a:xfrm>
          <a:prstGeom prst="rect">
            <a:avLst/>
          </a:prstGeom>
        </p:spPr>
      </p:pic>
      <p:sp>
        <p:nvSpPr>
          <p:cNvPr id="5" name="TextBox 4">
            <a:extLst>
              <a:ext uri="{FF2B5EF4-FFF2-40B4-BE49-F238E27FC236}">
                <a16:creationId xmlns:a16="http://schemas.microsoft.com/office/drawing/2014/main" id="{34481D18-71E8-C194-8D39-4F0A88E2B095}"/>
              </a:ext>
            </a:extLst>
          </p:cNvPr>
          <p:cNvSpPr txBox="1"/>
          <p:nvPr/>
        </p:nvSpPr>
        <p:spPr>
          <a:xfrm>
            <a:off x="7694140" y="1720575"/>
            <a:ext cx="1136822" cy="4247317"/>
          </a:xfrm>
          <a:prstGeom prst="rect">
            <a:avLst/>
          </a:prstGeom>
          <a:noFill/>
          <a:ln>
            <a:solidFill>
              <a:schemeClr val="tx1"/>
            </a:solidFill>
          </a:ln>
        </p:spPr>
        <p:txBody>
          <a:bodyPr wrap="square" rtlCol="0">
            <a:spAutoFit/>
          </a:bodyPr>
          <a:lstStyle/>
          <a:p>
            <a:pPr algn="ctr"/>
            <a:r>
              <a:rPr lang="en-US" dirty="0"/>
              <a:t>10 Rows</a:t>
            </a:r>
          </a:p>
          <a:p>
            <a:pPr algn="ctr"/>
            <a:r>
              <a:rPr lang="en-US" dirty="0"/>
              <a:t>10 Cols</a:t>
            </a:r>
          </a:p>
          <a:p>
            <a:endParaRPr lang="en-US" dirty="0"/>
          </a:p>
          <a:p>
            <a:r>
              <a:rPr lang="en-US" b="1" dirty="0">
                <a:solidFill>
                  <a:srgbClr val="00B050"/>
                </a:solidFill>
              </a:rPr>
              <a:t>Y</a:t>
            </a:r>
            <a:r>
              <a:rPr lang="en-US" dirty="0"/>
              <a:t> = </a:t>
            </a:r>
            <a:r>
              <a:rPr lang="en-US" b="1" dirty="0"/>
              <a:t>Rows</a:t>
            </a:r>
            <a:endParaRPr lang="en-US" b="1" dirty="0">
              <a:solidFill>
                <a:srgbClr val="FF0000"/>
              </a:solidFill>
            </a:endParaRPr>
          </a:p>
          <a:p>
            <a:r>
              <a:rPr lang="en-US" b="1" dirty="0">
                <a:solidFill>
                  <a:srgbClr val="00B050"/>
                </a:solidFill>
              </a:rPr>
              <a:t>X</a:t>
            </a:r>
            <a:r>
              <a:rPr lang="en-US" dirty="0"/>
              <a:t> = </a:t>
            </a:r>
            <a:r>
              <a:rPr lang="en-US" b="1" dirty="0"/>
              <a:t>Cols</a:t>
            </a:r>
            <a:endParaRPr lang="en-US" b="1" dirty="0">
              <a:solidFill>
                <a:srgbClr val="FF0000"/>
              </a:solidFill>
            </a:endParaRPr>
          </a:p>
          <a:p>
            <a:endParaRPr lang="en-US" dirty="0"/>
          </a:p>
          <a:p>
            <a:r>
              <a:rPr lang="en-US" b="1" dirty="0">
                <a:solidFill>
                  <a:srgbClr val="FF0000"/>
                </a:solidFill>
              </a:rPr>
              <a:t>Positive Y is </a:t>
            </a:r>
            <a:r>
              <a:rPr lang="en-US" b="1" u="sng" dirty="0">
                <a:solidFill>
                  <a:srgbClr val="FF0000"/>
                </a:solidFill>
              </a:rPr>
              <a:t>down</a:t>
            </a:r>
            <a:r>
              <a:rPr lang="en-US" b="1" dirty="0">
                <a:solidFill>
                  <a:srgbClr val="FF0000"/>
                </a:solidFill>
              </a:rPr>
              <a:t>!</a:t>
            </a:r>
          </a:p>
          <a:p>
            <a:endParaRPr lang="en-US" dirty="0"/>
          </a:p>
          <a:p>
            <a:r>
              <a:rPr lang="en-US" dirty="0"/>
              <a:t>Entrance = [0][0]</a:t>
            </a:r>
          </a:p>
          <a:p>
            <a:endParaRPr lang="en-US" dirty="0"/>
          </a:p>
          <a:p>
            <a:r>
              <a:rPr lang="en-US" dirty="0"/>
              <a:t>Exit</a:t>
            </a:r>
          </a:p>
          <a:p>
            <a:r>
              <a:rPr lang="en-US" dirty="0"/>
              <a:t>= [9][9]</a:t>
            </a:r>
          </a:p>
          <a:p>
            <a:endParaRPr lang="en-US" dirty="0"/>
          </a:p>
        </p:txBody>
      </p:sp>
      <p:sp>
        <p:nvSpPr>
          <p:cNvPr id="2" name="Title 1">
            <a:extLst>
              <a:ext uri="{FF2B5EF4-FFF2-40B4-BE49-F238E27FC236}">
                <a16:creationId xmlns:a16="http://schemas.microsoft.com/office/drawing/2014/main" id="{B2BABA1D-8824-D022-BCB9-6E17BCD785E2}"/>
              </a:ext>
            </a:extLst>
          </p:cNvPr>
          <p:cNvSpPr>
            <a:spLocks noGrp="1"/>
          </p:cNvSpPr>
          <p:nvPr>
            <p:ph type="title"/>
          </p:nvPr>
        </p:nvSpPr>
        <p:spPr/>
        <p:txBody>
          <a:bodyPr>
            <a:normAutofit/>
          </a:bodyPr>
          <a:lstStyle/>
          <a:p>
            <a:pPr algn="ctr"/>
            <a:r>
              <a:rPr lang="en-US" sz="3200" b="1" dirty="0">
                <a:solidFill>
                  <a:srgbClr val="0070C0"/>
                </a:solidFill>
                <a:latin typeface="+mn-lt"/>
              </a:rPr>
              <a:t>Draw</a:t>
            </a:r>
            <a:r>
              <a:rPr lang="en-US" sz="3200" dirty="0">
                <a:latin typeface="+mn-lt"/>
              </a:rPr>
              <a:t> and </a:t>
            </a:r>
            <a:r>
              <a:rPr lang="en-US" sz="3200" b="1" dirty="0">
                <a:solidFill>
                  <a:srgbClr val="0070C0"/>
                </a:solidFill>
                <a:latin typeface="+mn-lt"/>
              </a:rPr>
              <a:t>Encode</a:t>
            </a:r>
            <a:r>
              <a:rPr lang="en-US" sz="3200" dirty="0">
                <a:latin typeface="+mn-lt"/>
              </a:rPr>
              <a:t> Your Own Maze</a:t>
            </a:r>
            <a:endParaRPr lang="en-US" sz="3200" dirty="0"/>
          </a:p>
        </p:txBody>
      </p:sp>
      <p:sp>
        <p:nvSpPr>
          <p:cNvPr id="3" name="Slide Number Placeholder 2">
            <a:extLst>
              <a:ext uri="{FF2B5EF4-FFF2-40B4-BE49-F238E27FC236}">
                <a16:creationId xmlns:a16="http://schemas.microsoft.com/office/drawing/2014/main" id="{4D3A2D63-4FC8-E0D5-E6A4-F63F4D658262}"/>
              </a:ext>
            </a:extLst>
          </p:cNvPr>
          <p:cNvSpPr>
            <a:spLocks noGrp="1"/>
          </p:cNvSpPr>
          <p:nvPr>
            <p:ph type="sldNum" sz="quarter" idx="12"/>
          </p:nvPr>
        </p:nvSpPr>
        <p:spPr/>
        <p:txBody>
          <a:bodyPr/>
          <a:lstStyle/>
          <a:p>
            <a:fld id="{650AD656-6FF9-465D-B7B0-1CD0DD39CD23}" type="slidenum">
              <a:rPr lang="en-US" smtClean="0"/>
              <a:pPr/>
              <a:t>12</a:t>
            </a:fld>
            <a:endParaRPr lang="en-US" dirty="0"/>
          </a:p>
        </p:txBody>
      </p:sp>
      <p:sp>
        <p:nvSpPr>
          <p:cNvPr id="7" name="TextBox 6">
            <a:extLst>
              <a:ext uri="{FF2B5EF4-FFF2-40B4-BE49-F238E27FC236}">
                <a16:creationId xmlns:a16="http://schemas.microsoft.com/office/drawing/2014/main" id="{960BE148-3896-7F82-F40D-50122B727F9F}"/>
              </a:ext>
            </a:extLst>
          </p:cNvPr>
          <p:cNvSpPr txBox="1"/>
          <p:nvPr/>
        </p:nvSpPr>
        <p:spPr>
          <a:xfrm>
            <a:off x="5922224" y="365126"/>
            <a:ext cx="2908738" cy="369332"/>
          </a:xfrm>
          <a:prstGeom prst="rect">
            <a:avLst/>
          </a:prstGeom>
          <a:noFill/>
        </p:spPr>
        <p:txBody>
          <a:bodyPr wrap="square">
            <a:spAutoFit/>
          </a:bodyPr>
          <a:lstStyle/>
          <a:p>
            <a:pPr algn="ctr"/>
            <a:r>
              <a:rPr lang="en-US" dirty="0">
                <a:ln>
                  <a:solidFill>
                    <a:srgbClr val="7030A0"/>
                  </a:solidFill>
                </a:ln>
                <a:solidFill>
                  <a:srgbClr val="7030A0"/>
                </a:solidFill>
                <a:effectLst>
                  <a:outerShdw blurRad="50800" dist="38100" dir="13500000" algn="br" rotWithShape="0">
                    <a:prstClr val="black">
                      <a:alpha val="40000"/>
                    </a:prstClr>
                  </a:outerShdw>
                </a:effectLst>
              </a:rPr>
              <a:t>Blank Maze Template.pdf</a:t>
            </a:r>
          </a:p>
        </p:txBody>
      </p:sp>
    </p:spTree>
    <p:extLst>
      <p:ext uri="{BB962C8B-B14F-4D97-AF65-F5344CB8AC3E}">
        <p14:creationId xmlns:p14="http://schemas.microsoft.com/office/powerpoint/2010/main" val="91354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pPr algn="ctr"/>
            <a:r>
              <a:rPr lang="en-US" sz="3200" b="1" dirty="0">
                <a:solidFill>
                  <a:srgbClr val="0070C0"/>
                </a:solidFill>
                <a:latin typeface="+mn-lt"/>
              </a:rPr>
              <a:t>Create</a:t>
            </a:r>
            <a:r>
              <a:rPr lang="en-US" sz="3200" dirty="0">
                <a:latin typeface="+mn-lt"/>
              </a:rPr>
              <a:t> Your Own </a:t>
            </a:r>
            <a:r>
              <a:rPr lang="en-US" sz="3200" b="1" dirty="0">
                <a:latin typeface="+mn-lt"/>
              </a:rPr>
              <a:t>maze.csv</a:t>
            </a:r>
          </a:p>
        </p:txBody>
      </p:sp>
      <p:sp>
        <p:nvSpPr>
          <p:cNvPr id="2" name="Slide Number Placeholder 1">
            <a:extLst>
              <a:ext uri="{FF2B5EF4-FFF2-40B4-BE49-F238E27FC236}">
                <a16:creationId xmlns:a16="http://schemas.microsoft.com/office/drawing/2014/main" id="{001F62EE-D91E-428C-B3B4-047029C57260}"/>
              </a:ext>
            </a:extLst>
          </p:cNvPr>
          <p:cNvSpPr>
            <a:spLocks noGrp="1"/>
          </p:cNvSpPr>
          <p:nvPr>
            <p:ph type="sldNum" sz="quarter" idx="12"/>
          </p:nvPr>
        </p:nvSpPr>
        <p:spPr/>
        <p:txBody>
          <a:bodyPr/>
          <a:lstStyle/>
          <a:p>
            <a:fld id="{650AD656-6FF9-465D-B7B0-1CD0DD39CD23}" type="slidenum">
              <a:rPr lang="en-US" smtClean="0"/>
              <a:t>13</a:t>
            </a:fld>
            <a:endParaRPr lang="en-US"/>
          </a:p>
        </p:txBody>
      </p:sp>
      <p:sp>
        <p:nvSpPr>
          <p:cNvPr id="8" name="TextBox 7">
            <a:extLst>
              <a:ext uri="{FF2B5EF4-FFF2-40B4-BE49-F238E27FC236}">
                <a16:creationId xmlns:a16="http://schemas.microsoft.com/office/drawing/2014/main" id="{A3290721-E07F-6975-656B-20157071EB67}"/>
              </a:ext>
            </a:extLst>
          </p:cNvPr>
          <p:cNvSpPr txBox="1"/>
          <p:nvPr/>
        </p:nvSpPr>
        <p:spPr>
          <a:xfrm>
            <a:off x="7694140" y="1421027"/>
            <a:ext cx="1136822" cy="4247317"/>
          </a:xfrm>
          <a:prstGeom prst="rect">
            <a:avLst/>
          </a:prstGeom>
          <a:noFill/>
        </p:spPr>
        <p:txBody>
          <a:bodyPr wrap="square" rtlCol="0">
            <a:spAutoFit/>
          </a:bodyPr>
          <a:lstStyle/>
          <a:p>
            <a:pPr algn="ctr"/>
            <a:r>
              <a:rPr lang="en-US" dirty="0"/>
              <a:t>10 Rows</a:t>
            </a:r>
          </a:p>
          <a:p>
            <a:pPr algn="ctr"/>
            <a:r>
              <a:rPr lang="en-US" dirty="0"/>
              <a:t>10 Cols</a:t>
            </a:r>
          </a:p>
          <a:p>
            <a:endParaRPr lang="en-US" dirty="0"/>
          </a:p>
          <a:p>
            <a:r>
              <a:rPr lang="en-US" b="1" dirty="0">
                <a:solidFill>
                  <a:srgbClr val="00B050"/>
                </a:solidFill>
              </a:rPr>
              <a:t>Y</a:t>
            </a:r>
            <a:r>
              <a:rPr lang="en-US" dirty="0"/>
              <a:t> = </a:t>
            </a:r>
            <a:r>
              <a:rPr lang="en-US" b="1" dirty="0"/>
              <a:t>Rows</a:t>
            </a:r>
            <a:endParaRPr lang="en-US" b="1" dirty="0">
              <a:solidFill>
                <a:srgbClr val="FF0000"/>
              </a:solidFill>
            </a:endParaRPr>
          </a:p>
          <a:p>
            <a:r>
              <a:rPr lang="en-US" b="1" dirty="0">
                <a:solidFill>
                  <a:srgbClr val="00B050"/>
                </a:solidFill>
              </a:rPr>
              <a:t>X</a:t>
            </a:r>
            <a:r>
              <a:rPr lang="en-US" dirty="0"/>
              <a:t> = </a:t>
            </a:r>
            <a:r>
              <a:rPr lang="en-US" b="1" dirty="0"/>
              <a:t>Cols</a:t>
            </a:r>
            <a:endParaRPr lang="en-US" b="1" dirty="0">
              <a:solidFill>
                <a:srgbClr val="FF0000"/>
              </a:solidFill>
            </a:endParaRPr>
          </a:p>
          <a:p>
            <a:endParaRPr lang="en-US" dirty="0"/>
          </a:p>
          <a:p>
            <a:r>
              <a:rPr lang="en-US" b="1" dirty="0">
                <a:solidFill>
                  <a:srgbClr val="FF0000"/>
                </a:solidFill>
              </a:rPr>
              <a:t>Positive Y is </a:t>
            </a:r>
            <a:r>
              <a:rPr lang="en-US" b="1" u="sng" dirty="0">
                <a:solidFill>
                  <a:srgbClr val="FF0000"/>
                </a:solidFill>
              </a:rPr>
              <a:t>down</a:t>
            </a:r>
            <a:r>
              <a:rPr lang="en-US" b="1" dirty="0">
                <a:solidFill>
                  <a:srgbClr val="FF0000"/>
                </a:solidFill>
              </a:rPr>
              <a:t>!</a:t>
            </a:r>
          </a:p>
          <a:p>
            <a:endParaRPr lang="en-US" dirty="0"/>
          </a:p>
          <a:p>
            <a:r>
              <a:rPr lang="en-US" dirty="0"/>
              <a:t>Entrance = [0][0]</a:t>
            </a:r>
          </a:p>
          <a:p>
            <a:endParaRPr lang="en-US" dirty="0"/>
          </a:p>
          <a:p>
            <a:r>
              <a:rPr lang="en-US" dirty="0"/>
              <a:t>Exit</a:t>
            </a:r>
          </a:p>
          <a:p>
            <a:r>
              <a:rPr lang="en-US" dirty="0"/>
              <a:t>= [9][9]</a:t>
            </a:r>
          </a:p>
          <a:p>
            <a:endParaRPr lang="en-US" dirty="0"/>
          </a:p>
        </p:txBody>
      </p:sp>
      <p:pic>
        <p:nvPicPr>
          <p:cNvPr id="141" name="Picture 140">
            <a:extLst>
              <a:ext uri="{FF2B5EF4-FFF2-40B4-BE49-F238E27FC236}">
                <a16:creationId xmlns:a16="http://schemas.microsoft.com/office/drawing/2014/main" id="{7C166679-999A-A5E7-6A8F-EF4B0FEFA993}"/>
              </a:ext>
            </a:extLst>
          </p:cNvPr>
          <p:cNvPicPr>
            <a:picLocks noChangeAspect="1"/>
          </p:cNvPicPr>
          <p:nvPr/>
        </p:nvPicPr>
        <p:blipFill>
          <a:blip r:embed="rId2"/>
          <a:stretch>
            <a:fillRect/>
          </a:stretch>
        </p:blipFill>
        <p:spPr>
          <a:xfrm>
            <a:off x="376100" y="2805237"/>
            <a:ext cx="3648713" cy="3551114"/>
          </a:xfrm>
          <a:prstGeom prst="rect">
            <a:avLst/>
          </a:prstGeom>
        </p:spPr>
      </p:pic>
      <p:pic>
        <p:nvPicPr>
          <p:cNvPr id="5" name="Picture 4">
            <a:extLst>
              <a:ext uri="{FF2B5EF4-FFF2-40B4-BE49-F238E27FC236}">
                <a16:creationId xmlns:a16="http://schemas.microsoft.com/office/drawing/2014/main" id="{932820A3-5F3C-A956-B9A7-6FCB785F215D}"/>
              </a:ext>
            </a:extLst>
          </p:cNvPr>
          <p:cNvPicPr>
            <a:picLocks noChangeAspect="1"/>
          </p:cNvPicPr>
          <p:nvPr/>
        </p:nvPicPr>
        <p:blipFill>
          <a:blip r:embed="rId3"/>
          <a:stretch>
            <a:fillRect/>
          </a:stretch>
        </p:blipFill>
        <p:spPr>
          <a:xfrm>
            <a:off x="2310095" y="1586143"/>
            <a:ext cx="4523809" cy="3685714"/>
          </a:xfrm>
          <a:prstGeom prst="rect">
            <a:avLst/>
          </a:prstGeom>
        </p:spPr>
      </p:pic>
      <p:sp>
        <p:nvSpPr>
          <p:cNvPr id="142" name="Rectangle 141">
            <a:extLst>
              <a:ext uri="{FF2B5EF4-FFF2-40B4-BE49-F238E27FC236}">
                <a16:creationId xmlns:a16="http://schemas.microsoft.com/office/drawing/2014/main" id="{45BB4E74-F23E-BAD0-09A4-FFF8604FDEDB}"/>
              </a:ext>
            </a:extLst>
          </p:cNvPr>
          <p:cNvSpPr/>
          <p:nvPr/>
        </p:nvSpPr>
        <p:spPr>
          <a:xfrm>
            <a:off x="2561897" y="1586143"/>
            <a:ext cx="843455" cy="43972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98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42"/>
                                        </p:tgtEl>
                                        <p:attrNameLst>
                                          <p:attrName>style.visibility</p:attrName>
                                        </p:attrNameLst>
                                      </p:cBhvr>
                                      <p:to>
                                        <p:strVal val="visible"/>
                                      </p:to>
                                    </p:set>
                                    <p:animEffect transition="in" filter="barn(inVertical)">
                                      <p:cBhvr>
                                        <p:cTn id="11"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697C-499B-4B6F-9EA3-E6DF26065093}"/>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maze_draw.py</a:t>
            </a:r>
          </a:p>
        </p:txBody>
      </p:sp>
      <p:sp>
        <p:nvSpPr>
          <p:cNvPr id="3" name="Slide Number Placeholder 2">
            <a:extLst>
              <a:ext uri="{FF2B5EF4-FFF2-40B4-BE49-F238E27FC236}">
                <a16:creationId xmlns:a16="http://schemas.microsoft.com/office/drawing/2014/main" id="{BB10E6B5-4D8D-6E77-C86D-BA37C43347D6}"/>
              </a:ext>
            </a:extLst>
          </p:cNvPr>
          <p:cNvSpPr>
            <a:spLocks noGrp="1"/>
          </p:cNvSpPr>
          <p:nvPr>
            <p:ph type="sldNum" sz="quarter" idx="12"/>
          </p:nvPr>
        </p:nvSpPr>
        <p:spPr/>
        <p:txBody>
          <a:bodyPr/>
          <a:lstStyle/>
          <a:p>
            <a:fld id="{650AD656-6FF9-465D-B7B0-1CD0DD39CD23}" type="slidenum">
              <a:rPr lang="en-US" smtClean="0"/>
              <a:pPr/>
              <a:t>14</a:t>
            </a:fld>
            <a:endParaRPr lang="en-US" dirty="0"/>
          </a:p>
        </p:txBody>
      </p:sp>
      <p:pic>
        <p:nvPicPr>
          <p:cNvPr id="5" name="Picture 4">
            <a:extLst>
              <a:ext uri="{FF2B5EF4-FFF2-40B4-BE49-F238E27FC236}">
                <a16:creationId xmlns:a16="http://schemas.microsoft.com/office/drawing/2014/main" id="{2F1C17DF-9A82-9227-B063-7B7C57D195A0}"/>
              </a:ext>
            </a:extLst>
          </p:cNvPr>
          <p:cNvPicPr>
            <a:picLocks noChangeAspect="1"/>
          </p:cNvPicPr>
          <p:nvPr/>
        </p:nvPicPr>
        <p:blipFill>
          <a:blip r:embed="rId2"/>
          <a:stretch>
            <a:fillRect/>
          </a:stretch>
        </p:blipFill>
        <p:spPr>
          <a:xfrm>
            <a:off x="1086573" y="1406367"/>
            <a:ext cx="6970854" cy="5234307"/>
          </a:xfrm>
          <a:prstGeom prst="rect">
            <a:avLst/>
          </a:prstGeom>
        </p:spPr>
      </p:pic>
      <p:sp>
        <p:nvSpPr>
          <p:cNvPr id="6" name="Rectangle 5">
            <a:extLst>
              <a:ext uri="{FF2B5EF4-FFF2-40B4-BE49-F238E27FC236}">
                <a16:creationId xmlns:a16="http://schemas.microsoft.com/office/drawing/2014/main" id="{4C015B6D-28FD-B9FE-2585-1BE533D1CBDB}"/>
              </a:ext>
            </a:extLst>
          </p:cNvPr>
          <p:cNvSpPr/>
          <p:nvPr/>
        </p:nvSpPr>
        <p:spPr>
          <a:xfrm>
            <a:off x="1174531" y="5368159"/>
            <a:ext cx="740979" cy="212834"/>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52FAC-78C7-67E9-B2CC-77362E26E82A}"/>
              </a:ext>
            </a:extLst>
          </p:cNvPr>
          <p:cNvSpPr/>
          <p:nvPr/>
        </p:nvSpPr>
        <p:spPr>
          <a:xfrm>
            <a:off x="4014952" y="1414466"/>
            <a:ext cx="943303" cy="212834"/>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92589C-F7B7-5A20-48AF-50ACA0E66C09}"/>
              </a:ext>
            </a:extLst>
          </p:cNvPr>
          <p:cNvSpPr/>
          <p:nvPr/>
        </p:nvSpPr>
        <p:spPr>
          <a:xfrm>
            <a:off x="6855373" y="-2539227"/>
            <a:ext cx="943303" cy="212834"/>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BE59CB-7BFB-D87F-5732-63F6A26ECECD}"/>
              </a:ext>
            </a:extLst>
          </p:cNvPr>
          <p:cNvSpPr/>
          <p:nvPr/>
        </p:nvSpPr>
        <p:spPr>
          <a:xfrm>
            <a:off x="4014951" y="5345216"/>
            <a:ext cx="1985076" cy="1295458"/>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B578C12-857C-227B-40DF-6FACBC33F0F9}"/>
              </a:ext>
            </a:extLst>
          </p:cNvPr>
          <p:cNvGrpSpPr/>
          <p:nvPr/>
        </p:nvGrpSpPr>
        <p:grpSpPr>
          <a:xfrm>
            <a:off x="1953679" y="5290616"/>
            <a:ext cx="1076632" cy="369332"/>
            <a:chOff x="4968362" y="2079211"/>
            <a:chExt cx="1076632" cy="369332"/>
          </a:xfrm>
        </p:grpSpPr>
        <p:cxnSp>
          <p:nvCxnSpPr>
            <p:cNvPr id="11" name="Straight Arrow Connector 10">
              <a:extLst>
                <a:ext uri="{FF2B5EF4-FFF2-40B4-BE49-F238E27FC236}">
                  <a16:creationId xmlns:a16="http://schemas.microsoft.com/office/drawing/2014/main" id="{D56AEC12-A36B-3F2A-37FA-18B9C0C568CF}"/>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DD1D6F5-2685-71AA-C0E5-F5EC5EA6437D}"/>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3" name="Group 12">
            <a:extLst>
              <a:ext uri="{FF2B5EF4-FFF2-40B4-BE49-F238E27FC236}">
                <a16:creationId xmlns:a16="http://schemas.microsoft.com/office/drawing/2014/main" id="{B3BCD79E-44D8-ED3D-FB00-13F3302ADD1F}"/>
              </a:ext>
            </a:extLst>
          </p:cNvPr>
          <p:cNvGrpSpPr/>
          <p:nvPr/>
        </p:nvGrpSpPr>
        <p:grpSpPr>
          <a:xfrm>
            <a:off x="5029203" y="1330226"/>
            <a:ext cx="1076632" cy="369332"/>
            <a:chOff x="4704120" y="2356972"/>
            <a:chExt cx="1076632" cy="369332"/>
          </a:xfrm>
        </p:grpSpPr>
        <p:cxnSp>
          <p:nvCxnSpPr>
            <p:cNvPr id="14" name="Straight Arrow Connector 13">
              <a:extLst>
                <a:ext uri="{FF2B5EF4-FFF2-40B4-BE49-F238E27FC236}">
                  <a16:creationId xmlns:a16="http://schemas.microsoft.com/office/drawing/2014/main" id="{6D024500-FE5F-6B72-DBBA-662922362F20}"/>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054A725-14EF-F196-0282-E0061FB4C7AB}"/>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6" name="Group 15">
            <a:extLst>
              <a:ext uri="{FF2B5EF4-FFF2-40B4-BE49-F238E27FC236}">
                <a16:creationId xmlns:a16="http://schemas.microsoft.com/office/drawing/2014/main" id="{1766DB31-5031-BF5F-B043-884A29E9BC77}"/>
              </a:ext>
            </a:extLst>
          </p:cNvPr>
          <p:cNvGrpSpPr/>
          <p:nvPr/>
        </p:nvGrpSpPr>
        <p:grpSpPr>
          <a:xfrm>
            <a:off x="6105835" y="5527774"/>
            <a:ext cx="1068643" cy="369332"/>
            <a:chOff x="3647644" y="4910075"/>
            <a:chExt cx="1068643" cy="369332"/>
          </a:xfrm>
        </p:grpSpPr>
        <p:sp>
          <p:nvSpPr>
            <p:cNvPr id="17" name="TextBox 16">
              <a:extLst>
                <a:ext uri="{FF2B5EF4-FFF2-40B4-BE49-F238E27FC236}">
                  <a16:creationId xmlns:a16="http://schemas.microsoft.com/office/drawing/2014/main" id="{5B559CBE-6C8D-3CCA-0185-C810D9262118}"/>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8" name="Straight Arrow Connector 17">
              <a:extLst>
                <a:ext uri="{FF2B5EF4-FFF2-40B4-BE49-F238E27FC236}">
                  <a16:creationId xmlns:a16="http://schemas.microsoft.com/office/drawing/2014/main" id="{C6472D81-503D-D9AE-745E-F95E7AD6553E}"/>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735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right)">
                                      <p:cBhvr>
                                        <p:cTn id="25" dur="500"/>
                                        <p:tgtEl>
                                          <p:spTgt spid="16"/>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4FD4B56-5187-4FD5-85AF-475D372EA772}"/>
              </a:ext>
            </a:extLst>
          </p:cNvPr>
          <p:cNvSpPr>
            <a:spLocks noGrp="1"/>
          </p:cNvSpPr>
          <p:nvPr>
            <p:ph type="title"/>
          </p:nvPr>
        </p:nvSpPr>
        <p:spPr/>
        <p:txBody>
          <a:bodyPr>
            <a:noAutofit/>
          </a:bodyPr>
          <a:lstStyle/>
          <a:p>
            <a:pPr algn="ctr"/>
            <a:r>
              <a:rPr lang="en-US" sz="3200" dirty="0">
                <a:latin typeface="+mn-lt"/>
              </a:rPr>
              <a:t>If Your </a:t>
            </a:r>
            <a:r>
              <a:rPr lang="en-US" sz="3200" b="1" dirty="0">
                <a:solidFill>
                  <a:srgbClr val="0070C0"/>
                </a:solidFill>
                <a:latin typeface="+mn-lt"/>
              </a:rPr>
              <a:t>maze.csv </a:t>
            </a:r>
            <a:r>
              <a:rPr lang="en-US" sz="3200" dirty="0">
                <a:latin typeface="+mn-lt"/>
              </a:rPr>
              <a:t>is Valid…</a:t>
            </a:r>
          </a:p>
        </p:txBody>
      </p:sp>
      <p:sp>
        <p:nvSpPr>
          <p:cNvPr id="4" name="Slide Number Placeholder 3"/>
          <p:cNvSpPr>
            <a:spLocks noGrp="1"/>
          </p:cNvSpPr>
          <p:nvPr>
            <p:ph type="sldNum" sz="quarter" idx="12"/>
          </p:nvPr>
        </p:nvSpPr>
        <p:spPr/>
        <p:txBody>
          <a:bodyPr/>
          <a:lstStyle/>
          <a:p>
            <a:fld id="{650AD656-6FF9-465D-B7B0-1CD0DD39CD23}" type="slidenum">
              <a:rPr lang="en-US" smtClean="0"/>
              <a:t>15</a:t>
            </a:fld>
            <a:endParaRPr lang="en-US" dirty="0"/>
          </a:p>
        </p:txBody>
      </p:sp>
      <p:pic>
        <p:nvPicPr>
          <p:cNvPr id="14" name="Picture 13">
            <a:extLst>
              <a:ext uri="{FF2B5EF4-FFF2-40B4-BE49-F238E27FC236}">
                <a16:creationId xmlns:a16="http://schemas.microsoft.com/office/drawing/2014/main" id="{B919F58F-DA4E-8A13-B481-BAC56AC0A06A}"/>
              </a:ext>
            </a:extLst>
          </p:cNvPr>
          <p:cNvPicPr>
            <a:picLocks noChangeAspect="1"/>
          </p:cNvPicPr>
          <p:nvPr/>
        </p:nvPicPr>
        <p:blipFill>
          <a:blip r:embed="rId3"/>
          <a:stretch>
            <a:fillRect/>
          </a:stretch>
        </p:blipFill>
        <p:spPr>
          <a:xfrm>
            <a:off x="2258992" y="1525934"/>
            <a:ext cx="4626015" cy="499517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85019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4FD4B56-5187-4FD5-85AF-475D372EA772}"/>
              </a:ext>
            </a:extLst>
          </p:cNvPr>
          <p:cNvSpPr>
            <a:spLocks noGrp="1"/>
          </p:cNvSpPr>
          <p:nvPr>
            <p:ph type="title"/>
          </p:nvPr>
        </p:nvSpPr>
        <p:spPr/>
        <p:txBody>
          <a:bodyPr>
            <a:noAutofit/>
          </a:bodyPr>
          <a:lstStyle/>
          <a:p>
            <a:pPr algn="ctr"/>
            <a:r>
              <a:rPr lang="en-US" sz="3200" dirty="0">
                <a:latin typeface="+mn-lt"/>
              </a:rPr>
              <a:t>If Your </a:t>
            </a:r>
            <a:r>
              <a:rPr lang="en-US" sz="3200" b="1" dirty="0">
                <a:solidFill>
                  <a:srgbClr val="0070C0"/>
                </a:solidFill>
                <a:latin typeface="+mn-lt"/>
              </a:rPr>
              <a:t>maze.csv </a:t>
            </a:r>
            <a:r>
              <a:rPr lang="en-US" sz="3200" dirty="0">
                <a:latin typeface="+mn-lt"/>
              </a:rPr>
              <a:t>is </a:t>
            </a:r>
            <a:r>
              <a:rPr lang="en-US" sz="3200" dirty="0">
                <a:solidFill>
                  <a:srgbClr val="FF0000"/>
                </a:solidFill>
                <a:latin typeface="+mn-lt"/>
              </a:rPr>
              <a:t>Not</a:t>
            </a:r>
            <a:r>
              <a:rPr lang="en-US" sz="3200" dirty="0">
                <a:latin typeface="+mn-lt"/>
              </a:rPr>
              <a:t> Valid…</a:t>
            </a:r>
          </a:p>
        </p:txBody>
      </p:sp>
      <p:sp>
        <p:nvSpPr>
          <p:cNvPr id="4" name="Slide Number Placeholder 3"/>
          <p:cNvSpPr>
            <a:spLocks noGrp="1"/>
          </p:cNvSpPr>
          <p:nvPr>
            <p:ph type="sldNum" sz="quarter" idx="12"/>
          </p:nvPr>
        </p:nvSpPr>
        <p:spPr/>
        <p:txBody>
          <a:bodyPr/>
          <a:lstStyle/>
          <a:p>
            <a:fld id="{650AD656-6FF9-465D-B7B0-1CD0DD39CD23}" type="slidenum">
              <a:rPr lang="en-US" smtClean="0"/>
              <a:t>16</a:t>
            </a:fld>
            <a:endParaRPr lang="en-US" dirty="0"/>
          </a:p>
        </p:txBody>
      </p:sp>
      <p:pic>
        <p:nvPicPr>
          <p:cNvPr id="7" name="Picture 6">
            <a:extLst>
              <a:ext uri="{FF2B5EF4-FFF2-40B4-BE49-F238E27FC236}">
                <a16:creationId xmlns:a16="http://schemas.microsoft.com/office/drawing/2014/main" id="{FB27B2BF-4490-EC38-6A7A-F8B5B9E62B2F}"/>
              </a:ext>
            </a:extLst>
          </p:cNvPr>
          <p:cNvPicPr>
            <a:picLocks noChangeAspect="1"/>
          </p:cNvPicPr>
          <p:nvPr/>
        </p:nvPicPr>
        <p:blipFill>
          <a:blip r:embed="rId3"/>
          <a:stretch>
            <a:fillRect/>
          </a:stretch>
        </p:blipFill>
        <p:spPr>
          <a:xfrm>
            <a:off x="4918670" y="2178335"/>
            <a:ext cx="2548057" cy="1463500"/>
          </a:xfrm>
          <a:prstGeom prst="rect">
            <a:avLst/>
          </a:prstGeom>
        </p:spPr>
      </p:pic>
      <p:sp>
        <p:nvSpPr>
          <p:cNvPr id="12" name="Rectangle 11">
            <a:extLst>
              <a:ext uri="{FF2B5EF4-FFF2-40B4-BE49-F238E27FC236}">
                <a16:creationId xmlns:a16="http://schemas.microsoft.com/office/drawing/2014/main" id="{18904716-654D-BD5A-E18B-20DD70FFD670}"/>
              </a:ext>
            </a:extLst>
          </p:cNvPr>
          <p:cNvSpPr/>
          <p:nvPr/>
        </p:nvSpPr>
        <p:spPr>
          <a:xfrm>
            <a:off x="6046867" y="2502809"/>
            <a:ext cx="291662" cy="3941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33FCE93-B459-1A72-B72E-C50C13787F5D}"/>
              </a:ext>
            </a:extLst>
          </p:cNvPr>
          <p:cNvSpPr/>
          <p:nvPr/>
        </p:nvSpPr>
        <p:spPr>
          <a:xfrm>
            <a:off x="6362178" y="2502809"/>
            <a:ext cx="291662" cy="3941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C51BDBE-D3A1-0536-30CC-CD2CA63E1610}"/>
              </a:ext>
            </a:extLst>
          </p:cNvPr>
          <p:cNvPicPr>
            <a:picLocks noChangeAspect="1"/>
          </p:cNvPicPr>
          <p:nvPr/>
        </p:nvPicPr>
        <p:blipFill>
          <a:blip r:embed="rId4"/>
          <a:stretch>
            <a:fillRect/>
          </a:stretch>
        </p:blipFill>
        <p:spPr>
          <a:xfrm>
            <a:off x="1677273" y="1430758"/>
            <a:ext cx="2790476" cy="2695238"/>
          </a:xfrm>
          <a:prstGeom prst="rect">
            <a:avLst/>
          </a:prstGeom>
        </p:spPr>
      </p:pic>
      <p:sp>
        <p:nvSpPr>
          <p:cNvPr id="10" name="Rectangle 9">
            <a:extLst>
              <a:ext uri="{FF2B5EF4-FFF2-40B4-BE49-F238E27FC236}">
                <a16:creationId xmlns:a16="http://schemas.microsoft.com/office/drawing/2014/main" id="{362156B3-0CC8-4BDC-2BAA-F1130B05DA12}"/>
              </a:ext>
            </a:extLst>
          </p:cNvPr>
          <p:cNvSpPr/>
          <p:nvPr/>
        </p:nvSpPr>
        <p:spPr>
          <a:xfrm>
            <a:off x="3222283" y="2853559"/>
            <a:ext cx="291662" cy="3941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299F8F-C91F-028C-EE6E-D18110A9E312}"/>
              </a:ext>
            </a:extLst>
          </p:cNvPr>
          <p:cNvSpPr/>
          <p:nvPr/>
        </p:nvSpPr>
        <p:spPr>
          <a:xfrm>
            <a:off x="3837934" y="2853559"/>
            <a:ext cx="291662" cy="3941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445AD81-ED91-45B2-26AB-F2701C845CA5}"/>
              </a:ext>
            </a:extLst>
          </p:cNvPr>
          <p:cNvPicPr>
            <a:picLocks noChangeAspect="1"/>
          </p:cNvPicPr>
          <p:nvPr/>
        </p:nvPicPr>
        <p:blipFill>
          <a:blip r:embed="rId5"/>
          <a:stretch>
            <a:fillRect/>
          </a:stretch>
        </p:blipFill>
        <p:spPr>
          <a:xfrm>
            <a:off x="1462798" y="4862436"/>
            <a:ext cx="6123809" cy="990476"/>
          </a:xfrm>
          <a:prstGeom prst="rect">
            <a:avLst/>
          </a:prstGeom>
        </p:spPr>
      </p:pic>
      <p:sp>
        <p:nvSpPr>
          <p:cNvPr id="16" name="Rectangle 15">
            <a:extLst>
              <a:ext uri="{FF2B5EF4-FFF2-40B4-BE49-F238E27FC236}">
                <a16:creationId xmlns:a16="http://schemas.microsoft.com/office/drawing/2014/main" id="{AB94AABA-AA30-24C2-12A8-BBCC7E77F8A4}"/>
              </a:ext>
            </a:extLst>
          </p:cNvPr>
          <p:cNvSpPr/>
          <p:nvPr/>
        </p:nvSpPr>
        <p:spPr>
          <a:xfrm>
            <a:off x="1989082" y="5583621"/>
            <a:ext cx="659524" cy="336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3C6D5A1-3B2C-D0C3-C557-CB6DF11A16FC}"/>
              </a:ext>
            </a:extLst>
          </p:cNvPr>
          <p:cNvSpPr/>
          <p:nvPr/>
        </p:nvSpPr>
        <p:spPr>
          <a:xfrm>
            <a:off x="3653587" y="5583621"/>
            <a:ext cx="659524" cy="336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36FFD57-BE41-EA3C-67A2-891EBE69D38B}"/>
              </a:ext>
            </a:extLst>
          </p:cNvPr>
          <p:cNvSpPr/>
          <p:nvPr/>
        </p:nvSpPr>
        <p:spPr>
          <a:xfrm>
            <a:off x="6564953" y="5583621"/>
            <a:ext cx="1021654" cy="336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nector: Elbow 22">
            <a:extLst>
              <a:ext uri="{FF2B5EF4-FFF2-40B4-BE49-F238E27FC236}">
                <a16:creationId xmlns:a16="http://schemas.microsoft.com/office/drawing/2014/main" id="{6387FCF6-F5FA-FD8A-69BA-9ABE768F8C9B}"/>
              </a:ext>
            </a:extLst>
          </p:cNvPr>
          <p:cNvCxnSpPr>
            <a:stCxn id="16" idx="0"/>
            <a:endCxn id="10" idx="2"/>
          </p:cNvCxnSpPr>
          <p:nvPr/>
        </p:nvCxnSpPr>
        <p:spPr>
          <a:xfrm rot="5400000" flipH="1" flipV="1">
            <a:off x="1675517" y="3891024"/>
            <a:ext cx="2335924" cy="1049270"/>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7CBC534-34DD-E3F6-ED92-65ACD49BD5A5}"/>
              </a:ext>
            </a:extLst>
          </p:cNvPr>
          <p:cNvCxnSpPr>
            <a:cxnSpLocks/>
            <a:stCxn id="10" idx="0"/>
            <a:endCxn id="12" idx="0"/>
          </p:cNvCxnSpPr>
          <p:nvPr/>
        </p:nvCxnSpPr>
        <p:spPr>
          <a:xfrm rot="5400000" flipH="1" flipV="1">
            <a:off x="4605031" y="1265892"/>
            <a:ext cx="350750" cy="2824584"/>
          </a:xfrm>
          <a:prstGeom prst="bentConnector3">
            <a:avLst>
              <a:gd name="adj1" fmla="val 16517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DCEB60F7-80D4-0240-8468-728DC4C878AE}"/>
              </a:ext>
            </a:extLst>
          </p:cNvPr>
          <p:cNvCxnSpPr>
            <a:cxnSpLocks/>
            <a:stCxn id="17" idx="0"/>
            <a:endCxn id="15" idx="2"/>
          </p:cNvCxnSpPr>
          <p:nvPr/>
        </p:nvCxnSpPr>
        <p:spPr>
          <a:xfrm rot="5400000" flipH="1" flipV="1">
            <a:off x="2815595" y="4415451"/>
            <a:ext cx="2335924" cy="41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EE2BC840-586E-5E5D-7806-0FDEC1C668F9}"/>
              </a:ext>
            </a:extLst>
          </p:cNvPr>
          <p:cNvCxnSpPr>
            <a:cxnSpLocks/>
            <a:stCxn id="15" idx="0"/>
            <a:endCxn id="13" idx="2"/>
          </p:cNvCxnSpPr>
          <p:nvPr/>
        </p:nvCxnSpPr>
        <p:spPr>
          <a:xfrm rot="16200000" flipH="1">
            <a:off x="5224193" y="1613131"/>
            <a:ext cx="43388" cy="2524244"/>
          </a:xfrm>
          <a:prstGeom prst="bentConnector5">
            <a:avLst>
              <a:gd name="adj1" fmla="val -526874"/>
              <a:gd name="adj2" fmla="val 50000"/>
              <a:gd name="adj3" fmla="val 62687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35F79E7-D840-1C03-61CA-1A624A3ED171}"/>
              </a:ext>
            </a:extLst>
          </p:cNvPr>
          <p:cNvSpPr txBox="1"/>
          <p:nvPr/>
        </p:nvSpPr>
        <p:spPr>
          <a:xfrm>
            <a:off x="5062712" y="1434755"/>
            <a:ext cx="2790476" cy="646331"/>
          </a:xfrm>
          <a:prstGeom prst="rect">
            <a:avLst/>
          </a:prstGeom>
          <a:noFill/>
        </p:spPr>
        <p:txBody>
          <a:bodyPr wrap="square" rtlCol="0">
            <a:spAutoFit/>
          </a:bodyPr>
          <a:lstStyle/>
          <a:p>
            <a:pPr algn="ctr"/>
            <a:r>
              <a:rPr lang="en-US" dirty="0">
                <a:solidFill>
                  <a:srgbClr val="7030A0"/>
                </a:solidFill>
              </a:rPr>
              <a:t>Error in Transcribing Encoded Cell Value</a:t>
            </a:r>
          </a:p>
        </p:txBody>
      </p:sp>
      <p:sp>
        <p:nvSpPr>
          <p:cNvPr id="37" name="Arrow: Curved Up 36">
            <a:extLst>
              <a:ext uri="{FF2B5EF4-FFF2-40B4-BE49-F238E27FC236}">
                <a16:creationId xmlns:a16="http://schemas.microsoft.com/office/drawing/2014/main" id="{CC595B04-DB53-3207-47DE-0369B9569A8C}"/>
              </a:ext>
            </a:extLst>
          </p:cNvPr>
          <p:cNvSpPr/>
          <p:nvPr/>
        </p:nvSpPr>
        <p:spPr>
          <a:xfrm>
            <a:off x="6158100" y="2817526"/>
            <a:ext cx="373558" cy="197069"/>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Connector: Elbow 37">
            <a:extLst>
              <a:ext uri="{FF2B5EF4-FFF2-40B4-BE49-F238E27FC236}">
                <a16:creationId xmlns:a16="http://schemas.microsoft.com/office/drawing/2014/main" id="{63FF0B75-D9A6-8E16-2B07-758457798304}"/>
              </a:ext>
            </a:extLst>
          </p:cNvPr>
          <p:cNvCxnSpPr>
            <a:cxnSpLocks/>
            <a:stCxn id="18" idx="0"/>
            <a:endCxn id="37" idx="3"/>
          </p:cNvCxnSpPr>
          <p:nvPr/>
        </p:nvCxnSpPr>
        <p:spPr>
          <a:xfrm rot="16200000" flipV="1">
            <a:off x="5419658" y="3927499"/>
            <a:ext cx="2569026" cy="743218"/>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DB1276F0-3C44-9A02-0672-C47ED5D77047}"/>
              </a:ext>
            </a:extLst>
          </p:cNvPr>
          <p:cNvPicPr>
            <a:picLocks noChangeAspect="1"/>
          </p:cNvPicPr>
          <p:nvPr/>
        </p:nvPicPr>
        <p:blipFill>
          <a:blip r:embed="rId6"/>
          <a:stretch>
            <a:fillRect/>
          </a:stretch>
        </p:blipFill>
        <p:spPr>
          <a:xfrm>
            <a:off x="7656134" y="2241306"/>
            <a:ext cx="1224321" cy="917144"/>
          </a:xfrm>
          <a:prstGeom prst="rect">
            <a:avLst/>
          </a:prstGeom>
        </p:spPr>
      </p:pic>
    </p:spTree>
    <p:extLst>
      <p:ext uri="{BB962C8B-B14F-4D97-AF65-F5344CB8AC3E}">
        <p14:creationId xmlns:p14="http://schemas.microsoft.com/office/powerpoint/2010/main" val="342016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par>
                          <p:cTn id="28" fill="hold">
                            <p:stCondLst>
                              <p:cond delay="0"/>
                            </p:stCondLst>
                            <p:childTnLst>
                              <p:par>
                                <p:cTn id="29" presetID="22" presetClass="entr" presetSubtype="8"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1000"/>
                            </p:stCondLst>
                            <p:childTnLst>
                              <p:par>
                                <p:cTn id="37" presetID="2" presetClass="entr" presetSubtype="1"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par>
                          <p:cTn id="46" fill="hold">
                            <p:stCondLst>
                              <p:cond delay="500"/>
                            </p:stCondLst>
                            <p:childTnLst>
                              <p:par>
                                <p:cTn id="47" presetID="22" presetClass="entr" presetSubtype="4"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childTnLst>
                          </p:cTn>
                        </p:par>
                        <p:par>
                          <p:cTn id="50" fill="hold">
                            <p:stCondLst>
                              <p:cond delay="1000"/>
                            </p:stCondLst>
                            <p:childTnLst>
                              <p:par>
                                <p:cTn id="51" presetID="22" presetClass="entr" presetSubtype="4"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down)">
                                      <p:cBhvr>
                                        <p:cTn id="53" dur="500"/>
                                        <p:tgtEl>
                                          <p:spTgt spid="15"/>
                                        </p:tgtEl>
                                      </p:cBhvr>
                                    </p:animEffect>
                                  </p:childTnLst>
                                </p:cTn>
                              </p:par>
                            </p:childTnLst>
                          </p:cTn>
                        </p:par>
                        <p:par>
                          <p:cTn id="54" fill="hold">
                            <p:stCondLst>
                              <p:cond delay="1500"/>
                            </p:stCondLst>
                            <p:childTnLst>
                              <p:par>
                                <p:cTn id="55" presetID="22" presetClass="entr" presetSubtype="8" fill="hold"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par>
                          <p:cTn id="58" fill="hold">
                            <p:stCondLst>
                              <p:cond delay="2000"/>
                            </p:stCondLst>
                            <p:childTnLst>
                              <p:par>
                                <p:cTn id="59" presetID="22" presetClass="entr" presetSubtype="4"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down)">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24"/>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31"/>
                                        </p:tgtEl>
                                        <p:attrNameLst>
                                          <p:attrName>style.visibility</p:attrName>
                                        </p:attrNameLst>
                                      </p:cBhvr>
                                      <p:to>
                                        <p:strVal val="hidden"/>
                                      </p:to>
                                    </p:set>
                                  </p:childTnLst>
                                </p:cTn>
                              </p:par>
                            </p:childTnLst>
                          </p:cTn>
                        </p:par>
                        <p:par>
                          <p:cTn id="68" fill="hold">
                            <p:stCondLst>
                              <p:cond delay="0"/>
                            </p:stCondLst>
                            <p:childTnLst>
                              <p:par>
                                <p:cTn id="69" presetID="1" presetClass="exit" presetSubtype="0" fill="hold" grpId="1" nodeType="afterEffect">
                                  <p:stCondLst>
                                    <p:cond delay="0"/>
                                  </p:stCondLst>
                                  <p:childTnLst>
                                    <p:set>
                                      <p:cBhvr>
                                        <p:cTn id="70" dur="1" fill="hold">
                                          <p:stCondLst>
                                            <p:cond delay="0"/>
                                          </p:stCondLst>
                                        </p:cTn>
                                        <p:tgtEl>
                                          <p:spTgt spid="12"/>
                                        </p:tgtEl>
                                        <p:attrNameLst>
                                          <p:attrName>style.visibility</p:attrName>
                                        </p:attrNameLst>
                                      </p:cBhvr>
                                      <p:to>
                                        <p:strVal val="hidden"/>
                                      </p:to>
                                    </p:set>
                                  </p:childTnLst>
                                </p:cTn>
                              </p:par>
                            </p:childTnLst>
                          </p:cTn>
                        </p:par>
                        <p:par>
                          <p:cTn id="71" fill="hold">
                            <p:stCondLst>
                              <p:cond delay="0"/>
                            </p:stCondLst>
                            <p:childTnLst>
                              <p:par>
                                <p:cTn id="72" presetID="1" presetClass="exit" presetSubtype="0" fill="hold" grpId="1" nodeType="afterEffect">
                                  <p:stCondLst>
                                    <p:cond delay="0"/>
                                  </p:stCondLst>
                                  <p:childTnLst>
                                    <p:set>
                                      <p:cBhvr>
                                        <p:cTn id="73" dur="1" fill="hold">
                                          <p:stCondLst>
                                            <p:cond delay="0"/>
                                          </p:stCondLst>
                                        </p:cTn>
                                        <p:tgtEl>
                                          <p:spTgt spid="13"/>
                                        </p:tgtEl>
                                        <p:attrNameLst>
                                          <p:attrName>style.visibility</p:attrName>
                                        </p:attrNameLst>
                                      </p:cBhvr>
                                      <p:to>
                                        <p:strVal val="hidden"/>
                                      </p:to>
                                    </p:set>
                                  </p:childTnLst>
                                </p:cTn>
                              </p:par>
                            </p:childTnLst>
                          </p:cTn>
                        </p:par>
                        <p:par>
                          <p:cTn id="74" fill="hold">
                            <p:stCondLst>
                              <p:cond delay="0"/>
                            </p:stCondLst>
                            <p:childTnLst>
                              <p:par>
                                <p:cTn id="75" presetID="22" presetClass="entr" presetSubtype="4"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par>
                          <p:cTn id="78" fill="hold">
                            <p:stCondLst>
                              <p:cond delay="500"/>
                            </p:stCondLst>
                            <p:childTnLst>
                              <p:par>
                                <p:cTn id="79" presetID="22" presetClass="entr" presetSubtype="4" fill="hold" nodeType="after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down)">
                                      <p:cBhvr>
                                        <p:cTn id="81" dur="500"/>
                                        <p:tgtEl>
                                          <p:spTgt spid="38"/>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wipe(left)">
                                      <p:cBhvr>
                                        <p:cTn id="85" dur="500"/>
                                        <p:tgtEl>
                                          <p:spTgt spid="37"/>
                                        </p:tgtEl>
                                      </p:cBhvr>
                                    </p:animEffect>
                                  </p:childTnLst>
                                </p:cTn>
                              </p:par>
                            </p:childTnLst>
                          </p:cTn>
                        </p:par>
                        <p:par>
                          <p:cTn id="86" fill="hold">
                            <p:stCondLst>
                              <p:cond delay="1500"/>
                            </p:stCondLst>
                            <p:childTnLst>
                              <p:par>
                                <p:cTn id="87" presetID="53" presetClass="entr" presetSubtype="16" fill="hold" nodeType="afterEffect">
                                  <p:stCondLst>
                                    <p:cond delay="0"/>
                                  </p:stCondLst>
                                  <p:childTnLst>
                                    <p:set>
                                      <p:cBhvr>
                                        <p:cTn id="88" dur="1" fill="hold">
                                          <p:stCondLst>
                                            <p:cond delay="0"/>
                                          </p:stCondLst>
                                        </p:cTn>
                                        <p:tgtEl>
                                          <p:spTgt spid="42"/>
                                        </p:tgtEl>
                                        <p:attrNameLst>
                                          <p:attrName>style.visibility</p:attrName>
                                        </p:attrNameLst>
                                      </p:cBhvr>
                                      <p:to>
                                        <p:strVal val="visible"/>
                                      </p:to>
                                    </p:set>
                                    <p:anim calcmode="lin" valueType="num">
                                      <p:cBhvr>
                                        <p:cTn id="89" dur="500" fill="hold"/>
                                        <p:tgtEl>
                                          <p:spTgt spid="42"/>
                                        </p:tgtEl>
                                        <p:attrNameLst>
                                          <p:attrName>ppt_w</p:attrName>
                                        </p:attrNameLst>
                                      </p:cBhvr>
                                      <p:tavLst>
                                        <p:tav tm="0">
                                          <p:val>
                                            <p:fltVal val="0"/>
                                          </p:val>
                                        </p:tav>
                                        <p:tav tm="100000">
                                          <p:val>
                                            <p:strVal val="#ppt_w"/>
                                          </p:val>
                                        </p:tav>
                                      </p:tavLst>
                                    </p:anim>
                                    <p:anim calcmode="lin" valueType="num">
                                      <p:cBhvr>
                                        <p:cTn id="90" dur="500" fill="hold"/>
                                        <p:tgtEl>
                                          <p:spTgt spid="42"/>
                                        </p:tgtEl>
                                        <p:attrNameLst>
                                          <p:attrName>ppt_h</p:attrName>
                                        </p:attrNameLst>
                                      </p:cBhvr>
                                      <p:tavLst>
                                        <p:tav tm="0">
                                          <p:val>
                                            <p:fltVal val="0"/>
                                          </p:val>
                                        </p:tav>
                                        <p:tav tm="100000">
                                          <p:val>
                                            <p:strVal val="#ppt_h"/>
                                          </p:val>
                                        </p:tav>
                                      </p:tavLst>
                                    </p:anim>
                                    <p:animEffect transition="in" filter="fade">
                                      <p:cBhvr>
                                        <p:cTn id="9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0" grpId="0" animBg="1"/>
      <p:bldP spid="15" grpId="0" animBg="1"/>
      <p:bldP spid="16" grpId="0" animBg="1"/>
      <p:bldP spid="17" grpId="0" animBg="1"/>
      <p:bldP spid="18" grpId="0" animBg="1"/>
      <p:bldP spid="36" grpId="0"/>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8098-A433-42DB-2223-D841D502CB5D}"/>
              </a:ext>
            </a:extLst>
          </p:cNvPr>
          <p:cNvSpPr>
            <a:spLocks noGrp="1"/>
          </p:cNvSpPr>
          <p:nvPr>
            <p:ph type="title"/>
          </p:nvPr>
        </p:nvSpPr>
        <p:spPr/>
        <p:txBody>
          <a:bodyPr>
            <a:normAutofit/>
          </a:bodyPr>
          <a:lstStyle/>
          <a:p>
            <a:pPr algn="ctr"/>
            <a:r>
              <a:rPr lang="en-US" sz="3200" b="1" dirty="0">
                <a:solidFill>
                  <a:srgbClr val="0070C0"/>
                </a:solidFill>
                <a:latin typeface="+mn-lt"/>
              </a:rPr>
              <a:t>Open</a:t>
            </a:r>
            <a:r>
              <a:rPr lang="en-US" sz="3200" dirty="0">
                <a:latin typeface="+mn-lt"/>
              </a:rPr>
              <a:t> maze_draw.py</a:t>
            </a:r>
          </a:p>
        </p:txBody>
      </p:sp>
      <p:sp>
        <p:nvSpPr>
          <p:cNvPr id="4" name="Slide Number Placeholder 3">
            <a:extLst>
              <a:ext uri="{FF2B5EF4-FFF2-40B4-BE49-F238E27FC236}">
                <a16:creationId xmlns:a16="http://schemas.microsoft.com/office/drawing/2014/main" id="{822C3D56-242D-3350-AA5F-26041A78CF7B}"/>
              </a:ext>
            </a:extLst>
          </p:cNvPr>
          <p:cNvSpPr>
            <a:spLocks noGrp="1"/>
          </p:cNvSpPr>
          <p:nvPr>
            <p:ph type="sldNum" sz="quarter" idx="12"/>
          </p:nvPr>
        </p:nvSpPr>
        <p:spPr/>
        <p:txBody>
          <a:bodyPr/>
          <a:lstStyle/>
          <a:p>
            <a:fld id="{650AD656-6FF9-465D-B7B0-1CD0DD39CD23}" type="slidenum">
              <a:rPr lang="en-US" smtClean="0"/>
              <a:pPr/>
              <a:t>17</a:t>
            </a:fld>
            <a:endParaRPr lang="en-US" dirty="0"/>
          </a:p>
        </p:txBody>
      </p:sp>
      <p:pic>
        <p:nvPicPr>
          <p:cNvPr id="5" name="Picture 4">
            <a:extLst>
              <a:ext uri="{FF2B5EF4-FFF2-40B4-BE49-F238E27FC236}">
                <a16:creationId xmlns:a16="http://schemas.microsoft.com/office/drawing/2014/main" id="{A5FC89D0-2321-9B6B-AC37-93C4DCBFD6F0}"/>
              </a:ext>
            </a:extLst>
          </p:cNvPr>
          <p:cNvPicPr>
            <a:picLocks noChangeAspect="1"/>
          </p:cNvPicPr>
          <p:nvPr/>
        </p:nvPicPr>
        <p:blipFill>
          <a:blip r:embed="rId3"/>
          <a:stretch>
            <a:fillRect/>
          </a:stretch>
        </p:blipFill>
        <p:spPr>
          <a:xfrm>
            <a:off x="1447978" y="1418505"/>
            <a:ext cx="6248044" cy="5210030"/>
          </a:xfrm>
          <a:prstGeom prst="rect">
            <a:avLst/>
          </a:prstGeom>
        </p:spPr>
      </p:pic>
      <p:pic>
        <p:nvPicPr>
          <p:cNvPr id="6" name="Picture 5">
            <a:extLst>
              <a:ext uri="{FF2B5EF4-FFF2-40B4-BE49-F238E27FC236}">
                <a16:creationId xmlns:a16="http://schemas.microsoft.com/office/drawing/2014/main" id="{5D5C2E90-F9CE-5874-DB8B-0F5746903466}"/>
              </a:ext>
            </a:extLst>
          </p:cNvPr>
          <p:cNvPicPr>
            <a:picLocks noChangeAspect="1"/>
          </p:cNvPicPr>
          <p:nvPr/>
        </p:nvPicPr>
        <p:blipFill>
          <a:blip r:embed="rId4"/>
          <a:stretch>
            <a:fillRect/>
          </a:stretch>
        </p:blipFill>
        <p:spPr>
          <a:xfrm>
            <a:off x="6457950" y="1325564"/>
            <a:ext cx="2231704" cy="1671778"/>
          </a:xfrm>
          <a:prstGeom prst="rect">
            <a:avLst/>
          </a:prstGeom>
          <a:ln>
            <a:solidFill>
              <a:schemeClr val="tx1"/>
            </a:solidFill>
          </a:ln>
          <a:effectLst>
            <a:outerShdw blurRad="50800" dist="38100" dir="2700000" algn="tl" rotWithShape="0">
              <a:prstClr val="black">
                <a:alpha val="40000"/>
              </a:prstClr>
            </a:outerShdw>
          </a:effectLst>
        </p:spPr>
      </p:pic>
      <p:grpSp>
        <p:nvGrpSpPr>
          <p:cNvPr id="7" name="Group 6">
            <a:extLst>
              <a:ext uri="{FF2B5EF4-FFF2-40B4-BE49-F238E27FC236}">
                <a16:creationId xmlns:a16="http://schemas.microsoft.com/office/drawing/2014/main" id="{5C1815B1-82F1-F284-D3FF-854DFA45B082}"/>
              </a:ext>
            </a:extLst>
          </p:cNvPr>
          <p:cNvGrpSpPr/>
          <p:nvPr/>
        </p:nvGrpSpPr>
        <p:grpSpPr>
          <a:xfrm>
            <a:off x="3238995" y="1581553"/>
            <a:ext cx="1076632" cy="369332"/>
            <a:chOff x="4968362" y="2079211"/>
            <a:chExt cx="1076632" cy="369332"/>
          </a:xfrm>
        </p:grpSpPr>
        <p:cxnSp>
          <p:nvCxnSpPr>
            <p:cNvPr id="8" name="Straight Arrow Connector 7">
              <a:extLst>
                <a:ext uri="{FF2B5EF4-FFF2-40B4-BE49-F238E27FC236}">
                  <a16:creationId xmlns:a16="http://schemas.microsoft.com/office/drawing/2014/main" id="{D673FF24-42A1-F2AF-A47F-FEB978277C48}"/>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93E937F-42E7-1050-1908-5A3EDE4A138C}"/>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0" name="Group 9">
            <a:extLst>
              <a:ext uri="{FF2B5EF4-FFF2-40B4-BE49-F238E27FC236}">
                <a16:creationId xmlns:a16="http://schemas.microsoft.com/office/drawing/2014/main" id="{10BDCCB8-BC68-7E8A-32BB-550ADCA0C9DA}"/>
              </a:ext>
            </a:extLst>
          </p:cNvPr>
          <p:cNvGrpSpPr/>
          <p:nvPr/>
        </p:nvGrpSpPr>
        <p:grpSpPr>
          <a:xfrm>
            <a:off x="3357181" y="1942228"/>
            <a:ext cx="1076632" cy="369332"/>
            <a:chOff x="4704120" y="2356972"/>
            <a:chExt cx="1076632" cy="369332"/>
          </a:xfrm>
        </p:grpSpPr>
        <p:cxnSp>
          <p:nvCxnSpPr>
            <p:cNvPr id="11" name="Straight Arrow Connector 10">
              <a:extLst>
                <a:ext uri="{FF2B5EF4-FFF2-40B4-BE49-F238E27FC236}">
                  <a16:creationId xmlns:a16="http://schemas.microsoft.com/office/drawing/2014/main" id="{84FED17F-8262-BB69-7F5B-536993412C61}"/>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6972BA-270C-C8BE-5819-E528DEE9331A}"/>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3" name="Group 12">
            <a:extLst>
              <a:ext uri="{FF2B5EF4-FFF2-40B4-BE49-F238E27FC236}">
                <a16:creationId xmlns:a16="http://schemas.microsoft.com/office/drawing/2014/main" id="{58666BCC-F697-F5A4-5C56-13ADB8EF77E4}"/>
              </a:ext>
            </a:extLst>
          </p:cNvPr>
          <p:cNvGrpSpPr/>
          <p:nvPr/>
        </p:nvGrpSpPr>
        <p:grpSpPr>
          <a:xfrm>
            <a:off x="3449898" y="2120543"/>
            <a:ext cx="1068643" cy="369332"/>
            <a:chOff x="3647644" y="4910075"/>
            <a:chExt cx="1068643" cy="369332"/>
          </a:xfrm>
        </p:grpSpPr>
        <p:sp>
          <p:nvSpPr>
            <p:cNvPr id="14" name="TextBox 13">
              <a:extLst>
                <a:ext uri="{FF2B5EF4-FFF2-40B4-BE49-F238E27FC236}">
                  <a16:creationId xmlns:a16="http://schemas.microsoft.com/office/drawing/2014/main" id="{1D7F3E40-3906-F286-6B9C-4D5AA563FE7B}"/>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5" name="Straight Arrow Connector 14">
              <a:extLst>
                <a:ext uri="{FF2B5EF4-FFF2-40B4-BE49-F238E27FC236}">
                  <a16:creationId xmlns:a16="http://schemas.microsoft.com/office/drawing/2014/main" id="{2A93DEB4-7106-7C34-03DC-59896EC91A6C}"/>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5B33C35-11A0-2631-6696-D1F163F247CA}"/>
              </a:ext>
            </a:extLst>
          </p:cNvPr>
          <p:cNvGrpSpPr/>
          <p:nvPr/>
        </p:nvGrpSpPr>
        <p:grpSpPr>
          <a:xfrm>
            <a:off x="3422955" y="2316208"/>
            <a:ext cx="1064340" cy="369332"/>
            <a:chOff x="3647644" y="5421073"/>
            <a:chExt cx="1064340" cy="369332"/>
          </a:xfrm>
        </p:grpSpPr>
        <p:sp>
          <p:nvSpPr>
            <p:cNvPr id="17" name="TextBox 16">
              <a:extLst>
                <a:ext uri="{FF2B5EF4-FFF2-40B4-BE49-F238E27FC236}">
                  <a16:creationId xmlns:a16="http://schemas.microsoft.com/office/drawing/2014/main" id="{4A0BA55E-554B-3FE8-B5DE-31C253C24575}"/>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8" name="Straight Arrow Connector 17">
              <a:extLst>
                <a:ext uri="{FF2B5EF4-FFF2-40B4-BE49-F238E27FC236}">
                  <a16:creationId xmlns:a16="http://schemas.microsoft.com/office/drawing/2014/main" id="{003D3471-9AF7-1199-5A74-6BAE2C8CF1D4}"/>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C5FBD5AA-6EA3-80F8-944F-C1B86E1FDF13}"/>
              </a:ext>
            </a:extLst>
          </p:cNvPr>
          <p:cNvGrpSpPr/>
          <p:nvPr/>
        </p:nvGrpSpPr>
        <p:grpSpPr>
          <a:xfrm>
            <a:off x="3687961" y="2668098"/>
            <a:ext cx="1068643" cy="369332"/>
            <a:chOff x="3647644" y="5359159"/>
            <a:chExt cx="1068643" cy="369332"/>
          </a:xfrm>
        </p:grpSpPr>
        <p:sp>
          <p:nvSpPr>
            <p:cNvPr id="20" name="TextBox 19">
              <a:extLst>
                <a:ext uri="{FF2B5EF4-FFF2-40B4-BE49-F238E27FC236}">
                  <a16:creationId xmlns:a16="http://schemas.microsoft.com/office/drawing/2014/main" id="{9A0A8DC9-2F72-97ED-19FD-FD96FFAE29A2}"/>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1" name="Straight Arrow Connector 20">
              <a:extLst>
                <a:ext uri="{FF2B5EF4-FFF2-40B4-BE49-F238E27FC236}">
                  <a16:creationId xmlns:a16="http://schemas.microsoft.com/office/drawing/2014/main" id="{8546F22B-FFD9-E449-FC6F-EDAD22B70AD0}"/>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5F90ECFD-90FA-3781-BCFB-90668B24DC8F}"/>
              </a:ext>
            </a:extLst>
          </p:cNvPr>
          <p:cNvGrpSpPr/>
          <p:nvPr/>
        </p:nvGrpSpPr>
        <p:grpSpPr>
          <a:xfrm>
            <a:off x="7271528" y="3216463"/>
            <a:ext cx="1076632" cy="369332"/>
            <a:chOff x="2157212" y="5356391"/>
            <a:chExt cx="1076632" cy="369332"/>
          </a:xfrm>
        </p:grpSpPr>
        <p:sp>
          <p:nvSpPr>
            <p:cNvPr id="23" name="TextBox 22">
              <a:extLst>
                <a:ext uri="{FF2B5EF4-FFF2-40B4-BE49-F238E27FC236}">
                  <a16:creationId xmlns:a16="http://schemas.microsoft.com/office/drawing/2014/main" id="{C75870CC-1FEC-D672-7B40-F56D4712872E}"/>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4" name="Straight Arrow Connector 23">
              <a:extLst>
                <a:ext uri="{FF2B5EF4-FFF2-40B4-BE49-F238E27FC236}">
                  <a16:creationId xmlns:a16="http://schemas.microsoft.com/office/drawing/2014/main" id="{582D901C-AFDF-ED0B-A9A1-86B44F726185}"/>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438AF11-6CC5-EDFB-8FC9-6020A2D1D14E}"/>
              </a:ext>
            </a:extLst>
          </p:cNvPr>
          <p:cNvGrpSpPr/>
          <p:nvPr/>
        </p:nvGrpSpPr>
        <p:grpSpPr>
          <a:xfrm>
            <a:off x="3990428" y="3759219"/>
            <a:ext cx="1076632" cy="369332"/>
            <a:chOff x="2157212" y="5356391"/>
            <a:chExt cx="1076632" cy="369332"/>
          </a:xfrm>
        </p:grpSpPr>
        <p:sp>
          <p:nvSpPr>
            <p:cNvPr id="26" name="TextBox 25">
              <a:extLst>
                <a:ext uri="{FF2B5EF4-FFF2-40B4-BE49-F238E27FC236}">
                  <a16:creationId xmlns:a16="http://schemas.microsoft.com/office/drawing/2014/main" id="{C582729C-C7F6-3690-3640-196A74489D70}"/>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7" name="Straight Arrow Connector 26">
              <a:extLst>
                <a:ext uri="{FF2B5EF4-FFF2-40B4-BE49-F238E27FC236}">
                  <a16:creationId xmlns:a16="http://schemas.microsoft.com/office/drawing/2014/main" id="{9CB1C89E-CF3D-357F-4050-620A1E28661D}"/>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FB589929-0E6E-F199-778F-A68997FF1C29}"/>
              </a:ext>
            </a:extLst>
          </p:cNvPr>
          <p:cNvGrpSpPr/>
          <p:nvPr/>
        </p:nvGrpSpPr>
        <p:grpSpPr>
          <a:xfrm>
            <a:off x="3990428" y="4664495"/>
            <a:ext cx="1076632" cy="369332"/>
            <a:chOff x="2157212" y="5356391"/>
            <a:chExt cx="1076632" cy="369332"/>
          </a:xfrm>
        </p:grpSpPr>
        <p:sp>
          <p:nvSpPr>
            <p:cNvPr id="29" name="TextBox 28">
              <a:extLst>
                <a:ext uri="{FF2B5EF4-FFF2-40B4-BE49-F238E27FC236}">
                  <a16:creationId xmlns:a16="http://schemas.microsoft.com/office/drawing/2014/main" id="{4C63CEE6-272D-BDC4-8999-FA0E9EF01066}"/>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0" name="Straight Arrow Connector 29">
              <a:extLst>
                <a:ext uri="{FF2B5EF4-FFF2-40B4-BE49-F238E27FC236}">
                  <a16:creationId xmlns:a16="http://schemas.microsoft.com/office/drawing/2014/main" id="{BA5A1CE6-153C-03A7-B149-47EA0AB90236}"/>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A4D36491-282F-F3E2-07E1-E6242DFE2EA7}"/>
              </a:ext>
            </a:extLst>
          </p:cNvPr>
          <p:cNvGrpSpPr/>
          <p:nvPr/>
        </p:nvGrpSpPr>
        <p:grpSpPr>
          <a:xfrm>
            <a:off x="3990428" y="2852768"/>
            <a:ext cx="1076632" cy="369332"/>
            <a:chOff x="2157212" y="5356391"/>
            <a:chExt cx="1076632" cy="369332"/>
          </a:xfrm>
        </p:grpSpPr>
        <p:sp>
          <p:nvSpPr>
            <p:cNvPr id="32" name="TextBox 31">
              <a:extLst>
                <a:ext uri="{FF2B5EF4-FFF2-40B4-BE49-F238E27FC236}">
                  <a16:creationId xmlns:a16="http://schemas.microsoft.com/office/drawing/2014/main" id="{7A30817B-0599-90DA-C49F-517134147079}"/>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3" name="Straight Arrow Connector 32">
              <a:extLst>
                <a:ext uri="{FF2B5EF4-FFF2-40B4-BE49-F238E27FC236}">
                  <a16:creationId xmlns:a16="http://schemas.microsoft.com/office/drawing/2014/main" id="{EFA72C8D-BF3F-65CB-F830-7564EF41D0B4}"/>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BF67A01-AEA8-9F40-D2FE-BF2C85BF7090}"/>
              </a:ext>
            </a:extLst>
          </p:cNvPr>
          <p:cNvGrpSpPr/>
          <p:nvPr/>
        </p:nvGrpSpPr>
        <p:grpSpPr>
          <a:xfrm>
            <a:off x="3990428" y="5581080"/>
            <a:ext cx="1076632" cy="369332"/>
            <a:chOff x="2157212" y="5356391"/>
            <a:chExt cx="1076632" cy="369332"/>
          </a:xfrm>
        </p:grpSpPr>
        <p:sp>
          <p:nvSpPr>
            <p:cNvPr id="35" name="TextBox 34">
              <a:extLst>
                <a:ext uri="{FF2B5EF4-FFF2-40B4-BE49-F238E27FC236}">
                  <a16:creationId xmlns:a16="http://schemas.microsoft.com/office/drawing/2014/main" id="{82F6BC6D-147E-80FE-C8B2-DFC72AB5DFF2}"/>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6" name="Straight Arrow Connector 35">
              <a:extLst>
                <a:ext uri="{FF2B5EF4-FFF2-40B4-BE49-F238E27FC236}">
                  <a16:creationId xmlns:a16="http://schemas.microsoft.com/office/drawing/2014/main" id="{FF670411-4A21-94F4-428A-C91EF11EDFF9}"/>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358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righ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righ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right)">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right)">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right)">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right)">
                                      <p:cBhvr>
                                        <p:cTn id="5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8098-A433-42DB-2223-D841D502CB5D}"/>
              </a:ext>
            </a:extLst>
          </p:cNvPr>
          <p:cNvSpPr>
            <a:spLocks noGrp="1"/>
          </p:cNvSpPr>
          <p:nvPr>
            <p:ph type="title"/>
          </p:nvPr>
        </p:nvSpPr>
        <p:spPr/>
        <p:txBody>
          <a:bodyPr>
            <a:normAutofit/>
          </a:bodyPr>
          <a:lstStyle/>
          <a:p>
            <a:pPr algn="ctr"/>
            <a:r>
              <a:rPr lang="en-US" sz="3200" b="1" dirty="0">
                <a:solidFill>
                  <a:srgbClr val="0070C0"/>
                </a:solidFill>
                <a:latin typeface="+mn-lt"/>
              </a:rPr>
              <a:t>View</a:t>
            </a:r>
            <a:r>
              <a:rPr lang="en-US" sz="3200" dirty="0">
                <a:latin typeface="+mn-lt"/>
              </a:rPr>
              <a:t> maze_draw.py</a:t>
            </a:r>
          </a:p>
        </p:txBody>
      </p:sp>
      <p:sp>
        <p:nvSpPr>
          <p:cNvPr id="4" name="Slide Number Placeholder 3">
            <a:extLst>
              <a:ext uri="{FF2B5EF4-FFF2-40B4-BE49-F238E27FC236}">
                <a16:creationId xmlns:a16="http://schemas.microsoft.com/office/drawing/2014/main" id="{822C3D56-242D-3350-AA5F-26041A78CF7B}"/>
              </a:ext>
            </a:extLst>
          </p:cNvPr>
          <p:cNvSpPr>
            <a:spLocks noGrp="1"/>
          </p:cNvSpPr>
          <p:nvPr>
            <p:ph type="sldNum" sz="quarter" idx="12"/>
          </p:nvPr>
        </p:nvSpPr>
        <p:spPr/>
        <p:txBody>
          <a:bodyPr/>
          <a:lstStyle/>
          <a:p>
            <a:fld id="{650AD656-6FF9-465D-B7B0-1CD0DD39CD23}" type="slidenum">
              <a:rPr lang="en-US" smtClean="0"/>
              <a:pPr/>
              <a:t>18</a:t>
            </a:fld>
            <a:endParaRPr lang="en-US" dirty="0"/>
          </a:p>
        </p:txBody>
      </p:sp>
      <p:pic>
        <p:nvPicPr>
          <p:cNvPr id="38" name="Picture 37">
            <a:extLst>
              <a:ext uri="{FF2B5EF4-FFF2-40B4-BE49-F238E27FC236}">
                <a16:creationId xmlns:a16="http://schemas.microsoft.com/office/drawing/2014/main" id="{4526B54E-A790-0F29-4B01-ADAB7F888866}"/>
              </a:ext>
            </a:extLst>
          </p:cNvPr>
          <p:cNvPicPr>
            <a:picLocks noChangeAspect="1"/>
          </p:cNvPicPr>
          <p:nvPr/>
        </p:nvPicPr>
        <p:blipFill>
          <a:blip r:embed="rId3"/>
          <a:stretch>
            <a:fillRect/>
          </a:stretch>
        </p:blipFill>
        <p:spPr>
          <a:xfrm>
            <a:off x="2176290" y="1510972"/>
            <a:ext cx="4791420" cy="5155325"/>
          </a:xfrm>
          <a:prstGeom prst="rect">
            <a:avLst/>
          </a:prstGeom>
        </p:spPr>
      </p:pic>
      <p:grpSp>
        <p:nvGrpSpPr>
          <p:cNvPr id="39" name="Group 38">
            <a:extLst>
              <a:ext uri="{FF2B5EF4-FFF2-40B4-BE49-F238E27FC236}">
                <a16:creationId xmlns:a16="http://schemas.microsoft.com/office/drawing/2014/main" id="{A3DBC966-F567-E634-CB5B-2D3066C129C5}"/>
              </a:ext>
            </a:extLst>
          </p:cNvPr>
          <p:cNvGrpSpPr/>
          <p:nvPr/>
        </p:nvGrpSpPr>
        <p:grpSpPr>
          <a:xfrm>
            <a:off x="4291529" y="5389203"/>
            <a:ext cx="1076632" cy="369332"/>
            <a:chOff x="4968362" y="2079211"/>
            <a:chExt cx="1076632" cy="369332"/>
          </a:xfrm>
        </p:grpSpPr>
        <p:cxnSp>
          <p:nvCxnSpPr>
            <p:cNvPr id="40" name="Straight Arrow Connector 39">
              <a:extLst>
                <a:ext uri="{FF2B5EF4-FFF2-40B4-BE49-F238E27FC236}">
                  <a16:creationId xmlns:a16="http://schemas.microsoft.com/office/drawing/2014/main" id="{91CBD4F4-2742-1DED-9505-E18B40F52C2E}"/>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5783844-26F2-1C89-F457-73FE4ED546E2}"/>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42" name="Group 41">
            <a:extLst>
              <a:ext uri="{FF2B5EF4-FFF2-40B4-BE49-F238E27FC236}">
                <a16:creationId xmlns:a16="http://schemas.microsoft.com/office/drawing/2014/main" id="{586438AB-6B15-B326-E636-9016EE5D2992}"/>
              </a:ext>
            </a:extLst>
          </p:cNvPr>
          <p:cNvGrpSpPr/>
          <p:nvPr/>
        </p:nvGrpSpPr>
        <p:grpSpPr>
          <a:xfrm>
            <a:off x="6948830" y="5565986"/>
            <a:ext cx="1076632" cy="369332"/>
            <a:chOff x="4704120" y="2356972"/>
            <a:chExt cx="1076632" cy="369332"/>
          </a:xfrm>
        </p:grpSpPr>
        <p:cxnSp>
          <p:nvCxnSpPr>
            <p:cNvPr id="43" name="Straight Arrow Connector 42">
              <a:extLst>
                <a:ext uri="{FF2B5EF4-FFF2-40B4-BE49-F238E27FC236}">
                  <a16:creationId xmlns:a16="http://schemas.microsoft.com/office/drawing/2014/main" id="{F943BAEC-2496-DD2D-D6F4-37074FEC3E29}"/>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8AF38D9-B6B3-0F78-2D3C-DF05AC6C8596}"/>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45" name="Group 44">
            <a:extLst>
              <a:ext uri="{FF2B5EF4-FFF2-40B4-BE49-F238E27FC236}">
                <a16:creationId xmlns:a16="http://schemas.microsoft.com/office/drawing/2014/main" id="{B560C7B7-FD9B-F444-929F-9F053A1B6892}"/>
              </a:ext>
            </a:extLst>
          </p:cNvPr>
          <p:cNvGrpSpPr/>
          <p:nvPr/>
        </p:nvGrpSpPr>
        <p:grpSpPr>
          <a:xfrm>
            <a:off x="4637367" y="5946990"/>
            <a:ext cx="1068643" cy="369332"/>
            <a:chOff x="3647644" y="4910075"/>
            <a:chExt cx="1068643" cy="369332"/>
          </a:xfrm>
        </p:grpSpPr>
        <p:sp>
          <p:nvSpPr>
            <p:cNvPr id="46" name="TextBox 45">
              <a:extLst>
                <a:ext uri="{FF2B5EF4-FFF2-40B4-BE49-F238E27FC236}">
                  <a16:creationId xmlns:a16="http://schemas.microsoft.com/office/drawing/2014/main" id="{234CFA40-3DC6-6A79-D433-A63247BB756D}"/>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7" name="Straight Arrow Connector 46">
              <a:extLst>
                <a:ext uri="{FF2B5EF4-FFF2-40B4-BE49-F238E27FC236}">
                  <a16:creationId xmlns:a16="http://schemas.microsoft.com/office/drawing/2014/main" id="{3109251A-4F7A-1C59-EAB5-9D3C8C92DC19}"/>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4664A596-A37D-494E-9FB9-9068D4D055C3}"/>
              </a:ext>
            </a:extLst>
          </p:cNvPr>
          <p:cNvGrpSpPr/>
          <p:nvPr/>
        </p:nvGrpSpPr>
        <p:grpSpPr>
          <a:xfrm>
            <a:off x="3729494" y="6323974"/>
            <a:ext cx="1064340" cy="369332"/>
            <a:chOff x="3647644" y="5421073"/>
            <a:chExt cx="1064340" cy="369332"/>
          </a:xfrm>
        </p:grpSpPr>
        <p:sp>
          <p:nvSpPr>
            <p:cNvPr id="49" name="TextBox 48">
              <a:extLst>
                <a:ext uri="{FF2B5EF4-FFF2-40B4-BE49-F238E27FC236}">
                  <a16:creationId xmlns:a16="http://schemas.microsoft.com/office/drawing/2014/main" id="{798B4EB5-1FC7-394E-C230-C38174F5A2D2}"/>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0" name="Straight Arrow Connector 49">
              <a:extLst>
                <a:ext uri="{FF2B5EF4-FFF2-40B4-BE49-F238E27FC236}">
                  <a16:creationId xmlns:a16="http://schemas.microsoft.com/office/drawing/2014/main" id="{E2CF9A4E-1C9E-A6BC-B68F-EA3BC71C1D1E}"/>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64B848B0-13D1-AB6C-818A-3C853B03C323}"/>
              </a:ext>
            </a:extLst>
          </p:cNvPr>
          <p:cNvGrpSpPr/>
          <p:nvPr/>
        </p:nvGrpSpPr>
        <p:grpSpPr>
          <a:xfrm>
            <a:off x="3849443" y="1517847"/>
            <a:ext cx="1068643" cy="369332"/>
            <a:chOff x="3647644" y="5359159"/>
            <a:chExt cx="1068643" cy="369332"/>
          </a:xfrm>
        </p:grpSpPr>
        <p:sp>
          <p:nvSpPr>
            <p:cNvPr id="52" name="TextBox 51">
              <a:extLst>
                <a:ext uri="{FF2B5EF4-FFF2-40B4-BE49-F238E27FC236}">
                  <a16:creationId xmlns:a16="http://schemas.microsoft.com/office/drawing/2014/main" id="{2F95590E-6C03-E701-4C9C-B2479A85A5CB}"/>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3" name="Straight Arrow Connector 52">
              <a:extLst>
                <a:ext uri="{FF2B5EF4-FFF2-40B4-BE49-F238E27FC236}">
                  <a16:creationId xmlns:a16="http://schemas.microsoft.com/office/drawing/2014/main" id="{8A269F63-B0CF-8EDC-0E8E-ADF1AD624382}"/>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6C3AB68-26A4-D718-393C-3F3222EFCD5D}"/>
              </a:ext>
            </a:extLst>
          </p:cNvPr>
          <p:cNvGrpSpPr/>
          <p:nvPr/>
        </p:nvGrpSpPr>
        <p:grpSpPr>
          <a:xfrm>
            <a:off x="4604300" y="2069427"/>
            <a:ext cx="1076632" cy="369332"/>
            <a:chOff x="2157212" y="5356391"/>
            <a:chExt cx="1076632" cy="369332"/>
          </a:xfrm>
        </p:grpSpPr>
        <p:sp>
          <p:nvSpPr>
            <p:cNvPr id="55" name="TextBox 54">
              <a:extLst>
                <a:ext uri="{FF2B5EF4-FFF2-40B4-BE49-F238E27FC236}">
                  <a16:creationId xmlns:a16="http://schemas.microsoft.com/office/drawing/2014/main" id="{FEDC9705-0B84-1F50-AD1F-E227F4AAA639}"/>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6" name="Straight Arrow Connector 55">
              <a:extLst>
                <a:ext uri="{FF2B5EF4-FFF2-40B4-BE49-F238E27FC236}">
                  <a16:creationId xmlns:a16="http://schemas.microsoft.com/office/drawing/2014/main" id="{E88CA872-A854-5D16-2361-A21941FB3FD1}"/>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424F38EF-02C4-64E7-2BE1-92EEC0E4196C}"/>
              </a:ext>
            </a:extLst>
          </p:cNvPr>
          <p:cNvGrpSpPr/>
          <p:nvPr/>
        </p:nvGrpSpPr>
        <p:grpSpPr>
          <a:xfrm>
            <a:off x="4499720" y="2803631"/>
            <a:ext cx="1076632" cy="369332"/>
            <a:chOff x="2157212" y="5356391"/>
            <a:chExt cx="1076632" cy="369332"/>
          </a:xfrm>
        </p:grpSpPr>
        <p:sp>
          <p:nvSpPr>
            <p:cNvPr id="58" name="TextBox 57">
              <a:extLst>
                <a:ext uri="{FF2B5EF4-FFF2-40B4-BE49-F238E27FC236}">
                  <a16:creationId xmlns:a16="http://schemas.microsoft.com/office/drawing/2014/main" id="{E09F3E04-DF8F-137E-1751-8802441A6448}"/>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9" name="Straight Arrow Connector 58">
              <a:extLst>
                <a:ext uri="{FF2B5EF4-FFF2-40B4-BE49-F238E27FC236}">
                  <a16:creationId xmlns:a16="http://schemas.microsoft.com/office/drawing/2014/main" id="{CD7494D6-156D-E86C-E3E0-F2497E4A1065}"/>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B6E7CED2-C329-5E68-9A53-C72DA895F05F}"/>
              </a:ext>
            </a:extLst>
          </p:cNvPr>
          <p:cNvGrpSpPr/>
          <p:nvPr/>
        </p:nvGrpSpPr>
        <p:grpSpPr>
          <a:xfrm>
            <a:off x="6793311" y="3623490"/>
            <a:ext cx="1076632" cy="369332"/>
            <a:chOff x="2157212" y="5356391"/>
            <a:chExt cx="1076632" cy="369332"/>
          </a:xfrm>
        </p:grpSpPr>
        <p:sp>
          <p:nvSpPr>
            <p:cNvPr id="61" name="TextBox 60">
              <a:extLst>
                <a:ext uri="{FF2B5EF4-FFF2-40B4-BE49-F238E27FC236}">
                  <a16:creationId xmlns:a16="http://schemas.microsoft.com/office/drawing/2014/main" id="{6C390EFC-C93A-CF70-7BF9-D2F1FBD68A53}"/>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2" name="Straight Arrow Connector 61">
              <a:extLst>
                <a:ext uri="{FF2B5EF4-FFF2-40B4-BE49-F238E27FC236}">
                  <a16:creationId xmlns:a16="http://schemas.microsoft.com/office/drawing/2014/main" id="{0052B9F1-D62E-3084-61D2-5882531B2B01}"/>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C0D47FE4-22BA-29AE-35B7-8FD4327974E8}"/>
              </a:ext>
            </a:extLst>
          </p:cNvPr>
          <p:cNvGrpSpPr/>
          <p:nvPr/>
        </p:nvGrpSpPr>
        <p:grpSpPr>
          <a:xfrm>
            <a:off x="4639327" y="1695153"/>
            <a:ext cx="1076632" cy="369332"/>
            <a:chOff x="2157212" y="5356391"/>
            <a:chExt cx="1076632" cy="369332"/>
          </a:xfrm>
        </p:grpSpPr>
        <p:sp>
          <p:nvSpPr>
            <p:cNvPr id="64" name="TextBox 63">
              <a:extLst>
                <a:ext uri="{FF2B5EF4-FFF2-40B4-BE49-F238E27FC236}">
                  <a16:creationId xmlns:a16="http://schemas.microsoft.com/office/drawing/2014/main" id="{EB4ED29B-BFC9-A682-90C7-AD785C229E8C}"/>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5" name="Straight Arrow Connector 64">
              <a:extLst>
                <a:ext uri="{FF2B5EF4-FFF2-40B4-BE49-F238E27FC236}">
                  <a16:creationId xmlns:a16="http://schemas.microsoft.com/office/drawing/2014/main" id="{92738F69-0FB6-1834-4615-5935719E164B}"/>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715159FF-FB48-EB30-CC10-6A1CFA12028D}"/>
              </a:ext>
            </a:extLst>
          </p:cNvPr>
          <p:cNvGrpSpPr/>
          <p:nvPr/>
        </p:nvGrpSpPr>
        <p:grpSpPr>
          <a:xfrm>
            <a:off x="4837749" y="4099329"/>
            <a:ext cx="1076632" cy="369332"/>
            <a:chOff x="2157212" y="5356391"/>
            <a:chExt cx="1076632" cy="369332"/>
          </a:xfrm>
        </p:grpSpPr>
        <p:sp>
          <p:nvSpPr>
            <p:cNvPr id="67" name="TextBox 66">
              <a:extLst>
                <a:ext uri="{FF2B5EF4-FFF2-40B4-BE49-F238E27FC236}">
                  <a16:creationId xmlns:a16="http://schemas.microsoft.com/office/drawing/2014/main" id="{5D8C1C10-FF7B-6650-C068-F3087351E2FA}"/>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8" name="Straight Arrow Connector 67">
              <a:extLst>
                <a:ext uri="{FF2B5EF4-FFF2-40B4-BE49-F238E27FC236}">
                  <a16:creationId xmlns:a16="http://schemas.microsoft.com/office/drawing/2014/main" id="{7088C44A-568B-52F9-3849-5AB602DAEAC1}"/>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902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righ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righ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righ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right)">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right)">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right)">
                                      <p:cBhvr>
                                        <p:cTn id="32" dur="5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right)">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right)">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right)">
                                      <p:cBhvr>
                                        <p:cTn id="47" dur="5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wipe(right)">
                                      <p:cBhvr>
                                        <p:cTn id="5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8098-A433-42DB-2223-D841D502CB5D}"/>
              </a:ext>
            </a:extLst>
          </p:cNvPr>
          <p:cNvSpPr>
            <a:spLocks noGrp="1"/>
          </p:cNvSpPr>
          <p:nvPr>
            <p:ph type="title"/>
          </p:nvPr>
        </p:nvSpPr>
        <p:spPr/>
        <p:txBody>
          <a:bodyPr>
            <a:normAutofit/>
          </a:bodyPr>
          <a:lstStyle/>
          <a:p>
            <a:pPr algn="ctr"/>
            <a:r>
              <a:rPr lang="en-US" sz="3200" b="1" dirty="0">
                <a:solidFill>
                  <a:srgbClr val="0070C0"/>
                </a:solidFill>
                <a:latin typeface="+mn-lt"/>
              </a:rPr>
              <a:t>View</a:t>
            </a:r>
            <a:r>
              <a:rPr lang="en-US" sz="3200" dirty="0">
                <a:latin typeface="+mn-lt"/>
              </a:rPr>
              <a:t> maze_draw.py</a:t>
            </a:r>
          </a:p>
        </p:txBody>
      </p:sp>
      <p:sp>
        <p:nvSpPr>
          <p:cNvPr id="4" name="Slide Number Placeholder 3">
            <a:extLst>
              <a:ext uri="{FF2B5EF4-FFF2-40B4-BE49-F238E27FC236}">
                <a16:creationId xmlns:a16="http://schemas.microsoft.com/office/drawing/2014/main" id="{822C3D56-242D-3350-AA5F-26041A78CF7B}"/>
              </a:ext>
            </a:extLst>
          </p:cNvPr>
          <p:cNvSpPr>
            <a:spLocks noGrp="1"/>
          </p:cNvSpPr>
          <p:nvPr>
            <p:ph type="sldNum" sz="quarter" idx="12"/>
          </p:nvPr>
        </p:nvSpPr>
        <p:spPr/>
        <p:txBody>
          <a:bodyPr/>
          <a:lstStyle/>
          <a:p>
            <a:fld id="{650AD656-6FF9-465D-B7B0-1CD0DD39CD23}" type="slidenum">
              <a:rPr lang="en-US" smtClean="0"/>
              <a:pPr/>
              <a:t>19</a:t>
            </a:fld>
            <a:endParaRPr lang="en-US" dirty="0"/>
          </a:p>
        </p:txBody>
      </p:sp>
      <p:pic>
        <p:nvPicPr>
          <p:cNvPr id="5" name="Picture 4">
            <a:extLst>
              <a:ext uri="{FF2B5EF4-FFF2-40B4-BE49-F238E27FC236}">
                <a16:creationId xmlns:a16="http://schemas.microsoft.com/office/drawing/2014/main" id="{326D558F-525A-5476-4823-02B3A403125D}"/>
              </a:ext>
            </a:extLst>
          </p:cNvPr>
          <p:cNvPicPr>
            <a:picLocks noChangeAspect="1"/>
          </p:cNvPicPr>
          <p:nvPr/>
        </p:nvPicPr>
        <p:blipFill>
          <a:blip r:embed="rId3"/>
          <a:stretch>
            <a:fillRect/>
          </a:stretch>
        </p:blipFill>
        <p:spPr>
          <a:xfrm>
            <a:off x="851770" y="1462086"/>
            <a:ext cx="5549034" cy="978788"/>
          </a:xfrm>
          <a:prstGeom prst="rect">
            <a:avLst/>
          </a:prstGeom>
        </p:spPr>
      </p:pic>
      <p:pic>
        <p:nvPicPr>
          <p:cNvPr id="7" name="Picture 6">
            <a:extLst>
              <a:ext uri="{FF2B5EF4-FFF2-40B4-BE49-F238E27FC236}">
                <a16:creationId xmlns:a16="http://schemas.microsoft.com/office/drawing/2014/main" id="{CFB401B4-2C4F-8B2C-0EA8-1D8E584E50FD}"/>
              </a:ext>
            </a:extLst>
          </p:cNvPr>
          <p:cNvPicPr>
            <a:picLocks noChangeAspect="1"/>
          </p:cNvPicPr>
          <p:nvPr/>
        </p:nvPicPr>
        <p:blipFill>
          <a:blip r:embed="rId4"/>
          <a:stretch>
            <a:fillRect/>
          </a:stretch>
        </p:blipFill>
        <p:spPr>
          <a:xfrm>
            <a:off x="3847221" y="2075743"/>
            <a:ext cx="4579455" cy="4286879"/>
          </a:xfrm>
          <a:prstGeom prst="rect">
            <a:avLst/>
          </a:prstGeom>
          <a:ln w="28575">
            <a:solidFill>
              <a:schemeClr val="bg1">
                <a:lumMod val="95000"/>
              </a:schemeClr>
            </a:solidFill>
          </a:ln>
          <a:effectLst>
            <a:outerShdw blurRad="50800" dist="38100" dir="2700000" algn="tl" rotWithShape="0">
              <a:prstClr val="black">
                <a:alpha val="40000"/>
              </a:prstClr>
            </a:outerShdw>
          </a:effectLst>
        </p:spPr>
      </p:pic>
      <p:grpSp>
        <p:nvGrpSpPr>
          <p:cNvPr id="69" name="Group 68">
            <a:extLst>
              <a:ext uri="{FF2B5EF4-FFF2-40B4-BE49-F238E27FC236}">
                <a16:creationId xmlns:a16="http://schemas.microsoft.com/office/drawing/2014/main" id="{76DAEAEE-F2EE-955F-903E-46E96F20F8B4}"/>
              </a:ext>
            </a:extLst>
          </p:cNvPr>
          <p:cNvGrpSpPr/>
          <p:nvPr/>
        </p:nvGrpSpPr>
        <p:grpSpPr>
          <a:xfrm>
            <a:off x="6143194" y="1664846"/>
            <a:ext cx="1076632" cy="369332"/>
            <a:chOff x="4968362" y="2079211"/>
            <a:chExt cx="1076632" cy="369332"/>
          </a:xfrm>
        </p:grpSpPr>
        <p:cxnSp>
          <p:nvCxnSpPr>
            <p:cNvPr id="70" name="Straight Arrow Connector 69">
              <a:extLst>
                <a:ext uri="{FF2B5EF4-FFF2-40B4-BE49-F238E27FC236}">
                  <a16:creationId xmlns:a16="http://schemas.microsoft.com/office/drawing/2014/main" id="{C4CDD80A-717D-A758-B1E6-C3E76A62DF19}"/>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D5EDD2B9-4C58-0305-F30A-8A173E3360D7}"/>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72" name="Group 71">
            <a:extLst>
              <a:ext uri="{FF2B5EF4-FFF2-40B4-BE49-F238E27FC236}">
                <a16:creationId xmlns:a16="http://schemas.microsoft.com/office/drawing/2014/main" id="{2B40F31F-6B9E-29AB-D8E3-E43AA7311BC7}"/>
              </a:ext>
            </a:extLst>
          </p:cNvPr>
          <p:cNvGrpSpPr/>
          <p:nvPr/>
        </p:nvGrpSpPr>
        <p:grpSpPr>
          <a:xfrm>
            <a:off x="2196271" y="1879721"/>
            <a:ext cx="1076632" cy="369332"/>
            <a:chOff x="4704120" y="2356972"/>
            <a:chExt cx="1076632" cy="369332"/>
          </a:xfrm>
        </p:grpSpPr>
        <p:cxnSp>
          <p:nvCxnSpPr>
            <p:cNvPr id="73" name="Straight Arrow Connector 72">
              <a:extLst>
                <a:ext uri="{FF2B5EF4-FFF2-40B4-BE49-F238E27FC236}">
                  <a16:creationId xmlns:a16="http://schemas.microsoft.com/office/drawing/2014/main" id="{D5399DB7-1CA2-8DB0-8D95-A02A84735E45}"/>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D9F8DD8C-2D82-68EC-4595-4D7F326B4869}"/>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75" name="Group 74">
            <a:extLst>
              <a:ext uri="{FF2B5EF4-FFF2-40B4-BE49-F238E27FC236}">
                <a16:creationId xmlns:a16="http://schemas.microsoft.com/office/drawing/2014/main" id="{93062E3D-1BA9-CF01-A48C-355CD055DC56}"/>
              </a:ext>
            </a:extLst>
          </p:cNvPr>
          <p:cNvGrpSpPr/>
          <p:nvPr/>
        </p:nvGrpSpPr>
        <p:grpSpPr>
          <a:xfrm>
            <a:off x="5610390" y="2043002"/>
            <a:ext cx="1068643" cy="369332"/>
            <a:chOff x="3647644" y="4910075"/>
            <a:chExt cx="1068643" cy="369332"/>
          </a:xfrm>
        </p:grpSpPr>
        <p:sp>
          <p:nvSpPr>
            <p:cNvPr id="76" name="TextBox 75">
              <a:extLst>
                <a:ext uri="{FF2B5EF4-FFF2-40B4-BE49-F238E27FC236}">
                  <a16:creationId xmlns:a16="http://schemas.microsoft.com/office/drawing/2014/main" id="{CE029503-AA86-9AD8-6667-D0358E2FA2A3}"/>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77" name="Straight Arrow Connector 76">
              <a:extLst>
                <a:ext uri="{FF2B5EF4-FFF2-40B4-BE49-F238E27FC236}">
                  <a16:creationId xmlns:a16="http://schemas.microsoft.com/office/drawing/2014/main" id="{46D02A64-C545-5216-20C1-42176C0598B6}"/>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4DAEA8A8-0D58-351D-AABA-C3CC2333C442}"/>
              </a:ext>
            </a:extLst>
          </p:cNvPr>
          <p:cNvGrpSpPr/>
          <p:nvPr/>
        </p:nvGrpSpPr>
        <p:grpSpPr>
          <a:xfrm>
            <a:off x="5992144" y="2581220"/>
            <a:ext cx="1064340" cy="369332"/>
            <a:chOff x="3647644" y="5421073"/>
            <a:chExt cx="1064340" cy="369332"/>
          </a:xfrm>
        </p:grpSpPr>
        <p:sp>
          <p:nvSpPr>
            <p:cNvPr id="79" name="TextBox 78">
              <a:extLst>
                <a:ext uri="{FF2B5EF4-FFF2-40B4-BE49-F238E27FC236}">
                  <a16:creationId xmlns:a16="http://schemas.microsoft.com/office/drawing/2014/main" id="{4CA016DA-FC62-4C6A-BDE4-32B267EBB224}"/>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80" name="Straight Arrow Connector 79">
              <a:extLst>
                <a:ext uri="{FF2B5EF4-FFF2-40B4-BE49-F238E27FC236}">
                  <a16:creationId xmlns:a16="http://schemas.microsoft.com/office/drawing/2014/main" id="{1032A087-1E1C-4122-0FAD-0482DA4CE7CD}"/>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E403C2E0-960E-746D-07E3-B04404AF2D89}"/>
              </a:ext>
            </a:extLst>
          </p:cNvPr>
          <p:cNvGrpSpPr/>
          <p:nvPr/>
        </p:nvGrpSpPr>
        <p:grpSpPr>
          <a:xfrm>
            <a:off x="5805193" y="2923469"/>
            <a:ext cx="1068643" cy="369332"/>
            <a:chOff x="3647644" y="5359159"/>
            <a:chExt cx="1068643" cy="369332"/>
          </a:xfrm>
        </p:grpSpPr>
        <p:sp>
          <p:nvSpPr>
            <p:cNvPr id="82" name="TextBox 81">
              <a:extLst>
                <a:ext uri="{FF2B5EF4-FFF2-40B4-BE49-F238E27FC236}">
                  <a16:creationId xmlns:a16="http://schemas.microsoft.com/office/drawing/2014/main" id="{EF89F7C7-5DB3-CA1E-FEEF-F3F9F8E3FA46}"/>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83" name="Straight Arrow Connector 82">
              <a:extLst>
                <a:ext uri="{FF2B5EF4-FFF2-40B4-BE49-F238E27FC236}">
                  <a16:creationId xmlns:a16="http://schemas.microsoft.com/office/drawing/2014/main" id="{738970CA-574A-D357-41C2-DF9509078013}"/>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EA5514F4-FB6E-DB8B-B750-E29AF179329C}"/>
              </a:ext>
            </a:extLst>
          </p:cNvPr>
          <p:cNvGrpSpPr/>
          <p:nvPr/>
        </p:nvGrpSpPr>
        <p:grpSpPr>
          <a:xfrm>
            <a:off x="7085565" y="3612839"/>
            <a:ext cx="1076632" cy="369332"/>
            <a:chOff x="2157212" y="5356391"/>
            <a:chExt cx="1076632" cy="369332"/>
          </a:xfrm>
        </p:grpSpPr>
        <p:sp>
          <p:nvSpPr>
            <p:cNvPr id="94" name="TextBox 93">
              <a:extLst>
                <a:ext uri="{FF2B5EF4-FFF2-40B4-BE49-F238E27FC236}">
                  <a16:creationId xmlns:a16="http://schemas.microsoft.com/office/drawing/2014/main" id="{724D6A32-EB9F-B461-2876-741FE59E5214}"/>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95" name="Straight Arrow Connector 94">
              <a:extLst>
                <a:ext uri="{FF2B5EF4-FFF2-40B4-BE49-F238E27FC236}">
                  <a16:creationId xmlns:a16="http://schemas.microsoft.com/office/drawing/2014/main" id="{7C29F57A-970A-8C34-E5B5-80A8BE00AD00}"/>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B6A97E8F-2907-B8E6-8CB2-5E1C2F9F90B7}"/>
              </a:ext>
            </a:extLst>
          </p:cNvPr>
          <p:cNvGrpSpPr/>
          <p:nvPr/>
        </p:nvGrpSpPr>
        <p:grpSpPr>
          <a:xfrm>
            <a:off x="7958013" y="5698105"/>
            <a:ext cx="1076632" cy="369332"/>
            <a:chOff x="2157212" y="5356391"/>
            <a:chExt cx="1076632" cy="369332"/>
          </a:xfrm>
        </p:grpSpPr>
        <p:sp>
          <p:nvSpPr>
            <p:cNvPr id="100" name="TextBox 99">
              <a:extLst>
                <a:ext uri="{FF2B5EF4-FFF2-40B4-BE49-F238E27FC236}">
                  <a16:creationId xmlns:a16="http://schemas.microsoft.com/office/drawing/2014/main" id="{1E74EC99-3BBC-CB29-FD35-2C4E00C9E0DC}"/>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01" name="Straight Arrow Connector 100">
              <a:extLst>
                <a:ext uri="{FF2B5EF4-FFF2-40B4-BE49-F238E27FC236}">
                  <a16:creationId xmlns:a16="http://schemas.microsoft.com/office/drawing/2014/main" id="{F1FCF146-9B2D-D2A6-3900-0FEBDB7298F2}"/>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ABB330C4-565B-7C49-1061-F4C262C50ADE}"/>
              </a:ext>
            </a:extLst>
          </p:cNvPr>
          <p:cNvPicPr>
            <a:picLocks noChangeAspect="1"/>
          </p:cNvPicPr>
          <p:nvPr/>
        </p:nvPicPr>
        <p:blipFill>
          <a:blip r:embed="rId5"/>
          <a:stretch>
            <a:fillRect/>
          </a:stretch>
        </p:blipFill>
        <p:spPr>
          <a:xfrm>
            <a:off x="564581" y="3138698"/>
            <a:ext cx="3956554" cy="2160967"/>
          </a:xfrm>
          <a:prstGeom prst="rect">
            <a:avLst/>
          </a:prstGeom>
          <a:ln>
            <a:solidFill>
              <a:schemeClr val="tx1"/>
            </a:solidFill>
          </a:ln>
        </p:spPr>
      </p:pic>
      <p:sp>
        <p:nvSpPr>
          <p:cNvPr id="102" name="TextBox 101">
            <a:extLst>
              <a:ext uri="{FF2B5EF4-FFF2-40B4-BE49-F238E27FC236}">
                <a16:creationId xmlns:a16="http://schemas.microsoft.com/office/drawing/2014/main" id="{21871555-A7B2-BFB9-CC6A-184951C2C523}"/>
              </a:ext>
            </a:extLst>
          </p:cNvPr>
          <p:cNvSpPr txBox="1"/>
          <p:nvPr/>
        </p:nvSpPr>
        <p:spPr>
          <a:xfrm>
            <a:off x="944398" y="5461811"/>
            <a:ext cx="2427890" cy="369332"/>
          </a:xfrm>
          <a:prstGeom prst="rect">
            <a:avLst/>
          </a:prstGeom>
          <a:noFill/>
        </p:spPr>
        <p:txBody>
          <a:bodyPr wrap="square">
            <a:spAutoFit/>
          </a:bodyPr>
          <a:lstStyle/>
          <a:p>
            <a:pPr algn="ctr"/>
            <a:r>
              <a:rPr lang="en-US" dirty="0" err="1">
                <a:hlinkClick r:id="rId6"/>
              </a:rPr>
              <a:t>numpy</a:t>
            </a:r>
            <a:r>
              <a:rPr lang="en-US" dirty="0">
                <a:hlinkClick r:id="rId6"/>
              </a:rPr>
              <a:t> </a:t>
            </a:r>
            <a:r>
              <a:rPr lang="en-US" dirty="0" err="1">
                <a:hlinkClick r:id="rId6"/>
              </a:rPr>
              <a:t>genfromtxt</a:t>
            </a:r>
            <a:r>
              <a:rPr lang="en-US" dirty="0">
                <a:hlinkClick r:id="rId6"/>
              </a:rPr>
              <a:t>()</a:t>
            </a:r>
            <a:r>
              <a:rPr lang="en-US" dirty="0"/>
              <a:t> </a:t>
            </a:r>
          </a:p>
        </p:txBody>
      </p:sp>
    </p:spTree>
    <p:extLst>
      <p:ext uri="{BB962C8B-B14F-4D97-AF65-F5344CB8AC3E}">
        <p14:creationId xmlns:p14="http://schemas.microsoft.com/office/powerpoint/2010/main" val="164603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right)">
                                      <p:cBhvr>
                                        <p:cTn id="11" dur="500"/>
                                        <p:tgtEl>
                                          <p:spTgt spid="6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right)">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right)">
                                      <p:cBhvr>
                                        <p:cTn id="25" dur="500"/>
                                        <p:tgtEl>
                                          <p:spTgt spid="7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right)">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wipe(right)">
                                      <p:cBhvr>
                                        <p:cTn id="35" dur="500"/>
                                        <p:tgtEl>
                                          <p:spTgt spid="81"/>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par>
                          <p:cTn id="40" fill="hold">
                            <p:stCondLst>
                              <p:cond delay="1000"/>
                            </p:stCondLst>
                            <p:childTnLst>
                              <p:par>
                                <p:cTn id="41" presetID="2" presetClass="entr" presetSubtype="4" fill="hold" grpId="0" nodeType="afterEffect">
                                  <p:stCondLst>
                                    <p:cond delay="0"/>
                                  </p:stCondLst>
                                  <p:childTnLst>
                                    <p:set>
                                      <p:cBhvr>
                                        <p:cTn id="42" dur="1" fill="hold">
                                          <p:stCondLst>
                                            <p:cond delay="0"/>
                                          </p:stCondLst>
                                        </p:cTn>
                                        <p:tgtEl>
                                          <p:spTgt spid="102"/>
                                        </p:tgtEl>
                                        <p:attrNameLst>
                                          <p:attrName>style.visibility</p:attrName>
                                        </p:attrNameLst>
                                      </p:cBhvr>
                                      <p:to>
                                        <p:strVal val="visible"/>
                                      </p:to>
                                    </p:set>
                                    <p:anim calcmode="lin" valueType="num">
                                      <p:cBhvr additive="base">
                                        <p:cTn id="43" dur="500" fill="hold"/>
                                        <p:tgtEl>
                                          <p:spTgt spid="102"/>
                                        </p:tgtEl>
                                        <p:attrNameLst>
                                          <p:attrName>ppt_x</p:attrName>
                                        </p:attrNameLst>
                                      </p:cBhvr>
                                      <p:tavLst>
                                        <p:tav tm="0">
                                          <p:val>
                                            <p:strVal val="#ppt_x"/>
                                          </p:val>
                                        </p:tav>
                                        <p:tav tm="100000">
                                          <p:val>
                                            <p:strVal val="#ppt_x"/>
                                          </p:val>
                                        </p:tav>
                                      </p:tavLst>
                                    </p:anim>
                                    <p:anim calcmode="lin" valueType="num">
                                      <p:cBhvr additive="base">
                                        <p:cTn id="44"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wipe(right)">
                                      <p:cBhvr>
                                        <p:cTn id="49" dur="500"/>
                                        <p:tgtEl>
                                          <p:spTgt spid="9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wipe(right)">
                                      <p:cBhvr>
                                        <p:cTn id="54"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Session </a:t>
            </a:r>
            <a:r>
              <a:rPr lang="en-US" sz="3200" b="1" dirty="0">
                <a:latin typeface="+mn-lt"/>
              </a:rPr>
              <a:t>14b</a:t>
            </a:r>
            <a:r>
              <a:rPr lang="en-US" sz="3200" dirty="0">
                <a:latin typeface="+mn-lt"/>
              </a:rPr>
              <a:t> – Goals</a:t>
            </a:r>
          </a:p>
        </p:txBody>
      </p:sp>
      <p:sp>
        <p:nvSpPr>
          <p:cNvPr id="3" name="Content Placeholder 2"/>
          <p:cNvSpPr>
            <a:spLocks noGrp="1"/>
          </p:cNvSpPr>
          <p:nvPr>
            <p:ph idx="1"/>
          </p:nvPr>
        </p:nvSpPr>
        <p:spPr/>
        <p:txBody>
          <a:bodyPr>
            <a:noAutofit/>
          </a:bodyPr>
          <a:lstStyle/>
          <a:p>
            <a:pPr>
              <a:spcBef>
                <a:spcPts val="0"/>
              </a:spcBef>
              <a:spcAft>
                <a:spcPts val="1200"/>
              </a:spcAft>
            </a:pPr>
            <a:r>
              <a:rPr lang="en-US" sz="2400" dirty="0"/>
              <a:t>Create a </a:t>
            </a:r>
            <a:r>
              <a:rPr lang="en-US" sz="2400" b="1" dirty="0"/>
              <a:t>2D maze</a:t>
            </a:r>
            <a:r>
              <a:rPr lang="en-US" sz="2400" dirty="0"/>
              <a:t> on graph paper</a:t>
            </a:r>
          </a:p>
          <a:p>
            <a:pPr>
              <a:spcBef>
                <a:spcPts val="0"/>
              </a:spcBef>
              <a:spcAft>
                <a:spcPts val="1200"/>
              </a:spcAft>
            </a:pPr>
            <a:r>
              <a:rPr lang="en-US" sz="2400" dirty="0"/>
              <a:t>Understand how to </a:t>
            </a:r>
            <a:r>
              <a:rPr lang="en-US" sz="2400" b="1" dirty="0"/>
              <a:t>encode</a:t>
            </a:r>
            <a:r>
              <a:rPr lang="en-US" sz="2400" dirty="0"/>
              <a:t> the cell walls in </a:t>
            </a:r>
            <a:r>
              <a:rPr lang="en-US" sz="2400" b="1" dirty="0">
                <a:solidFill>
                  <a:srgbClr val="FF0000"/>
                </a:solidFill>
              </a:rPr>
              <a:t>base 2</a:t>
            </a:r>
          </a:p>
          <a:p>
            <a:pPr>
              <a:spcBef>
                <a:spcPts val="0"/>
              </a:spcBef>
              <a:spcAft>
                <a:spcPts val="1200"/>
              </a:spcAft>
            </a:pPr>
            <a:r>
              <a:rPr lang="en-US" sz="2400" dirty="0"/>
              <a:t>Learn how </a:t>
            </a:r>
            <a:r>
              <a:rPr lang="en-US" sz="2400" b="1" dirty="0">
                <a:solidFill>
                  <a:srgbClr val="0070C0"/>
                </a:solidFill>
              </a:rPr>
              <a:t>bitwise operators </a:t>
            </a:r>
            <a:r>
              <a:rPr lang="en-US" sz="2400" dirty="0"/>
              <a:t>can decode a wall value</a:t>
            </a:r>
          </a:p>
          <a:p>
            <a:pPr>
              <a:spcBef>
                <a:spcPts val="0"/>
              </a:spcBef>
              <a:spcAft>
                <a:spcPts val="1200"/>
              </a:spcAft>
            </a:pPr>
            <a:r>
              <a:rPr lang="en-US" sz="2400" dirty="0"/>
              <a:t>Perform </a:t>
            </a:r>
            <a:r>
              <a:rPr lang="en-US" sz="2400" b="1" dirty="0">
                <a:solidFill>
                  <a:srgbClr val="00B050"/>
                </a:solidFill>
              </a:rPr>
              <a:t>file input / output </a:t>
            </a:r>
            <a:r>
              <a:rPr lang="en-US" sz="2400" dirty="0"/>
              <a:t>using CSV and binary formats</a:t>
            </a:r>
          </a:p>
          <a:p>
            <a:pPr>
              <a:spcBef>
                <a:spcPts val="0"/>
              </a:spcBef>
              <a:spcAft>
                <a:spcPts val="1200"/>
              </a:spcAft>
            </a:pPr>
            <a:r>
              <a:rPr lang="en-US" sz="2400" dirty="0"/>
              <a:t>Appreciate backtracking in </a:t>
            </a:r>
            <a:r>
              <a:rPr lang="en-US" sz="2400" b="1" dirty="0"/>
              <a:t>depth-first</a:t>
            </a:r>
            <a:r>
              <a:rPr lang="en-US" sz="2400" dirty="0"/>
              <a:t> search algorithm</a:t>
            </a:r>
          </a:p>
          <a:p>
            <a:pPr>
              <a:spcBef>
                <a:spcPts val="0"/>
              </a:spcBef>
              <a:spcAft>
                <a:spcPts val="1200"/>
              </a:spcAft>
            </a:pPr>
            <a:r>
              <a:rPr lang="en-US" sz="2400" dirty="0"/>
              <a:t>Implement breadcrumbs using a </a:t>
            </a:r>
            <a:r>
              <a:rPr lang="en-US" sz="2400" b="1" dirty="0">
                <a:solidFill>
                  <a:srgbClr val="7030A0"/>
                </a:solidFill>
              </a:rPr>
              <a:t>stack</a:t>
            </a:r>
            <a:r>
              <a:rPr lang="en-US" sz="2400" dirty="0"/>
              <a:t> data structure</a:t>
            </a:r>
          </a:p>
          <a:p>
            <a:pPr>
              <a:spcBef>
                <a:spcPts val="0"/>
              </a:spcBef>
              <a:spcAft>
                <a:spcPts val="1200"/>
              </a:spcAft>
            </a:pPr>
            <a:r>
              <a:rPr lang="en-US" sz="2400" dirty="0"/>
              <a:t>Understand how an </a:t>
            </a:r>
            <a:r>
              <a:rPr lang="en-US" sz="2400" b="1" dirty="0">
                <a:solidFill>
                  <a:srgbClr val="FF0000"/>
                </a:solidFill>
              </a:rPr>
              <a:t>adjacency</a:t>
            </a:r>
            <a:r>
              <a:rPr lang="en-US" sz="2400" dirty="0"/>
              <a:t> </a:t>
            </a:r>
            <a:r>
              <a:rPr lang="en-US" sz="2400" b="1" dirty="0">
                <a:solidFill>
                  <a:srgbClr val="FF0000"/>
                </a:solidFill>
              </a:rPr>
              <a:t>matrix</a:t>
            </a:r>
            <a:r>
              <a:rPr lang="en-US" sz="2400" dirty="0"/>
              <a:t> can improve depth-first search efficiency</a:t>
            </a:r>
          </a:p>
        </p:txBody>
      </p:sp>
      <p:sp>
        <p:nvSpPr>
          <p:cNvPr id="4" name="Slide Number Placeholder 3"/>
          <p:cNvSpPr>
            <a:spLocks noGrp="1"/>
          </p:cNvSpPr>
          <p:nvPr>
            <p:ph type="sldNum" sz="quarter" idx="12"/>
          </p:nvPr>
        </p:nvSpPr>
        <p:spPr/>
        <p:txBody>
          <a:bodyPr/>
          <a:lstStyle/>
          <a:p>
            <a:fld id="{650AD656-6FF9-465D-B7B0-1CD0DD39CD23}" type="slidenum">
              <a:rPr lang="en-US" smtClean="0"/>
              <a:t>2</a:t>
            </a:fld>
            <a:endParaRPr lang="en-US" dirty="0"/>
          </a:p>
        </p:txBody>
      </p:sp>
    </p:spTree>
    <p:extLst>
      <p:ext uri="{BB962C8B-B14F-4D97-AF65-F5344CB8AC3E}">
        <p14:creationId xmlns:p14="http://schemas.microsoft.com/office/powerpoint/2010/main" val="319683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4FD4B56-5187-4FD5-85AF-475D372EA772}"/>
              </a:ext>
            </a:extLst>
          </p:cNvPr>
          <p:cNvSpPr>
            <a:spLocks noGrp="1"/>
          </p:cNvSpPr>
          <p:nvPr>
            <p:ph type="title"/>
          </p:nvPr>
        </p:nvSpPr>
        <p:spPr/>
        <p:txBody>
          <a:bodyPr>
            <a:noAutofit/>
          </a:bodyPr>
          <a:lstStyle/>
          <a:p>
            <a:pPr algn="ctr"/>
            <a:r>
              <a:rPr lang="en-US" sz="3200" b="1" dirty="0">
                <a:solidFill>
                  <a:srgbClr val="00B050"/>
                </a:solidFill>
                <a:latin typeface="+mn-lt"/>
              </a:rPr>
              <a:t>Run</a:t>
            </a:r>
            <a:r>
              <a:rPr lang="en-US" sz="3200" dirty="0">
                <a:latin typeface="+mn-lt"/>
              </a:rPr>
              <a:t> maze_draw.py</a:t>
            </a:r>
          </a:p>
        </p:txBody>
      </p:sp>
      <p:sp>
        <p:nvSpPr>
          <p:cNvPr id="4" name="Slide Number Placeholder 3"/>
          <p:cNvSpPr>
            <a:spLocks noGrp="1"/>
          </p:cNvSpPr>
          <p:nvPr>
            <p:ph type="sldNum" sz="quarter" idx="12"/>
          </p:nvPr>
        </p:nvSpPr>
        <p:spPr/>
        <p:txBody>
          <a:bodyPr/>
          <a:lstStyle/>
          <a:p>
            <a:fld id="{650AD656-6FF9-465D-B7B0-1CD0DD39CD23}" type="slidenum">
              <a:rPr lang="en-US" smtClean="0"/>
              <a:t>20</a:t>
            </a:fld>
            <a:endParaRPr lang="en-US" dirty="0"/>
          </a:p>
        </p:txBody>
      </p:sp>
      <p:pic>
        <p:nvPicPr>
          <p:cNvPr id="14" name="Picture 13">
            <a:extLst>
              <a:ext uri="{FF2B5EF4-FFF2-40B4-BE49-F238E27FC236}">
                <a16:creationId xmlns:a16="http://schemas.microsoft.com/office/drawing/2014/main" id="{B919F58F-DA4E-8A13-B481-BAC56AC0A06A}"/>
              </a:ext>
            </a:extLst>
          </p:cNvPr>
          <p:cNvPicPr>
            <a:picLocks noChangeAspect="1"/>
          </p:cNvPicPr>
          <p:nvPr/>
        </p:nvPicPr>
        <p:blipFill>
          <a:blip r:embed="rId3"/>
          <a:stretch>
            <a:fillRect/>
          </a:stretch>
        </p:blipFill>
        <p:spPr>
          <a:xfrm>
            <a:off x="2258992" y="1525934"/>
            <a:ext cx="4626015" cy="4995173"/>
          </a:xfrm>
          <a:prstGeom prst="rect">
            <a:avLst/>
          </a:prstGeom>
          <a:ln>
            <a:solidFill>
              <a:schemeClr val="tx1"/>
            </a:solidFill>
          </a:ln>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CB91A189-5F44-1EBC-24BC-4634D3337052}"/>
              </a:ext>
            </a:extLst>
          </p:cNvPr>
          <p:cNvSpPr txBox="1"/>
          <p:nvPr/>
        </p:nvSpPr>
        <p:spPr>
          <a:xfrm>
            <a:off x="7486650" y="3561855"/>
            <a:ext cx="768159" cy="923330"/>
          </a:xfrm>
          <a:prstGeom prst="rect">
            <a:avLst/>
          </a:prstGeom>
          <a:noFill/>
        </p:spPr>
        <p:txBody>
          <a:bodyPr wrap="none" rtlCol="0">
            <a:spAutoFit/>
          </a:bodyPr>
          <a:lstStyle/>
          <a:p>
            <a:pPr algn="ctr"/>
            <a:r>
              <a:rPr lang="en-US" sz="5400" dirty="0">
                <a:ln>
                  <a:solidFill>
                    <a:srgbClr val="00B050"/>
                  </a:solidFill>
                </a:ln>
                <a:solidFill>
                  <a:srgbClr val="00B050"/>
                </a:solidFill>
                <a:sym typeface="Wingdings" panose="05000000000000000000" pitchFamily="2" charset="2"/>
              </a:rPr>
              <a:t></a:t>
            </a:r>
            <a:endParaRPr lang="en-US" sz="5400" dirty="0">
              <a:ln>
                <a:solidFill>
                  <a:srgbClr val="00B050"/>
                </a:solidFill>
              </a:ln>
              <a:solidFill>
                <a:srgbClr val="00B050"/>
              </a:solidFill>
            </a:endParaRPr>
          </a:p>
        </p:txBody>
      </p:sp>
    </p:spTree>
    <p:extLst>
      <p:ext uri="{BB962C8B-B14F-4D97-AF65-F5344CB8AC3E}">
        <p14:creationId xmlns:p14="http://schemas.microsoft.com/office/powerpoint/2010/main" val="121733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mn-lt"/>
              </a:rPr>
              <a:t>Depth-First Search</a:t>
            </a:r>
          </a:p>
        </p:txBody>
      </p:sp>
      <p:sp>
        <p:nvSpPr>
          <p:cNvPr id="3" name="Content Placeholder 2"/>
          <p:cNvSpPr>
            <a:spLocks noGrp="1"/>
          </p:cNvSpPr>
          <p:nvPr>
            <p:ph idx="1"/>
          </p:nvPr>
        </p:nvSpPr>
        <p:spPr/>
        <p:txBody>
          <a:bodyPr>
            <a:noAutofit/>
          </a:bodyPr>
          <a:lstStyle/>
          <a:p>
            <a:r>
              <a:rPr lang="en-US" sz="2400" dirty="0"/>
              <a:t>Depth-first is a sequential search algorithm</a:t>
            </a:r>
          </a:p>
          <a:p>
            <a:pPr lvl="1"/>
            <a:r>
              <a:rPr lang="en-US" sz="2000" dirty="0"/>
              <a:t>It is just you </a:t>
            </a:r>
            <a:r>
              <a:rPr lang="en-US" sz="2000" u="sng" dirty="0"/>
              <a:t>alone</a:t>
            </a:r>
            <a:r>
              <a:rPr lang="en-US" sz="2000" dirty="0"/>
              <a:t> in the maze, you have no helpers</a:t>
            </a:r>
          </a:p>
          <a:p>
            <a:pPr lvl="1"/>
            <a:r>
              <a:rPr lang="en-US" sz="2000" dirty="0"/>
              <a:t>It is a zero-prior knowledge, recursive, backtracking approach</a:t>
            </a:r>
          </a:p>
          <a:p>
            <a:pPr lvl="1"/>
            <a:r>
              <a:rPr lang="en-US" sz="2000" dirty="0"/>
              <a:t>You have </a:t>
            </a:r>
            <a:r>
              <a:rPr lang="en-US" sz="2000" b="1" dirty="0">
                <a:solidFill>
                  <a:srgbClr val="FF0000"/>
                </a:solidFill>
              </a:rPr>
              <a:t>breadcrumbs</a:t>
            </a:r>
            <a:r>
              <a:rPr lang="en-US" sz="2000" dirty="0"/>
              <a:t> to mark your cell visitation history</a:t>
            </a:r>
          </a:p>
          <a:p>
            <a:r>
              <a:rPr lang="en-US" sz="2400" dirty="0"/>
              <a:t>Order of step search in each cell is </a:t>
            </a:r>
            <a:r>
              <a:rPr lang="en-US" sz="2400" b="1" dirty="0"/>
              <a:t>North, East, South, West</a:t>
            </a:r>
          </a:p>
          <a:p>
            <a:pPr lvl="1"/>
            <a:r>
              <a:rPr lang="en-US" sz="2000" dirty="0"/>
              <a:t>We can only proceed in a direction if there is </a:t>
            </a:r>
            <a:r>
              <a:rPr lang="en-US" sz="2000" u="sng" dirty="0"/>
              <a:t>no</a:t>
            </a:r>
            <a:r>
              <a:rPr lang="en-US" sz="2000" dirty="0"/>
              <a:t> wall in the path:</a:t>
            </a:r>
          </a:p>
          <a:p>
            <a:pPr marL="0" indent="0" algn="ctr">
              <a:spcAft>
                <a:spcPts val="1200"/>
              </a:spcAft>
              <a:buNone/>
            </a:pPr>
            <a:r>
              <a:rPr lang="en-US" sz="2000" b="1" dirty="0">
                <a:solidFill>
                  <a:srgbClr val="00B050"/>
                </a:solidFill>
              </a:rPr>
              <a:t>if (cell value </a:t>
            </a:r>
            <a:r>
              <a:rPr lang="en-US" sz="2000" b="1" dirty="0">
                <a:solidFill>
                  <a:srgbClr val="FF0000"/>
                </a:solidFill>
              </a:rPr>
              <a:t>&amp;</a:t>
            </a:r>
            <a:r>
              <a:rPr lang="en-US" sz="2000" b="1" dirty="0">
                <a:solidFill>
                  <a:srgbClr val="00B050"/>
                </a:solidFill>
              </a:rPr>
              <a:t> direction) != direction</a:t>
            </a:r>
          </a:p>
          <a:p>
            <a:pPr marL="914400" lvl="1" indent="0">
              <a:buNone/>
            </a:pPr>
            <a:r>
              <a:rPr lang="en-US" sz="2000" dirty="0"/>
              <a:t>North (1)	→	(</a:t>
            </a:r>
            <a:r>
              <a:rPr lang="el-GR" sz="2000" dirty="0"/>
              <a:t>Δ</a:t>
            </a:r>
            <a:r>
              <a:rPr lang="en-US" sz="2000" dirty="0"/>
              <a:t> row = -1, </a:t>
            </a:r>
            <a:r>
              <a:rPr lang="el-GR" sz="2000" dirty="0"/>
              <a:t>Δ </a:t>
            </a:r>
            <a:r>
              <a:rPr lang="en-US" sz="2000" dirty="0"/>
              <a:t>column = 0)</a:t>
            </a:r>
          </a:p>
          <a:p>
            <a:pPr marL="914400" lvl="1" indent="0">
              <a:buNone/>
            </a:pPr>
            <a:r>
              <a:rPr lang="en-US" sz="2000" dirty="0"/>
              <a:t>East (2)		→	(</a:t>
            </a:r>
            <a:r>
              <a:rPr lang="el-GR" sz="2000" dirty="0"/>
              <a:t>Δ</a:t>
            </a:r>
            <a:r>
              <a:rPr lang="en-US" sz="2000" dirty="0"/>
              <a:t> row = 0, </a:t>
            </a:r>
            <a:r>
              <a:rPr lang="el-GR" sz="2000" dirty="0"/>
              <a:t>Δ </a:t>
            </a:r>
            <a:r>
              <a:rPr lang="en-US" sz="2000" dirty="0"/>
              <a:t>column = 1)</a:t>
            </a:r>
          </a:p>
          <a:p>
            <a:pPr marL="914400" lvl="1" indent="0">
              <a:buNone/>
            </a:pPr>
            <a:r>
              <a:rPr lang="en-US" sz="2000" dirty="0"/>
              <a:t>South (4)	→	(</a:t>
            </a:r>
            <a:r>
              <a:rPr lang="el-GR" sz="2000" dirty="0"/>
              <a:t>Δ</a:t>
            </a:r>
            <a:r>
              <a:rPr lang="en-US" sz="2000" dirty="0"/>
              <a:t> row = 1, </a:t>
            </a:r>
            <a:r>
              <a:rPr lang="el-GR" sz="2000" dirty="0"/>
              <a:t>Δ </a:t>
            </a:r>
            <a:r>
              <a:rPr lang="en-US" sz="2000" dirty="0"/>
              <a:t>column = 0)</a:t>
            </a:r>
          </a:p>
          <a:p>
            <a:pPr marL="914400" lvl="1" indent="0">
              <a:buNone/>
            </a:pPr>
            <a:r>
              <a:rPr lang="en-US" sz="2000" dirty="0"/>
              <a:t>West (8) </a:t>
            </a:r>
            <a:r>
              <a:rPr lang="en-US" sz="2000" b="1" dirty="0"/>
              <a:t>	</a:t>
            </a:r>
            <a:r>
              <a:rPr lang="en-US" sz="2000" dirty="0"/>
              <a:t>→	(</a:t>
            </a:r>
            <a:r>
              <a:rPr lang="el-GR" sz="2000" dirty="0"/>
              <a:t>Δ</a:t>
            </a:r>
            <a:r>
              <a:rPr lang="en-US" sz="2000" dirty="0"/>
              <a:t> row = 0, </a:t>
            </a:r>
            <a:r>
              <a:rPr lang="el-GR" sz="2000" dirty="0"/>
              <a:t>Δ </a:t>
            </a:r>
            <a:r>
              <a:rPr lang="en-US" sz="2000" dirty="0"/>
              <a:t>column = -1)</a:t>
            </a:r>
          </a:p>
          <a:p>
            <a:pPr lvl="1"/>
            <a:endParaRPr lang="en-US" dirty="0"/>
          </a:p>
        </p:txBody>
      </p:sp>
      <p:sp>
        <p:nvSpPr>
          <p:cNvPr id="4" name="Slide Number Placeholder 3"/>
          <p:cNvSpPr>
            <a:spLocks noGrp="1"/>
          </p:cNvSpPr>
          <p:nvPr>
            <p:ph type="sldNum" sz="quarter" idx="12"/>
          </p:nvPr>
        </p:nvSpPr>
        <p:spPr/>
        <p:txBody>
          <a:bodyPr/>
          <a:lstStyle/>
          <a:p>
            <a:fld id="{650AD656-6FF9-465D-B7B0-1CD0DD39CD23}" type="slidenum">
              <a:rPr lang="en-US" smtClean="0"/>
              <a:t>21</a:t>
            </a:fld>
            <a:endParaRPr lang="en-US" dirty="0"/>
          </a:p>
        </p:txBody>
      </p:sp>
    </p:spTree>
    <p:extLst>
      <p:ext uri="{BB962C8B-B14F-4D97-AF65-F5344CB8AC3E}">
        <p14:creationId xmlns:p14="http://schemas.microsoft.com/office/powerpoint/2010/main" val="59890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mn-lt"/>
              </a:rPr>
              <a:t>Depth-First Search Algorithm</a:t>
            </a:r>
          </a:p>
        </p:txBody>
      </p:sp>
      <p:sp>
        <p:nvSpPr>
          <p:cNvPr id="3" name="Content Placeholder 2"/>
          <p:cNvSpPr>
            <a:spLocks noGrp="1"/>
          </p:cNvSpPr>
          <p:nvPr>
            <p:ph idx="1"/>
          </p:nvPr>
        </p:nvSpPr>
        <p:spPr>
          <a:xfrm>
            <a:off x="628650" y="1825624"/>
            <a:ext cx="7886700" cy="4789359"/>
          </a:xfrm>
        </p:spPr>
        <p:txBody>
          <a:bodyPr>
            <a:noAutofit/>
          </a:bodyPr>
          <a:lstStyle/>
          <a:p>
            <a:pPr marL="514350" indent="-514350">
              <a:buFont typeface="+mj-lt"/>
              <a:buAutoNum type="arabicPeriod"/>
            </a:pPr>
            <a:r>
              <a:rPr lang="en-US" sz="2400" dirty="0"/>
              <a:t>Drop a </a:t>
            </a:r>
            <a:r>
              <a:rPr lang="en-US" sz="2400" b="1" dirty="0">
                <a:solidFill>
                  <a:srgbClr val="0070C0"/>
                </a:solidFill>
              </a:rPr>
              <a:t>breadcrumb</a:t>
            </a:r>
            <a:r>
              <a:rPr lang="en-US" sz="2400" dirty="0">
                <a:solidFill>
                  <a:srgbClr val="0070C0"/>
                </a:solidFill>
              </a:rPr>
              <a:t> </a:t>
            </a:r>
            <a:r>
              <a:rPr lang="en-US" sz="2400" dirty="0"/>
              <a:t>(Post-it Note) as you enter each cell </a:t>
            </a:r>
          </a:p>
          <a:p>
            <a:pPr marL="514350" indent="-514350">
              <a:buFont typeface="+mj-lt"/>
              <a:buAutoNum type="arabicPeriod"/>
            </a:pPr>
            <a:r>
              <a:rPr lang="en-US" sz="2400" dirty="0"/>
              <a:t>Take a step in the very first direction that is </a:t>
            </a:r>
            <a:r>
              <a:rPr lang="en-US" sz="2400" b="1" dirty="0">
                <a:solidFill>
                  <a:srgbClr val="00B050"/>
                </a:solidFill>
              </a:rPr>
              <a:t>open</a:t>
            </a:r>
            <a:r>
              <a:rPr lang="en-US" sz="2400" dirty="0"/>
              <a:t>, and go to step #1</a:t>
            </a:r>
          </a:p>
          <a:p>
            <a:pPr marL="514350" indent="-514350">
              <a:buFont typeface="+mj-lt"/>
              <a:buAutoNum type="arabicPeriod"/>
            </a:pPr>
            <a:r>
              <a:rPr lang="en-US" sz="2400" dirty="0"/>
              <a:t>If there are no more open directions in the cell, retrace your steps </a:t>
            </a:r>
            <a:r>
              <a:rPr lang="en-US" sz="2400" b="1" dirty="0">
                <a:solidFill>
                  <a:srgbClr val="FF0000"/>
                </a:solidFill>
              </a:rPr>
              <a:t>backwards</a:t>
            </a:r>
            <a:r>
              <a:rPr lang="en-US" sz="2400" dirty="0"/>
              <a:t> until you reach a cell with a breadcrumb (Post-it Note) where </a:t>
            </a:r>
            <a:r>
              <a:rPr lang="en-US" sz="2400" b="1" dirty="0"/>
              <a:t>the next open direction</a:t>
            </a:r>
            <a:r>
              <a:rPr lang="en-US" sz="2400" dirty="0"/>
              <a:t> is one you have </a:t>
            </a:r>
            <a:r>
              <a:rPr lang="en-US" sz="2400" u="sng" dirty="0"/>
              <a:t>not</a:t>
            </a:r>
            <a:r>
              <a:rPr lang="en-US" sz="2400" dirty="0"/>
              <a:t> taken yet</a:t>
            </a:r>
          </a:p>
          <a:p>
            <a:pPr marL="514350" indent="-514350">
              <a:buFont typeface="+mj-lt"/>
              <a:buAutoNum type="arabicPeriod"/>
            </a:pPr>
            <a:r>
              <a:rPr lang="en-US" sz="2400" dirty="0"/>
              <a:t>Write the new direction on the Post-it Note, take a step in that new direction, and go to step #1</a:t>
            </a:r>
          </a:p>
          <a:p>
            <a:pPr marL="514350" indent="-514350">
              <a:buFont typeface="+mj-lt"/>
              <a:buAutoNum type="arabicPeriod"/>
            </a:pPr>
            <a:r>
              <a:rPr lang="en-US" sz="2400" dirty="0"/>
              <a:t>Stop with you reach the </a:t>
            </a:r>
            <a:r>
              <a:rPr lang="en-US" sz="2400" b="1" dirty="0">
                <a:solidFill>
                  <a:srgbClr val="7030A0"/>
                </a:solidFill>
              </a:rPr>
              <a:t>exit square</a:t>
            </a:r>
          </a:p>
        </p:txBody>
      </p:sp>
      <p:sp>
        <p:nvSpPr>
          <p:cNvPr id="4" name="Slide Number Placeholder 3"/>
          <p:cNvSpPr>
            <a:spLocks noGrp="1"/>
          </p:cNvSpPr>
          <p:nvPr>
            <p:ph type="sldNum" sz="quarter" idx="12"/>
          </p:nvPr>
        </p:nvSpPr>
        <p:spPr/>
        <p:txBody>
          <a:bodyPr/>
          <a:lstStyle/>
          <a:p>
            <a:fld id="{650AD656-6FF9-465D-B7B0-1CD0DD39CD23}" type="slidenum">
              <a:rPr lang="en-US" smtClean="0"/>
              <a:t>22</a:t>
            </a:fld>
            <a:endParaRPr lang="en-US" dirty="0"/>
          </a:p>
        </p:txBody>
      </p:sp>
    </p:spTree>
    <p:extLst>
      <p:ext uri="{BB962C8B-B14F-4D97-AF65-F5344CB8AC3E}">
        <p14:creationId xmlns:p14="http://schemas.microsoft.com/office/powerpoint/2010/main" val="139832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mn-lt"/>
              </a:rPr>
              <a:t>Depth-First Search Breadcrumbs</a:t>
            </a:r>
          </a:p>
        </p:txBody>
      </p:sp>
      <p:sp>
        <p:nvSpPr>
          <p:cNvPr id="3" name="Content Placeholder 2"/>
          <p:cNvSpPr>
            <a:spLocks noGrp="1"/>
          </p:cNvSpPr>
          <p:nvPr>
            <p:ph idx="1"/>
          </p:nvPr>
        </p:nvSpPr>
        <p:spPr/>
        <p:txBody>
          <a:bodyPr>
            <a:noAutofit/>
          </a:bodyPr>
          <a:lstStyle/>
          <a:p>
            <a:r>
              <a:rPr lang="en-US" sz="2400" dirty="0"/>
              <a:t>A </a:t>
            </a:r>
            <a:r>
              <a:rPr lang="en-US" sz="2400" b="1" dirty="0">
                <a:solidFill>
                  <a:srgbClr val="00B050"/>
                </a:solidFill>
              </a:rPr>
              <a:t>breadcrumb</a:t>
            </a:r>
            <a:r>
              <a:rPr lang="en-US" sz="2400" dirty="0"/>
              <a:t> matrix (array) could contain a simple </a:t>
            </a:r>
            <a:r>
              <a:rPr lang="en-US" sz="2400" dirty="0">
                <a:solidFill>
                  <a:srgbClr val="00B050"/>
                </a:solidFill>
              </a:rPr>
              <a:t>bool</a:t>
            </a:r>
            <a:r>
              <a:rPr lang="en-US" sz="2400" dirty="0"/>
              <a:t> value to indicate if you have previously visited this cell</a:t>
            </a:r>
          </a:p>
          <a:p>
            <a:r>
              <a:rPr lang="en-US" sz="2400" dirty="0"/>
              <a:t>Breadcrumbs prevent going around in endless circles and never finding the exit</a:t>
            </a:r>
          </a:p>
          <a:p>
            <a:r>
              <a:rPr lang="en-US" sz="2400" dirty="0"/>
              <a:t>But in this program, we maintain a </a:t>
            </a:r>
            <a:r>
              <a:rPr lang="en-US" sz="2400" b="1" dirty="0"/>
              <a:t>list</a:t>
            </a:r>
            <a:r>
              <a:rPr lang="en-US" sz="2400" dirty="0"/>
              <a:t> of </a:t>
            </a:r>
            <a:r>
              <a:rPr lang="en-US" sz="2400" u="sng" dirty="0"/>
              <a:t>tuples</a:t>
            </a:r>
            <a:r>
              <a:rPr lang="en-US" sz="2400" dirty="0"/>
              <a:t> called </a:t>
            </a:r>
            <a:r>
              <a:rPr lang="en-US" sz="2400" b="1" dirty="0">
                <a:solidFill>
                  <a:srgbClr val="0070C0"/>
                </a:solidFill>
              </a:rPr>
              <a:t>steps</a:t>
            </a:r>
            <a:r>
              <a:rPr lang="en-US" sz="2400" dirty="0"/>
              <a:t> where </a:t>
            </a:r>
            <a:r>
              <a:rPr lang="en-US" sz="2400" i="1" dirty="0"/>
              <a:t>each</a:t>
            </a:r>
            <a:r>
              <a:rPr lang="en-US" sz="2400" dirty="0"/>
              <a:t> tuple equals (y, x, last direction tried) for each step along the current path – this is how we track the latest Post-it Note value in each cell</a:t>
            </a:r>
          </a:p>
          <a:p>
            <a:r>
              <a:rPr lang="en-US" sz="2400" dirty="0"/>
              <a:t>Lots of </a:t>
            </a:r>
            <a:r>
              <a:rPr lang="en-US" sz="2400" b="1" dirty="0">
                <a:solidFill>
                  <a:srgbClr val="FF0000"/>
                </a:solidFill>
              </a:rPr>
              <a:t>backtracking</a:t>
            </a:r>
            <a:r>
              <a:rPr lang="en-US" sz="2400" dirty="0"/>
              <a:t> in the path indicates an </a:t>
            </a:r>
            <a:r>
              <a:rPr lang="en-US" sz="2400" i="1" dirty="0"/>
              <a:t>inefficient</a:t>
            </a:r>
            <a:r>
              <a:rPr lang="en-US" sz="2400" dirty="0"/>
              <a:t> search pattern, because you are visiting the same node too many times!</a:t>
            </a:r>
          </a:p>
        </p:txBody>
      </p:sp>
      <p:sp>
        <p:nvSpPr>
          <p:cNvPr id="4" name="Slide Number Placeholder 3"/>
          <p:cNvSpPr>
            <a:spLocks noGrp="1"/>
          </p:cNvSpPr>
          <p:nvPr>
            <p:ph type="sldNum" sz="quarter" idx="12"/>
          </p:nvPr>
        </p:nvSpPr>
        <p:spPr/>
        <p:txBody>
          <a:bodyPr/>
          <a:lstStyle/>
          <a:p>
            <a:fld id="{650AD656-6FF9-465D-B7B0-1CD0DD39CD23}" type="slidenum">
              <a:rPr lang="en-US" smtClean="0"/>
              <a:t>23</a:t>
            </a:fld>
            <a:endParaRPr lang="en-US" dirty="0"/>
          </a:p>
        </p:txBody>
      </p:sp>
    </p:spTree>
    <p:extLst>
      <p:ext uri="{BB962C8B-B14F-4D97-AF65-F5344CB8AC3E}">
        <p14:creationId xmlns:p14="http://schemas.microsoft.com/office/powerpoint/2010/main" val="291745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8098-A433-42DB-2223-D841D502CB5D}"/>
              </a:ext>
            </a:extLst>
          </p:cNvPr>
          <p:cNvSpPr>
            <a:spLocks noGrp="1"/>
          </p:cNvSpPr>
          <p:nvPr>
            <p:ph type="title"/>
          </p:nvPr>
        </p:nvSpPr>
        <p:spPr/>
        <p:txBody>
          <a:bodyPr>
            <a:normAutofit/>
          </a:bodyPr>
          <a:lstStyle/>
          <a:p>
            <a:pPr algn="ctr"/>
            <a:r>
              <a:rPr lang="en-US" sz="3200" b="1" dirty="0">
                <a:solidFill>
                  <a:srgbClr val="0070C0"/>
                </a:solidFill>
                <a:latin typeface="+mn-lt"/>
              </a:rPr>
              <a:t>Open</a:t>
            </a:r>
            <a:r>
              <a:rPr lang="en-US" sz="3200" dirty="0">
                <a:latin typeface="+mn-lt"/>
              </a:rPr>
              <a:t> maze_search.py</a:t>
            </a:r>
          </a:p>
        </p:txBody>
      </p:sp>
      <p:sp>
        <p:nvSpPr>
          <p:cNvPr id="4" name="Slide Number Placeholder 3">
            <a:extLst>
              <a:ext uri="{FF2B5EF4-FFF2-40B4-BE49-F238E27FC236}">
                <a16:creationId xmlns:a16="http://schemas.microsoft.com/office/drawing/2014/main" id="{822C3D56-242D-3350-AA5F-26041A78CF7B}"/>
              </a:ext>
            </a:extLst>
          </p:cNvPr>
          <p:cNvSpPr>
            <a:spLocks noGrp="1"/>
          </p:cNvSpPr>
          <p:nvPr>
            <p:ph type="sldNum" sz="quarter" idx="12"/>
          </p:nvPr>
        </p:nvSpPr>
        <p:spPr/>
        <p:txBody>
          <a:bodyPr/>
          <a:lstStyle/>
          <a:p>
            <a:fld id="{650AD656-6FF9-465D-B7B0-1CD0DD39CD23}" type="slidenum">
              <a:rPr lang="en-US" smtClean="0"/>
              <a:pPr/>
              <a:t>24</a:t>
            </a:fld>
            <a:endParaRPr lang="en-US" dirty="0"/>
          </a:p>
        </p:txBody>
      </p:sp>
      <p:pic>
        <p:nvPicPr>
          <p:cNvPr id="6" name="Picture 5">
            <a:extLst>
              <a:ext uri="{FF2B5EF4-FFF2-40B4-BE49-F238E27FC236}">
                <a16:creationId xmlns:a16="http://schemas.microsoft.com/office/drawing/2014/main" id="{F2DDA547-09E7-42A6-2167-BE2F2E1A0BDB}"/>
              </a:ext>
            </a:extLst>
          </p:cNvPr>
          <p:cNvPicPr>
            <a:picLocks noChangeAspect="1"/>
          </p:cNvPicPr>
          <p:nvPr/>
        </p:nvPicPr>
        <p:blipFill>
          <a:blip r:embed="rId3"/>
          <a:stretch>
            <a:fillRect/>
          </a:stretch>
        </p:blipFill>
        <p:spPr>
          <a:xfrm>
            <a:off x="1516099" y="1549964"/>
            <a:ext cx="6111802" cy="4669512"/>
          </a:xfrm>
          <a:prstGeom prst="rect">
            <a:avLst/>
          </a:prstGeom>
        </p:spPr>
      </p:pic>
      <p:grpSp>
        <p:nvGrpSpPr>
          <p:cNvPr id="31" name="Group 30">
            <a:extLst>
              <a:ext uri="{FF2B5EF4-FFF2-40B4-BE49-F238E27FC236}">
                <a16:creationId xmlns:a16="http://schemas.microsoft.com/office/drawing/2014/main" id="{B22350F0-9E85-14B0-A568-C141420711B7}"/>
              </a:ext>
            </a:extLst>
          </p:cNvPr>
          <p:cNvGrpSpPr/>
          <p:nvPr/>
        </p:nvGrpSpPr>
        <p:grpSpPr>
          <a:xfrm>
            <a:off x="3588407" y="1742502"/>
            <a:ext cx="1076632" cy="369332"/>
            <a:chOff x="4968362" y="2079211"/>
            <a:chExt cx="1076632" cy="369332"/>
          </a:xfrm>
        </p:grpSpPr>
        <p:cxnSp>
          <p:nvCxnSpPr>
            <p:cNvPr id="32" name="Straight Arrow Connector 31">
              <a:extLst>
                <a:ext uri="{FF2B5EF4-FFF2-40B4-BE49-F238E27FC236}">
                  <a16:creationId xmlns:a16="http://schemas.microsoft.com/office/drawing/2014/main" id="{2AA054DD-D638-0D70-3FFB-5B16A7089607}"/>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8B73F70-C50F-8CB8-8624-9C2A509FD949}"/>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34" name="Group 33">
            <a:extLst>
              <a:ext uri="{FF2B5EF4-FFF2-40B4-BE49-F238E27FC236}">
                <a16:creationId xmlns:a16="http://schemas.microsoft.com/office/drawing/2014/main" id="{E23B0DDF-24B1-6104-1148-F4308AEF8CAF}"/>
              </a:ext>
            </a:extLst>
          </p:cNvPr>
          <p:cNvGrpSpPr/>
          <p:nvPr/>
        </p:nvGrpSpPr>
        <p:grpSpPr>
          <a:xfrm>
            <a:off x="3386766" y="1958033"/>
            <a:ext cx="1076632" cy="369332"/>
            <a:chOff x="4704120" y="2356972"/>
            <a:chExt cx="1076632" cy="369332"/>
          </a:xfrm>
        </p:grpSpPr>
        <p:cxnSp>
          <p:nvCxnSpPr>
            <p:cNvPr id="35" name="Straight Arrow Connector 34">
              <a:extLst>
                <a:ext uri="{FF2B5EF4-FFF2-40B4-BE49-F238E27FC236}">
                  <a16:creationId xmlns:a16="http://schemas.microsoft.com/office/drawing/2014/main" id="{7E97CA8A-9491-747C-4F44-96D32FD9505D}"/>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9D75CA5-D440-6753-B123-6FAC14FB64D9}"/>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37" name="Group 36">
            <a:extLst>
              <a:ext uri="{FF2B5EF4-FFF2-40B4-BE49-F238E27FC236}">
                <a16:creationId xmlns:a16="http://schemas.microsoft.com/office/drawing/2014/main" id="{273A6953-86E2-7D31-468F-720FB11DA723}"/>
              </a:ext>
            </a:extLst>
          </p:cNvPr>
          <p:cNvGrpSpPr/>
          <p:nvPr/>
        </p:nvGrpSpPr>
        <p:grpSpPr>
          <a:xfrm>
            <a:off x="6463096" y="2185778"/>
            <a:ext cx="1068643" cy="369332"/>
            <a:chOff x="3647644" y="4910075"/>
            <a:chExt cx="1068643" cy="369332"/>
          </a:xfrm>
        </p:grpSpPr>
        <p:sp>
          <p:nvSpPr>
            <p:cNvPr id="38" name="TextBox 37">
              <a:extLst>
                <a:ext uri="{FF2B5EF4-FFF2-40B4-BE49-F238E27FC236}">
                  <a16:creationId xmlns:a16="http://schemas.microsoft.com/office/drawing/2014/main" id="{56E5136A-7FFF-7F0C-270A-13F0E1E48E81}"/>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9" name="Straight Arrow Connector 38">
              <a:extLst>
                <a:ext uri="{FF2B5EF4-FFF2-40B4-BE49-F238E27FC236}">
                  <a16:creationId xmlns:a16="http://schemas.microsoft.com/office/drawing/2014/main" id="{CBFEE727-8AA5-B6A4-2002-6121E626F867}"/>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10D5B2B7-A2B5-12CB-20C3-6110527A81A1}"/>
              </a:ext>
            </a:extLst>
          </p:cNvPr>
          <p:cNvGrpSpPr/>
          <p:nvPr/>
        </p:nvGrpSpPr>
        <p:grpSpPr>
          <a:xfrm>
            <a:off x="4770662" y="2403525"/>
            <a:ext cx="1064340" cy="369332"/>
            <a:chOff x="3647644" y="5421073"/>
            <a:chExt cx="1064340" cy="369332"/>
          </a:xfrm>
        </p:grpSpPr>
        <p:sp>
          <p:nvSpPr>
            <p:cNvPr id="41" name="TextBox 40">
              <a:extLst>
                <a:ext uri="{FF2B5EF4-FFF2-40B4-BE49-F238E27FC236}">
                  <a16:creationId xmlns:a16="http://schemas.microsoft.com/office/drawing/2014/main" id="{F3EB9A18-031C-00C2-66DE-B769936DCB39}"/>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2" name="Straight Arrow Connector 41">
              <a:extLst>
                <a:ext uri="{FF2B5EF4-FFF2-40B4-BE49-F238E27FC236}">
                  <a16:creationId xmlns:a16="http://schemas.microsoft.com/office/drawing/2014/main" id="{BFD6CB64-9F9F-C646-588A-2C3B2CDC532F}"/>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39CCFD36-7147-E30D-F55D-340D625FAE95}"/>
              </a:ext>
            </a:extLst>
          </p:cNvPr>
          <p:cNvGrpSpPr/>
          <p:nvPr/>
        </p:nvGrpSpPr>
        <p:grpSpPr>
          <a:xfrm>
            <a:off x="3697934" y="3271683"/>
            <a:ext cx="1068643" cy="369332"/>
            <a:chOff x="3647644" y="5359159"/>
            <a:chExt cx="1068643" cy="369332"/>
          </a:xfrm>
        </p:grpSpPr>
        <p:sp>
          <p:nvSpPr>
            <p:cNvPr id="44" name="TextBox 43">
              <a:extLst>
                <a:ext uri="{FF2B5EF4-FFF2-40B4-BE49-F238E27FC236}">
                  <a16:creationId xmlns:a16="http://schemas.microsoft.com/office/drawing/2014/main" id="{D26BCD35-D575-65A5-AE2D-1607C5CACBBC}"/>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5" name="Straight Arrow Connector 44">
              <a:extLst>
                <a:ext uri="{FF2B5EF4-FFF2-40B4-BE49-F238E27FC236}">
                  <a16:creationId xmlns:a16="http://schemas.microsoft.com/office/drawing/2014/main" id="{F623EB03-A78E-565F-D63B-9E628C8E4BCC}"/>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4843E576-2D76-3003-ACF7-57C76D0B1126}"/>
              </a:ext>
            </a:extLst>
          </p:cNvPr>
          <p:cNvGrpSpPr/>
          <p:nvPr/>
        </p:nvGrpSpPr>
        <p:grpSpPr>
          <a:xfrm>
            <a:off x="2756662" y="3917958"/>
            <a:ext cx="1076632" cy="369332"/>
            <a:chOff x="2157212" y="5356391"/>
            <a:chExt cx="1076632" cy="369332"/>
          </a:xfrm>
        </p:grpSpPr>
        <p:sp>
          <p:nvSpPr>
            <p:cNvPr id="47" name="TextBox 46">
              <a:extLst>
                <a:ext uri="{FF2B5EF4-FFF2-40B4-BE49-F238E27FC236}">
                  <a16:creationId xmlns:a16="http://schemas.microsoft.com/office/drawing/2014/main" id="{E2ED80A4-C60A-CFC2-5FD7-73652D543332}"/>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8" name="Straight Arrow Connector 47">
              <a:extLst>
                <a:ext uri="{FF2B5EF4-FFF2-40B4-BE49-F238E27FC236}">
                  <a16:creationId xmlns:a16="http://schemas.microsoft.com/office/drawing/2014/main" id="{1E3D562D-21E0-3C22-4D13-BE69EA3FAED2}"/>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A46AA440-E3F0-CE73-1D71-E94268493740}"/>
              </a:ext>
            </a:extLst>
          </p:cNvPr>
          <p:cNvGrpSpPr/>
          <p:nvPr/>
        </p:nvGrpSpPr>
        <p:grpSpPr>
          <a:xfrm>
            <a:off x="4186238" y="4569936"/>
            <a:ext cx="1076632" cy="369332"/>
            <a:chOff x="2157212" y="5356391"/>
            <a:chExt cx="1076632" cy="369332"/>
          </a:xfrm>
        </p:grpSpPr>
        <p:sp>
          <p:nvSpPr>
            <p:cNvPr id="50" name="TextBox 49">
              <a:extLst>
                <a:ext uri="{FF2B5EF4-FFF2-40B4-BE49-F238E27FC236}">
                  <a16:creationId xmlns:a16="http://schemas.microsoft.com/office/drawing/2014/main" id="{7E4EB944-F75F-B25B-60DD-1E649C48B3ED}"/>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1" name="Straight Arrow Connector 50">
              <a:extLst>
                <a:ext uri="{FF2B5EF4-FFF2-40B4-BE49-F238E27FC236}">
                  <a16:creationId xmlns:a16="http://schemas.microsoft.com/office/drawing/2014/main" id="{C3FD03D3-FD71-E572-A92D-EDA1C5FA2396}"/>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90E95314-44B9-0354-FED2-17ADBF16071F}"/>
              </a:ext>
            </a:extLst>
          </p:cNvPr>
          <p:cNvGrpSpPr/>
          <p:nvPr/>
        </p:nvGrpSpPr>
        <p:grpSpPr>
          <a:xfrm>
            <a:off x="5240804" y="5439817"/>
            <a:ext cx="1076632" cy="369332"/>
            <a:chOff x="2157212" y="5356391"/>
            <a:chExt cx="1076632" cy="369332"/>
          </a:xfrm>
        </p:grpSpPr>
        <p:sp>
          <p:nvSpPr>
            <p:cNvPr id="53" name="TextBox 52">
              <a:extLst>
                <a:ext uri="{FF2B5EF4-FFF2-40B4-BE49-F238E27FC236}">
                  <a16:creationId xmlns:a16="http://schemas.microsoft.com/office/drawing/2014/main" id="{FC0CB8AB-762A-4038-2058-3683E628A674}"/>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4" name="Straight Arrow Connector 53">
              <a:extLst>
                <a:ext uri="{FF2B5EF4-FFF2-40B4-BE49-F238E27FC236}">
                  <a16:creationId xmlns:a16="http://schemas.microsoft.com/office/drawing/2014/main" id="{0CFDB7DD-EB24-B5C8-4846-8A4DDD483F42}"/>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78A4910F-5765-3C10-9E17-19F6D73443C1}"/>
              </a:ext>
            </a:extLst>
          </p:cNvPr>
          <p:cNvGrpSpPr/>
          <p:nvPr/>
        </p:nvGrpSpPr>
        <p:grpSpPr>
          <a:xfrm>
            <a:off x="5104265" y="3700054"/>
            <a:ext cx="1076632" cy="369332"/>
            <a:chOff x="2157212" y="5356391"/>
            <a:chExt cx="1076632" cy="369332"/>
          </a:xfrm>
        </p:grpSpPr>
        <p:sp>
          <p:nvSpPr>
            <p:cNvPr id="56" name="TextBox 55">
              <a:extLst>
                <a:ext uri="{FF2B5EF4-FFF2-40B4-BE49-F238E27FC236}">
                  <a16:creationId xmlns:a16="http://schemas.microsoft.com/office/drawing/2014/main" id="{74F22D46-55AD-54F0-A1D3-2E9C40F08835}"/>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7" name="Straight Arrow Connector 56">
              <a:extLst>
                <a:ext uri="{FF2B5EF4-FFF2-40B4-BE49-F238E27FC236}">
                  <a16:creationId xmlns:a16="http://schemas.microsoft.com/office/drawing/2014/main" id="{FFBE1D44-455F-AFC7-3304-83FF0C3AA45E}"/>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6C489F4E-9950-FC54-6E2E-C55CD44EBE93}"/>
              </a:ext>
            </a:extLst>
          </p:cNvPr>
          <p:cNvGrpSpPr/>
          <p:nvPr/>
        </p:nvGrpSpPr>
        <p:grpSpPr>
          <a:xfrm>
            <a:off x="2863192" y="5873793"/>
            <a:ext cx="1076632" cy="369332"/>
            <a:chOff x="2157212" y="5356391"/>
            <a:chExt cx="1076632" cy="369332"/>
          </a:xfrm>
        </p:grpSpPr>
        <p:sp>
          <p:nvSpPr>
            <p:cNvPr id="59" name="TextBox 58">
              <a:extLst>
                <a:ext uri="{FF2B5EF4-FFF2-40B4-BE49-F238E27FC236}">
                  <a16:creationId xmlns:a16="http://schemas.microsoft.com/office/drawing/2014/main" id="{62A514AD-F3F3-FE2C-D570-17BCEA66D4A6}"/>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0" name="Straight Arrow Connector 59">
              <a:extLst>
                <a:ext uri="{FF2B5EF4-FFF2-40B4-BE49-F238E27FC236}">
                  <a16:creationId xmlns:a16="http://schemas.microsoft.com/office/drawing/2014/main" id="{35C05AE3-4C86-BA3F-EB5E-0A8C28BCB2D8}"/>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326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righ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right)">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right)">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right)">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right)">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wipe(right)">
                                      <p:cBhvr>
                                        <p:cTn id="36" dur="500"/>
                                        <p:tgtEl>
                                          <p:spTgt spid="5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right)">
                                      <p:cBhvr>
                                        <p:cTn id="41" dur="500"/>
                                        <p:tgtEl>
                                          <p:spTgt spid="4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right)">
                                      <p:cBhvr>
                                        <p:cTn id="46" dur="5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right)">
                                      <p:cBhvr>
                                        <p:cTn id="51" dur="500"/>
                                        <p:tgtEl>
                                          <p:spTgt spid="5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wipe(right)">
                                      <p:cBhvr>
                                        <p:cTn id="5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4B63B7-29C8-4B3A-962A-70211F62B6D0}"/>
              </a:ext>
            </a:extLst>
          </p:cNvPr>
          <p:cNvPicPr>
            <a:picLocks noChangeAspect="1"/>
          </p:cNvPicPr>
          <p:nvPr/>
        </p:nvPicPr>
        <p:blipFill>
          <a:blip r:embed="rId2"/>
          <a:stretch>
            <a:fillRect/>
          </a:stretch>
        </p:blipFill>
        <p:spPr>
          <a:xfrm>
            <a:off x="1364360" y="1782267"/>
            <a:ext cx="6415281" cy="2679120"/>
          </a:xfrm>
          <a:prstGeom prst="rect">
            <a:avLst/>
          </a:prstGeom>
          <a:ln>
            <a:solidFill>
              <a:schemeClr val="tx1"/>
            </a:solidFill>
          </a:ln>
        </p:spPr>
      </p:pic>
      <p:sp>
        <p:nvSpPr>
          <p:cNvPr id="8" name="Title 7">
            <a:extLst>
              <a:ext uri="{FF2B5EF4-FFF2-40B4-BE49-F238E27FC236}">
                <a16:creationId xmlns:a16="http://schemas.microsoft.com/office/drawing/2014/main" id="{4E7CE7E7-DC2D-D673-A5D9-64C2F719287A}"/>
              </a:ext>
            </a:extLst>
          </p:cNvPr>
          <p:cNvSpPr>
            <a:spLocks noGrp="1"/>
          </p:cNvSpPr>
          <p:nvPr>
            <p:ph type="title"/>
          </p:nvPr>
        </p:nvSpPr>
        <p:spPr/>
        <p:txBody>
          <a:bodyPr>
            <a:normAutofit/>
          </a:bodyPr>
          <a:lstStyle/>
          <a:p>
            <a:pPr algn="ctr"/>
            <a:r>
              <a:rPr lang="en-US" sz="3200" dirty="0">
                <a:latin typeface="+mn-lt"/>
              </a:rPr>
              <a:t>Depth First Search Breadcrumbs</a:t>
            </a:r>
          </a:p>
        </p:txBody>
      </p:sp>
      <p:sp>
        <p:nvSpPr>
          <p:cNvPr id="10" name="Slide Number Placeholder 9"/>
          <p:cNvSpPr>
            <a:spLocks noGrp="1"/>
          </p:cNvSpPr>
          <p:nvPr>
            <p:ph type="sldNum" sz="quarter" idx="12"/>
          </p:nvPr>
        </p:nvSpPr>
        <p:spPr/>
        <p:txBody>
          <a:bodyPr/>
          <a:lstStyle/>
          <a:p>
            <a:fld id="{650AD656-6FF9-465D-B7B0-1CD0DD39CD23}" type="slidenum">
              <a:rPr lang="en-US" smtClean="0"/>
              <a:t>25</a:t>
            </a:fld>
            <a:endParaRPr lang="en-US" dirty="0"/>
          </a:p>
        </p:txBody>
      </p:sp>
      <p:pic>
        <p:nvPicPr>
          <p:cNvPr id="5" name="Picture 4">
            <a:extLst>
              <a:ext uri="{FF2B5EF4-FFF2-40B4-BE49-F238E27FC236}">
                <a16:creationId xmlns:a16="http://schemas.microsoft.com/office/drawing/2014/main" id="{F410DEAB-2066-42CC-836B-918F5039ED8A}"/>
              </a:ext>
            </a:extLst>
          </p:cNvPr>
          <p:cNvPicPr>
            <a:picLocks noChangeAspect="1"/>
          </p:cNvPicPr>
          <p:nvPr/>
        </p:nvPicPr>
        <p:blipFill>
          <a:blip r:embed="rId3"/>
          <a:stretch>
            <a:fillRect/>
          </a:stretch>
        </p:blipFill>
        <p:spPr>
          <a:xfrm>
            <a:off x="2315497" y="3742685"/>
            <a:ext cx="2698551" cy="1938909"/>
          </a:xfrm>
          <a:prstGeom prst="rect">
            <a:avLst/>
          </a:prstGeom>
        </p:spPr>
      </p:pic>
      <p:sp>
        <p:nvSpPr>
          <p:cNvPr id="6" name="TextBox 5">
            <a:extLst>
              <a:ext uri="{FF2B5EF4-FFF2-40B4-BE49-F238E27FC236}">
                <a16:creationId xmlns:a16="http://schemas.microsoft.com/office/drawing/2014/main" id="{D3883A3F-3DF3-4779-A3E8-D4495D88D658}"/>
              </a:ext>
            </a:extLst>
          </p:cNvPr>
          <p:cNvSpPr txBox="1"/>
          <p:nvPr/>
        </p:nvSpPr>
        <p:spPr>
          <a:xfrm>
            <a:off x="5014048" y="4948084"/>
            <a:ext cx="2964829" cy="1200329"/>
          </a:xfrm>
          <a:prstGeom prst="rect">
            <a:avLst/>
          </a:prstGeom>
          <a:noFill/>
          <a:ln w="38100">
            <a:solidFill>
              <a:srgbClr val="FF0000"/>
            </a:solidFill>
          </a:ln>
        </p:spPr>
        <p:txBody>
          <a:bodyPr wrap="square" rtlCol="0">
            <a:spAutoFit/>
          </a:bodyPr>
          <a:lstStyle/>
          <a:p>
            <a:pPr algn="ctr"/>
            <a:r>
              <a:rPr lang="en-US" dirty="0">
                <a:solidFill>
                  <a:srgbClr val="FF0000"/>
                </a:solidFill>
              </a:rPr>
              <a:t>We use a “stack” data structure to record the [row][col] of the navigator at each step through the maze</a:t>
            </a:r>
          </a:p>
        </p:txBody>
      </p:sp>
      <p:cxnSp>
        <p:nvCxnSpPr>
          <p:cNvPr id="14" name="Straight Arrow Connector 13">
            <a:extLst>
              <a:ext uri="{FF2B5EF4-FFF2-40B4-BE49-F238E27FC236}">
                <a16:creationId xmlns:a16="http://schemas.microsoft.com/office/drawing/2014/main" id="{80D1D34F-11E2-4460-A494-0A5665CE26D8}"/>
              </a:ext>
            </a:extLst>
          </p:cNvPr>
          <p:cNvCxnSpPr>
            <a:cxnSpLocks/>
          </p:cNvCxnSpPr>
          <p:nvPr/>
        </p:nvCxnSpPr>
        <p:spPr>
          <a:xfrm flipV="1">
            <a:off x="3370006" y="3119842"/>
            <a:ext cx="501446" cy="2354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B813ACC-B3C4-455B-AC76-A4A79E1643A6}"/>
              </a:ext>
            </a:extLst>
          </p:cNvPr>
          <p:cNvCxnSpPr>
            <a:cxnSpLocks/>
          </p:cNvCxnSpPr>
          <p:nvPr/>
        </p:nvCxnSpPr>
        <p:spPr>
          <a:xfrm>
            <a:off x="4756355" y="2892862"/>
            <a:ext cx="699253" cy="11998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33C849-FD07-4C89-9040-6A0FB4624C66}"/>
              </a:ext>
            </a:extLst>
          </p:cNvPr>
          <p:cNvCxnSpPr>
            <a:cxnSpLocks/>
          </p:cNvCxnSpPr>
          <p:nvPr/>
        </p:nvCxnSpPr>
        <p:spPr>
          <a:xfrm flipV="1">
            <a:off x="6312310" y="4092677"/>
            <a:ext cx="501445" cy="2277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Line Callout 2 2">
            <a:extLst>
              <a:ext uri="{FF2B5EF4-FFF2-40B4-BE49-F238E27FC236}">
                <a16:creationId xmlns:a16="http://schemas.microsoft.com/office/drawing/2014/main" id="{59EF8410-D102-4BE4-95F9-AF7F166FED3D}"/>
              </a:ext>
            </a:extLst>
          </p:cNvPr>
          <p:cNvSpPr/>
          <p:nvPr/>
        </p:nvSpPr>
        <p:spPr>
          <a:xfrm>
            <a:off x="833019" y="1378288"/>
            <a:ext cx="1062681" cy="247135"/>
          </a:xfrm>
          <a:prstGeom prst="borderCallout2">
            <a:avLst>
              <a:gd name="adj1" fmla="val 57030"/>
              <a:gd name="adj2" fmla="val 103457"/>
              <a:gd name="adj3" fmla="val 321734"/>
              <a:gd name="adj4" fmla="val 129482"/>
              <a:gd name="adj5" fmla="val 321451"/>
              <a:gd name="adj6" fmla="val 152411"/>
            </a:avLst>
          </a:pr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Entrance</a:t>
            </a:r>
          </a:p>
        </p:txBody>
      </p:sp>
      <p:grpSp>
        <p:nvGrpSpPr>
          <p:cNvPr id="7" name="Group 6">
            <a:extLst>
              <a:ext uri="{FF2B5EF4-FFF2-40B4-BE49-F238E27FC236}">
                <a16:creationId xmlns:a16="http://schemas.microsoft.com/office/drawing/2014/main" id="{A249A114-8597-497D-EE67-7E8237187A09}"/>
              </a:ext>
            </a:extLst>
          </p:cNvPr>
          <p:cNvGrpSpPr/>
          <p:nvPr/>
        </p:nvGrpSpPr>
        <p:grpSpPr>
          <a:xfrm>
            <a:off x="3933497" y="2985927"/>
            <a:ext cx="882869" cy="338554"/>
            <a:chOff x="3933497" y="2985927"/>
            <a:chExt cx="882869" cy="338554"/>
          </a:xfrm>
        </p:grpSpPr>
        <p:sp>
          <p:nvSpPr>
            <p:cNvPr id="3" name="Rectangle 2">
              <a:extLst>
                <a:ext uri="{FF2B5EF4-FFF2-40B4-BE49-F238E27FC236}">
                  <a16:creationId xmlns:a16="http://schemas.microsoft.com/office/drawing/2014/main" id="{0C172CDA-F87C-9583-6555-DAFF8DBC3123}"/>
                </a:ext>
              </a:extLst>
            </p:cNvPr>
            <p:cNvSpPr/>
            <p:nvPr/>
          </p:nvSpPr>
          <p:spPr>
            <a:xfrm>
              <a:off x="3933497" y="3019097"/>
              <a:ext cx="882869" cy="2567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A21B894-F0F6-E128-3277-85C65CC00E5E}"/>
                </a:ext>
              </a:extLst>
            </p:cNvPr>
            <p:cNvSpPr txBox="1"/>
            <p:nvPr/>
          </p:nvSpPr>
          <p:spPr>
            <a:xfrm>
              <a:off x="4050986" y="2985927"/>
              <a:ext cx="751092" cy="338554"/>
            </a:xfrm>
            <a:prstGeom prst="rect">
              <a:avLst/>
            </a:prstGeom>
            <a:noFill/>
          </p:spPr>
          <p:txBody>
            <a:bodyPr wrap="square" rtlCol="0">
              <a:spAutoFit/>
            </a:bodyPr>
            <a:lstStyle/>
            <a:p>
              <a:pPr algn="ctr"/>
              <a:r>
                <a:rPr lang="en-US" sz="1600" dirty="0"/>
                <a:t>pop()</a:t>
              </a:r>
            </a:p>
          </p:txBody>
        </p:sp>
      </p:grpSp>
      <p:grpSp>
        <p:nvGrpSpPr>
          <p:cNvPr id="15" name="Group 14">
            <a:extLst>
              <a:ext uri="{FF2B5EF4-FFF2-40B4-BE49-F238E27FC236}">
                <a16:creationId xmlns:a16="http://schemas.microsoft.com/office/drawing/2014/main" id="{72CAB0DA-70A2-5188-773A-F01152738AD2}"/>
              </a:ext>
            </a:extLst>
          </p:cNvPr>
          <p:cNvGrpSpPr/>
          <p:nvPr/>
        </p:nvGrpSpPr>
        <p:grpSpPr>
          <a:xfrm>
            <a:off x="6813755" y="3951698"/>
            <a:ext cx="882869" cy="338554"/>
            <a:chOff x="3933497" y="2985927"/>
            <a:chExt cx="882869" cy="338554"/>
          </a:xfrm>
        </p:grpSpPr>
        <p:sp>
          <p:nvSpPr>
            <p:cNvPr id="16" name="Rectangle 15">
              <a:extLst>
                <a:ext uri="{FF2B5EF4-FFF2-40B4-BE49-F238E27FC236}">
                  <a16:creationId xmlns:a16="http://schemas.microsoft.com/office/drawing/2014/main" id="{A067D13D-9FE6-45FC-1420-964D780DE026}"/>
                </a:ext>
              </a:extLst>
            </p:cNvPr>
            <p:cNvSpPr/>
            <p:nvPr/>
          </p:nvSpPr>
          <p:spPr>
            <a:xfrm>
              <a:off x="3933497" y="3019097"/>
              <a:ext cx="882869" cy="2567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5BB6349-2094-28C0-2CB3-C17B711D6976}"/>
                </a:ext>
              </a:extLst>
            </p:cNvPr>
            <p:cNvSpPr txBox="1"/>
            <p:nvPr/>
          </p:nvSpPr>
          <p:spPr>
            <a:xfrm>
              <a:off x="4050986" y="2985927"/>
              <a:ext cx="751092" cy="338554"/>
            </a:xfrm>
            <a:prstGeom prst="rect">
              <a:avLst/>
            </a:prstGeom>
            <a:noFill/>
          </p:spPr>
          <p:txBody>
            <a:bodyPr wrap="square" rtlCol="0">
              <a:spAutoFit/>
            </a:bodyPr>
            <a:lstStyle/>
            <a:p>
              <a:pPr algn="ctr"/>
              <a:r>
                <a:rPr lang="en-US" sz="1600" dirty="0"/>
                <a:t>pop()</a:t>
              </a:r>
            </a:p>
          </p:txBody>
        </p:sp>
      </p:grpSp>
    </p:spTree>
    <p:extLst>
      <p:ext uri="{BB962C8B-B14F-4D97-AF65-F5344CB8AC3E}">
        <p14:creationId xmlns:p14="http://schemas.microsoft.com/office/powerpoint/2010/main" val="31764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8098-A433-42DB-2223-D841D502CB5D}"/>
              </a:ext>
            </a:extLst>
          </p:cNvPr>
          <p:cNvSpPr>
            <a:spLocks noGrp="1"/>
          </p:cNvSpPr>
          <p:nvPr>
            <p:ph type="title"/>
          </p:nvPr>
        </p:nvSpPr>
        <p:spPr>
          <a:xfrm>
            <a:off x="4921902" y="365126"/>
            <a:ext cx="3593447" cy="1325563"/>
          </a:xfrm>
        </p:spPr>
        <p:txBody>
          <a:bodyPr>
            <a:normAutofit/>
          </a:bodyPr>
          <a:lstStyle/>
          <a:p>
            <a:pPr algn="ctr"/>
            <a:r>
              <a:rPr lang="en-US" sz="3200" b="1" dirty="0">
                <a:solidFill>
                  <a:srgbClr val="0070C0"/>
                </a:solidFill>
                <a:latin typeface="+mn-lt"/>
              </a:rPr>
              <a:t>View</a:t>
            </a:r>
            <a:r>
              <a:rPr lang="en-US" sz="3200" dirty="0">
                <a:latin typeface="+mn-lt"/>
              </a:rPr>
              <a:t> </a:t>
            </a:r>
            <a:r>
              <a:rPr lang="en-US" sz="2800" dirty="0">
                <a:latin typeface="+mn-lt"/>
              </a:rPr>
              <a:t>maze_search.py</a:t>
            </a:r>
          </a:p>
        </p:txBody>
      </p:sp>
      <p:sp>
        <p:nvSpPr>
          <p:cNvPr id="4" name="Slide Number Placeholder 3">
            <a:extLst>
              <a:ext uri="{FF2B5EF4-FFF2-40B4-BE49-F238E27FC236}">
                <a16:creationId xmlns:a16="http://schemas.microsoft.com/office/drawing/2014/main" id="{822C3D56-242D-3350-AA5F-26041A78CF7B}"/>
              </a:ext>
            </a:extLst>
          </p:cNvPr>
          <p:cNvSpPr>
            <a:spLocks noGrp="1"/>
          </p:cNvSpPr>
          <p:nvPr>
            <p:ph type="sldNum" sz="quarter" idx="12"/>
          </p:nvPr>
        </p:nvSpPr>
        <p:spPr/>
        <p:txBody>
          <a:bodyPr/>
          <a:lstStyle/>
          <a:p>
            <a:fld id="{650AD656-6FF9-465D-B7B0-1CD0DD39CD23}" type="slidenum">
              <a:rPr lang="en-US" smtClean="0"/>
              <a:pPr/>
              <a:t>26</a:t>
            </a:fld>
            <a:endParaRPr lang="en-US" dirty="0"/>
          </a:p>
        </p:txBody>
      </p:sp>
      <p:pic>
        <p:nvPicPr>
          <p:cNvPr id="7" name="Picture 6">
            <a:extLst>
              <a:ext uri="{FF2B5EF4-FFF2-40B4-BE49-F238E27FC236}">
                <a16:creationId xmlns:a16="http://schemas.microsoft.com/office/drawing/2014/main" id="{B8EF5664-CC7E-1DB3-0DC3-274509EC06C1}"/>
              </a:ext>
            </a:extLst>
          </p:cNvPr>
          <p:cNvPicPr>
            <a:picLocks noChangeAspect="1"/>
          </p:cNvPicPr>
          <p:nvPr/>
        </p:nvPicPr>
        <p:blipFill>
          <a:blip r:embed="rId3"/>
          <a:stretch>
            <a:fillRect/>
          </a:stretch>
        </p:blipFill>
        <p:spPr>
          <a:xfrm>
            <a:off x="443050" y="365126"/>
            <a:ext cx="3348557" cy="6257103"/>
          </a:xfrm>
          <a:prstGeom prst="rect">
            <a:avLst/>
          </a:prstGeom>
        </p:spPr>
      </p:pic>
      <p:grpSp>
        <p:nvGrpSpPr>
          <p:cNvPr id="61" name="Group 60">
            <a:extLst>
              <a:ext uri="{FF2B5EF4-FFF2-40B4-BE49-F238E27FC236}">
                <a16:creationId xmlns:a16="http://schemas.microsoft.com/office/drawing/2014/main" id="{4DF7809A-AED6-2F4E-923C-35018706C8C1}"/>
              </a:ext>
            </a:extLst>
          </p:cNvPr>
          <p:cNvGrpSpPr/>
          <p:nvPr/>
        </p:nvGrpSpPr>
        <p:grpSpPr>
          <a:xfrm>
            <a:off x="2540000" y="341010"/>
            <a:ext cx="1076632" cy="369332"/>
            <a:chOff x="4968362" y="2079211"/>
            <a:chExt cx="1076632" cy="369332"/>
          </a:xfrm>
        </p:grpSpPr>
        <p:cxnSp>
          <p:nvCxnSpPr>
            <p:cNvPr id="62" name="Straight Arrow Connector 61">
              <a:extLst>
                <a:ext uri="{FF2B5EF4-FFF2-40B4-BE49-F238E27FC236}">
                  <a16:creationId xmlns:a16="http://schemas.microsoft.com/office/drawing/2014/main" id="{F221C853-2C1C-2018-A70E-BDFAD58F5F97}"/>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ED20330-C352-E9B2-8061-71531457A7F7}"/>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64" name="Group 63">
            <a:extLst>
              <a:ext uri="{FF2B5EF4-FFF2-40B4-BE49-F238E27FC236}">
                <a16:creationId xmlns:a16="http://schemas.microsoft.com/office/drawing/2014/main" id="{B650417C-4C8F-83E0-B8A7-FD90D3D61BC1}"/>
              </a:ext>
            </a:extLst>
          </p:cNvPr>
          <p:cNvGrpSpPr/>
          <p:nvPr/>
        </p:nvGrpSpPr>
        <p:grpSpPr>
          <a:xfrm>
            <a:off x="2393379" y="517793"/>
            <a:ext cx="1076632" cy="369332"/>
            <a:chOff x="4704120" y="2356972"/>
            <a:chExt cx="1076632" cy="369332"/>
          </a:xfrm>
        </p:grpSpPr>
        <p:cxnSp>
          <p:nvCxnSpPr>
            <p:cNvPr id="65" name="Straight Arrow Connector 64">
              <a:extLst>
                <a:ext uri="{FF2B5EF4-FFF2-40B4-BE49-F238E27FC236}">
                  <a16:creationId xmlns:a16="http://schemas.microsoft.com/office/drawing/2014/main" id="{2DECFCE0-1B53-AC82-DE28-D94202014911}"/>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DE3CCAA-872E-301B-A1E3-10831C6A50D2}"/>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67" name="Group 66">
            <a:extLst>
              <a:ext uri="{FF2B5EF4-FFF2-40B4-BE49-F238E27FC236}">
                <a16:creationId xmlns:a16="http://schemas.microsoft.com/office/drawing/2014/main" id="{2D75A2D3-BD7C-A7E9-DC39-B66F4A6EAA82}"/>
              </a:ext>
            </a:extLst>
          </p:cNvPr>
          <p:cNvGrpSpPr/>
          <p:nvPr/>
        </p:nvGrpSpPr>
        <p:grpSpPr>
          <a:xfrm>
            <a:off x="2278399" y="859007"/>
            <a:ext cx="1068643" cy="369332"/>
            <a:chOff x="3647644" y="4910075"/>
            <a:chExt cx="1068643" cy="369332"/>
          </a:xfrm>
        </p:grpSpPr>
        <p:sp>
          <p:nvSpPr>
            <p:cNvPr id="68" name="TextBox 67">
              <a:extLst>
                <a:ext uri="{FF2B5EF4-FFF2-40B4-BE49-F238E27FC236}">
                  <a16:creationId xmlns:a16="http://schemas.microsoft.com/office/drawing/2014/main" id="{32788143-44E9-2624-4E1F-7A6B0E8CE360}"/>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9" name="Straight Arrow Connector 68">
              <a:extLst>
                <a:ext uri="{FF2B5EF4-FFF2-40B4-BE49-F238E27FC236}">
                  <a16:creationId xmlns:a16="http://schemas.microsoft.com/office/drawing/2014/main" id="{05FEE7E4-2486-1711-3B16-EBAFD748866F}"/>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6199BF21-641F-70FB-8FA2-9BEC321A012D}"/>
              </a:ext>
            </a:extLst>
          </p:cNvPr>
          <p:cNvGrpSpPr/>
          <p:nvPr/>
        </p:nvGrpSpPr>
        <p:grpSpPr>
          <a:xfrm>
            <a:off x="2706446" y="1027907"/>
            <a:ext cx="1064340" cy="369332"/>
            <a:chOff x="3647644" y="5421073"/>
            <a:chExt cx="1064340" cy="369332"/>
          </a:xfrm>
        </p:grpSpPr>
        <p:sp>
          <p:nvSpPr>
            <p:cNvPr id="71" name="TextBox 70">
              <a:extLst>
                <a:ext uri="{FF2B5EF4-FFF2-40B4-BE49-F238E27FC236}">
                  <a16:creationId xmlns:a16="http://schemas.microsoft.com/office/drawing/2014/main" id="{2B2B20BE-1869-6D46-0149-918C78B1341D}"/>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72" name="Straight Arrow Connector 71">
              <a:extLst>
                <a:ext uri="{FF2B5EF4-FFF2-40B4-BE49-F238E27FC236}">
                  <a16:creationId xmlns:a16="http://schemas.microsoft.com/office/drawing/2014/main" id="{60D835F1-AABC-4AA0-6E90-69E52CE800A6}"/>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C01C94C0-E3B6-E03D-0CB0-A48EE28B2CC2}"/>
              </a:ext>
            </a:extLst>
          </p:cNvPr>
          <p:cNvGrpSpPr/>
          <p:nvPr/>
        </p:nvGrpSpPr>
        <p:grpSpPr>
          <a:xfrm>
            <a:off x="1868080" y="1193388"/>
            <a:ext cx="1068643" cy="369332"/>
            <a:chOff x="3647644" y="5359159"/>
            <a:chExt cx="1068643" cy="369332"/>
          </a:xfrm>
        </p:grpSpPr>
        <p:sp>
          <p:nvSpPr>
            <p:cNvPr id="74" name="TextBox 73">
              <a:extLst>
                <a:ext uri="{FF2B5EF4-FFF2-40B4-BE49-F238E27FC236}">
                  <a16:creationId xmlns:a16="http://schemas.microsoft.com/office/drawing/2014/main" id="{88CDFB8C-5C82-EE23-6ABD-17E7A4072028}"/>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75" name="Straight Arrow Connector 74">
              <a:extLst>
                <a:ext uri="{FF2B5EF4-FFF2-40B4-BE49-F238E27FC236}">
                  <a16:creationId xmlns:a16="http://schemas.microsoft.com/office/drawing/2014/main" id="{260F1F51-35B6-A2C5-EFC5-ADD0C53560C5}"/>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0ED46A81-5311-3EDF-78EC-69C1A117E5CE}"/>
              </a:ext>
            </a:extLst>
          </p:cNvPr>
          <p:cNvGrpSpPr/>
          <p:nvPr/>
        </p:nvGrpSpPr>
        <p:grpSpPr>
          <a:xfrm>
            <a:off x="2693996" y="1698234"/>
            <a:ext cx="1076632" cy="369332"/>
            <a:chOff x="2157212" y="5356391"/>
            <a:chExt cx="1076632" cy="369332"/>
          </a:xfrm>
        </p:grpSpPr>
        <p:sp>
          <p:nvSpPr>
            <p:cNvPr id="77" name="TextBox 76">
              <a:extLst>
                <a:ext uri="{FF2B5EF4-FFF2-40B4-BE49-F238E27FC236}">
                  <a16:creationId xmlns:a16="http://schemas.microsoft.com/office/drawing/2014/main" id="{9B907E91-CE19-F77C-93A0-F15DCAF8BCBC}"/>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78" name="Straight Arrow Connector 77">
              <a:extLst>
                <a:ext uri="{FF2B5EF4-FFF2-40B4-BE49-F238E27FC236}">
                  <a16:creationId xmlns:a16="http://schemas.microsoft.com/office/drawing/2014/main" id="{E4176A6E-C132-B72C-2A7C-EDA0F9AC6351}"/>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9DF4BA65-3800-6ABF-CE99-1F28B8E5C1D9}"/>
              </a:ext>
            </a:extLst>
          </p:cNvPr>
          <p:cNvGrpSpPr/>
          <p:nvPr/>
        </p:nvGrpSpPr>
        <p:grpSpPr>
          <a:xfrm>
            <a:off x="2819104" y="1857751"/>
            <a:ext cx="1076632" cy="369332"/>
            <a:chOff x="2157212" y="5356391"/>
            <a:chExt cx="1076632" cy="369332"/>
          </a:xfrm>
        </p:grpSpPr>
        <p:sp>
          <p:nvSpPr>
            <p:cNvPr id="80" name="TextBox 79">
              <a:extLst>
                <a:ext uri="{FF2B5EF4-FFF2-40B4-BE49-F238E27FC236}">
                  <a16:creationId xmlns:a16="http://schemas.microsoft.com/office/drawing/2014/main" id="{0FEA5C63-B58D-24C5-0D4D-AA66AFA66D10}"/>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81" name="Straight Arrow Connector 80">
              <a:extLst>
                <a:ext uri="{FF2B5EF4-FFF2-40B4-BE49-F238E27FC236}">
                  <a16:creationId xmlns:a16="http://schemas.microsoft.com/office/drawing/2014/main" id="{FA0434E3-8C88-E668-3329-A48F5A19EB89}"/>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553FEC33-CAB1-7069-E1A8-4E14FE95A0D9}"/>
              </a:ext>
            </a:extLst>
          </p:cNvPr>
          <p:cNvGrpSpPr/>
          <p:nvPr/>
        </p:nvGrpSpPr>
        <p:grpSpPr>
          <a:xfrm>
            <a:off x="3609161" y="2037934"/>
            <a:ext cx="1076632" cy="369332"/>
            <a:chOff x="2157212" y="5356391"/>
            <a:chExt cx="1076632" cy="369332"/>
          </a:xfrm>
        </p:grpSpPr>
        <p:sp>
          <p:nvSpPr>
            <p:cNvPr id="83" name="TextBox 82">
              <a:extLst>
                <a:ext uri="{FF2B5EF4-FFF2-40B4-BE49-F238E27FC236}">
                  <a16:creationId xmlns:a16="http://schemas.microsoft.com/office/drawing/2014/main" id="{022F051B-D0B8-93B8-0D44-606BA7120F31}"/>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84" name="Straight Arrow Connector 83">
              <a:extLst>
                <a:ext uri="{FF2B5EF4-FFF2-40B4-BE49-F238E27FC236}">
                  <a16:creationId xmlns:a16="http://schemas.microsoft.com/office/drawing/2014/main" id="{CF30957D-8555-4350-8D51-93E22D108214}"/>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74F75870-596B-3066-2CEA-CBEDEA42D0FB}"/>
              </a:ext>
            </a:extLst>
          </p:cNvPr>
          <p:cNvGrpSpPr/>
          <p:nvPr/>
        </p:nvGrpSpPr>
        <p:grpSpPr>
          <a:xfrm>
            <a:off x="1666435" y="1521789"/>
            <a:ext cx="1076632" cy="369332"/>
            <a:chOff x="2157212" y="5356391"/>
            <a:chExt cx="1076632" cy="369332"/>
          </a:xfrm>
        </p:grpSpPr>
        <p:sp>
          <p:nvSpPr>
            <p:cNvPr id="86" name="TextBox 85">
              <a:extLst>
                <a:ext uri="{FF2B5EF4-FFF2-40B4-BE49-F238E27FC236}">
                  <a16:creationId xmlns:a16="http://schemas.microsoft.com/office/drawing/2014/main" id="{4586F9CE-302F-DEE7-BCEA-269FC17C4EE6}"/>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87" name="Straight Arrow Connector 86">
              <a:extLst>
                <a:ext uri="{FF2B5EF4-FFF2-40B4-BE49-F238E27FC236}">
                  <a16:creationId xmlns:a16="http://schemas.microsoft.com/office/drawing/2014/main" id="{1BCBD649-EEF3-4A4A-AE50-4A215DBED557}"/>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89D8F2CD-FB2C-7CC0-2BE6-E8B7E5C6079D}"/>
              </a:ext>
            </a:extLst>
          </p:cNvPr>
          <p:cNvGrpSpPr/>
          <p:nvPr/>
        </p:nvGrpSpPr>
        <p:grpSpPr>
          <a:xfrm>
            <a:off x="3542766" y="2214061"/>
            <a:ext cx="1076632" cy="369332"/>
            <a:chOff x="2157212" y="5356391"/>
            <a:chExt cx="1076632" cy="369332"/>
          </a:xfrm>
        </p:grpSpPr>
        <p:sp>
          <p:nvSpPr>
            <p:cNvPr id="89" name="TextBox 88">
              <a:extLst>
                <a:ext uri="{FF2B5EF4-FFF2-40B4-BE49-F238E27FC236}">
                  <a16:creationId xmlns:a16="http://schemas.microsoft.com/office/drawing/2014/main" id="{1DAC5321-9AB1-C0FB-C784-BC4B38550FFA}"/>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90" name="Straight Arrow Connector 89">
              <a:extLst>
                <a:ext uri="{FF2B5EF4-FFF2-40B4-BE49-F238E27FC236}">
                  <a16:creationId xmlns:a16="http://schemas.microsoft.com/office/drawing/2014/main" id="{E759E809-636C-5FE1-E5EF-2F6ACA3759D5}"/>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2C29C02F-22D2-19E1-609A-3C726006B051}"/>
              </a:ext>
            </a:extLst>
          </p:cNvPr>
          <p:cNvPicPr>
            <a:picLocks noChangeAspect="1"/>
          </p:cNvPicPr>
          <p:nvPr/>
        </p:nvPicPr>
        <p:blipFill>
          <a:blip r:embed="rId4"/>
          <a:stretch>
            <a:fillRect/>
          </a:stretch>
        </p:blipFill>
        <p:spPr>
          <a:xfrm>
            <a:off x="5090938" y="1857751"/>
            <a:ext cx="3247619" cy="514286"/>
          </a:xfrm>
          <a:prstGeom prst="rect">
            <a:avLst/>
          </a:prstGeom>
        </p:spPr>
      </p:pic>
      <p:pic>
        <p:nvPicPr>
          <p:cNvPr id="11" name="Picture 10">
            <a:extLst>
              <a:ext uri="{FF2B5EF4-FFF2-40B4-BE49-F238E27FC236}">
                <a16:creationId xmlns:a16="http://schemas.microsoft.com/office/drawing/2014/main" id="{62748074-8B05-49FC-5DF2-DA34E5F9BDC9}"/>
              </a:ext>
            </a:extLst>
          </p:cNvPr>
          <p:cNvPicPr>
            <a:picLocks noChangeAspect="1"/>
          </p:cNvPicPr>
          <p:nvPr/>
        </p:nvPicPr>
        <p:blipFill>
          <a:blip r:embed="rId5"/>
          <a:stretch>
            <a:fillRect/>
          </a:stretch>
        </p:blipFill>
        <p:spPr>
          <a:xfrm>
            <a:off x="5090938" y="3148105"/>
            <a:ext cx="2933333" cy="1476190"/>
          </a:xfrm>
          <a:prstGeom prst="rect">
            <a:avLst/>
          </a:prstGeom>
        </p:spPr>
      </p:pic>
      <p:grpSp>
        <p:nvGrpSpPr>
          <p:cNvPr id="91" name="Group 90">
            <a:extLst>
              <a:ext uri="{FF2B5EF4-FFF2-40B4-BE49-F238E27FC236}">
                <a16:creationId xmlns:a16="http://schemas.microsoft.com/office/drawing/2014/main" id="{1D4519A4-93FE-ECCA-8BC0-76AFAE7A3A2B}"/>
              </a:ext>
            </a:extLst>
          </p:cNvPr>
          <p:cNvGrpSpPr/>
          <p:nvPr/>
        </p:nvGrpSpPr>
        <p:grpSpPr>
          <a:xfrm>
            <a:off x="7401226" y="3119832"/>
            <a:ext cx="1076632" cy="369332"/>
            <a:chOff x="4968362" y="2079211"/>
            <a:chExt cx="1076632" cy="369332"/>
          </a:xfrm>
        </p:grpSpPr>
        <p:cxnSp>
          <p:nvCxnSpPr>
            <p:cNvPr id="92" name="Straight Arrow Connector 91">
              <a:extLst>
                <a:ext uri="{FF2B5EF4-FFF2-40B4-BE49-F238E27FC236}">
                  <a16:creationId xmlns:a16="http://schemas.microsoft.com/office/drawing/2014/main" id="{F4339199-14ED-0821-2D75-005C27E1BC8B}"/>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6A31F479-A071-2D68-C6FC-FD7FF66E2F75}"/>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94" name="Group 93">
            <a:extLst>
              <a:ext uri="{FF2B5EF4-FFF2-40B4-BE49-F238E27FC236}">
                <a16:creationId xmlns:a16="http://schemas.microsoft.com/office/drawing/2014/main" id="{69F62643-AFAA-C0B5-AC08-E9AE7AC6B305}"/>
              </a:ext>
            </a:extLst>
          </p:cNvPr>
          <p:cNvGrpSpPr/>
          <p:nvPr/>
        </p:nvGrpSpPr>
        <p:grpSpPr>
          <a:xfrm>
            <a:off x="7748063" y="3328089"/>
            <a:ext cx="1076632" cy="369332"/>
            <a:chOff x="4704120" y="2356972"/>
            <a:chExt cx="1076632" cy="369332"/>
          </a:xfrm>
        </p:grpSpPr>
        <p:cxnSp>
          <p:nvCxnSpPr>
            <p:cNvPr id="95" name="Straight Arrow Connector 94">
              <a:extLst>
                <a:ext uri="{FF2B5EF4-FFF2-40B4-BE49-F238E27FC236}">
                  <a16:creationId xmlns:a16="http://schemas.microsoft.com/office/drawing/2014/main" id="{018F4DC9-1D38-5908-500D-0CD3BBBE2837}"/>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FA7D133-1A61-D0C3-B268-21501F638FA6}"/>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97" name="Group 96">
            <a:extLst>
              <a:ext uri="{FF2B5EF4-FFF2-40B4-BE49-F238E27FC236}">
                <a16:creationId xmlns:a16="http://schemas.microsoft.com/office/drawing/2014/main" id="{669A59C6-A1B5-BF49-1787-92DFDC871D73}"/>
              </a:ext>
            </a:extLst>
          </p:cNvPr>
          <p:cNvGrpSpPr/>
          <p:nvPr/>
        </p:nvGrpSpPr>
        <p:grpSpPr>
          <a:xfrm>
            <a:off x="7132487" y="3540517"/>
            <a:ext cx="1068643" cy="369332"/>
            <a:chOff x="3647644" y="4910075"/>
            <a:chExt cx="1068643" cy="369332"/>
          </a:xfrm>
        </p:grpSpPr>
        <p:sp>
          <p:nvSpPr>
            <p:cNvPr id="98" name="TextBox 97">
              <a:extLst>
                <a:ext uri="{FF2B5EF4-FFF2-40B4-BE49-F238E27FC236}">
                  <a16:creationId xmlns:a16="http://schemas.microsoft.com/office/drawing/2014/main" id="{3B584ABF-DD20-3FD8-2DAF-C68A2B01F172}"/>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99" name="Straight Arrow Connector 98">
              <a:extLst>
                <a:ext uri="{FF2B5EF4-FFF2-40B4-BE49-F238E27FC236}">
                  <a16:creationId xmlns:a16="http://schemas.microsoft.com/office/drawing/2014/main" id="{2980F86F-1918-0508-0BBD-C1CB9DF85CB6}"/>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0121F16A-8705-AFAD-F51E-391AD186B957}"/>
              </a:ext>
            </a:extLst>
          </p:cNvPr>
          <p:cNvGrpSpPr/>
          <p:nvPr/>
        </p:nvGrpSpPr>
        <p:grpSpPr>
          <a:xfrm>
            <a:off x="7925165" y="3767371"/>
            <a:ext cx="1064340" cy="369332"/>
            <a:chOff x="3647644" y="5421073"/>
            <a:chExt cx="1064340" cy="369332"/>
          </a:xfrm>
        </p:grpSpPr>
        <p:sp>
          <p:nvSpPr>
            <p:cNvPr id="101" name="TextBox 100">
              <a:extLst>
                <a:ext uri="{FF2B5EF4-FFF2-40B4-BE49-F238E27FC236}">
                  <a16:creationId xmlns:a16="http://schemas.microsoft.com/office/drawing/2014/main" id="{2937A636-2723-6920-141C-E64C7B489852}"/>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02" name="Straight Arrow Connector 101">
              <a:extLst>
                <a:ext uri="{FF2B5EF4-FFF2-40B4-BE49-F238E27FC236}">
                  <a16:creationId xmlns:a16="http://schemas.microsoft.com/office/drawing/2014/main" id="{97BD8CED-9A05-C552-3F06-68E63455FF4C}"/>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1118C037-6E75-27F9-FFD9-6156D1299AA8}"/>
              </a:ext>
            </a:extLst>
          </p:cNvPr>
          <p:cNvGrpSpPr/>
          <p:nvPr/>
        </p:nvGrpSpPr>
        <p:grpSpPr>
          <a:xfrm>
            <a:off x="7276414" y="3984850"/>
            <a:ext cx="1068643" cy="369332"/>
            <a:chOff x="3647644" y="5359159"/>
            <a:chExt cx="1068643" cy="369332"/>
          </a:xfrm>
        </p:grpSpPr>
        <p:sp>
          <p:nvSpPr>
            <p:cNvPr id="104" name="TextBox 103">
              <a:extLst>
                <a:ext uri="{FF2B5EF4-FFF2-40B4-BE49-F238E27FC236}">
                  <a16:creationId xmlns:a16="http://schemas.microsoft.com/office/drawing/2014/main" id="{7E3FA565-AA10-F125-674B-7E2688E07589}"/>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05" name="Straight Arrow Connector 104">
              <a:extLst>
                <a:ext uri="{FF2B5EF4-FFF2-40B4-BE49-F238E27FC236}">
                  <a16:creationId xmlns:a16="http://schemas.microsoft.com/office/drawing/2014/main" id="{FFB3DE2F-BC3E-287A-64FB-672B7DA198FE}"/>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4BDFD9A7-26B2-7460-1C3C-11D10029F93E}"/>
              </a:ext>
            </a:extLst>
          </p:cNvPr>
          <p:cNvGrpSpPr/>
          <p:nvPr/>
        </p:nvGrpSpPr>
        <p:grpSpPr>
          <a:xfrm>
            <a:off x="6721632" y="4208095"/>
            <a:ext cx="1076632" cy="369332"/>
            <a:chOff x="2157212" y="5356391"/>
            <a:chExt cx="1076632" cy="369332"/>
          </a:xfrm>
        </p:grpSpPr>
        <p:sp>
          <p:nvSpPr>
            <p:cNvPr id="107" name="TextBox 106">
              <a:extLst>
                <a:ext uri="{FF2B5EF4-FFF2-40B4-BE49-F238E27FC236}">
                  <a16:creationId xmlns:a16="http://schemas.microsoft.com/office/drawing/2014/main" id="{E07AAF18-895F-7754-3077-AE6DCF975AE8}"/>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08" name="Straight Arrow Connector 107">
              <a:extLst>
                <a:ext uri="{FF2B5EF4-FFF2-40B4-BE49-F238E27FC236}">
                  <a16:creationId xmlns:a16="http://schemas.microsoft.com/office/drawing/2014/main" id="{226450A4-8593-D567-37C4-E6BF226B64D1}"/>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031B26FA-AAEF-FDF3-4B8C-5613AE46C4C1}"/>
              </a:ext>
            </a:extLst>
          </p:cNvPr>
          <p:cNvSpPr/>
          <p:nvPr/>
        </p:nvSpPr>
        <p:spPr>
          <a:xfrm>
            <a:off x="3233174" y="2256321"/>
            <a:ext cx="166446" cy="25039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DD2F1B9-642B-99E2-4187-64FF7205CA6E}"/>
              </a:ext>
            </a:extLst>
          </p:cNvPr>
          <p:cNvSpPr/>
          <p:nvPr/>
        </p:nvSpPr>
        <p:spPr>
          <a:xfrm>
            <a:off x="2402859" y="2942816"/>
            <a:ext cx="166446" cy="25039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0F671F6-CEB3-3B3E-0710-1E63B7C1318F}"/>
              </a:ext>
            </a:extLst>
          </p:cNvPr>
          <p:cNvSpPr/>
          <p:nvPr/>
        </p:nvSpPr>
        <p:spPr>
          <a:xfrm>
            <a:off x="2406032" y="4131477"/>
            <a:ext cx="166446" cy="25039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7E5852E-3457-436C-A14F-58B1E85BB63C}"/>
              </a:ext>
            </a:extLst>
          </p:cNvPr>
          <p:cNvSpPr/>
          <p:nvPr/>
        </p:nvSpPr>
        <p:spPr>
          <a:xfrm>
            <a:off x="2409205" y="5320138"/>
            <a:ext cx="166446" cy="25039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B305778-5A43-CD25-5525-1B2C62A8A024}"/>
              </a:ext>
            </a:extLst>
          </p:cNvPr>
          <p:cNvSpPr/>
          <p:nvPr/>
        </p:nvSpPr>
        <p:spPr>
          <a:xfrm>
            <a:off x="2409232" y="1757702"/>
            <a:ext cx="166446" cy="25039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272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right)">
                                      <p:cBhvr>
                                        <p:cTn id="11" dur="500"/>
                                        <p:tgtEl>
                                          <p:spTgt spid="6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ipe(right)">
                                      <p:cBhvr>
                                        <p:cTn id="16" dur="500"/>
                                        <p:tgtEl>
                                          <p:spTgt spid="6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wipe(right)">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wipe(right)">
                                      <p:cBhvr>
                                        <p:cTn id="26" dur="5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right)">
                                      <p:cBhvr>
                                        <p:cTn id="31" dur="500"/>
                                        <p:tgtEl>
                                          <p:spTgt spid="7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right)">
                                      <p:cBhvr>
                                        <p:cTn id="36" dur="500"/>
                                        <p:tgtEl>
                                          <p:spTgt spid="8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wipe(right)">
                                      <p:cBhvr>
                                        <p:cTn id="41" dur="500"/>
                                        <p:tgtEl>
                                          <p:spTgt spid="7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wipe(right)">
                                      <p:cBhvr>
                                        <p:cTn id="46" dur="500"/>
                                        <p:tgtEl>
                                          <p:spTgt spid="7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wipe(right)">
                                      <p:cBhvr>
                                        <p:cTn id="51" dur="500"/>
                                        <p:tgtEl>
                                          <p:spTgt spid="82"/>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up)">
                                      <p:cBhvr>
                                        <p:cTn id="55" dur="500"/>
                                        <p:tgtEl>
                                          <p:spTgt spid="11"/>
                                        </p:tgtEl>
                                      </p:cBhvr>
                                    </p:animEffect>
                                  </p:childTnLst>
                                </p:cTn>
                              </p:par>
                            </p:childTnLst>
                          </p:cTn>
                        </p:par>
                        <p:par>
                          <p:cTn id="56" fill="hold">
                            <p:stCondLst>
                              <p:cond delay="1000"/>
                            </p:stCondLst>
                            <p:childTnLst>
                              <p:par>
                                <p:cTn id="57" presetID="22" presetClass="entr" presetSubtype="2" fill="hold"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wipe(right)">
                                      <p:cBhvr>
                                        <p:cTn id="59" dur="500"/>
                                        <p:tgtEl>
                                          <p:spTgt spid="9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94"/>
                                        </p:tgtEl>
                                        <p:attrNameLst>
                                          <p:attrName>style.visibility</p:attrName>
                                        </p:attrNameLst>
                                      </p:cBhvr>
                                      <p:to>
                                        <p:strVal val="visible"/>
                                      </p:to>
                                    </p:set>
                                    <p:animEffect transition="in" filter="wipe(right)">
                                      <p:cBhvr>
                                        <p:cTn id="64" dur="500"/>
                                        <p:tgtEl>
                                          <p:spTgt spid="9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97"/>
                                        </p:tgtEl>
                                        <p:attrNameLst>
                                          <p:attrName>style.visibility</p:attrName>
                                        </p:attrNameLst>
                                      </p:cBhvr>
                                      <p:to>
                                        <p:strVal val="visible"/>
                                      </p:to>
                                    </p:set>
                                    <p:animEffect transition="in" filter="wipe(right)">
                                      <p:cBhvr>
                                        <p:cTn id="69" dur="500"/>
                                        <p:tgtEl>
                                          <p:spTgt spid="9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100"/>
                                        </p:tgtEl>
                                        <p:attrNameLst>
                                          <p:attrName>style.visibility</p:attrName>
                                        </p:attrNameLst>
                                      </p:cBhvr>
                                      <p:to>
                                        <p:strVal val="visible"/>
                                      </p:to>
                                    </p:set>
                                    <p:animEffect transition="in" filter="wipe(right)">
                                      <p:cBhvr>
                                        <p:cTn id="74" dur="500"/>
                                        <p:tgtEl>
                                          <p:spTgt spid="10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wipe(right)">
                                      <p:cBhvr>
                                        <p:cTn id="79" dur="500"/>
                                        <p:tgtEl>
                                          <p:spTgt spid="10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nodeType="clickEffect">
                                  <p:stCondLst>
                                    <p:cond delay="0"/>
                                  </p:stCondLst>
                                  <p:childTnLst>
                                    <p:set>
                                      <p:cBhvr>
                                        <p:cTn id="83" dur="1" fill="hold">
                                          <p:stCondLst>
                                            <p:cond delay="0"/>
                                          </p:stCondLst>
                                        </p:cTn>
                                        <p:tgtEl>
                                          <p:spTgt spid="106"/>
                                        </p:tgtEl>
                                        <p:attrNameLst>
                                          <p:attrName>style.visibility</p:attrName>
                                        </p:attrNameLst>
                                      </p:cBhvr>
                                      <p:to>
                                        <p:strVal val="visible"/>
                                      </p:to>
                                    </p:set>
                                    <p:animEffect transition="in" filter="wipe(right)">
                                      <p:cBhvr>
                                        <p:cTn id="84" dur="500"/>
                                        <p:tgtEl>
                                          <p:spTgt spid="10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nodeType="click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wipe(right)">
                                      <p:cBhvr>
                                        <p:cTn id="89" dur="500"/>
                                        <p:tgtEl>
                                          <p:spTgt spid="88"/>
                                        </p:tgtEl>
                                      </p:cBhvr>
                                    </p:animEffect>
                                  </p:childTnLst>
                                </p:cTn>
                              </p:par>
                            </p:childTnLst>
                          </p:cTn>
                        </p:par>
                        <p:par>
                          <p:cTn id="90" fill="hold">
                            <p:stCondLst>
                              <p:cond delay="500"/>
                            </p:stCondLst>
                            <p:childTnLst>
                              <p:par>
                                <p:cTn id="91" presetID="16" presetClass="entr" presetSubtype="21" fill="hold" grpId="0" nodeType="after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barn(inVertical)">
                                      <p:cBhvr>
                                        <p:cTn id="93" dur="500"/>
                                        <p:tgtEl>
                                          <p:spTgt spid="12"/>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12"/>
                                        </p:tgtEl>
                                        <p:attrNameLst>
                                          <p:attrName>style.visibility</p:attrName>
                                        </p:attrNameLst>
                                      </p:cBhvr>
                                      <p:to>
                                        <p:strVal val="hidden"/>
                                      </p:to>
                                    </p:set>
                                  </p:childTnLst>
                                </p:cTn>
                              </p:par>
                            </p:childTnLst>
                          </p:cTn>
                        </p:par>
                        <p:par>
                          <p:cTn id="98" fill="hold">
                            <p:stCondLst>
                              <p:cond delay="0"/>
                            </p:stCondLst>
                            <p:childTnLst>
                              <p:par>
                                <p:cTn id="99" presetID="16" presetClass="entr" presetSubtype="21" fill="hold" grpId="0" nodeType="after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barn(inVertical)">
                                      <p:cBhvr>
                                        <p:cTn id="101" dur="500"/>
                                        <p:tgtEl>
                                          <p:spTgt spid="59"/>
                                        </p:tgtEl>
                                      </p:cBhvr>
                                    </p:animEffect>
                                  </p:childTnLst>
                                </p:cTn>
                              </p:par>
                            </p:childTnLst>
                          </p:cTn>
                        </p:par>
                        <p:par>
                          <p:cTn id="102" fill="hold">
                            <p:stCondLst>
                              <p:cond delay="500"/>
                            </p:stCondLst>
                            <p:childTnLst>
                              <p:par>
                                <p:cTn id="103" presetID="16" presetClass="entr" presetSubtype="21" fill="hold" grpId="0" nodeType="after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barn(inVertical)">
                                      <p:cBhvr>
                                        <p:cTn id="105" dur="500"/>
                                        <p:tgtEl>
                                          <p:spTgt spid="56"/>
                                        </p:tgtEl>
                                      </p:cBhvr>
                                    </p:animEffect>
                                  </p:childTnLst>
                                </p:cTn>
                              </p:par>
                            </p:childTnLst>
                          </p:cTn>
                        </p:par>
                        <p:par>
                          <p:cTn id="106" fill="hold">
                            <p:stCondLst>
                              <p:cond delay="1000"/>
                            </p:stCondLst>
                            <p:childTnLst>
                              <p:par>
                                <p:cTn id="107" presetID="16" presetClass="entr" presetSubtype="21" fill="hold" grpId="0" nodeType="afterEffect">
                                  <p:stCondLst>
                                    <p:cond delay="0"/>
                                  </p:stCondLst>
                                  <p:childTnLst>
                                    <p:set>
                                      <p:cBhvr>
                                        <p:cTn id="108" dur="1" fill="hold">
                                          <p:stCondLst>
                                            <p:cond delay="0"/>
                                          </p:stCondLst>
                                        </p:cTn>
                                        <p:tgtEl>
                                          <p:spTgt spid="57"/>
                                        </p:tgtEl>
                                        <p:attrNameLst>
                                          <p:attrName>style.visibility</p:attrName>
                                        </p:attrNameLst>
                                      </p:cBhvr>
                                      <p:to>
                                        <p:strVal val="visible"/>
                                      </p:to>
                                    </p:set>
                                    <p:animEffect transition="in" filter="barn(inVertical)">
                                      <p:cBhvr>
                                        <p:cTn id="109" dur="500"/>
                                        <p:tgtEl>
                                          <p:spTgt spid="57"/>
                                        </p:tgtEl>
                                      </p:cBhvr>
                                    </p:animEffect>
                                  </p:childTnLst>
                                </p:cTn>
                              </p:par>
                            </p:childTnLst>
                          </p:cTn>
                        </p:par>
                        <p:par>
                          <p:cTn id="110" fill="hold">
                            <p:stCondLst>
                              <p:cond delay="1500"/>
                            </p:stCondLst>
                            <p:childTnLst>
                              <p:par>
                                <p:cTn id="111" presetID="16" presetClass="entr" presetSubtype="21" fill="hold" grpId="0" nodeType="afterEffect">
                                  <p:stCondLst>
                                    <p:cond delay="0"/>
                                  </p:stCondLst>
                                  <p:childTnLst>
                                    <p:set>
                                      <p:cBhvr>
                                        <p:cTn id="112" dur="1" fill="hold">
                                          <p:stCondLst>
                                            <p:cond delay="0"/>
                                          </p:stCondLst>
                                        </p:cTn>
                                        <p:tgtEl>
                                          <p:spTgt spid="58"/>
                                        </p:tgtEl>
                                        <p:attrNameLst>
                                          <p:attrName>style.visibility</p:attrName>
                                        </p:attrNameLst>
                                      </p:cBhvr>
                                      <p:to>
                                        <p:strVal val="visible"/>
                                      </p:to>
                                    </p:set>
                                    <p:animEffect transition="in" filter="barn(inVertical)">
                                      <p:cBhvr>
                                        <p:cTn id="1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56" grpId="0" animBg="1"/>
      <p:bldP spid="57" grpId="0" animBg="1"/>
      <p:bldP spid="58" grpId="0" animBg="1"/>
      <p:bldP spid="5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8098-A433-42DB-2223-D841D502CB5D}"/>
              </a:ext>
            </a:extLst>
          </p:cNvPr>
          <p:cNvSpPr>
            <a:spLocks noGrp="1"/>
          </p:cNvSpPr>
          <p:nvPr>
            <p:ph type="title"/>
          </p:nvPr>
        </p:nvSpPr>
        <p:spPr/>
        <p:txBody>
          <a:bodyPr>
            <a:normAutofit/>
          </a:bodyPr>
          <a:lstStyle/>
          <a:p>
            <a:pPr algn="ctr"/>
            <a:r>
              <a:rPr lang="en-US" sz="3200" b="1" dirty="0">
                <a:solidFill>
                  <a:srgbClr val="0070C0"/>
                </a:solidFill>
                <a:latin typeface="+mn-lt"/>
              </a:rPr>
              <a:t>View</a:t>
            </a:r>
            <a:r>
              <a:rPr lang="en-US" sz="3200" dirty="0">
                <a:latin typeface="+mn-lt"/>
              </a:rPr>
              <a:t> maze_search.py</a:t>
            </a:r>
          </a:p>
        </p:txBody>
      </p:sp>
      <p:sp>
        <p:nvSpPr>
          <p:cNvPr id="4" name="Slide Number Placeholder 3">
            <a:extLst>
              <a:ext uri="{FF2B5EF4-FFF2-40B4-BE49-F238E27FC236}">
                <a16:creationId xmlns:a16="http://schemas.microsoft.com/office/drawing/2014/main" id="{822C3D56-242D-3350-AA5F-26041A78CF7B}"/>
              </a:ext>
            </a:extLst>
          </p:cNvPr>
          <p:cNvSpPr>
            <a:spLocks noGrp="1"/>
          </p:cNvSpPr>
          <p:nvPr>
            <p:ph type="sldNum" sz="quarter" idx="12"/>
          </p:nvPr>
        </p:nvSpPr>
        <p:spPr/>
        <p:txBody>
          <a:bodyPr/>
          <a:lstStyle/>
          <a:p>
            <a:fld id="{650AD656-6FF9-465D-B7B0-1CD0DD39CD23}" type="slidenum">
              <a:rPr lang="en-US" smtClean="0"/>
              <a:pPr/>
              <a:t>27</a:t>
            </a:fld>
            <a:endParaRPr lang="en-US" dirty="0"/>
          </a:p>
        </p:txBody>
      </p:sp>
      <p:pic>
        <p:nvPicPr>
          <p:cNvPr id="5" name="Picture 4">
            <a:extLst>
              <a:ext uri="{FF2B5EF4-FFF2-40B4-BE49-F238E27FC236}">
                <a16:creationId xmlns:a16="http://schemas.microsoft.com/office/drawing/2014/main" id="{B989E1F3-1F13-2D13-ABD6-EC94F2967EE0}"/>
              </a:ext>
            </a:extLst>
          </p:cNvPr>
          <p:cNvPicPr>
            <a:picLocks noChangeAspect="1"/>
          </p:cNvPicPr>
          <p:nvPr/>
        </p:nvPicPr>
        <p:blipFill>
          <a:blip r:embed="rId3"/>
          <a:stretch>
            <a:fillRect/>
          </a:stretch>
        </p:blipFill>
        <p:spPr>
          <a:xfrm>
            <a:off x="270216" y="1587386"/>
            <a:ext cx="5302895" cy="4338007"/>
          </a:xfrm>
          <a:prstGeom prst="rect">
            <a:avLst/>
          </a:prstGeom>
        </p:spPr>
      </p:pic>
      <p:pic>
        <p:nvPicPr>
          <p:cNvPr id="8" name="Picture 7">
            <a:extLst>
              <a:ext uri="{FF2B5EF4-FFF2-40B4-BE49-F238E27FC236}">
                <a16:creationId xmlns:a16="http://schemas.microsoft.com/office/drawing/2014/main" id="{42B5DA64-EAA4-C2BA-1EFF-5A8C809FEDCC}"/>
              </a:ext>
            </a:extLst>
          </p:cNvPr>
          <p:cNvPicPr>
            <a:picLocks noChangeAspect="1"/>
          </p:cNvPicPr>
          <p:nvPr/>
        </p:nvPicPr>
        <p:blipFill>
          <a:blip r:embed="rId4"/>
          <a:stretch>
            <a:fillRect/>
          </a:stretch>
        </p:blipFill>
        <p:spPr>
          <a:xfrm>
            <a:off x="3689131" y="4427588"/>
            <a:ext cx="5184653" cy="1372179"/>
          </a:xfrm>
          <a:prstGeom prst="rect">
            <a:avLst/>
          </a:prstGeom>
          <a:ln w="28575">
            <a:solidFill>
              <a:schemeClr val="bg1"/>
            </a:solidFill>
          </a:ln>
          <a:effectLst>
            <a:outerShdw blurRad="50800" dist="38100" dir="2700000" algn="tl" rotWithShape="0">
              <a:prstClr val="black">
                <a:alpha val="40000"/>
              </a:prstClr>
            </a:outerShdw>
          </a:effectLst>
        </p:spPr>
      </p:pic>
      <p:grpSp>
        <p:nvGrpSpPr>
          <p:cNvPr id="61" name="Group 60">
            <a:extLst>
              <a:ext uri="{FF2B5EF4-FFF2-40B4-BE49-F238E27FC236}">
                <a16:creationId xmlns:a16="http://schemas.microsoft.com/office/drawing/2014/main" id="{B6AFADB6-59E3-768A-3773-0737113A0DDD}"/>
              </a:ext>
            </a:extLst>
          </p:cNvPr>
          <p:cNvGrpSpPr/>
          <p:nvPr/>
        </p:nvGrpSpPr>
        <p:grpSpPr>
          <a:xfrm>
            <a:off x="3493813" y="1614716"/>
            <a:ext cx="1076632" cy="369332"/>
            <a:chOff x="4968362" y="2079211"/>
            <a:chExt cx="1076632" cy="369332"/>
          </a:xfrm>
        </p:grpSpPr>
        <p:cxnSp>
          <p:nvCxnSpPr>
            <p:cNvPr id="62" name="Straight Arrow Connector 61">
              <a:extLst>
                <a:ext uri="{FF2B5EF4-FFF2-40B4-BE49-F238E27FC236}">
                  <a16:creationId xmlns:a16="http://schemas.microsoft.com/office/drawing/2014/main" id="{EED3F1F2-E396-3B84-49A4-133D5404BFDD}"/>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CA083E60-B0C1-0430-6571-0C6A1B2FC8D7}"/>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64" name="Group 63">
            <a:extLst>
              <a:ext uri="{FF2B5EF4-FFF2-40B4-BE49-F238E27FC236}">
                <a16:creationId xmlns:a16="http://schemas.microsoft.com/office/drawing/2014/main" id="{30E46522-A609-A0CC-10B1-9DA5B71A5853}"/>
              </a:ext>
            </a:extLst>
          </p:cNvPr>
          <p:cNvGrpSpPr/>
          <p:nvPr/>
        </p:nvGrpSpPr>
        <p:grpSpPr>
          <a:xfrm>
            <a:off x="2256221" y="1973036"/>
            <a:ext cx="1076632" cy="369332"/>
            <a:chOff x="4704120" y="2356972"/>
            <a:chExt cx="1076632" cy="369332"/>
          </a:xfrm>
        </p:grpSpPr>
        <p:cxnSp>
          <p:nvCxnSpPr>
            <p:cNvPr id="65" name="Straight Arrow Connector 64">
              <a:extLst>
                <a:ext uri="{FF2B5EF4-FFF2-40B4-BE49-F238E27FC236}">
                  <a16:creationId xmlns:a16="http://schemas.microsoft.com/office/drawing/2014/main" id="{0585938D-2602-AF1C-6C42-C03AF517DE9F}"/>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2CD1A8E-9349-6BAB-FE41-F2B3E9556EAD}"/>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67" name="Group 66">
            <a:extLst>
              <a:ext uri="{FF2B5EF4-FFF2-40B4-BE49-F238E27FC236}">
                <a16:creationId xmlns:a16="http://schemas.microsoft.com/office/drawing/2014/main" id="{9EA35AB1-8536-C715-603D-04E59560205C}"/>
              </a:ext>
            </a:extLst>
          </p:cNvPr>
          <p:cNvGrpSpPr/>
          <p:nvPr/>
        </p:nvGrpSpPr>
        <p:grpSpPr>
          <a:xfrm>
            <a:off x="2095261" y="2241963"/>
            <a:ext cx="1068643" cy="369332"/>
            <a:chOff x="3647644" y="4910075"/>
            <a:chExt cx="1068643" cy="369332"/>
          </a:xfrm>
        </p:grpSpPr>
        <p:sp>
          <p:nvSpPr>
            <p:cNvPr id="68" name="TextBox 67">
              <a:extLst>
                <a:ext uri="{FF2B5EF4-FFF2-40B4-BE49-F238E27FC236}">
                  <a16:creationId xmlns:a16="http://schemas.microsoft.com/office/drawing/2014/main" id="{289ACE48-D31A-4ED0-FE9D-4A2B76519ECB}"/>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9" name="Straight Arrow Connector 68">
              <a:extLst>
                <a:ext uri="{FF2B5EF4-FFF2-40B4-BE49-F238E27FC236}">
                  <a16:creationId xmlns:a16="http://schemas.microsoft.com/office/drawing/2014/main" id="{A117675F-14A4-B413-9E5E-6153E046C553}"/>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C15E93A9-1880-A651-922E-C48158963C80}"/>
              </a:ext>
            </a:extLst>
          </p:cNvPr>
          <p:cNvGrpSpPr/>
          <p:nvPr/>
        </p:nvGrpSpPr>
        <p:grpSpPr>
          <a:xfrm>
            <a:off x="3402829" y="3429000"/>
            <a:ext cx="1064340" cy="369332"/>
            <a:chOff x="3647644" y="5421073"/>
            <a:chExt cx="1064340" cy="369332"/>
          </a:xfrm>
        </p:grpSpPr>
        <p:sp>
          <p:nvSpPr>
            <p:cNvPr id="71" name="TextBox 70">
              <a:extLst>
                <a:ext uri="{FF2B5EF4-FFF2-40B4-BE49-F238E27FC236}">
                  <a16:creationId xmlns:a16="http://schemas.microsoft.com/office/drawing/2014/main" id="{6AAFD011-5774-5150-ECC0-CF8321B4DF42}"/>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72" name="Straight Arrow Connector 71">
              <a:extLst>
                <a:ext uri="{FF2B5EF4-FFF2-40B4-BE49-F238E27FC236}">
                  <a16:creationId xmlns:a16="http://schemas.microsoft.com/office/drawing/2014/main" id="{94C11F4D-69A3-10BE-0097-EB652B32883E}"/>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89E4A2C2-79BB-4F39-CC48-B654CB82C292}"/>
              </a:ext>
            </a:extLst>
          </p:cNvPr>
          <p:cNvGrpSpPr/>
          <p:nvPr/>
        </p:nvGrpSpPr>
        <p:grpSpPr>
          <a:xfrm>
            <a:off x="5289932" y="3614113"/>
            <a:ext cx="1068643" cy="369332"/>
            <a:chOff x="3647644" y="5359159"/>
            <a:chExt cx="1068643" cy="369332"/>
          </a:xfrm>
        </p:grpSpPr>
        <p:sp>
          <p:nvSpPr>
            <p:cNvPr id="74" name="TextBox 73">
              <a:extLst>
                <a:ext uri="{FF2B5EF4-FFF2-40B4-BE49-F238E27FC236}">
                  <a16:creationId xmlns:a16="http://schemas.microsoft.com/office/drawing/2014/main" id="{DF88B0B7-C3F6-FE40-027B-247D4B2F4BD9}"/>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75" name="Straight Arrow Connector 74">
              <a:extLst>
                <a:ext uri="{FF2B5EF4-FFF2-40B4-BE49-F238E27FC236}">
                  <a16:creationId xmlns:a16="http://schemas.microsoft.com/office/drawing/2014/main" id="{7CBBCD58-4528-FFC7-38B0-7005D52B960D}"/>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0B963849-D460-5F63-B2E0-48250EA42BC3}"/>
              </a:ext>
            </a:extLst>
          </p:cNvPr>
          <p:cNvGrpSpPr/>
          <p:nvPr/>
        </p:nvGrpSpPr>
        <p:grpSpPr>
          <a:xfrm>
            <a:off x="2233456" y="5246965"/>
            <a:ext cx="1076632" cy="369332"/>
            <a:chOff x="2157212" y="5356391"/>
            <a:chExt cx="1076632" cy="369332"/>
          </a:xfrm>
        </p:grpSpPr>
        <p:sp>
          <p:nvSpPr>
            <p:cNvPr id="77" name="TextBox 76">
              <a:extLst>
                <a:ext uri="{FF2B5EF4-FFF2-40B4-BE49-F238E27FC236}">
                  <a16:creationId xmlns:a16="http://schemas.microsoft.com/office/drawing/2014/main" id="{20FA81DC-BC67-6097-46A1-084625844D0D}"/>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78" name="Straight Arrow Connector 77">
              <a:extLst>
                <a:ext uri="{FF2B5EF4-FFF2-40B4-BE49-F238E27FC236}">
                  <a16:creationId xmlns:a16="http://schemas.microsoft.com/office/drawing/2014/main" id="{FEEA699C-E709-57FE-F83F-68AE9A122211}"/>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427DA82E-E2B1-6614-D2ED-8BD9668728C3}"/>
              </a:ext>
            </a:extLst>
          </p:cNvPr>
          <p:cNvGrpSpPr/>
          <p:nvPr/>
        </p:nvGrpSpPr>
        <p:grpSpPr>
          <a:xfrm>
            <a:off x="5170451" y="4578347"/>
            <a:ext cx="1076632" cy="369332"/>
            <a:chOff x="2157212" y="5356391"/>
            <a:chExt cx="1076632" cy="369332"/>
          </a:xfrm>
        </p:grpSpPr>
        <p:sp>
          <p:nvSpPr>
            <p:cNvPr id="80" name="TextBox 79">
              <a:extLst>
                <a:ext uri="{FF2B5EF4-FFF2-40B4-BE49-F238E27FC236}">
                  <a16:creationId xmlns:a16="http://schemas.microsoft.com/office/drawing/2014/main" id="{78864F34-7655-BF29-A572-ACDC478FAF3B}"/>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81" name="Straight Arrow Connector 80">
              <a:extLst>
                <a:ext uri="{FF2B5EF4-FFF2-40B4-BE49-F238E27FC236}">
                  <a16:creationId xmlns:a16="http://schemas.microsoft.com/office/drawing/2014/main" id="{D8139141-B968-2F15-A1E9-73B64B88C2F9}"/>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9E24B7DA-EB5C-956D-72E1-4ABCB51CAC88}"/>
              </a:ext>
            </a:extLst>
          </p:cNvPr>
          <p:cNvGrpSpPr/>
          <p:nvPr/>
        </p:nvGrpSpPr>
        <p:grpSpPr>
          <a:xfrm>
            <a:off x="5177768" y="4752681"/>
            <a:ext cx="1076632" cy="369332"/>
            <a:chOff x="2157212" y="5356391"/>
            <a:chExt cx="1076632" cy="369332"/>
          </a:xfrm>
        </p:grpSpPr>
        <p:sp>
          <p:nvSpPr>
            <p:cNvPr id="83" name="TextBox 82">
              <a:extLst>
                <a:ext uri="{FF2B5EF4-FFF2-40B4-BE49-F238E27FC236}">
                  <a16:creationId xmlns:a16="http://schemas.microsoft.com/office/drawing/2014/main" id="{F8EF76E8-0854-B3F2-2EF3-4150FCDA3FAB}"/>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84" name="Straight Arrow Connector 83">
              <a:extLst>
                <a:ext uri="{FF2B5EF4-FFF2-40B4-BE49-F238E27FC236}">
                  <a16:creationId xmlns:a16="http://schemas.microsoft.com/office/drawing/2014/main" id="{4E018B73-A6A8-1C43-0DF1-47E3C1B51356}"/>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F213BD6A-4046-68D8-50BD-D30B015227DE}"/>
              </a:ext>
            </a:extLst>
          </p:cNvPr>
          <p:cNvGrpSpPr/>
          <p:nvPr/>
        </p:nvGrpSpPr>
        <p:grpSpPr>
          <a:xfrm>
            <a:off x="2619832" y="4338304"/>
            <a:ext cx="1076632" cy="369332"/>
            <a:chOff x="2157212" y="5356391"/>
            <a:chExt cx="1076632" cy="369332"/>
          </a:xfrm>
        </p:grpSpPr>
        <p:sp>
          <p:nvSpPr>
            <p:cNvPr id="86" name="TextBox 85">
              <a:extLst>
                <a:ext uri="{FF2B5EF4-FFF2-40B4-BE49-F238E27FC236}">
                  <a16:creationId xmlns:a16="http://schemas.microsoft.com/office/drawing/2014/main" id="{5E0260EA-A723-1EA5-D7B2-0C7B454607A3}"/>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87" name="Straight Arrow Connector 86">
              <a:extLst>
                <a:ext uri="{FF2B5EF4-FFF2-40B4-BE49-F238E27FC236}">
                  <a16:creationId xmlns:a16="http://schemas.microsoft.com/office/drawing/2014/main" id="{83512974-C812-3871-9681-99B661F01923}"/>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42C512C6-E1F2-D1E3-E7C9-15159406B62C}"/>
              </a:ext>
            </a:extLst>
          </p:cNvPr>
          <p:cNvGrpSpPr/>
          <p:nvPr/>
        </p:nvGrpSpPr>
        <p:grpSpPr>
          <a:xfrm>
            <a:off x="7722191" y="5298871"/>
            <a:ext cx="1076632" cy="369332"/>
            <a:chOff x="2157212" y="5356391"/>
            <a:chExt cx="1076632" cy="369332"/>
          </a:xfrm>
        </p:grpSpPr>
        <p:sp>
          <p:nvSpPr>
            <p:cNvPr id="89" name="TextBox 88">
              <a:extLst>
                <a:ext uri="{FF2B5EF4-FFF2-40B4-BE49-F238E27FC236}">
                  <a16:creationId xmlns:a16="http://schemas.microsoft.com/office/drawing/2014/main" id="{30690932-1706-2F14-A58C-6011D7CF7C44}"/>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90" name="Straight Arrow Connector 89">
              <a:extLst>
                <a:ext uri="{FF2B5EF4-FFF2-40B4-BE49-F238E27FC236}">
                  <a16:creationId xmlns:a16="http://schemas.microsoft.com/office/drawing/2014/main" id="{685F1496-A3BE-506D-6373-9EEE7E42E2CC}"/>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320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righ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right)">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right)">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right)">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right)">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wipe(right)">
                                      <p:cBhvr>
                                        <p:cTn id="32" dur="500"/>
                                        <p:tgtEl>
                                          <p:spTgt spid="8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right)">
                                      <p:cBhvr>
                                        <p:cTn id="37" dur="500"/>
                                        <p:tgtEl>
                                          <p:spTgt spid="7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par>
                          <p:cTn id="43" fill="hold">
                            <p:stCondLst>
                              <p:cond delay="500"/>
                            </p:stCondLst>
                            <p:childTnLst>
                              <p:par>
                                <p:cTn id="44" presetID="22" presetClass="entr" presetSubtype="2" fill="hold" nodeType="after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wipe(right)">
                                      <p:cBhvr>
                                        <p:cTn id="46" dur="500"/>
                                        <p:tgtEl>
                                          <p:spTgt spid="7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wipe(right)">
                                      <p:cBhvr>
                                        <p:cTn id="51" dur="500"/>
                                        <p:tgtEl>
                                          <p:spTgt spid="8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88"/>
                                        </p:tgtEl>
                                        <p:attrNameLst>
                                          <p:attrName>style.visibility</p:attrName>
                                        </p:attrNameLst>
                                      </p:cBhvr>
                                      <p:to>
                                        <p:strVal val="visible"/>
                                      </p:to>
                                    </p:set>
                                    <p:animEffect transition="in" filter="wipe(right)">
                                      <p:cBhvr>
                                        <p:cTn id="5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8098-A433-42DB-2223-D841D502CB5D}"/>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maze_search.py</a:t>
            </a:r>
          </a:p>
        </p:txBody>
      </p:sp>
      <p:sp>
        <p:nvSpPr>
          <p:cNvPr id="4" name="Slide Number Placeholder 3">
            <a:extLst>
              <a:ext uri="{FF2B5EF4-FFF2-40B4-BE49-F238E27FC236}">
                <a16:creationId xmlns:a16="http://schemas.microsoft.com/office/drawing/2014/main" id="{822C3D56-242D-3350-AA5F-26041A78CF7B}"/>
              </a:ext>
            </a:extLst>
          </p:cNvPr>
          <p:cNvSpPr>
            <a:spLocks noGrp="1"/>
          </p:cNvSpPr>
          <p:nvPr>
            <p:ph type="sldNum" sz="quarter" idx="12"/>
          </p:nvPr>
        </p:nvSpPr>
        <p:spPr/>
        <p:txBody>
          <a:bodyPr/>
          <a:lstStyle/>
          <a:p>
            <a:fld id="{650AD656-6FF9-465D-B7B0-1CD0DD39CD23}" type="slidenum">
              <a:rPr lang="en-US" smtClean="0"/>
              <a:pPr/>
              <a:t>28</a:t>
            </a:fld>
            <a:endParaRPr lang="en-US" dirty="0"/>
          </a:p>
        </p:txBody>
      </p:sp>
      <p:pic>
        <p:nvPicPr>
          <p:cNvPr id="7" name="Picture 6">
            <a:extLst>
              <a:ext uri="{FF2B5EF4-FFF2-40B4-BE49-F238E27FC236}">
                <a16:creationId xmlns:a16="http://schemas.microsoft.com/office/drawing/2014/main" id="{09395491-3568-0D47-4043-D302C1AFD87F}"/>
              </a:ext>
            </a:extLst>
          </p:cNvPr>
          <p:cNvPicPr>
            <a:picLocks noChangeAspect="1"/>
          </p:cNvPicPr>
          <p:nvPr/>
        </p:nvPicPr>
        <p:blipFill>
          <a:blip r:embed="rId3"/>
          <a:stretch>
            <a:fillRect/>
          </a:stretch>
        </p:blipFill>
        <p:spPr>
          <a:xfrm>
            <a:off x="2223520" y="1487631"/>
            <a:ext cx="4696959" cy="5071779"/>
          </a:xfrm>
          <a:prstGeom prst="rect">
            <a:avLst/>
          </a:prstGeom>
        </p:spPr>
      </p:pic>
      <p:sp>
        <p:nvSpPr>
          <p:cNvPr id="9" name="Rectangle 8">
            <a:extLst>
              <a:ext uri="{FF2B5EF4-FFF2-40B4-BE49-F238E27FC236}">
                <a16:creationId xmlns:a16="http://schemas.microsoft.com/office/drawing/2014/main" id="{6CB5FAE5-8E6C-14F5-D4AC-86F8497C47A4}"/>
              </a:ext>
            </a:extLst>
          </p:cNvPr>
          <p:cNvSpPr/>
          <p:nvPr/>
        </p:nvSpPr>
        <p:spPr>
          <a:xfrm>
            <a:off x="4154214" y="2215055"/>
            <a:ext cx="969579" cy="2758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095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mn-lt"/>
              </a:rPr>
              <a:t>Improving Depth-First Search Efficiency</a:t>
            </a:r>
          </a:p>
        </p:txBody>
      </p:sp>
      <p:sp>
        <p:nvSpPr>
          <p:cNvPr id="3" name="Content Placeholder 2"/>
          <p:cNvSpPr>
            <a:spLocks noGrp="1"/>
          </p:cNvSpPr>
          <p:nvPr>
            <p:ph idx="1"/>
          </p:nvPr>
        </p:nvSpPr>
        <p:spPr/>
        <p:txBody>
          <a:bodyPr>
            <a:noAutofit/>
          </a:bodyPr>
          <a:lstStyle/>
          <a:p>
            <a:r>
              <a:rPr lang="en-US" sz="2400" dirty="0"/>
              <a:t>The unaided depth-first search spends considerable time exploring paths which clearly are not on the </a:t>
            </a:r>
            <a:r>
              <a:rPr lang="en-US" sz="2400" i="1" dirty="0"/>
              <a:t>optimal</a:t>
            </a:r>
            <a:r>
              <a:rPr lang="en-US" sz="2400" dirty="0"/>
              <a:t> route – it hits a lot of </a:t>
            </a:r>
            <a:r>
              <a:rPr lang="en-US" sz="2400" b="1" dirty="0">
                <a:solidFill>
                  <a:srgbClr val="FF0000"/>
                </a:solidFill>
              </a:rPr>
              <a:t>dead ends</a:t>
            </a:r>
          </a:p>
          <a:p>
            <a:r>
              <a:rPr lang="en-US" sz="2400" dirty="0"/>
              <a:t>What if we could calculate the </a:t>
            </a:r>
            <a:r>
              <a:rPr lang="en-US" sz="2400" b="1" dirty="0">
                <a:solidFill>
                  <a:srgbClr val="00B050"/>
                </a:solidFill>
              </a:rPr>
              <a:t>shortest path length</a:t>
            </a:r>
            <a:r>
              <a:rPr lang="en-US" sz="2400" dirty="0"/>
              <a:t>, and start </a:t>
            </a:r>
            <a:r>
              <a:rPr lang="en-US" sz="2400" b="1" dirty="0">
                <a:solidFill>
                  <a:srgbClr val="0070C0"/>
                </a:solidFill>
              </a:rPr>
              <a:t>backtracking</a:t>
            </a:r>
            <a:r>
              <a:rPr lang="en-US" sz="2400" dirty="0"/>
              <a:t> the instant our current path length </a:t>
            </a:r>
            <a:r>
              <a:rPr lang="en-US" sz="2400" b="1" dirty="0"/>
              <a:t>≥</a:t>
            </a:r>
            <a:r>
              <a:rPr lang="en-US" sz="2400" dirty="0"/>
              <a:t> the </a:t>
            </a:r>
            <a:r>
              <a:rPr lang="en-US" sz="2400" i="1" dirty="0"/>
              <a:t>shortest</a:t>
            </a:r>
            <a:r>
              <a:rPr lang="en-US" sz="2400" dirty="0"/>
              <a:t> path length?</a:t>
            </a:r>
          </a:p>
          <a:p>
            <a:r>
              <a:rPr lang="en-US" sz="2400" dirty="0"/>
              <a:t>It is possible to calculate the </a:t>
            </a:r>
            <a:r>
              <a:rPr lang="en-US" sz="2400" b="1" u="sng" dirty="0"/>
              <a:t>minimum</a:t>
            </a:r>
            <a:r>
              <a:rPr lang="en-US" sz="2400" dirty="0"/>
              <a:t> number of steps from entrance to exit (</a:t>
            </a:r>
            <a:r>
              <a:rPr lang="en-US" sz="2400" b="1" i="1" dirty="0">
                <a:solidFill>
                  <a:srgbClr val="7030A0"/>
                </a:solidFill>
              </a:rPr>
              <a:t>the</a:t>
            </a:r>
            <a:r>
              <a:rPr lang="en-US" sz="2400" dirty="0"/>
              <a:t> shortest path) </a:t>
            </a:r>
            <a:r>
              <a:rPr lang="en-US" sz="2400" b="1" i="1" dirty="0">
                <a:solidFill>
                  <a:srgbClr val="FF0000"/>
                </a:solidFill>
              </a:rPr>
              <a:t>without searching one cell or taking one step!</a:t>
            </a:r>
          </a:p>
          <a:p>
            <a:endParaRPr lang="en-US" dirty="0"/>
          </a:p>
        </p:txBody>
      </p:sp>
      <p:sp>
        <p:nvSpPr>
          <p:cNvPr id="4" name="Slide Number Placeholder 3"/>
          <p:cNvSpPr>
            <a:spLocks noGrp="1"/>
          </p:cNvSpPr>
          <p:nvPr>
            <p:ph type="sldNum" sz="quarter" idx="12"/>
          </p:nvPr>
        </p:nvSpPr>
        <p:spPr/>
        <p:txBody>
          <a:bodyPr/>
          <a:lstStyle/>
          <a:p>
            <a:fld id="{650AD656-6FF9-465D-B7B0-1CD0DD39CD23}" type="slidenum">
              <a:rPr lang="en-US" smtClean="0"/>
              <a:t>29</a:t>
            </a:fld>
            <a:endParaRPr lang="en-US" dirty="0"/>
          </a:p>
        </p:txBody>
      </p:sp>
    </p:spTree>
    <p:extLst>
      <p:ext uri="{BB962C8B-B14F-4D97-AF65-F5344CB8AC3E}">
        <p14:creationId xmlns:p14="http://schemas.microsoft.com/office/powerpoint/2010/main" val="6965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pPr algn="ctr"/>
            <a:r>
              <a:rPr lang="en-US" sz="3200" dirty="0">
                <a:latin typeface="+mn-lt"/>
              </a:rPr>
              <a:t>Maze Solver</a:t>
            </a:r>
          </a:p>
        </p:txBody>
      </p:sp>
      <p:sp>
        <p:nvSpPr>
          <p:cNvPr id="3" name="Content Placeholder 2"/>
          <p:cNvSpPr>
            <a:spLocks noGrp="1"/>
          </p:cNvSpPr>
          <p:nvPr>
            <p:ph idx="1"/>
          </p:nvPr>
        </p:nvSpPr>
        <p:spPr/>
        <p:txBody>
          <a:bodyPr/>
          <a:lstStyle/>
          <a:p>
            <a:r>
              <a:rPr lang="en-US" sz="2400" dirty="0"/>
              <a:t>Write a program that will find a path from the entrance to the exit of a given maze</a:t>
            </a:r>
          </a:p>
          <a:p>
            <a:pPr lvl="1"/>
            <a:r>
              <a:rPr lang="en-US" sz="2000" dirty="0"/>
              <a:t>The maze should be created using a simple </a:t>
            </a:r>
            <a:r>
              <a:rPr lang="en-US" sz="2000" b="1" dirty="0"/>
              <a:t>encoding</a:t>
            </a:r>
            <a:endParaRPr lang="en-US" sz="2000" dirty="0"/>
          </a:p>
          <a:p>
            <a:pPr lvl="1"/>
            <a:r>
              <a:rPr lang="en-US" sz="2000" dirty="0"/>
              <a:t>During the search, the program cannot receive any hints from humans – it must run </a:t>
            </a:r>
            <a:r>
              <a:rPr lang="en-US" sz="2000" u="sng" dirty="0"/>
              <a:t>autonomously</a:t>
            </a:r>
            <a:endParaRPr lang="en-US" sz="2000" dirty="0"/>
          </a:p>
          <a:p>
            <a:r>
              <a:rPr lang="en-US" sz="2400" dirty="0"/>
              <a:t>The maze is 10x10 cells, and </a:t>
            </a:r>
            <a:r>
              <a:rPr lang="en-US" sz="2400" b="1" dirty="0">
                <a:solidFill>
                  <a:srgbClr val="FF0000"/>
                </a:solidFill>
              </a:rPr>
              <a:t>must have</a:t>
            </a:r>
            <a:r>
              <a:rPr lang="en-US" sz="2400" dirty="0"/>
              <a:t> at least </a:t>
            </a:r>
            <a:r>
              <a:rPr lang="en-US" sz="2400" u="sng" dirty="0"/>
              <a:t>one</a:t>
            </a:r>
            <a:r>
              <a:rPr lang="en-US" sz="2400" dirty="0"/>
              <a:t> open path from entrance to exit cell</a:t>
            </a:r>
          </a:p>
          <a:p>
            <a:r>
              <a:rPr lang="en-US" sz="2400" dirty="0"/>
              <a:t>The complete maze perimeter </a:t>
            </a:r>
            <a:r>
              <a:rPr lang="en-US" sz="2400" b="1" dirty="0">
                <a:solidFill>
                  <a:srgbClr val="FF0000"/>
                </a:solidFill>
              </a:rPr>
              <a:t>must not </a:t>
            </a:r>
            <a:r>
              <a:rPr lang="en-US" sz="2400" dirty="0"/>
              <a:t>have </a:t>
            </a:r>
            <a:r>
              <a:rPr lang="en-US" sz="2400" u="sng" dirty="0"/>
              <a:t>any</a:t>
            </a:r>
            <a:r>
              <a:rPr lang="en-US" sz="2400" dirty="0"/>
              <a:t> holes – all outside edges must be walls</a:t>
            </a:r>
          </a:p>
          <a:p>
            <a:pPr lvl="1"/>
            <a:endParaRPr lang="en-US" dirty="0"/>
          </a:p>
        </p:txBody>
      </p:sp>
      <p:sp>
        <p:nvSpPr>
          <p:cNvPr id="2" name="Slide Number Placeholder 1">
            <a:extLst>
              <a:ext uri="{FF2B5EF4-FFF2-40B4-BE49-F238E27FC236}">
                <a16:creationId xmlns:a16="http://schemas.microsoft.com/office/drawing/2014/main" id="{A1A5587C-8371-4700-A0B5-40BECF39A002}"/>
              </a:ext>
            </a:extLst>
          </p:cNvPr>
          <p:cNvSpPr>
            <a:spLocks noGrp="1"/>
          </p:cNvSpPr>
          <p:nvPr>
            <p:ph type="sldNum" sz="quarter" idx="12"/>
          </p:nvPr>
        </p:nvSpPr>
        <p:spPr/>
        <p:txBody>
          <a:bodyPr/>
          <a:lstStyle/>
          <a:p>
            <a:fld id="{650AD656-6FF9-465D-B7B0-1CD0DD39CD23}" type="slidenum">
              <a:rPr lang="en-US" smtClean="0"/>
              <a:t>3</a:t>
            </a:fld>
            <a:endParaRPr lang="en-US"/>
          </a:p>
        </p:txBody>
      </p:sp>
    </p:spTree>
    <p:extLst>
      <p:ext uri="{BB962C8B-B14F-4D97-AF65-F5344CB8AC3E}">
        <p14:creationId xmlns:p14="http://schemas.microsoft.com/office/powerpoint/2010/main" val="250179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mn-lt"/>
              </a:rPr>
              <a:t>Adjacency Matrix</a:t>
            </a:r>
          </a:p>
        </p:txBody>
      </p:sp>
      <p:sp>
        <p:nvSpPr>
          <p:cNvPr id="3" name="Slide Number Placeholder 2"/>
          <p:cNvSpPr>
            <a:spLocks noGrp="1"/>
          </p:cNvSpPr>
          <p:nvPr>
            <p:ph type="sldNum" sz="quarter" idx="12"/>
          </p:nvPr>
        </p:nvSpPr>
        <p:spPr/>
        <p:txBody>
          <a:bodyPr/>
          <a:lstStyle/>
          <a:p>
            <a:fld id="{650AD656-6FF9-465D-B7B0-1CD0DD39CD23}" type="slidenum">
              <a:rPr lang="en-US" smtClean="0"/>
              <a:t>30</a:t>
            </a:fld>
            <a:endParaRPr lang="en-US" dirty="0"/>
          </a:p>
        </p:txBody>
      </p:sp>
      <p:pic>
        <p:nvPicPr>
          <p:cNvPr id="5" name="Picture 4"/>
          <p:cNvPicPr>
            <a:picLocks noChangeAspect="1"/>
          </p:cNvPicPr>
          <p:nvPr/>
        </p:nvPicPr>
        <p:blipFill>
          <a:blip r:embed="rId2"/>
          <a:stretch>
            <a:fillRect/>
          </a:stretch>
        </p:blipFill>
        <p:spPr>
          <a:xfrm>
            <a:off x="750865" y="1604231"/>
            <a:ext cx="7642270" cy="5103722"/>
          </a:xfrm>
          <a:prstGeom prst="rect">
            <a:avLst/>
          </a:prstGeom>
        </p:spPr>
      </p:pic>
      <p:sp>
        <p:nvSpPr>
          <p:cNvPr id="6" name="TextBox 5"/>
          <p:cNvSpPr txBox="1"/>
          <p:nvPr/>
        </p:nvSpPr>
        <p:spPr>
          <a:xfrm>
            <a:off x="6779116" y="1027907"/>
            <a:ext cx="1960606" cy="830997"/>
          </a:xfrm>
          <a:prstGeom prst="rect">
            <a:avLst/>
          </a:prstGeom>
          <a:noFill/>
        </p:spPr>
        <p:txBody>
          <a:bodyPr wrap="square" rtlCol="0">
            <a:spAutoFit/>
          </a:bodyPr>
          <a:lstStyle/>
          <a:p>
            <a:pPr algn="ctr"/>
            <a:r>
              <a:rPr lang="en-US" sz="2400" dirty="0">
                <a:solidFill>
                  <a:srgbClr val="FF0000"/>
                </a:solidFill>
              </a:rPr>
              <a:t>3 x 3 maze</a:t>
            </a:r>
          </a:p>
          <a:p>
            <a:pPr algn="ctr"/>
            <a:r>
              <a:rPr lang="en-US" sz="2400" dirty="0">
                <a:solidFill>
                  <a:srgbClr val="FF0000"/>
                </a:solidFill>
              </a:rPr>
              <a:t>9 total cells</a:t>
            </a:r>
          </a:p>
        </p:txBody>
      </p:sp>
    </p:spTree>
    <p:extLst>
      <p:ext uri="{BB962C8B-B14F-4D97-AF65-F5344CB8AC3E}">
        <p14:creationId xmlns:p14="http://schemas.microsoft.com/office/powerpoint/2010/main" val="382690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mn-lt"/>
              </a:rPr>
              <a:t>Adjacency Matrix</a:t>
            </a:r>
          </a:p>
        </p:txBody>
      </p:sp>
      <p:pic>
        <p:nvPicPr>
          <p:cNvPr id="3" name="Picture 2"/>
          <p:cNvPicPr>
            <a:picLocks noChangeAspect="1"/>
          </p:cNvPicPr>
          <p:nvPr/>
        </p:nvPicPr>
        <p:blipFill>
          <a:blip r:embed="rId2"/>
          <a:stretch>
            <a:fillRect/>
          </a:stretch>
        </p:blipFill>
        <p:spPr>
          <a:xfrm>
            <a:off x="493358" y="2421186"/>
            <a:ext cx="8069118" cy="2570948"/>
          </a:xfrm>
          <a:prstGeom prst="rect">
            <a:avLst/>
          </a:prstGeom>
        </p:spPr>
      </p:pic>
      <p:grpSp>
        <p:nvGrpSpPr>
          <p:cNvPr id="26" name="Group 25"/>
          <p:cNvGrpSpPr/>
          <p:nvPr/>
        </p:nvGrpSpPr>
        <p:grpSpPr>
          <a:xfrm>
            <a:off x="1115772" y="1419405"/>
            <a:ext cx="6264318" cy="1578079"/>
            <a:chOff x="1115772" y="1419405"/>
            <a:chExt cx="6264318" cy="1578079"/>
          </a:xfrm>
        </p:grpSpPr>
        <p:sp>
          <p:nvSpPr>
            <p:cNvPr id="6" name="TextBox 5"/>
            <p:cNvSpPr txBox="1"/>
            <p:nvPr/>
          </p:nvSpPr>
          <p:spPr>
            <a:xfrm>
              <a:off x="1763911" y="1419405"/>
              <a:ext cx="5616179" cy="707886"/>
            </a:xfrm>
            <a:prstGeom prst="rect">
              <a:avLst/>
            </a:prstGeom>
            <a:noFill/>
          </p:spPr>
          <p:txBody>
            <a:bodyPr wrap="square" rtlCol="0">
              <a:spAutoFit/>
            </a:bodyPr>
            <a:lstStyle/>
            <a:p>
              <a:pPr algn="ctr"/>
              <a:r>
                <a:rPr lang="en-US" sz="2000" b="1" dirty="0"/>
                <a:t>Every</a:t>
              </a:r>
              <a:r>
                <a:rPr lang="en-US" sz="2000" dirty="0"/>
                <a:t> maze square (cell) is represented along </a:t>
              </a:r>
              <a:r>
                <a:rPr lang="en-US" sz="2000" b="1" dirty="0"/>
                <a:t>both</a:t>
              </a:r>
            </a:p>
            <a:p>
              <a:pPr algn="ctr"/>
              <a:r>
                <a:rPr lang="en-US" sz="2000" dirty="0"/>
                <a:t>the rows and columns of an adjacency matrix</a:t>
              </a:r>
            </a:p>
          </p:txBody>
        </p:sp>
        <p:cxnSp>
          <p:nvCxnSpPr>
            <p:cNvPr id="7" name="Straight Arrow Connector 6"/>
            <p:cNvCxnSpPr/>
            <p:nvPr/>
          </p:nvCxnSpPr>
          <p:spPr>
            <a:xfrm>
              <a:off x="4003589" y="2105711"/>
              <a:ext cx="524328" cy="39859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115772" y="2127291"/>
              <a:ext cx="1610952" cy="87019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20355" y="3954162"/>
            <a:ext cx="7703291" cy="2149508"/>
            <a:chOff x="720355" y="3954162"/>
            <a:chExt cx="7703291" cy="2149508"/>
          </a:xfrm>
        </p:grpSpPr>
        <p:sp>
          <p:nvSpPr>
            <p:cNvPr id="4" name="TextBox 3"/>
            <p:cNvSpPr txBox="1"/>
            <p:nvPr/>
          </p:nvSpPr>
          <p:spPr>
            <a:xfrm>
              <a:off x="720355" y="5395784"/>
              <a:ext cx="7703291" cy="707886"/>
            </a:xfrm>
            <a:prstGeom prst="rect">
              <a:avLst/>
            </a:prstGeom>
            <a:noFill/>
          </p:spPr>
          <p:txBody>
            <a:bodyPr wrap="square" rtlCol="0">
              <a:spAutoFit/>
            </a:bodyPr>
            <a:lstStyle/>
            <a:p>
              <a:pPr algn="ctr"/>
              <a:r>
                <a:rPr lang="en-US" sz="2000" dirty="0"/>
                <a:t>A </a:t>
              </a:r>
              <a:r>
                <a:rPr lang="en-US" sz="2000" b="1" dirty="0">
                  <a:solidFill>
                    <a:srgbClr val="7030A0"/>
                  </a:solidFill>
                </a:rPr>
                <a:t>true</a:t>
              </a:r>
              <a:r>
                <a:rPr lang="en-US" sz="2000" dirty="0"/>
                <a:t> (1) indicates you </a:t>
              </a:r>
              <a:r>
                <a:rPr lang="en-US" sz="2000" b="1" dirty="0"/>
                <a:t>can</a:t>
              </a:r>
              <a:r>
                <a:rPr lang="en-US" sz="2000" dirty="0"/>
                <a:t> reach the other cell in </a:t>
              </a:r>
              <a:r>
                <a:rPr lang="en-US" sz="2000" b="1" dirty="0">
                  <a:solidFill>
                    <a:srgbClr val="0070C0"/>
                  </a:solidFill>
                </a:rPr>
                <a:t>just one step</a:t>
              </a:r>
            </a:p>
            <a:p>
              <a:pPr algn="ctr"/>
              <a:r>
                <a:rPr lang="en-US" sz="2000" dirty="0"/>
                <a:t>A </a:t>
              </a:r>
              <a:r>
                <a:rPr lang="en-US" sz="2000" b="1" dirty="0">
                  <a:solidFill>
                    <a:srgbClr val="7030A0"/>
                  </a:solidFill>
                </a:rPr>
                <a:t>false</a:t>
              </a:r>
              <a:r>
                <a:rPr lang="en-US" sz="2000" dirty="0"/>
                <a:t> (0) means that you </a:t>
              </a:r>
              <a:r>
                <a:rPr lang="en-US" sz="2000" b="1" dirty="0"/>
                <a:t>cannot</a:t>
              </a:r>
              <a:r>
                <a:rPr lang="en-US" sz="2000" dirty="0"/>
                <a:t> reach the other cell in just one step  </a:t>
              </a:r>
            </a:p>
          </p:txBody>
        </p:sp>
        <p:cxnSp>
          <p:nvCxnSpPr>
            <p:cNvPr id="20" name="Straight Arrow Connector 19"/>
            <p:cNvCxnSpPr/>
            <p:nvPr/>
          </p:nvCxnSpPr>
          <p:spPr>
            <a:xfrm flipV="1">
              <a:off x="2232454" y="3954162"/>
              <a:ext cx="642551" cy="144162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p:txBody>
          <a:bodyPr/>
          <a:lstStyle/>
          <a:p>
            <a:fld id="{650AD656-6FF9-465D-B7B0-1CD0DD39CD23}" type="slidenum">
              <a:rPr lang="en-US" smtClean="0"/>
              <a:t>31</a:t>
            </a:fld>
            <a:endParaRPr lang="en-US" dirty="0"/>
          </a:p>
        </p:txBody>
      </p:sp>
    </p:spTree>
    <p:extLst>
      <p:ext uri="{BB962C8B-B14F-4D97-AF65-F5344CB8AC3E}">
        <p14:creationId xmlns:p14="http://schemas.microsoft.com/office/powerpoint/2010/main" val="179856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mn-lt"/>
              </a:rPr>
              <a:t>Adjacency Matrix</a:t>
            </a:r>
          </a:p>
        </p:txBody>
      </p:sp>
      <p:pic>
        <p:nvPicPr>
          <p:cNvPr id="3" name="Picture 2"/>
          <p:cNvPicPr>
            <a:picLocks noChangeAspect="1"/>
          </p:cNvPicPr>
          <p:nvPr/>
        </p:nvPicPr>
        <p:blipFill>
          <a:blip r:embed="rId2"/>
          <a:stretch>
            <a:fillRect/>
          </a:stretch>
        </p:blipFill>
        <p:spPr>
          <a:xfrm>
            <a:off x="493358" y="2421186"/>
            <a:ext cx="8069118" cy="2570948"/>
          </a:xfrm>
          <a:prstGeom prst="rect">
            <a:avLst/>
          </a:prstGeom>
        </p:spPr>
      </p:pic>
      <p:grpSp>
        <p:nvGrpSpPr>
          <p:cNvPr id="9" name="Group 8"/>
          <p:cNvGrpSpPr/>
          <p:nvPr/>
        </p:nvGrpSpPr>
        <p:grpSpPr>
          <a:xfrm>
            <a:off x="1763911" y="1419405"/>
            <a:ext cx="5616179" cy="1982822"/>
            <a:chOff x="1763911" y="1419405"/>
            <a:chExt cx="5616179" cy="1982822"/>
          </a:xfrm>
        </p:grpSpPr>
        <p:sp>
          <p:nvSpPr>
            <p:cNvPr id="6" name="TextBox 5"/>
            <p:cNvSpPr txBox="1"/>
            <p:nvPr/>
          </p:nvSpPr>
          <p:spPr>
            <a:xfrm>
              <a:off x="1763911" y="1419405"/>
              <a:ext cx="5616179" cy="707886"/>
            </a:xfrm>
            <a:prstGeom prst="rect">
              <a:avLst/>
            </a:prstGeom>
            <a:noFill/>
          </p:spPr>
          <p:txBody>
            <a:bodyPr wrap="square" rtlCol="0">
              <a:spAutoFit/>
            </a:bodyPr>
            <a:lstStyle/>
            <a:p>
              <a:pPr algn="ctr"/>
              <a:r>
                <a:rPr lang="en-US" sz="2000" dirty="0"/>
                <a:t>The main diagonal has all one values</a:t>
              </a:r>
            </a:p>
            <a:p>
              <a:pPr algn="ctr"/>
              <a:r>
                <a:rPr lang="en-US" sz="2000" dirty="0"/>
                <a:t>because every cell can reach itself by definition</a:t>
              </a:r>
            </a:p>
          </p:txBody>
        </p:sp>
        <p:cxnSp>
          <p:nvCxnSpPr>
            <p:cNvPr id="7" name="Straight Arrow Connector 6"/>
            <p:cNvCxnSpPr/>
            <p:nvPr/>
          </p:nvCxnSpPr>
          <p:spPr>
            <a:xfrm flipH="1">
              <a:off x="3616411" y="2105711"/>
              <a:ext cx="387178" cy="129651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720355" y="3629901"/>
            <a:ext cx="7703291" cy="2889297"/>
            <a:chOff x="720355" y="3629901"/>
            <a:chExt cx="7703291" cy="2889297"/>
          </a:xfrm>
        </p:grpSpPr>
        <p:sp>
          <p:nvSpPr>
            <p:cNvPr id="4" name="TextBox 3"/>
            <p:cNvSpPr txBox="1"/>
            <p:nvPr/>
          </p:nvSpPr>
          <p:spPr>
            <a:xfrm>
              <a:off x="720355" y="5195759"/>
              <a:ext cx="7703291" cy="1323439"/>
            </a:xfrm>
            <a:prstGeom prst="rect">
              <a:avLst/>
            </a:prstGeom>
            <a:noFill/>
          </p:spPr>
          <p:txBody>
            <a:bodyPr wrap="square" rtlCol="0">
              <a:spAutoFit/>
            </a:bodyPr>
            <a:lstStyle/>
            <a:p>
              <a:pPr algn="ctr"/>
              <a:r>
                <a:rPr lang="en-US" sz="2000" dirty="0"/>
                <a:t>The whole matrix is symmetric about the main diagonal</a:t>
              </a:r>
            </a:p>
            <a:p>
              <a:pPr algn="ctr"/>
              <a:r>
                <a:rPr lang="en-US" sz="2000" dirty="0"/>
                <a:t>because there are no “one-way” doors in the maze.</a:t>
              </a:r>
            </a:p>
            <a:p>
              <a:pPr algn="ctr"/>
              <a:r>
                <a:rPr lang="en-US" sz="2000" b="1" dirty="0"/>
                <a:t>Reflexive Property: If you can get from cell A to cell B in one step,</a:t>
              </a:r>
            </a:p>
            <a:p>
              <a:pPr algn="ctr"/>
              <a:r>
                <a:rPr lang="en-US" sz="2000" b="1" dirty="0"/>
                <a:t>then you can also get from cell B to cell A in one step</a:t>
              </a:r>
            </a:p>
          </p:txBody>
        </p:sp>
        <p:sp>
          <p:nvSpPr>
            <p:cNvPr id="8" name="Curved Up Arrow 7"/>
            <p:cNvSpPr/>
            <p:nvPr/>
          </p:nvSpPr>
          <p:spPr>
            <a:xfrm rot="20630627">
              <a:off x="2871336" y="3629901"/>
              <a:ext cx="2291774" cy="58875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 name="Slide Number Placeholder 4"/>
          <p:cNvSpPr>
            <a:spLocks noGrp="1"/>
          </p:cNvSpPr>
          <p:nvPr>
            <p:ph type="sldNum" sz="quarter" idx="12"/>
          </p:nvPr>
        </p:nvSpPr>
        <p:spPr/>
        <p:txBody>
          <a:bodyPr/>
          <a:lstStyle/>
          <a:p>
            <a:fld id="{650AD656-6FF9-465D-B7B0-1CD0DD39CD23}" type="slidenum">
              <a:rPr lang="en-US" smtClean="0"/>
              <a:t>32</a:t>
            </a:fld>
            <a:endParaRPr lang="en-US" dirty="0"/>
          </a:p>
        </p:txBody>
      </p:sp>
    </p:spTree>
    <p:extLst>
      <p:ext uri="{BB962C8B-B14F-4D97-AF65-F5344CB8AC3E}">
        <p14:creationId xmlns:p14="http://schemas.microsoft.com/office/powerpoint/2010/main" val="224068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mn-lt"/>
              </a:rPr>
              <a:t>Adjacency Matrix</a:t>
            </a:r>
          </a:p>
        </p:txBody>
      </p:sp>
      <p:sp>
        <p:nvSpPr>
          <p:cNvPr id="3" name="Content Placeholder 2"/>
          <p:cNvSpPr>
            <a:spLocks noGrp="1"/>
          </p:cNvSpPr>
          <p:nvPr>
            <p:ph idx="1"/>
          </p:nvPr>
        </p:nvSpPr>
        <p:spPr/>
        <p:txBody>
          <a:bodyPr>
            <a:noAutofit/>
          </a:bodyPr>
          <a:lstStyle/>
          <a:p>
            <a:r>
              <a:rPr lang="en-US" sz="2400" dirty="0"/>
              <a:t>To find the </a:t>
            </a:r>
            <a:r>
              <a:rPr lang="en-US" sz="2400" b="1" dirty="0">
                <a:solidFill>
                  <a:srgbClr val="00B050"/>
                </a:solidFill>
              </a:rPr>
              <a:t>shortest path</a:t>
            </a:r>
            <a:r>
              <a:rPr lang="en-US" sz="2400" dirty="0"/>
              <a:t>, we keep </a:t>
            </a:r>
            <a:r>
              <a:rPr lang="en-US" sz="2400" b="1" dirty="0">
                <a:solidFill>
                  <a:srgbClr val="FF0000"/>
                </a:solidFill>
              </a:rPr>
              <a:t>AND</a:t>
            </a:r>
            <a:r>
              <a:rPr lang="en-US" sz="2400" dirty="0"/>
              <a:t>ing (using the  </a:t>
            </a:r>
            <a:r>
              <a:rPr lang="en-US" sz="2400" b="1" i="1" dirty="0"/>
              <a:t>logical</a:t>
            </a:r>
            <a:r>
              <a:rPr lang="en-US" sz="2400" dirty="0"/>
              <a:t> operator) the adjacency matrix against </a:t>
            </a:r>
            <a:r>
              <a:rPr lang="en-US" sz="2400" u="sng" dirty="0"/>
              <a:t>itself</a:t>
            </a:r>
            <a:r>
              <a:rPr lang="en-US" sz="2400" dirty="0"/>
              <a:t> until a </a:t>
            </a:r>
            <a:r>
              <a:rPr lang="en-US" sz="2400" b="1" dirty="0">
                <a:solidFill>
                  <a:srgbClr val="0070C0"/>
                </a:solidFill>
              </a:rPr>
              <a:t>True</a:t>
            </a:r>
            <a:r>
              <a:rPr lang="en-US" sz="2400" dirty="0"/>
              <a:t> value appears in the matrix element that represents the </a:t>
            </a:r>
            <a:r>
              <a:rPr lang="en-US" sz="2400" b="1" dirty="0"/>
              <a:t>exit cell</a:t>
            </a:r>
          </a:p>
          <a:p>
            <a:r>
              <a:rPr lang="en-US" sz="2400" dirty="0"/>
              <a:t>The </a:t>
            </a:r>
            <a:r>
              <a:rPr lang="en-US" sz="2400" u="sng" dirty="0"/>
              <a:t>number of times</a:t>
            </a:r>
            <a:r>
              <a:rPr lang="en-US" sz="2400" dirty="0"/>
              <a:t> we had to “multiply” (AND) the adjacency matrix by itself </a:t>
            </a:r>
            <a:r>
              <a:rPr lang="en-US" sz="2400" b="1" dirty="0">
                <a:solidFill>
                  <a:srgbClr val="FF0000"/>
                </a:solidFill>
              </a:rPr>
              <a:t>equals the minimal # of steps</a:t>
            </a:r>
            <a:r>
              <a:rPr lang="en-US" sz="2400" dirty="0"/>
              <a:t> from entrance to exit</a:t>
            </a:r>
          </a:p>
          <a:p>
            <a:r>
              <a:rPr lang="en-US" sz="2400" b="1" dirty="0">
                <a:solidFill>
                  <a:srgbClr val="0070C0"/>
                </a:solidFill>
              </a:rPr>
              <a:t>Ironically, we can know the </a:t>
            </a:r>
            <a:r>
              <a:rPr lang="en-US" sz="2400" b="1" i="1" u="sng" dirty="0">
                <a:solidFill>
                  <a:srgbClr val="0070C0"/>
                </a:solidFill>
              </a:rPr>
              <a:t># of steps</a:t>
            </a:r>
            <a:r>
              <a:rPr lang="en-US" sz="2400" b="1" u="sng" dirty="0">
                <a:solidFill>
                  <a:srgbClr val="0070C0"/>
                </a:solidFill>
              </a:rPr>
              <a:t> </a:t>
            </a:r>
            <a:r>
              <a:rPr lang="en-US" sz="2400" b="1" dirty="0">
                <a:solidFill>
                  <a:srgbClr val="0070C0"/>
                </a:solidFill>
              </a:rPr>
              <a:t>in the shortest path, but not what the actual steps are!</a:t>
            </a:r>
          </a:p>
          <a:p>
            <a:r>
              <a:rPr lang="en-US" sz="2400" dirty="0"/>
              <a:t>But how do we </a:t>
            </a:r>
            <a:r>
              <a:rPr lang="en-US" sz="2400" i="1" dirty="0"/>
              <a:t>"logically"</a:t>
            </a:r>
            <a:r>
              <a:rPr lang="en-US" sz="2400" dirty="0"/>
              <a:t> multiple two matrices together?</a:t>
            </a:r>
          </a:p>
          <a:p>
            <a:endParaRPr lang="en-US" dirty="0"/>
          </a:p>
          <a:p>
            <a:endParaRPr lang="en-US" dirty="0"/>
          </a:p>
        </p:txBody>
      </p:sp>
      <p:sp>
        <p:nvSpPr>
          <p:cNvPr id="4" name="Slide Number Placeholder 3"/>
          <p:cNvSpPr>
            <a:spLocks noGrp="1"/>
          </p:cNvSpPr>
          <p:nvPr>
            <p:ph type="sldNum" sz="quarter" idx="12"/>
          </p:nvPr>
        </p:nvSpPr>
        <p:spPr/>
        <p:txBody>
          <a:bodyPr/>
          <a:lstStyle/>
          <a:p>
            <a:fld id="{650AD656-6FF9-465D-B7B0-1CD0DD39CD23}" type="slidenum">
              <a:rPr lang="en-US" smtClean="0"/>
              <a:t>33</a:t>
            </a:fld>
            <a:endParaRPr lang="en-US" dirty="0"/>
          </a:p>
        </p:txBody>
      </p:sp>
    </p:spTree>
    <p:extLst>
      <p:ext uri="{BB962C8B-B14F-4D97-AF65-F5344CB8AC3E}">
        <p14:creationId xmlns:p14="http://schemas.microsoft.com/office/powerpoint/2010/main" val="380857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mn-lt"/>
              </a:rPr>
              <a:t>Adjacency Matrix</a:t>
            </a:r>
          </a:p>
        </p:txBody>
      </p:sp>
      <p:sp>
        <p:nvSpPr>
          <p:cNvPr id="3" name="Content Placeholder 2"/>
          <p:cNvSpPr>
            <a:spLocks noGrp="1"/>
          </p:cNvSpPr>
          <p:nvPr>
            <p:ph idx="1"/>
          </p:nvPr>
        </p:nvSpPr>
        <p:spPr>
          <a:xfrm>
            <a:off x="628650" y="1825625"/>
            <a:ext cx="8058150" cy="4351338"/>
          </a:xfrm>
        </p:spPr>
        <p:txBody>
          <a:bodyPr>
            <a:noAutofit/>
          </a:bodyPr>
          <a:lstStyle/>
          <a:p>
            <a:r>
              <a:rPr lang="en-US" dirty="0"/>
              <a:t>If it is </a:t>
            </a:r>
            <a:r>
              <a:rPr lang="en-US" b="1" dirty="0">
                <a:solidFill>
                  <a:srgbClr val="0070C0"/>
                </a:solidFill>
              </a:rPr>
              <a:t>True</a:t>
            </a:r>
            <a:r>
              <a:rPr lang="en-US" dirty="0"/>
              <a:t> you can get from </a:t>
            </a:r>
            <a:r>
              <a:rPr lang="en-US" b="1" dirty="0"/>
              <a:t>A to B</a:t>
            </a:r>
            <a:r>
              <a:rPr lang="en-US" dirty="0"/>
              <a:t>, and it is </a:t>
            </a:r>
            <a:r>
              <a:rPr lang="en-US" b="1" dirty="0">
                <a:solidFill>
                  <a:srgbClr val="0070C0"/>
                </a:solidFill>
              </a:rPr>
              <a:t>True</a:t>
            </a:r>
            <a:r>
              <a:rPr lang="en-US" dirty="0"/>
              <a:t> you can get from </a:t>
            </a:r>
            <a:r>
              <a:rPr lang="en-US" b="1" dirty="0"/>
              <a:t>B to C</a:t>
            </a:r>
            <a:r>
              <a:rPr lang="en-US" dirty="0"/>
              <a:t>, then it must be </a:t>
            </a:r>
            <a:r>
              <a:rPr lang="en-US" b="1" dirty="0">
                <a:solidFill>
                  <a:srgbClr val="0070C0"/>
                </a:solidFill>
              </a:rPr>
              <a:t>True</a:t>
            </a:r>
            <a:r>
              <a:rPr lang="en-US" dirty="0"/>
              <a:t> that you can get from </a:t>
            </a:r>
            <a:r>
              <a:rPr lang="en-US" b="1" dirty="0"/>
              <a:t>A to C </a:t>
            </a:r>
            <a:r>
              <a:rPr lang="en-US" dirty="0"/>
              <a:t>(</a:t>
            </a:r>
            <a:r>
              <a:rPr lang="en-US" dirty="0">
                <a:solidFill>
                  <a:srgbClr val="7030A0"/>
                </a:solidFill>
              </a:rPr>
              <a:t>transitive property</a:t>
            </a:r>
            <a:r>
              <a:rPr lang="en-US" dirty="0"/>
              <a:t>)</a:t>
            </a:r>
          </a:p>
          <a:p>
            <a:r>
              <a:rPr lang="en-US" dirty="0"/>
              <a:t>When “multiplying” Boolean</a:t>
            </a:r>
            <a:r>
              <a:rPr lang="en-US" b="1" dirty="0">
                <a:solidFill>
                  <a:srgbClr val="0070C0"/>
                </a:solidFill>
              </a:rPr>
              <a:t> </a:t>
            </a:r>
            <a:r>
              <a:rPr lang="en-US" dirty="0"/>
              <a:t>adjacency matrices,     if the </a:t>
            </a:r>
            <a:r>
              <a:rPr lang="en-US" b="1" dirty="0">
                <a:solidFill>
                  <a:srgbClr val="FF0000"/>
                </a:solidFill>
              </a:rPr>
              <a:t>AND</a:t>
            </a:r>
            <a:r>
              <a:rPr lang="en-US" dirty="0"/>
              <a:t> of all the elements in (Row A x Col B)       is </a:t>
            </a:r>
            <a:r>
              <a:rPr lang="en-US" b="1" dirty="0">
                <a:solidFill>
                  <a:srgbClr val="7030A0"/>
                </a:solidFill>
              </a:rPr>
              <a:t>== </a:t>
            </a:r>
            <a:r>
              <a:rPr lang="en-US" b="1" dirty="0">
                <a:solidFill>
                  <a:srgbClr val="0070C0"/>
                </a:solidFill>
              </a:rPr>
              <a:t>True</a:t>
            </a:r>
            <a:r>
              <a:rPr lang="en-US" b="1" dirty="0"/>
              <a:t> </a:t>
            </a:r>
            <a:r>
              <a:rPr lang="en-US" dirty="0"/>
              <a:t>then the cell is </a:t>
            </a:r>
            <a:r>
              <a:rPr lang="en-US" b="1" dirty="0">
                <a:solidFill>
                  <a:srgbClr val="00B050"/>
                </a:solidFill>
              </a:rPr>
              <a:t>set to </a:t>
            </a:r>
            <a:r>
              <a:rPr lang="en-US" b="1" dirty="0">
                <a:solidFill>
                  <a:srgbClr val="0070C0"/>
                </a:solidFill>
              </a:rPr>
              <a:t>True</a:t>
            </a:r>
          </a:p>
          <a:p>
            <a:pPr lvl="1"/>
            <a:r>
              <a:rPr lang="en-US" dirty="0"/>
              <a:t>We keep multiplying the adjacency matrix until a </a:t>
            </a:r>
            <a:r>
              <a:rPr lang="en-US" b="1" dirty="0">
                <a:solidFill>
                  <a:srgbClr val="0070C0"/>
                </a:solidFill>
              </a:rPr>
              <a:t>True</a:t>
            </a:r>
            <a:r>
              <a:rPr lang="en-US" dirty="0"/>
              <a:t> appears in the cell that represents the </a:t>
            </a:r>
            <a:r>
              <a:rPr lang="en-US" u="sng" dirty="0"/>
              <a:t>exit</a:t>
            </a:r>
            <a:r>
              <a:rPr lang="en-US" dirty="0"/>
              <a:t> square.</a:t>
            </a:r>
          </a:p>
          <a:p>
            <a:pPr lvl="1"/>
            <a:r>
              <a:rPr lang="en-US" dirty="0"/>
              <a:t>The total # of matrix multiplications required </a:t>
            </a:r>
            <a:r>
              <a:rPr lang="en-US" b="1" dirty="0"/>
              <a:t>= the shortest path length from entrance to exit</a:t>
            </a:r>
            <a:endParaRPr lang="en-US" dirty="0"/>
          </a:p>
        </p:txBody>
      </p:sp>
      <p:sp>
        <p:nvSpPr>
          <p:cNvPr id="4" name="Slide Number Placeholder 3"/>
          <p:cNvSpPr>
            <a:spLocks noGrp="1"/>
          </p:cNvSpPr>
          <p:nvPr>
            <p:ph type="sldNum" sz="quarter" idx="12"/>
          </p:nvPr>
        </p:nvSpPr>
        <p:spPr/>
        <p:txBody>
          <a:bodyPr/>
          <a:lstStyle/>
          <a:p>
            <a:fld id="{650AD656-6FF9-465D-B7B0-1CD0DD39CD23}" type="slidenum">
              <a:rPr lang="en-US" smtClean="0"/>
              <a:t>34</a:t>
            </a:fld>
            <a:endParaRPr lang="en-US" dirty="0"/>
          </a:p>
        </p:txBody>
      </p:sp>
    </p:spTree>
    <p:extLst>
      <p:ext uri="{BB962C8B-B14F-4D97-AF65-F5344CB8AC3E}">
        <p14:creationId xmlns:p14="http://schemas.microsoft.com/office/powerpoint/2010/main" val="272568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mn-lt"/>
              </a:rPr>
              <a:t>Adjacency Matrix</a:t>
            </a:r>
          </a:p>
        </p:txBody>
      </p:sp>
      <p:sp>
        <p:nvSpPr>
          <p:cNvPr id="3" name="Content Placeholder 2"/>
          <p:cNvSpPr>
            <a:spLocks noGrp="1"/>
          </p:cNvSpPr>
          <p:nvPr>
            <p:ph idx="1"/>
          </p:nvPr>
        </p:nvSpPr>
        <p:spPr/>
        <p:txBody>
          <a:bodyPr>
            <a:noAutofit/>
          </a:bodyPr>
          <a:lstStyle/>
          <a:p>
            <a:r>
              <a:rPr lang="en-US" sz="2400" dirty="0"/>
              <a:t>We can calculate the adjacency matrix </a:t>
            </a:r>
            <a:r>
              <a:rPr lang="en-US" sz="2400" b="1" dirty="0">
                <a:solidFill>
                  <a:srgbClr val="FF0000"/>
                </a:solidFill>
              </a:rPr>
              <a:t>before</a:t>
            </a:r>
            <a:r>
              <a:rPr lang="en-US" sz="2400" dirty="0">
                <a:solidFill>
                  <a:srgbClr val="FF0000"/>
                </a:solidFill>
              </a:rPr>
              <a:t> </a:t>
            </a:r>
            <a:r>
              <a:rPr lang="en-US" sz="2400" dirty="0"/>
              <a:t>starting a depth-first search</a:t>
            </a:r>
          </a:p>
          <a:p>
            <a:r>
              <a:rPr lang="en-US" sz="2400" dirty="0"/>
              <a:t>We can then use this </a:t>
            </a:r>
            <a:r>
              <a:rPr lang="en-US" sz="2400" b="1" dirty="0">
                <a:solidFill>
                  <a:srgbClr val="00B050"/>
                </a:solidFill>
              </a:rPr>
              <a:t>shortest path length</a:t>
            </a:r>
            <a:r>
              <a:rPr lang="en-US" sz="2400" dirty="0"/>
              <a:t> to limit the current search path to improve the efficiency of the search</a:t>
            </a:r>
          </a:p>
          <a:p>
            <a:r>
              <a:rPr lang="en-US" sz="2400" dirty="0"/>
              <a:t>Once the current </a:t>
            </a:r>
            <a:r>
              <a:rPr lang="en-US" sz="2400" b="1" dirty="0">
                <a:solidFill>
                  <a:srgbClr val="00B050"/>
                </a:solidFill>
              </a:rPr>
              <a:t>len</a:t>
            </a:r>
            <a:r>
              <a:rPr lang="en-US" sz="2400" b="1" dirty="0"/>
              <a:t>(</a:t>
            </a:r>
            <a:r>
              <a:rPr lang="en-US" sz="2400" b="1" dirty="0">
                <a:solidFill>
                  <a:srgbClr val="0070C0"/>
                </a:solidFill>
              </a:rPr>
              <a:t>steps</a:t>
            </a:r>
            <a:r>
              <a:rPr lang="en-US" sz="2400" b="1" dirty="0"/>
              <a:t>)</a:t>
            </a:r>
            <a:r>
              <a:rPr lang="en-US" sz="2400" dirty="0"/>
              <a:t> has more items than the shortest path length calculated from the adjacency matrix, we must </a:t>
            </a:r>
            <a:r>
              <a:rPr lang="en-US" sz="2400" b="1" dirty="0">
                <a:solidFill>
                  <a:srgbClr val="FF0000"/>
                </a:solidFill>
              </a:rPr>
              <a:t>start backtracking!</a:t>
            </a:r>
          </a:p>
          <a:p>
            <a:r>
              <a:rPr lang="en-US" sz="2400" dirty="0"/>
              <a:t>There is no reason to continue a path which has a step count greater than the </a:t>
            </a:r>
            <a:r>
              <a:rPr lang="en-US" sz="2400" u="sng" dirty="0"/>
              <a:t>known</a:t>
            </a:r>
            <a:r>
              <a:rPr lang="en-US" sz="2400" dirty="0"/>
              <a:t> shortest path </a:t>
            </a:r>
            <a:r>
              <a:rPr lang="en-US" sz="2400" b="1" dirty="0"/>
              <a:t>– </a:t>
            </a:r>
            <a:r>
              <a:rPr lang="en-US" sz="2400" b="1" dirty="0">
                <a:solidFill>
                  <a:srgbClr val="7030A0"/>
                </a:solidFill>
              </a:rPr>
              <a:t>it’s best to backup and try a new direction</a:t>
            </a:r>
          </a:p>
          <a:p>
            <a:endParaRPr lang="en-US" dirty="0"/>
          </a:p>
        </p:txBody>
      </p:sp>
      <p:sp>
        <p:nvSpPr>
          <p:cNvPr id="4" name="Slide Number Placeholder 3"/>
          <p:cNvSpPr>
            <a:spLocks noGrp="1"/>
          </p:cNvSpPr>
          <p:nvPr>
            <p:ph type="sldNum" sz="quarter" idx="12"/>
          </p:nvPr>
        </p:nvSpPr>
        <p:spPr/>
        <p:txBody>
          <a:bodyPr/>
          <a:lstStyle/>
          <a:p>
            <a:fld id="{650AD656-6FF9-465D-B7B0-1CD0DD39CD23}" type="slidenum">
              <a:rPr lang="en-US" smtClean="0"/>
              <a:t>35</a:t>
            </a:fld>
            <a:endParaRPr lang="en-US" dirty="0"/>
          </a:p>
        </p:txBody>
      </p:sp>
    </p:spTree>
    <p:extLst>
      <p:ext uri="{BB962C8B-B14F-4D97-AF65-F5344CB8AC3E}">
        <p14:creationId xmlns:p14="http://schemas.microsoft.com/office/powerpoint/2010/main" val="1568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2"/>
          </p:nvPr>
        </p:nvSpPr>
        <p:spPr/>
        <p:txBody>
          <a:bodyPr/>
          <a:lstStyle/>
          <a:p>
            <a:fld id="{650AD656-6FF9-465D-B7B0-1CD0DD39CD23}" type="slidenum">
              <a:rPr lang="en-US" smtClean="0"/>
              <a:t>36</a:t>
            </a:fld>
            <a:endParaRPr lang="en-US" dirty="0"/>
          </a:p>
        </p:txBody>
      </p:sp>
      <p:sp>
        <p:nvSpPr>
          <p:cNvPr id="6" name="Title 1">
            <a:extLst>
              <a:ext uri="{FF2B5EF4-FFF2-40B4-BE49-F238E27FC236}">
                <a16:creationId xmlns:a16="http://schemas.microsoft.com/office/drawing/2014/main" id="{35DC8D9E-21B7-47E8-A06F-E2793C84CFE1}"/>
              </a:ext>
            </a:extLst>
          </p:cNvPr>
          <p:cNvSpPr txBox="1">
            <a:spLocks/>
          </p:cNvSpPr>
          <p:nvPr/>
        </p:nvSpPr>
        <p:spPr>
          <a:xfrm>
            <a:off x="711609" y="391135"/>
            <a:ext cx="7886700" cy="6104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latin typeface="+mn-lt"/>
              </a:rPr>
              <a:t>Adjacency Matrix</a:t>
            </a:r>
          </a:p>
        </p:txBody>
      </p:sp>
      <p:grpSp>
        <p:nvGrpSpPr>
          <p:cNvPr id="8" name="Group 7">
            <a:extLst>
              <a:ext uri="{FF2B5EF4-FFF2-40B4-BE49-F238E27FC236}">
                <a16:creationId xmlns:a16="http://schemas.microsoft.com/office/drawing/2014/main" id="{C06D46FE-C907-49CA-A781-812005A6C6F4}"/>
              </a:ext>
            </a:extLst>
          </p:cNvPr>
          <p:cNvGrpSpPr/>
          <p:nvPr/>
        </p:nvGrpSpPr>
        <p:grpSpPr>
          <a:xfrm>
            <a:off x="541896" y="1082336"/>
            <a:ext cx="3880311" cy="4448576"/>
            <a:chOff x="610395" y="1082336"/>
            <a:chExt cx="3880311" cy="4448576"/>
          </a:xfrm>
        </p:grpSpPr>
        <p:pic>
          <p:nvPicPr>
            <p:cNvPr id="4" name="Picture 3">
              <a:extLst>
                <a:ext uri="{FF2B5EF4-FFF2-40B4-BE49-F238E27FC236}">
                  <a16:creationId xmlns:a16="http://schemas.microsoft.com/office/drawing/2014/main" id="{3D3774CC-F6A4-4A3F-9F9F-ABBFB7A008F2}"/>
                </a:ext>
              </a:extLst>
            </p:cNvPr>
            <p:cNvPicPr>
              <a:picLocks noChangeAspect="1"/>
            </p:cNvPicPr>
            <p:nvPr/>
          </p:nvPicPr>
          <p:blipFill>
            <a:blip r:embed="rId2"/>
            <a:stretch>
              <a:fillRect/>
            </a:stretch>
          </p:blipFill>
          <p:spPr>
            <a:xfrm>
              <a:off x="610395" y="1451611"/>
              <a:ext cx="3880311" cy="4079301"/>
            </a:xfrm>
            <a:prstGeom prst="rect">
              <a:avLst/>
            </a:prstGeom>
          </p:spPr>
        </p:pic>
        <p:sp>
          <p:nvSpPr>
            <p:cNvPr id="10" name="TextBox 9">
              <a:extLst>
                <a:ext uri="{FF2B5EF4-FFF2-40B4-BE49-F238E27FC236}">
                  <a16:creationId xmlns:a16="http://schemas.microsoft.com/office/drawing/2014/main" id="{F7E6BADF-D5FE-4A56-886A-EB1380789A5E}"/>
                </a:ext>
              </a:extLst>
            </p:cNvPr>
            <p:cNvSpPr txBox="1"/>
            <p:nvPr/>
          </p:nvSpPr>
          <p:spPr>
            <a:xfrm>
              <a:off x="662386" y="1082336"/>
              <a:ext cx="3776329" cy="369332"/>
            </a:xfrm>
            <a:prstGeom prst="rect">
              <a:avLst/>
            </a:prstGeom>
            <a:noFill/>
          </p:spPr>
          <p:txBody>
            <a:bodyPr wrap="square" rtlCol="0">
              <a:spAutoFit/>
            </a:bodyPr>
            <a:lstStyle/>
            <a:p>
              <a:pPr algn="ctr"/>
              <a:r>
                <a:rPr lang="en-US" dirty="0"/>
                <a:t>Maze Search w/o Adj Matrix</a:t>
              </a:r>
            </a:p>
          </p:txBody>
        </p:sp>
      </p:grpSp>
      <p:grpSp>
        <p:nvGrpSpPr>
          <p:cNvPr id="7" name="Group 6">
            <a:extLst>
              <a:ext uri="{FF2B5EF4-FFF2-40B4-BE49-F238E27FC236}">
                <a16:creationId xmlns:a16="http://schemas.microsoft.com/office/drawing/2014/main" id="{C41639EF-AE88-4CC0-8FF6-9C57864E6EE2}"/>
              </a:ext>
            </a:extLst>
          </p:cNvPr>
          <p:cNvGrpSpPr/>
          <p:nvPr/>
        </p:nvGrpSpPr>
        <p:grpSpPr>
          <a:xfrm>
            <a:off x="4714001" y="1080065"/>
            <a:ext cx="3882417" cy="4450847"/>
            <a:chOff x="4776814" y="1080065"/>
            <a:chExt cx="3882417" cy="4450847"/>
          </a:xfrm>
        </p:grpSpPr>
        <p:pic>
          <p:nvPicPr>
            <p:cNvPr id="3" name="Picture 2">
              <a:extLst>
                <a:ext uri="{FF2B5EF4-FFF2-40B4-BE49-F238E27FC236}">
                  <a16:creationId xmlns:a16="http://schemas.microsoft.com/office/drawing/2014/main" id="{6F773532-6D53-4E17-9B26-62038B164E7B}"/>
                </a:ext>
              </a:extLst>
            </p:cNvPr>
            <p:cNvPicPr>
              <a:picLocks noChangeAspect="1"/>
            </p:cNvPicPr>
            <p:nvPr/>
          </p:nvPicPr>
          <p:blipFill>
            <a:blip r:embed="rId3"/>
            <a:stretch>
              <a:fillRect/>
            </a:stretch>
          </p:blipFill>
          <p:spPr>
            <a:xfrm>
              <a:off x="4776814" y="1449397"/>
              <a:ext cx="3882417" cy="4081515"/>
            </a:xfrm>
            <a:prstGeom prst="rect">
              <a:avLst/>
            </a:prstGeom>
          </p:spPr>
        </p:pic>
        <p:sp>
          <p:nvSpPr>
            <p:cNvPr id="13" name="TextBox 12">
              <a:extLst>
                <a:ext uri="{FF2B5EF4-FFF2-40B4-BE49-F238E27FC236}">
                  <a16:creationId xmlns:a16="http://schemas.microsoft.com/office/drawing/2014/main" id="{57E825CD-5605-4043-9B5D-39A652D6F2D3}"/>
                </a:ext>
              </a:extLst>
            </p:cNvPr>
            <p:cNvSpPr txBox="1"/>
            <p:nvPr/>
          </p:nvSpPr>
          <p:spPr>
            <a:xfrm>
              <a:off x="4828805" y="1080065"/>
              <a:ext cx="3776329" cy="369332"/>
            </a:xfrm>
            <a:prstGeom prst="rect">
              <a:avLst/>
            </a:prstGeom>
            <a:noFill/>
          </p:spPr>
          <p:txBody>
            <a:bodyPr wrap="square" rtlCol="0">
              <a:spAutoFit/>
            </a:bodyPr>
            <a:lstStyle/>
            <a:p>
              <a:pPr algn="ctr"/>
              <a:r>
                <a:rPr lang="en-US" dirty="0"/>
                <a:t>Maze Search with Adj Matrix</a:t>
              </a:r>
            </a:p>
          </p:txBody>
        </p:sp>
      </p:grpSp>
      <p:sp>
        <p:nvSpPr>
          <p:cNvPr id="16" name="TextBox 15">
            <a:extLst>
              <a:ext uri="{FF2B5EF4-FFF2-40B4-BE49-F238E27FC236}">
                <a16:creationId xmlns:a16="http://schemas.microsoft.com/office/drawing/2014/main" id="{4EE2A6F2-907E-40F9-9CF9-64B0B776F15B}"/>
              </a:ext>
            </a:extLst>
          </p:cNvPr>
          <p:cNvSpPr txBox="1"/>
          <p:nvPr/>
        </p:nvSpPr>
        <p:spPr>
          <a:xfrm>
            <a:off x="593887" y="5552606"/>
            <a:ext cx="3776329" cy="461665"/>
          </a:xfrm>
          <a:prstGeom prst="rect">
            <a:avLst/>
          </a:prstGeom>
          <a:noFill/>
        </p:spPr>
        <p:txBody>
          <a:bodyPr wrap="square" rtlCol="0">
            <a:spAutoFit/>
          </a:bodyPr>
          <a:lstStyle/>
          <a:p>
            <a:pPr algn="ctr"/>
            <a:r>
              <a:rPr lang="en-US" sz="2400" b="1" dirty="0"/>
              <a:t>Path Steps = 42</a:t>
            </a:r>
          </a:p>
        </p:txBody>
      </p:sp>
      <p:sp>
        <p:nvSpPr>
          <p:cNvPr id="17" name="TextBox 16">
            <a:extLst>
              <a:ext uri="{FF2B5EF4-FFF2-40B4-BE49-F238E27FC236}">
                <a16:creationId xmlns:a16="http://schemas.microsoft.com/office/drawing/2014/main" id="{32240C47-184C-4A50-BFBB-B8879B0F6D8B}"/>
              </a:ext>
            </a:extLst>
          </p:cNvPr>
          <p:cNvSpPr txBox="1"/>
          <p:nvPr/>
        </p:nvSpPr>
        <p:spPr>
          <a:xfrm>
            <a:off x="4767045" y="5552606"/>
            <a:ext cx="3776329" cy="461665"/>
          </a:xfrm>
          <a:prstGeom prst="rect">
            <a:avLst/>
          </a:prstGeom>
          <a:noFill/>
        </p:spPr>
        <p:txBody>
          <a:bodyPr wrap="square" rtlCol="0">
            <a:spAutoFit/>
          </a:bodyPr>
          <a:lstStyle/>
          <a:p>
            <a:pPr algn="ctr"/>
            <a:r>
              <a:rPr lang="en-US" sz="2400" b="1" dirty="0">
                <a:solidFill>
                  <a:srgbClr val="FF0000"/>
                </a:solidFill>
              </a:rPr>
              <a:t>Path Steps = 30</a:t>
            </a:r>
          </a:p>
        </p:txBody>
      </p:sp>
      <p:sp>
        <p:nvSpPr>
          <p:cNvPr id="18" name="TextBox 17">
            <a:extLst>
              <a:ext uri="{FF2B5EF4-FFF2-40B4-BE49-F238E27FC236}">
                <a16:creationId xmlns:a16="http://schemas.microsoft.com/office/drawing/2014/main" id="{D1416868-E5F8-47DE-9ABC-F93F99D442F7}"/>
              </a:ext>
            </a:extLst>
          </p:cNvPr>
          <p:cNvSpPr txBox="1"/>
          <p:nvPr/>
        </p:nvSpPr>
        <p:spPr>
          <a:xfrm rot="20618447">
            <a:off x="2035298" y="2504022"/>
            <a:ext cx="5065611" cy="1384995"/>
          </a:xfrm>
          <a:prstGeom prst="rect">
            <a:avLst/>
          </a:prstGeom>
          <a:solidFill>
            <a:srgbClr val="0070C0"/>
          </a:solidFill>
        </p:spPr>
        <p:txBody>
          <a:bodyPr wrap="square" rtlCol="0">
            <a:spAutoFit/>
          </a:bodyPr>
          <a:lstStyle/>
          <a:p>
            <a:pPr algn="ctr"/>
            <a:r>
              <a:rPr lang="en-US" sz="2800" b="1" dirty="0">
                <a:solidFill>
                  <a:schemeClr val="bg1"/>
                </a:solidFill>
              </a:rPr>
              <a:t>On average using an adjacency matrix reduces the steps in a depth-first search by </a:t>
            </a:r>
            <a:r>
              <a:rPr lang="en-US" sz="2800" b="1" dirty="0">
                <a:solidFill>
                  <a:srgbClr val="FF0000"/>
                </a:solidFill>
              </a:rPr>
              <a:t>40% !</a:t>
            </a:r>
          </a:p>
        </p:txBody>
      </p:sp>
    </p:spTree>
    <p:extLst>
      <p:ext uri="{BB962C8B-B14F-4D97-AF65-F5344CB8AC3E}">
        <p14:creationId xmlns:p14="http://schemas.microsoft.com/office/powerpoint/2010/main" val="357273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31"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1000" fill="hold"/>
                                        <p:tgtEl>
                                          <p:spTgt spid="16"/>
                                        </p:tgtEl>
                                        <p:attrNameLst>
                                          <p:attrName>ppt_w</p:attrName>
                                        </p:attrNameLst>
                                      </p:cBhvr>
                                      <p:tavLst>
                                        <p:tav tm="0">
                                          <p:val>
                                            <p:fltVal val="0"/>
                                          </p:val>
                                        </p:tav>
                                        <p:tav tm="100000">
                                          <p:val>
                                            <p:strVal val="#ppt_w"/>
                                          </p:val>
                                        </p:tav>
                                      </p:tavLst>
                                    </p:anim>
                                    <p:anim calcmode="lin" valueType="num">
                                      <p:cBhvr>
                                        <p:cTn id="19" dur="1000" fill="hold"/>
                                        <p:tgtEl>
                                          <p:spTgt spid="16"/>
                                        </p:tgtEl>
                                        <p:attrNameLst>
                                          <p:attrName>ppt_h</p:attrName>
                                        </p:attrNameLst>
                                      </p:cBhvr>
                                      <p:tavLst>
                                        <p:tav tm="0">
                                          <p:val>
                                            <p:fltVal val="0"/>
                                          </p:val>
                                        </p:tav>
                                        <p:tav tm="100000">
                                          <p:val>
                                            <p:strVal val="#ppt_h"/>
                                          </p:val>
                                        </p:tav>
                                      </p:tavLst>
                                    </p:anim>
                                    <p:anim calcmode="lin" valueType="num">
                                      <p:cBhvr>
                                        <p:cTn id="20" dur="1000" fill="hold"/>
                                        <p:tgtEl>
                                          <p:spTgt spid="16"/>
                                        </p:tgtEl>
                                        <p:attrNameLst>
                                          <p:attrName>style.rotation</p:attrName>
                                        </p:attrNameLst>
                                      </p:cBhvr>
                                      <p:tavLst>
                                        <p:tav tm="0">
                                          <p:val>
                                            <p:fltVal val="90"/>
                                          </p:val>
                                        </p:tav>
                                        <p:tav tm="100000">
                                          <p:val>
                                            <p:fltVal val="0"/>
                                          </p:val>
                                        </p:tav>
                                      </p:tavLst>
                                    </p:anim>
                                    <p:animEffect transition="in" filter="fade">
                                      <p:cBhvr>
                                        <p:cTn id="21" dur="1000"/>
                                        <p:tgtEl>
                                          <p:spTgt spid="16"/>
                                        </p:tgtEl>
                                      </p:cBhvr>
                                    </p:animEffect>
                                  </p:childTnLst>
                                </p:cTn>
                              </p:par>
                            </p:childTnLst>
                          </p:cTn>
                        </p:par>
                        <p:par>
                          <p:cTn id="22" fill="hold">
                            <p:stCondLst>
                              <p:cond delay="1500"/>
                            </p:stCondLst>
                            <p:childTnLst>
                              <p:par>
                                <p:cTn id="23" presetID="31"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1000" fill="hold"/>
                                        <p:tgtEl>
                                          <p:spTgt spid="17"/>
                                        </p:tgtEl>
                                        <p:attrNameLst>
                                          <p:attrName>ppt_w</p:attrName>
                                        </p:attrNameLst>
                                      </p:cBhvr>
                                      <p:tavLst>
                                        <p:tav tm="0">
                                          <p:val>
                                            <p:fltVal val="0"/>
                                          </p:val>
                                        </p:tav>
                                        <p:tav tm="100000">
                                          <p:val>
                                            <p:strVal val="#ppt_w"/>
                                          </p:val>
                                        </p:tav>
                                      </p:tavLst>
                                    </p:anim>
                                    <p:anim calcmode="lin" valueType="num">
                                      <p:cBhvr>
                                        <p:cTn id="26" dur="1000" fill="hold"/>
                                        <p:tgtEl>
                                          <p:spTgt spid="17"/>
                                        </p:tgtEl>
                                        <p:attrNameLst>
                                          <p:attrName>ppt_h</p:attrName>
                                        </p:attrNameLst>
                                      </p:cBhvr>
                                      <p:tavLst>
                                        <p:tav tm="0">
                                          <p:val>
                                            <p:fltVal val="0"/>
                                          </p:val>
                                        </p:tav>
                                        <p:tav tm="100000">
                                          <p:val>
                                            <p:strVal val="#ppt_h"/>
                                          </p:val>
                                        </p:tav>
                                      </p:tavLst>
                                    </p:anim>
                                    <p:anim calcmode="lin" valueType="num">
                                      <p:cBhvr>
                                        <p:cTn id="27" dur="1000" fill="hold"/>
                                        <p:tgtEl>
                                          <p:spTgt spid="17"/>
                                        </p:tgtEl>
                                        <p:attrNameLst>
                                          <p:attrName>style.rotation</p:attrName>
                                        </p:attrNameLst>
                                      </p:cBhvr>
                                      <p:tavLst>
                                        <p:tav tm="0">
                                          <p:val>
                                            <p:fltVal val="90"/>
                                          </p:val>
                                        </p:tav>
                                        <p:tav tm="100000">
                                          <p:val>
                                            <p:fltVal val="0"/>
                                          </p:val>
                                        </p:tav>
                                      </p:tavLst>
                                    </p:anim>
                                    <p:animEffect transition="in" filter="fade">
                                      <p:cBhvr>
                                        <p:cTn id="28" dur="10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1000" fill="hold"/>
                                        <p:tgtEl>
                                          <p:spTgt spid="18"/>
                                        </p:tgtEl>
                                        <p:attrNameLst>
                                          <p:attrName>ppt_w</p:attrName>
                                        </p:attrNameLst>
                                      </p:cBhvr>
                                      <p:tavLst>
                                        <p:tav tm="0">
                                          <p:val>
                                            <p:fltVal val="0"/>
                                          </p:val>
                                        </p:tav>
                                        <p:tav tm="100000">
                                          <p:val>
                                            <p:strVal val="#ppt_w"/>
                                          </p:val>
                                        </p:tav>
                                      </p:tavLst>
                                    </p:anim>
                                    <p:anim calcmode="lin" valueType="num">
                                      <p:cBhvr>
                                        <p:cTn id="34" dur="1000" fill="hold"/>
                                        <p:tgtEl>
                                          <p:spTgt spid="18"/>
                                        </p:tgtEl>
                                        <p:attrNameLst>
                                          <p:attrName>ppt_h</p:attrName>
                                        </p:attrNameLst>
                                      </p:cBhvr>
                                      <p:tavLst>
                                        <p:tav tm="0">
                                          <p:val>
                                            <p:fltVal val="0"/>
                                          </p:val>
                                        </p:tav>
                                        <p:tav tm="100000">
                                          <p:val>
                                            <p:strVal val="#ppt_h"/>
                                          </p:val>
                                        </p:tav>
                                      </p:tavLst>
                                    </p:anim>
                                    <p:anim calcmode="lin" valueType="num">
                                      <p:cBhvr>
                                        <p:cTn id="35" dur="1000" fill="hold"/>
                                        <p:tgtEl>
                                          <p:spTgt spid="18"/>
                                        </p:tgtEl>
                                        <p:attrNameLst>
                                          <p:attrName>style.rotation</p:attrName>
                                        </p:attrNameLst>
                                      </p:cBhvr>
                                      <p:tavLst>
                                        <p:tav tm="0">
                                          <p:val>
                                            <p:fltVal val="90"/>
                                          </p:val>
                                        </p:tav>
                                        <p:tav tm="100000">
                                          <p:val>
                                            <p:fltVal val="0"/>
                                          </p:val>
                                        </p:tav>
                                      </p:tavLst>
                                    </p:anim>
                                    <p:animEffect transition="in" filter="fade">
                                      <p:cBhvr>
                                        <p:cTn id="36"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Session </a:t>
            </a:r>
            <a:r>
              <a:rPr lang="en-US" sz="3200" b="1" dirty="0">
                <a:latin typeface="+mn-lt"/>
              </a:rPr>
              <a:t>14b</a:t>
            </a:r>
            <a:r>
              <a:rPr lang="en-US" sz="3200" dirty="0">
                <a:latin typeface="+mn-lt"/>
              </a:rPr>
              <a:t> – Now You Know…</a:t>
            </a:r>
          </a:p>
        </p:txBody>
      </p:sp>
      <p:sp>
        <p:nvSpPr>
          <p:cNvPr id="3" name="Content Placeholder 2"/>
          <p:cNvSpPr>
            <a:spLocks noGrp="1"/>
          </p:cNvSpPr>
          <p:nvPr>
            <p:ph idx="1"/>
          </p:nvPr>
        </p:nvSpPr>
        <p:spPr>
          <a:xfrm>
            <a:off x="613019" y="1809995"/>
            <a:ext cx="8202735" cy="4840898"/>
          </a:xfrm>
        </p:spPr>
        <p:txBody>
          <a:bodyPr>
            <a:noAutofit/>
          </a:bodyPr>
          <a:lstStyle/>
          <a:p>
            <a:pPr>
              <a:spcBef>
                <a:spcPts val="0"/>
              </a:spcBef>
              <a:spcAft>
                <a:spcPts val="1200"/>
              </a:spcAft>
            </a:pPr>
            <a:r>
              <a:rPr lang="en-US" sz="2400" dirty="0"/>
              <a:t>How to encode 2D maze walls in </a:t>
            </a:r>
            <a:r>
              <a:rPr lang="en-US" sz="2400" b="1" dirty="0">
                <a:solidFill>
                  <a:srgbClr val="FF0000"/>
                </a:solidFill>
              </a:rPr>
              <a:t>base 2</a:t>
            </a:r>
          </a:p>
          <a:p>
            <a:pPr lvl="1">
              <a:spcBef>
                <a:spcPts val="0"/>
              </a:spcBef>
              <a:spcAft>
                <a:spcPts val="1200"/>
              </a:spcAft>
            </a:pPr>
            <a:r>
              <a:rPr lang="en-US" sz="2000" dirty="0"/>
              <a:t>In Python a </a:t>
            </a:r>
            <a:r>
              <a:rPr lang="en-US" sz="2000" b="1" dirty="0"/>
              <a:t>[Y][X]</a:t>
            </a:r>
            <a:r>
              <a:rPr lang="en-US" sz="2000" dirty="0"/>
              <a:t> matrix means there are </a:t>
            </a:r>
            <a:r>
              <a:rPr lang="en-US" sz="2000" b="1" dirty="0"/>
              <a:t>Y</a:t>
            </a:r>
            <a:r>
              <a:rPr lang="en-US" sz="2000" dirty="0"/>
              <a:t> </a:t>
            </a:r>
            <a:r>
              <a:rPr lang="en-US" sz="2000" b="1" dirty="0"/>
              <a:t>rows</a:t>
            </a:r>
            <a:r>
              <a:rPr lang="en-US" sz="2000" dirty="0"/>
              <a:t> and </a:t>
            </a:r>
            <a:r>
              <a:rPr lang="en-US" sz="2000" b="1" dirty="0"/>
              <a:t>X</a:t>
            </a:r>
            <a:r>
              <a:rPr lang="en-US" sz="2000" dirty="0"/>
              <a:t> </a:t>
            </a:r>
            <a:r>
              <a:rPr lang="en-US" sz="2000" b="1" dirty="0"/>
              <a:t>columns</a:t>
            </a:r>
          </a:p>
          <a:p>
            <a:pPr lvl="1">
              <a:spcBef>
                <a:spcPts val="0"/>
              </a:spcBef>
              <a:spcAft>
                <a:spcPts val="1200"/>
              </a:spcAft>
            </a:pPr>
            <a:r>
              <a:rPr lang="en-US" sz="2000" dirty="0"/>
              <a:t>The bitwise AND (&amp;) operator can decode wall values</a:t>
            </a:r>
            <a:endParaRPr lang="en-US" sz="2000" b="1" dirty="0"/>
          </a:p>
          <a:p>
            <a:pPr>
              <a:spcBef>
                <a:spcPts val="0"/>
              </a:spcBef>
              <a:spcAft>
                <a:spcPts val="1200"/>
              </a:spcAft>
            </a:pPr>
            <a:r>
              <a:rPr lang="en-US" sz="2400" dirty="0"/>
              <a:t>Depth-first search is implemented with recursion</a:t>
            </a:r>
            <a:r>
              <a:rPr lang="en-US" sz="2400" b="1" dirty="0"/>
              <a:t> </a:t>
            </a:r>
            <a:r>
              <a:rPr lang="en-US" sz="2400" dirty="0"/>
              <a:t>or a</a:t>
            </a:r>
            <a:r>
              <a:rPr lang="en-US" sz="2400" b="1" dirty="0"/>
              <a:t> </a:t>
            </a:r>
            <a:r>
              <a:rPr lang="en-US" sz="2400" b="1" dirty="0">
                <a:solidFill>
                  <a:srgbClr val="0070C0"/>
                </a:solidFill>
              </a:rPr>
              <a:t>stack</a:t>
            </a:r>
          </a:p>
          <a:p>
            <a:pPr lvl="1">
              <a:spcBef>
                <a:spcPts val="0"/>
              </a:spcBef>
              <a:spcAft>
                <a:spcPts val="1200"/>
              </a:spcAft>
            </a:pPr>
            <a:r>
              <a:rPr lang="en-US" sz="2000" dirty="0"/>
              <a:t>You </a:t>
            </a:r>
            <a:r>
              <a:rPr lang="en-US" sz="2000" u="sng" dirty="0"/>
              <a:t>must</a:t>
            </a:r>
            <a:r>
              <a:rPr lang="en-US" sz="2000" dirty="0"/>
              <a:t> use a </a:t>
            </a:r>
            <a:r>
              <a:rPr lang="en-US" sz="2000" b="1" dirty="0">
                <a:solidFill>
                  <a:srgbClr val="0070C0"/>
                </a:solidFill>
              </a:rPr>
              <a:t>breadcrumbs</a:t>
            </a:r>
            <a:r>
              <a:rPr lang="en-US" sz="2000" dirty="0"/>
              <a:t> array to prevent infinite loops</a:t>
            </a:r>
          </a:p>
          <a:p>
            <a:pPr>
              <a:spcBef>
                <a:spcPts val="0"/>
              </a:spcBef>
              <a:spcAft>
                <a:spcPts val="1200"/>
              </a:spcAft>
            </a:pPr>
            <a:r>
              <a:rPr lang="en-US" sz="2400" dirty="0"/>
              <a:t>A </a:t>
            </a:r>
            <a:r>
              <a:rPr lang="en-US" sz="2400" b="1" dirty="0">
                <a:solidFill>
                  <a:srgbClr val="FF0000"/>
                </a:solidFill>
              </a:rPr>
              <a:t>logical adjacency matrix</a:t>
            </a:r>
            <a:r>
              <a:rPr lang="en-US" sz="2400" dirty="0"/>
              <a:t> can be used to calculate the length of the shortest path from entrance to exit</a:t>
            </a:r>
          </a:p>
          <a:p>
            <a:pPr lvl="1">
              <a:spcBef>
                <a:spcPts val="0"/>
              </a:spcBef>
              <a:spcAft>
                <a:spcPts val="1200"/>
              </a:spcAft>
            </a:pPr>
            <a:r>
              <a:rPr lang="en-US" sz="2000" dirty="0"/>
              <a:t>However, the adjacency matrix </a:t>
            </a:r>
            <a:r>
              <a:rPr lang="en-US" sz="2000" u="sng" dirty="0"/>
              <a:t>will not</a:t>
            </a:r>
            <a:r>
              <a:rPr lang="en-US" sz="2000" dirty="0"/>
              <a:t> identify the actual steps along that shortest path</a:t>
            </a:r>
          </a:p>
          <a:p>
            <a:pPr lvl="1">
              <a:spcBef>
                <a:spcPts val="0"/>
              </a:spcBef>
              <a:spcAft>
                <a:spcPts val="1200"/>
              </a:spcAft>
            </a:pPr>
            <a:r>
              <a:rPr lang="en-US" sz="2000" dirty="0"/>
              <a:t>Leveraging the adjacency matrix during a depth-first search will yield on average  a ~</a:t>
            </a:r>
            <a:r>
              <a:rPr lang="en-US" sz="2000" b="1" dirty="0"/>
              <a:t>40% improvement</a:t>
            </a:r>
            <a:r>
              <a:rPr lang="en-US" sz="2000" dirty="0"/>
              <a:t> </a:t>
            </a:r>
            <a:r>
              <a:rPr lang="en-US" sz="2000" b="1" dirty="0"/>
              <a:t>in </a:t>
            </a:r>
            <a:r>
              <a:rPr lang="en-US" sz="2000" dirty="0"/>
              <a:t>the efficiency of the search</a:t>
            </a:r>
          </a:p>
          <a:p>
            <a:pPr>
              <a:spcBef>
                <a:spcPts val="0"/>
              </a:spcBef>
              <a:spcAft>
                <a:spcPts val="1200"/>
              </a:spcAft>
            </a:pPr>
            <a:endParaRPr lang="en-US" sz="2400" b="1" dirty="0"/>
          </a:p>
        </p:txBody>
      </p:sp>
      <p:sp>
        <p:nvSpPr>
          <p:cNvPr id="4" name="Slide Number Placeholder 3"/>
          <p:cNvSpPr>
            <a:spLocks noGrp="1"/>
          </p:cNvSpPr>
          <p:nvPr>
            <p:ph type="sldNum" sz="quarter" idx="12"/>
          </p:nvPr>
        </p:nvSpPr>
        <p:spPr/>
        <p:txBody>
          <a:bodyPr/>
          <a:lstStyle/>
          <a:p>
            <a:fld id="{650AD656-6FF9-465D-B7B0-1CD0DD39CD23}" type="slidenum">
              <a:rPr lang="en-US" smtClean="0"/>
              <a:t>37</a:t>
            </a:fld>
            <a:endParaRPr lang="en-US" dirty="0"/>
          </a:p>
        </p:txBody>
      </p:sp>
    </p:spTree>
    <p:extLst>
      <p:ext uri="{BB962C8B-B14F-4D97-AF65-F5344CB8AC3E}">
        <p14:creationId xmlns:p14="http://schemas.microsoft.com/office/powerpoint/2010/main" val="242826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latin typeface="+mn-lt"/>
              </a:rPr>
              <a:t>Task 14-03</a:t>
            </a:r>
          </a:p>
        </p:txBody>
      </p:sp>
      <p:sp>
        <p:nvSpPr>
          <p:cNvPr id="3" name="Content Placeholder 2">
            <a:extLst>
              <a:ext uri="{FF2B5EF4-FFF2-40B4-BE49-F238E27FC236}">
                <a16:creationId xmlns:a16="http://schemas.microsoft.com/office/drawing/2014/main" id="{9B72E0DF-EA1E-2B29-FBAA-C77F1DA8F842}"/>
              </a:ext>
            </a:extLst>
          </p:cNvPr>
          <p:cNvSpPr>
            <a:spLocks noGrp="1"/>
          </p:cNvSpPr>
          <p:nvPr>
            <p:ph idx="1"/>
          </p:nvPr>
        </p:nvSpPr>
        <p:spPr/>
        <p:txBody>
          <a:bodyPr>
            <a:normAutofit/>
          </a:bodyPr>
          <a:lstStyle/>
          <a:p>
            <a:r>
              <a:rPr lang="en-US" sz="2400" dirty="0"/>
              <a:t>Create a 2D maze and then do what you can to "complicate" it, meaning edit key cells in your matrix so the solver must take the greatest number of steps to navigate from the start cell to the exit cell</a:t>
            </a:r>
          </a:p>
          <a:p>
            <a:r>
              <a:rPr lang="en-US" sz="2400" dirty="0"/>
              <a:t>What makes a maze complex? It is a careful balancing act:</a:t>
            </a:r>
          </a:p>
          <a:p>
            <a:pPr lvl="1"/>
            <a:r>
              <a:rPr lang="en-US" sz="2000" dirty="0"/>
              <a:t>Long straight alleys require backtracking but limits choices and may make navigation easier</a:t>
            </a:r>
          </a:p>
          <a:p>
            <a:pPr lvl="1"/>
            <a:r>
              <a:rPr lang="en-US" sz="2000" dirty="0"/>
              <a:t>Wide open junctions (no cell walls) may require the solver to try more directions, but it may also be easier to navigate straight through to the exit</a:t>
            </a:r>
          </a:p>
          <a:p>
            <a:pPr lvl="1"/>
            <a:r>
              <a:rPr lang="en-US" sz="2000" dirty="0"/>
              <a:t>Does the complexity depend upon the search strategy?</a:t>
            </a:r>
          </a:p>
          <a:p>
            <a:r>
              <a:rPr lang="en-US" sz="2400" dirty="0"/>
              <a:t>Bonus points for the person who creates the hardest maze!</a:t>
            </a:r>
          </a:p>
          <a:p>
            <a:r>
              <a:rPr lang="en-US" sz="2400" dirty="0"/>
              <a:t>Email your optimized </a:t>
            </a:r>
            <a:r>
              <a:rPr lang="en-US" sz="2400" b="1" dirty="0" err="1"/>
              <a:t>maze.csv.pickle</a:t>
            </a:r>
            <a:r>
              <a:rPr lang="en-US" sz="2400" dirty="0"/>
              <a:t> file to your TA</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38</a:t>
            </a:fld>
            <a:endParaRPr lang="en-US"/>
          </a:p>
        </p:txBody>
      </p:sp>
    </p:spTree>
    <p:extLst>
      <p:ext uri="{BB962C8B-B14F-4D97-AF65-F5344CB8AC3E}">
        <p14:creationId xmlns:p14="http://schemas.microsoft.com/office/powerpoint/2010/main" val="249655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577DAA-5B18-68CA-9050-5B18076F2AF4}"/>
              </a:ext>
            </a:extLst>
          </p:cNvPr>
          <p:cNvPicPr>
            <a:picLocks noChangeAspect="1"/>
          </p:cNvPicPr>
          <p:nvPr/>
        </p:nvPicPr>
        <p:blipFill>
          <a:blip r:embed="rId2"/>
          <a:stretch>
            <a:fillRect/>
          </a:stretch>
        </p:blipFill>
        <p:spPr>
          <a:xfrm>
            <a:off x="1776741" y="1043358"/>
            <a:ext cx="5619575" cy="5628941"/>
          </a:xfrm>
          <a:prstGeom prst="rect">
            <a:avLst/>
          </a:prstGeom>
        </p:spPr>
      </p:pic>
      <p:sp>
        <p:nvSpPr>
          <p:cNvPr id="4" name="TextBox 3"/>
          <p:cNvSpPr txBox="1"/>
          <p:nvPr/>
        </p:nvSpPr>
        <p:spPr>
          <a:xfrm>
            <a:off x="1360837" y="1279165"/>
            <a:ext cx="321275" cy="369332"/>
          </a:xfrm>
          <a:prstGeom prst="rect">
            <a:avLst/>
          </a:prstGeom>
          <a:noFill/>
        </p:spPr>
        <p:txBody>
          <a:bodyPr wrap="square" rtlCol="0">
            <a:spAutoFit/>
          </a:bodyPr>
          <a:lstStyle/>
          <a:p>
            <a:pPr algn="ctr"/>
            <a:r>
              <a:rPr lang="en-US" b="1" dirty="0"/>
              <a:t>0</a:t>
            </a:r>
          </a:p>
        </p:txBody>
      </p:sp>
      <p:sp>
        <p:nvSpPr>
          <p:cNvPr id="6" name="TextBox 5"/>
          <p:cNvSpPr txBox="1"/>
          <p:nvPr/>
        </p:nvSpPr>
        <p:spPr>
          <a:xfrm>
            <a:off x="1360837" y="1802268"/>
            <a:ext cx="321275" cy="369332"/>
          </a:xfrm>
          <a:prstGeom prst="rect">
            <a:avLst/>
          </a:prstGeom>
          <a:noFill/>
        </p:spPr>
        <p:txBody>
          <a:bodyPr wrap="square" rtlCol="0">
            <a:spAutoFit/>
          </a:bodyPr>
          <a:lstStyle/>
          <a:p>
            <a:pPr algn="ctr"/>
            <a:r>
              <a:rPr lang="en-US" b="1" dirty="0"/>
              <a:t>1</a:t>
            </a:r>
          </a:p>
        </p:txBody>
      </p:sp>
      <p:sp>
        <p:nvSpPr>
          <p:cNvPr id="7" name="TextBox 6"/>
          <p:cNvSpPr txBox="1"/>
          <p:nvPr/>
        </p:nvSpPr>
        <p:spPr>
          <a:xfrm>
            <a:off x="1360837" y="2321253"/>
            <a:ext cx="321275" cy="369332"/>
          </a:xfrm>
          <a:prstGeom prst="rect">
            <a:avLst/>
          </a:prstGeom>
          <a:noFill/>
        </p:spPr>
        <p:txBody>
          <a:bodyPr wrap="square" rtlCol="0">
            <a:spAutoFit/>
          </a:bodyPr>
          <a:lstStyle/>
          <a:p>
            <a:pPr algn="ctr"/>
            <a:r>
              <a:rPr lang="en-US" b="1" dirty="0"/>
              <a:t>2</a:t>
            </a:r>
          </a:p>
        </p:txBody>
      </p:sp>
      <p:sp>
        <p:nvSpPr>
          <p:cNvPr id="8" name="TextBox 7"/>
          <p:cNvSpPr txBox="1"/>
          <p:nvPr/>
        </p:nvSpPr>
        <p:spPr>
          <a:xfrm>
            <a:off x="1360836" y="2840240"/>
            <a:ext cx="321275" cy="369332"/>
          </a:xfrm>
          <a:prstGeom prst="rect">
            <a:avLst/>
          </a:prstGeom>
          <a:noFill/>
        </p:spPr>
        <p:txBody>
          <a:bodyPr wrap="square" rtlCol="0">
            <a:spAutoFit/>
          </a:bodyPr>
          <a:lstStyle/>
          <a:p>
            <a:pPr algn="ctr"/>
            <a:r>
              <a:rPr lang="en-US" b="1" dirty="0"/>
              <a:t>3</a:t>
            </a:r>
          </a:p>
        </p:txBody>
      </p:sp>
      <p:sp>
        <p:nvSpPr>
          <p:cNvPr id="9" name="TextBox 8"/>
          <p:cNvSpPr txBox="1"/>
          <p:nvPr/>
        </p:nvSpPr>
        <p:spPr>
          <a:xfrm>
            <a:off x="1360836" y="3366769"/>
            <a:ext cx="321275" cy="369332"/>
          </a:xfrm>
          <a:prstGeom prst="rect">
            <a:avLst/>
          </a:prstGeom>
          <a:noFill/>
        </p:spPr>
        <p:txBody>
          <a:bodyPr wrap="square" rtlCol="0">
            <a:spAutoFit/>
          </a:bodyPr>
          <a:lstStyle/>
          <a:p>
            <a:pPr algn="ctr"/>
            <a:r>
              <a:rPr lang="en-US" b="1" dirty="0"/>
              <a:t>4</a:t>
            </a:r>
          </a:p>
        </p:txBody>
      </p:sp>
      <p:sp>
        <p:nvSpPr>
          <p:cNvPr id="10" name="TextBox 9"/>
          <p:cNvSpPr txBox="1"/>
          <p:nvPr/>
        </p:nvSpPr>
        <p:spPr>
          <a:xfrm>
            <a:off x="1360836" y="3896037"/>
            <a:ext cx="321275" cy="369332"/>
          </a:xfrm>
          <a:prstGeom prst="rect">
            <a:avLst/>
          </a:prstGeom>
          <a:noFill/>
        </p:spPr>
        <p:txBody>
          <a:bodyPr wrap="square" rtlCol="0">
            <a:spAutoFit/>
          </a:bodyPr>
          <a:lstStyle/>
          <a:p>
            <a:pPr algn="ctr"/>
            <a:r>
              <a:rPr lang="en-US" b="1" dirty="0"/>
              <a:t>5</a:t>
            </a:r>
          </a:p>
        </p:txBody>
      </p:sp>
      <p:sp>
        <p:nvSpPr>
          <p:cNvPr id="11" name="TextBox 10"/>
          <p:cNvSpPr txBox="1"/>
          <p:nvPr/>
        </p:nvSpPr>
        <p:spPr>
          <a:xfrm>
            <a:off x="1360835" y="4425305"/>
            <a:ext cx="321275" cy="369332"/>
          </a:xfrm>
          <a:prstGeom prst="rect">
            <a:avLst/>
          </a:prstGeom>
          <a:noFill/>
        </p:spPr>
        <p:txBody>
          <a:bodyPr wrap="square" rtlCol="0">
            <a:spAutoFit/>
          </a:bodyPr>
          <a:lstStyle/>
          <a:p>
            <a:pPr algn="ctr"/>
            <a:r>
              <a:rPr lang="en-US" b="1" dirty="0"/>
              <a:t>6</a:t>
            </a:r>
          </a:p>
        </p:txBody>
      </p:sp>
      <p:sp>
        <p:nvSpPr>
          <p:cNvPr id="12" name="TextBox 11"/>
          <p:cNvSpPr txBox="1"/>
          <p:nvPr/>
        </p:nvSpPr>
        <p:spPr>
          <a:xfrm>
            <a:off x="1360835" y="4944290"/>
            <a:ext cx="321275" cy="369332"/>
          </a:xfrm>
          <a:prstGeom prst="rect">
            <a:avLst/>
          </a:prstGeom>
          <a:noFill/>
        </p:spPr>
        <p:txBody>
          <a:bodyPr wrap="square" rtlCol="0">
            <a:spAutoFit/>
          </a:bodyPr>
          <a:lstStyle/>
          <a:p>
            <a:pPr algn="ctr"/>
            <a:r>
              <a:rPr lang="en-US" b="1" dirty="0"/>
              <a:t>7</a:t>
            </a:r>
          </a:p>
        </p:txBody>
      </p:sp>
      <p:sp>
        <p:nvSpPr>
          <p:cNvPr id="13" name="TextBox 12"/>
          <p:cNvSpPr txBox="1"/>
          <p:nvPr/>
        </p:nvSpPr>
        <p:spPr>
          <a:xfrm>
            <a:off x="1360835" y="5458443"/>
            <a:ext cx="321275" cy="369332"/>
          </a:xfrm>
          <a:prstGeom prst="rect">
            <a:avLst/>
          </a:prstGeom>
          <a:noFill/>
        </p:spPr>
        <p:txBody>
          <a:bodyPr wrap="square" rtlCol="0">
            <a:spAutoFit/>
          </a:bodyPr>
          <a:lstStyle/>
          <a:p>
            <a:pPr algn="ctr"/>
            <a:r>
              <a:rPr lang="en-US" b="1" dirty="0"/>
              <a:t>8</a:t>
            </a:r>
          </a:p>
        </p:txBody>
      </p:sp>
      <p:sp>
        <p:nvSpPr>
          <p:cNvPr id="14" name="TextBox 13"/>
          <p:cNvSpPr txBox="1"/>
          <p:nvPr/>
        </p:nvSpPr>
        <p:spPr>
          <a:xfrm>
            <a:off x="1360834" y="5987019"/>
            <a:ext cx="321275" cy="369332"/>
          </a:xfrm>
          <a:prstGeom prst="rect">
            <a:avLst/>
          </a:prstGeom>
          <a:noFill/>
        </p:spPr>
        <p:txBody>
          <a:bodyPr wrap="square" rtlCol="0">
            <a:spAutoFit/>
          </a:bodyPr>
          <a:lstStyle/>
          <a:p>
            <a:pPr algn="ctr"/>
            <a:r>
              <a:rPr lang="en-US" b="1" dirty="0"/>
              <a:t>9</a:t>
            </a:r>
          </a:p>
        </p:txBody>
      </p:sp>
      <p:sp>
        <p:nvSpPr>
          <p:cNvPr id="26" name="TextBox 25"/>
          <p:cNvSpPr txBox="1"/>
          <p:nvPr/>
        </p:nvSpPr>
        <p:spPr>
          <a:xfrm>
            <a:off x="2096932" y="660701"/>
            <a:ext cx="321275" cy="369332"/>
          </a:xfrm>
          <a:prstGeom prst="rect">
            <a:avLst/>
          </a:prstGeom>
          <a:noFill/>
        </p:spPr>
        <p:txBody>
          <a:bodyPr wrap="square" rtlCol="0">
            <a:spAutoFit/>
          </a:bodyPr>
          <a:lstStyle/>
          <a:p>
            <a:pPr algn="ctr"/>
            <a:r>
              <a:rPr lang="en-US" b="1" dirty="0"/>
              <a:t>0</a:t>
            </a:r>
          </a:p>
        </p:txBody>
      </p:sp>
      <p:sp>
        <p:nvSpPr>
          <p:cNvPr id="27" name="TextBox 26"/>
          <p:cNvSpPr txBox="1"/>
          <p:nvPr/>
        </p:nvSpPr>
        <p:spPr>
          <a:xfrm>
            <a:off x="2622367" y="660701"/>
            <a:ext cx="321275" cy="369332"/>
          </a:xfrm>
          <a:prstGeom prst="rect">
            <a:avLst/>
          </a:prstGeom>
          <a:noFill/>
        </p:spPr>
        <p:txBody>
          <a:bodyPr wrap="square" rtlCol="0">
            <a:spAutoFit/>
          </a:bodyPr>
          <a:lstStyle/>
          <a:p>
            <a:pPr algn="ctr"/>
            <a:r>
              <a:rPr lang="en-US" b="1" dirty="0"/>
              <a:t>1</a:t>
            </a:r>
          </a:p>
        </p:txBody>
      </p:sp>
      <p:sp>
        <p:nvSpPr>
          <p:cNvPr id="28" name="TextBox 27"/>
          <p:cNvSpPr txBox="1"/>
          <p:nvPr/>
        </p:nvSpPr>
        <p:spPr>
          <a:xfrm>
            <a:off x="3147802" y="660701"/>
            <a:ext cx="321275" cy="369332"/>
          </a:xfrm>
          <a:prstGeom prst="rect">
            <a:avLst/>
          </a:prstGeom>
          <a:noFill/>
        </p:spPr>
        <p:txBody>
          <a:bodyPr wrap="square" rtlCol="0">
            <a:spAutoFit/>
          </a:bodyPr>
          <a:lstStyle/>
          <a:p>
            <a:pPr algn="ctr"/>
            <a:r>
              <a:rPr lang="en-US" b="1" dirty="0"/>
              <a:t>2</a:t>
            </a:r>
          </a:p>
        </p:txBody>
      </p:sp>
      <p:sp>
        <p:nvSpPr>
          <p:cNvPr id="29" name="TextBox 28"/>
          <p:cNvSpPr txBox="1"/>
          <p:nvPr/>
        </p:nvSpPr>
        <p:spPr>
          <a:xfrm>
            <a:off x="3673237" y="660701"/>
            <a:ext cx="321275" cy="369332"/>
          </a:xfrm>
          <a:prstGeom prst="rect">
            <a:avLst/>
          </a:prstGeom>
          <a:noFill/>
        </p:spPr>
        <p:txBody>
          <a:bodyPr wrap="square" rtlCol="0">
            <a:spAutoFit/>
          </a:bodyPr>
          <a:lstStyle/>
          <a:p>
            <a:pPr algn="ctr"/>
            <a:r>
              <a:rPr lang="en-US" b="1" dirty="0"/>
              <a:t>3</a:t>
            </a:r>
          </a:p>
        </p:txBody>
      </p:sp>
      <p:sp>
        <p:nvSpPr>
          <p:cNvPr id="30" name="TextBox 29"/>
          <p:cNvSpPr txBox="1"/>
          <p:nvPr/>
        </p:nvSpPr>
        <p:spPr>
          <a:xfrm>
            <a:off x="4198672" y="660701"/>
            <a:ext cx="321275" cy="369332"/>
          </a:xfrm>
          <a:prstGeom prst="rect">
            <a:avLst/>
          </a:prstGeom>
          <a:noFill/>
        </p:spPr>
        <p:txBody>
          <a:bodyPr wrap="square" rtlCol="0">
            <a:spAutoFit/>
          </a:bodyPr>
          <a:lstStyle/>
          <a:p>
            <a:pPr algn="ctr"/>
            <a:r>
              <a:rPr lang="en-US" b="1" dirty="0"/>
              <a:t>4</a:t>
            </a:r>
          </a:p>
        </p:txBody>
      </p:sp>
      <p:sp>
        <p:nvSpPr>
          <p:cNvPr id="31" name="TextBox 30"/>
          <p:cNvSpPr txBox="1"/>
          <p:nvPr/>
        </p:nvSpPr>
        <p:spPr>
          <a:xfrm>
            <a:off x="4724107" y="660701"/>
            <a:ext cx="321275" cy="369332"/>
          </a:xfrm>
          <a:prstGeom prst="rect">
            <a:avLst/>
          </a:prstGeom>
          <a:noFill/>
        </p:spPr>
        <p:txBody>
          <a:bodyPr wrap="square" rtlCol="0">
            <a:spAutoFit/>
          </a:bodyPr>
          <a:lstStyle/>
          <a:p>
            <a:pPr algn="ctr"/>
            <a:r>
              <a:rPr lang="en-US" b="1" dirty="0"/>
              <a:t>5</a:t>
            </a:r>
          </a:p>
        </p:txBody>
      </p:sp>
      <p:sp>
        <p:nvSpPr>
          <p:cNvPr id="32" name="TextBox 31"/>
          <p:cNvSpPr txBox="1"/>
          <p:nvPr/>
        </p:nvSpPr>
        <p:spPr>
          <a:xfrm>
            <a:off x="5249542" y="660701"/>
            <a:ext cx="321275" cy="369332"/>
          </a:xfrm>
          <a:prstGeom prst="rect">
            <a:avLst/>
          </a:prstGeom>
          <a:noFill/>
        </p:spPr>
        <p:txBody>
          <a:bodyPr wrap="square" rtlCol="0">
            <a:spAutoFit/>
          </a:bodyPr>
          <a:lstStyle/>
          <a:p>
            <a:pPr algn="ctr"/>
            <a:r>
              <a:rPr lang="en-US" b="1" dirty="0"/>
              <a:t>6</a:t>
            </a:r>
          </a:p>
        </p:txBody>
      </p:sp>
      <p:sp>
        <p:nvSpPr>
          <p:cNvPr id="33" name="TextBox 32"/>
          <p:cNvSpPr txBox="1"/>
          <p:nvPr/>
        </p:nvSpPr>
        <p:spPr>
          <a:xfrm>
            <a:off x="5774977" y="660701"/>
            <a:ext cx="321275" cy="369332"/>
          </a:xfrm>
          <a:prstGeom prst="rect">
            <a:avLst/>
          </a:prstGeom>
          <a:noFill/>
        </p:spPr>
        <p:txBody>
          <a:bodyPr wrap="square" rtlCol="0">
            <a:spAutoFit/>
          </a:bodyPr>
          <a:lstStyle/>
          <a:p>
            <a:pPr algn="ctr"/>
            <a:r>
              <a:rPr lang="en-US" b="1" dirty="0"/>
              <a:t>7</a:t>
            </a:r>
          </a:p>
        </p:txBody>
      </p:sp>
      <p:sp>
        <p:nvSpPr>
          <p:cNvPr id="34" name="TextBox 33"/>
          <p:cNvSpPr txBox="1"/>
          <p:nvPr/>
        </p:nvSpPr>
        <p:spPr>
          <a:xfrm>
            <a:off x="6300412" y="660701"/>
            <a:ext cx="321275" cy="369332"/>
          </a:xfrm>
          <a:prstGeom prst="rect">
            <a:avLst/>
          </a:prstGeom>
          <a:noFill/>
        </p:spPr>
        <p:txBody>
          <a:bodyPr wrap="square" rtlCol="0">
            <a:spAutoFit/>
          </a:bodyPr>
          <a:lstStyle/>
          <a:p>
            <a:pPr algn="ctr"/>
            <a:r>
              <a:rPr lang="en-US" b="1" dirty="0"/>
              <a:t>8</a:t>
            </a:r>
          </a:p>
        </p:txBody>
      </p:sp>
      <p:sp>
        <p:nvSpPr>
          <p:cNvPr id="35" name="TextBox 34"/>
          <p:cNvSpPr txBox="1"/>
          <p:nvPr/>
        </p:nvSpPr>
        <p:spPr>
          <a:xfrm>
            <a:off x="6825844" y="665165"/>
            <a:ext cx="321275" cy="369332"/>
          </a:xfrm>
          <a:prstGeom prst="rect">
            <a:avLst/>
          </a:prstGeom>
          <a:noFill/>
        </p:spPr>
        <p:txBody>
          <a:bodyPr wrap="square" rtlCol="0">
            <a:spAutoFit/>
          </a:bodyPr>
          <a:lstStyle/>
          <a:p>
            <a:pPr algn="ctr"/>
            <a:r>
              <a:rPr lang="en-US" b="1" dirty="0"/>
              <a:t>9</a:t>
            </a:r>
          </a:p>
        </p:txBody>
      </p:sp>
      <p:sp>
        <p:nvSpPr>
          <p:cNvPr id="37" name="TextBox 36"/>
          <p:cNvSpPr txBox="1"/>
          <p:nvPr/>
        </p:nvSpPr>
        <p:spPr>
          <a:xfrm>
            <a:off x="7694140" y="1421027"/>
            <a:ext cx="1136822" cy="4247317"/>
          </a:xfrm>
          <a:prstGeom prst="rect">
            <a:avLst/>
          </a:prstGeom>
          <a:noFill/>
        </p:spPr>
        <p:txBody>
          <a:bodyPr wrap="square" rtlCol="0">
            <a:spAutoFit/>
          </a:bodyPr>
          <a:lstStyle/>
          <a:p>
            <a:pPr algn="ctr"/>
            <a:r>
              <a:rPr lang="en-US" dirty="0"/>
              <a:t>10 Rows</a:t>
            </a:r>
          </a:p>
          <a:p>
            <a:pPr algn="ctr"/>
            <a:r>
              <a:rPr lang="en-US" dirty="0"/>
              <a:t>10 Cols</a:t>
            </a:r>
          </a:p>
          <a:p>
            <a:endParaRPr lang="en-US" dirty="0"/>
          </a:p>
          <a:p>
            <a:r>
              <a:rPr lang="en-US" b="1" dirty="0">
                <a:solidFill>
                  <a:srgbClr val="00B050"/>
                </a:solidFill>
              </a:rPr>
              <a:t>Y</a:t>
            </a:r>
            <a:r>
              <a:rPr lang="en-US" dirty="0"/>
              <a:t> = </a:t>
            </a:r>
            <a:r>
              <a:rPr lang="en-US" b="1" dirty="0"/>
              <a:t>Rows</a:t>
            </a:r>
            <a:endParaRPr lang="en-US" b="1" dirty="0">
              <a:solidFill>
                <a:srgbClr val="FF0000"/>
              </a:solidFill>
            </a:endParaRPr>
          </a:p>
          <a:p>
            <a:r>
              <a:rPr lang="en-US" b="1" dirty="0">
                <a:solidFill>
                  <a:srgbClr val="00B050"/>
                </a:solidFill>
              </a:rPr>
              <a:t>X</a:t>
            </a:r>
            <a:r>
              <a:rPr lang="en-US" dirty="0"/>
              <a:t> = </a:t>
            </a:r>
            <a:r>
              <a:rPr lang="en-US" b="1" dirty="0"/>
              <a:t>Cols</a:t>
            </a:r>
            <a:endParaRPr lang="en-US" b="1" dirty="0">
              <a:solidFill>
                <a:srgbClr val="FF0000"/>
              </a:solidFill>
            </a:endParaRPr>
          </a:p>
          <a:p>
            <a:endParaRPr lang="en-US" dirty="0"/>
          </a:p>
          <a:p>
            <a:r>
              <a:rPr lang="en-US" b="1" dirty="0">
                <a:solidFill>
                  <a:srgbClr val="FF0000"/>
                </a:solidFill>
              </a:rPr>
              <a:t>Positive Y is </a:t>
            </a:r>
            <a:r>
              <a:rPr lang="en-US" b="1" u="sng" dirty="0">
                <a:solidFill>
                  <a:srgbClr val="FF0000"/>
                </a:solidFill>
              </a:rPr>
              <a:t>down</a:t>
            </a:r>
            <a:r>
              <a:rPr lang="en-US" b="1" dirty="0">
                <a:solidFill>
                  <a:srgbClr val="FF0000"/>
                </a:solidFill>
              </a:rPr>
              <a:t>!</a:t>
            </a:r>
          </a:p>
          <a:p>
            <a:endParaRPr lang="en-US" dirty="0"/>
          </a:p>
          <a:p>
            <a:r>
              <a:rPr lang="en-US" dirty="0"/>
              <a:t>Entrance = [0][0]</a:t>
            </a:r>
          </a:p>
          <a:p>
            <a:endParaRPr lang="en-US" dirty="0"/>
          </a:p>
          <a:p>
            <a:r>
              <a:rPr lang="en-US" dirty="0"/>
              <a:t>Exit</a:t>
            </a:r>
          </a:p>
          <a:p>
            <a:r>
              <a:rPr lang="en-US" dirty="0"/>
              <a:t>= [9][9]</a:t>
            </a:r>
          </a:p>
          <a:p>
            <a:endParaRPr lang="en-US" dirty="0"/>
          </a:p>
        </p:txBody>
      </p:sp>
      <p:sp>
        <p:nvSpPr>
          <p:cNvPr id="3" name="Slide Number Placeholder 2">
            <a:extLst>
              <a:ext uri="{FF2B5EF4-FFF2-40B4-BE49-F238E27FC236}">
                <a16:creationId xmlns:a16="http://schemas.microsoft.com/office/drawing/2014/main" id="{C7E50933-22C4-4034-9053-FCF3CCF3FAD9}"/>
              </a:ext>
            </a:extLst>
          </p:cNvPr>
          <p:cNvSpPr>
            <a:spLocks noGrp="1"/>
          </p:cNvSpPr>
          <p:nvPr>
            <p:ph type="sldNum" sz="quarter" idx="12"/>
          </p:nvPr>
        </p:nvSpPr>
        <p:spPr/>
        <p:txBody>
          <a:bodyPr/>
          <a:lstStyle/>
          <a:p>
            <a:fld id="{650AD656-6FF9-465D-B7B0-1CD0DD39CD23}" type="slidenum">
              <a:rPr lang="en-US" smtClean="0"/>
              <a:t>4</a:t>
            </a:fld>
            <a:endParaRPr lang="en-US"/>
          </a:p>
        </p:txBody>
      </p:sp>
      <p:sp>
        <p:nvSpPr>
          <p:cNvPr id="36" name="TextBox 35">
            <a:extLst>
              <a:ext uri="{FF2B5EF4-FFF2-40B4-BE49-F238E27FC236}">
                <a16:creationId xmlns:a16="http://schemas.microsoft.com/office/drawing/2014/main" id="{072A2773-E975-FFF7-06E0-4219FE8C67F9}"/>
              </a:ext>
            </a:extLst>
          </p:cNvPr>
          <p:cNvSpPr txBox="1"/>
          <p:nvPr/>
        </p:nvSpPr>
        <p:spPr>
          <a:xfrm rot="19957660">
            <a:off x="2337620" y="2499852"/>
            <a:ext cx="4468762" cy="1384995"/>
          </a:xfrm>
          <a:prstGeom prst="rect">
            <a:avLst/>
          </a:prstGeom>
          <a:solidFill>
            <a:srgbClr val="0070C0"/>
          </a:solidFill>
        </p:spPr>
        <p:txBody>
          <a:bodyPr wrap="square" rtlCol="0">
            <a:spAutoFit/>
          </a:bodyPr>
          <a:lstStyle/>
          <a:p>
            <a:pPr algn="ctr"/>
            <a:r>
              <a:rPr lang="en-US" sz="2800" b="1" dirty="0">
                <a:solidFill>
                  <a:schemeClr val="bg1"/>
                </a:solidFill>
              </a:rPr>
              <a:t>This is a just a sample.</a:t>
            </a:r>
          </a:p>
          <a:p>
            <a:pPr algn="ctr"/>
            <a:r>
              <a:rPr lang="en-US" sz="2800" b="1" dirty="0">
                <a:solidFill>
                  <a:schemeClr val="bg1"/>
                </a:solidFill>
              </a:rPr>
              <a:t>You will design and encode your own maze!</a:t>
            </a:r>
          </a:p>
        </p:txBody>
      </p:sp>
    </p:spTree>
    <p:extLst>
      <p:ext uri="{BB962C8B-B14F-4D97-AF65-F5344CB8AC3E}">
        <p14:creationId xmlns:p14="http://schemas.microsoft.com/office/powerpoint/2010/main" val="267038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1000" fill="hold"/>
                                        <p:tgtEl>
                                          <p:spTgt spid="36"/>
                                        </p:tgtEl>
                                        <p:attrNameLst>
                                          <p:attrName>ppt_w</p:attrName>
                                        </p:attrNameLst>
                                      </p:cBhvr>
                                      <p:tavLst>
                                        <p:tav tm="0">
                                          <p:val>
                                            <p:fltVal val="0"/>
                                          </p:val>
                                        </p:tav>
                                        <p:tav tm="100000">
                                          <p:val>
                                            <p:strVal val="#ppt_w"/>
                                          </p:val>
                                        </p:tav>
                                      </p:tavLst>
                                    </p:anim>
                                    <p:anim calcmode="lin" valueType="num">
                                      <p:cBhvr>
                                        <p:cTn id="8" dur="1000" fill="hold"/>
                                        <p:tgtEl>
                                          <p:spTgt spid="36"/>
                                        </p:tgtEl>
                                        <p:attrNameLst>
                                          <p:attrName>ppt_h</p:attrName>
                                        </p:attrNameLst>
                                      </p:cBhvr>
                                      <p:tavLst>
                                        <p:tav tm="0">
                                          <p:val>
                                            <p:fltVal val="0"/>
                                          </p:val>
                                        </p:tav>
                                        <p:tav tm="100000">
                                          <p:val>
                                            <p:strVal val="#ppt_h"/>
                                          </p:val>
                                        </p:tav>
                                      </p:tavLst>
                                    </p:anim>
                                    <p:anim calcmode="lin" valueType="num">
                                      <p:cBhvr>
                                        <p:cTn id="9" dur="1000" fill="hold"/>
                                        <p:tgtEl>
                                          <p:spTgt spid="36"/>
                                        </p:tgtEl>
                                        <p:attrNameLst>
                                          <p:attrName>style.rotation</p:attrName>
                                        </p:attrNameLst>
                                      </p:cBhvr>
                                      <p:tavLst>
                                        <p:tav tm="0">
                                          <p:val>
                                            <p:fltVal val="90"/>
                                          </p:val>
                                        </p:tav>
                                        <p:tav tm="100000">
                                          <p:val>
                                            <p:fltVal val="0"/>
                                          </p:val>
                                        </p:tav>
                                      </p:tavLst>
                                    </p:anim>
                                    <p:animEffect transition="in" filter="fade">
                                      <p:cBhvr>
                                        <p:cTn id="10"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How do we encode a maze?</a:t>
            </a:r>
            <a:endParaRPr lang="en-US" sz="3200" b="1" dirty="0">
              <a:latin typeface="+mn-lt"/>
            </a:endParaRPr>
          </a:p>
        </p:txBody>
      </p:sp>
      <p:sp>
        <p:nvSpPr>
          <p:cNvPr id="3" name="Content Placeholder 2"/>
          <p:cNvSpPr>
            <a:spLocks noGrp="1"/>
          </p:cNvSpPr>
          <p:nvPr>
            <p:ph idx="1"/>
          </p:nvPr>
        </p:nvSpPr>
        <p:spPr>
          <a:xfrm>
            <a:off x="365037" y="1995231"/>
            <a:ext cx="3741799" cy="4351338"/>
          </a:xfrm>
        </p:spPr>
        <p:txBody>
          <a:bodyPr>
            <a:noAutofit/>
          </a:bodyPr>
          <a:lstStyle/>
          <a:p>
            <a:pPr>
              <a:spcBef>
                <a:spcPts val="0"/>
              </a:spcBef>
              <a:spcAft>
                <a:spcPts val="1200"/>
              </a:spcAft>
            </a:pPr>
            <a:r>
              <a:rPr lang="en-US" sz="2400" dirty="0"/>
              <a:t>Consider how to describe each individual square (cell) within the maze</a:t>
            </a:r>
          </a:p>
          <a:p>
            <a:pPr>
              <a:spcBef>
                <a:spcPts val="0"/>
              </a:spcBef>
              <a:spcAft>
                <a:spcPts val="1200"/>
              </a:spcAft>
            </a:pPr>
            <a:r>
              <a:rPr lang="en-US" sz="2400" b="1" dirty="0">
                <a:solidFill>
                  <a:srgbClr val="FF0000"/>
                </a:solidFill>
              </a:rPr>
              <a:t>How can we indicate for each individual cell if a wall exists to the North, East, South, or West direction?</a:t>
            </a:r>
          </a:p>
        </p:txBody>
      </p:sp>
      <p:grpSp>
        <p:nvGrpSpPr>
          <p:cNvPr id="10" name="Group 9"/>
          <p:cNvGrpSpPr/>
          <p:nvPr/>
        </p:nvGrpSpPr>
        <p:grpSpPr>
          <a:xfrm>
            <a:off x="4483045" y="2971960"/>
            <a:ext cx="4339694" cy="3110506"/>
            <a:chOff x="4637904" y="1814212"/>
            <a:chExt cx="4339694" cy="3110506"/>
          </a:xfrm>
        </p:grpSpPr>
        <p:sp>
          <p:nvSpPr>
            <p:cNvPr id="5" name="Frame 4"/>
            <p:cNvSpPr/>
            <p:nvPr/>
          </p:nvSpPr>
          <p:spPr>
            <a:xfrm>
              <a:off x="5618207" y="2248930"/>
              <a:ext cx="2194560" cy="219456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4637904" y="1814212"/>
              <a:ext cx="4339694" cy="3110506"/>
              <a:chOff x="4637904" y="1814212"/>
              <a:chExt cx="4339694" cy="3110506"/>
            </a:xfrm>
          </p:grpSpPr>
          <p:sp>
            <p:nvSpPr>
              <p:cNvPr id="6" name="TextBox 5"/>
              <p:cNvSpPr txBox="1"/>
              <p:nvPr/>
            </p:nvSpPr>
            <p:spPr>
              <a:xfrm>
                <a:off x="6130601" y="1814212"/>
                <a:ext cx="1169773" cy="369332"/>
              </a:xfrm>
              <a:prstGeom prst="rect">
                <a:avLst/>
              </a:prstGeom>
              <a:noFill/>
            </p:spPr>
            <p:txBody>
              <a:bodyPr wrap="square" rtlCol="0">
                <a:spAutoFit/>
              </a:bodyPr>
              <a:lstStyle/>
              <a:p>
                <a:pPr algn="ctr"/>
                <a:r>
                  <a:rPr lang="en-US" dirty="0"/>
                  <a:t>North = </a:t>
                </a:r>
                <a:r>
                  <a:rPr lang="en-US" b="1" dirty="0"/>
                  <a:t>1</a:t>
                </a:r>
              </a:p>
            </p:txBody>
          </p:sp>
          <p:sp>
            <p:nvSpPr>
              <p:cNvPr id="7" name="TextBox 6"/>
              <p:cNvSpPr txBox="1"/>
              <p:nvPr/>
            </p:nvSpPr>
            <p:spPr>
              <a:xfrm>
                <a:off x="7807825" y="3062929"/>
                <a:ext cx="1169773" cy="369332"/>
              </a:xfrm>
              <a:prstGeom prst="rect">
                <a:avLst/>
              </a:prstGeom>
              <a:noFill/>
            </p:spPr>
            <p:txBody>
              <a:bodyPr wrap="square" rtlCol="0">
                <a:spAutoFit/>
              </a:bodyPr>
              <a:lstStyle/>
              <a:p>
                <a:r>
                  <a:rPr lang="en-US" dirty="0"/>
                  <a:t>East = </a:t>
                </a:r>
                <a:r>
                  <a:rPr lang="en-US" b="1" dirty="0"/>
                  <a:t>2</a:t>
                </a:r>
              </a:p>
            </p:txBody>
          </p:sp>
          <p:sp>
            <p:nvSpPr>
              <p:cNvPr id="8" name="TextBox 7"/>
              <p:cNvSpPr txBox="1"/>
              <p:nvPr/>
            </p:nvSpPr>
            <p:spPr>
              <a:xfrm>
                <a:off x="4637904" y="3062929"/>
                <a:ext cx="1169773" cy="369332"/>
              </a:xfrm>
              <a:prstGeom prst="rect">
                <a:avLst/>
              </a:prstGeom>
              <a:noFill/>
            </p:spPr>
            <p:txBody>
              <a:bodyPr wrap="square" rtlCol="0">
                <a:spAutoFit/>
              </a:bodyPr>
              <a:lstStyle/>
              <a:p>
                <a:r>
                  <a:rPr lang="en-US" dirty="0"/>
                  <a:t>West = </a:t>
                </a:r>
                <a:r>
                  <a:rPr lang="en-US" b="1" dirty="0"/>
                  <a:t>8</a:t>
                </a:r>
              </a:p>
            </p:txBody>
          </p:sp>
          <p:sp>
            <p:nvSpPr>
              <p:cNvPr id="9" name="TextBox 8"/>
              <p:cNvSpPr txBox="1"/>
              <p:nvPr/>
            </p:nvSpPr>
            <p:spPr>
              <a:xfrm>
                <a:off x="6130601" y="4555386"/>
                <a:ext cx="1169773" cy="369332"/>
              </a:xfrm>
              <a:prstGeom prst="rect">
                <a:avLst/>
              </a:prstGeom>
              <a:noFill/>
            </p:spPr>
            <p:txBody>
              <a:bodyPr wrap="square" rtlCol="0">
                <a:spAutoFit/>
              </a:bodyPr>
              <a:lstStyle/>
              <a:p>
                <a:pPr algn="ctr"/>
                <a:r>
                  <a:rPr lang="en-US" dirty="0"/>
                  <a:t>South = </a:t>
                </a:r>
                <a:r>
                  <a:rPr lang="en-US" b="1" dirty="0"/>
                  <a:t>4</a:t>
                </a:r>
              </a:p>
            </p:txBody>
          </p:sp>
        </p:grpSp>
      </p:grpSp>
      <p:sp>
        <p:nvSpPr>
          <p:cNvPr id="11" name="TextBox 10"/>
          <p:cNvSpPr txBox="1"/>
          <p:nvPr/>
        </p:nvSpPr>
        <p:spPr>
          <a:xfrm>
            <a:off x="4982115" y="1558407"/>
            <a:ext cx="3157026" cy="1200329"/>
          </a:xfrm>
          <a:prstGeom prst="rect">
            <a:avLst/>
          </a:prstGeom>
          <a:noFill/>
          <a:ln w="12700">
            <a:solidFill>
              <a:schemeClr val="tx1"/>
            </a:solidFill>
          </a:ln>
        </p:spPr>
        <p:txBody>
          <a:bodyPr wrap="square" rtlCol="0">
            <a:spAutoFit/>
          </a:bodyPr>
          <a:lstStyle/>
          <a:p>
            <a:pPr algn="ctr"/>
            <a:r>
              <a:rPr lang="en-US" sz="2400" dirty="0"/>
              <a:t>Encode each wall position as an increasing </a:t>
            </a:r>
            <a:r>
              <a:rPr lang="en-US" sz="2400" b="1" dirty="0"/>
              <a:t>power of 2</a:t>
            </a:r>
          </a:p>
        </p:txBody>
      </p:sp>
      <p:sp>
        <p:nvSpPr>
          <p:cNvPr id="12" name="Slide Number Placeholder 11">
            <a:extLst>
              <a:ext uri="{FF2B5EF4-FFF2-40B4-BE49-F238E27FC236}">
                <a16:creationId xmlns:a16="http://schemas.microsoft.com/office/drawing/2014/main" id="{8B34DA71-5020-40E8-9A8A-14E5A18B866B}"/>
              </a:ext>
            </a:extLst>
          </p:cNvPr>
          <p:cNvSpPr>
            <a:spLocks noGrp="1"/>
          </p:cNvSpPr>
          <p:nvPr>
            <p:ph type="sldNum" sz="quarter" idx="12"/>
          </p:nvPr>
        </p:nvSpPr>
        <p:spPr/>
        <p:txBody>
          <a:bodyPr/>
          <a:lstStyle/>
          <a:p>
            <a:fld id="{650AD656-6FF9-465D-B7B0-1CD0DD39CD23}" type="slidenum">
              <a:rPr lang="en-US" smtClean="0"/>
              <a:t>5</a:t>
            </a:fld>
            <a:endParaRPr lang="en-US"/>
          </a:p>
        </p:txBody>
      </p:sp>
    </p:spTree>
    <p:extLst>
      <p:ext uri="{BB962C8B-B14F-4D97-AF65-F5344CB8AC3E}">
        <p14:creationId xmlns:p14="http://schemas.microsoft.com/office/powerpoint/2010/main" val="78369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037" y="1825625"/>
            <a:ext cx="4198725" cy="4351338"/>
          </a:xfrm>
        </p:spPr>
        <p:txBody>
          <a:bodyPr>
            <a:noAutofit/>
          </a:bodyPr>
          <a:lstStyle/>
          <a:p>
            <a:pPr>
              <a:spcBef>
                <a:spcPts val="0"/>
              </a:spcBef>
              <a:spcAft>
                <a:spcPts val="1200"/>
              </a:spcAft>
            </a:pPr>
            <a:r>
              <a:rPr lang="en-US" sz="2400" dirty="0"/>
              <a:t>If a wall exists in a direction, add the value of that direction to the </a:t>
            </a:r>
            <a:r>
              <a:rPr lang="en-US" sz="2400" b="1" i="1" dirty="0"/>
              <a:t>total</a:t>
            </a:r>
            <a:r>
              <a:rPr lang="en-US" sz="2400" dirty="0"/>
              <a:t> cell value</a:t>
            </a:r>
          </a:p>
        </p:txBody>
      </p:sp>
      <p:grpSp>
        <p:nvGrpSpPr>
          <p:cNvPr id="16" name="Group 15"/>
          <p:cNvGrpSpPr/>
          <p:nvPr/>
        </p:nvGrpSpPr>
        <p:grpSpPr>
          <a:xfrm>
            <a:off x="4637904" y="3184799"/>
            <a:ext cx="4339694" cy="369332"/>
            <a:chOff x="4637904" y="3062929"/>
            <a:chExt cx="4339694" cy="369332"/>
          </a:xfrm>
        </p:grpSpPr>
        <p:sp>
          <p:nvSpPr>
            <p:cNvPr id="7" name="TextBox 6"/>
            <p:cNvSpPr txBox="1"/>
            <p:nvPr/>
          </p:nvSpPr>
          <p:spPr>
            <a:xfrm>
              <a:off x="7807825" y="3062929"/>
              <a:ext cx="1169773" cy="369332"/>
            </a:xfrm>
            <a:prstGeom prst="rect">
              <a:avLst/>
            </a:prstGeom>
            <a:noFill/>
          </p:spPr>
          <p:txBody>
            <a:bodyPr wrap="square" rtlCol="0">
              <a:spAutoFit/>
            </a:bodyPr>
            <a:lstStyle/>
            <a:p>
              <a:r>
                <a:rPr lang="en-US" dirty="0"/>
                <a:t>East = 2</a:t>
              </a:r>
            </a:p>
          </p:txBody>
        </p:sp>
        <p:sp>
          <p:nvSpPr>
            <p:cNvPr id="8" name="TextBox 7"/>
            <p:cNvSpPr txBox="1"/>
            <p:nvPr/>
          </p:nvSpPr>
          <p:spPr>
            <a:xfrm>
              <a:off x="4637904" y="3062929"/>
              <a:ext cx="1169773" cy="369332"/>
            </a:xfrm>
            <a:prstGeom prst="rect">
              <a:avLst/>
            </a:prstGeom>
            <a:noFill/>
          </p:spPr>
          <p:txBody>
            <a:bodyPr wrap="square" rtlCol="0">
              <a:spAutoFit/>
            </a:bodyPr>
            <a:lstStyle/>
            <a:p>
              <a:r>
                <a:rPr lang="en-US" dirty="0"/>
                <a:t>West = 8</a:t>
              </a:r>
            </a:p>
          </p:txBody>
        </p:sp>
      </p:grpSp>
      <p:grpSp>
        <p:nvGrpSpPr>
          <p:cNvPr id="15" name="Group 14"/>
          <p:cNvGrpSpPr/>
          <p:nvPr/>
        </p:nvGrpSpPr>
        <p:grpSpPr>
          <a:xfrm>
            <a:off x="6131012" y="1814212"/>
            <a:ext cx="1169773" cy="3110506"/>
            <a:chOff x="6130601" y="1814212"/>
            <a:chExt cx="1169773" cy="3110506"/>
          </a:xfrm>
        </p:grpSpPr>
        <p:sp>
          <p:nvSpPr>
            <p:cNvPr id="6" name="TextBox 5"/>
            <p:cNvSpPr txBox="1"/>
            <p:nvPr/>
          </p:nvSpPr>
          <p:spPr>
            <a:xfrm>
              <a:off x="6130601" y="1814212"/>
              <a:ext cx="1169773" cy="369332"/>
            </a:xfrm>
            <a:prstGeom prst="rect">
              <a:avLst/>
            </a:prstGeom>
            <a:noFill/>
          </p:spPr>
          <p:txBody>
            <a:bodyPr wrap="square" rtlCol="0">
              <a:spAutoFit/>
            </a:bodyPr>
            <a:lstStyle/>
            <a:p>
              <a:pPr algn="ctr"/>
              <a:r>
                <a:rPr lang="en-US" dirty="0"/>
                <a:t>North = 1</a:t>
              </a:r>
            </a:p>
          </p:txBody>
        </p:sp>
        <p:sp>
          <p:nvSpPr>
            <p:cNvPr id="9" name="TextBox 8"/>
            <p:cNvSpPr txBox="1"/>
            <p:nvPr/>
          </p:nvSpPr>
          <p:spPr>
            <a:xfrm>
              <a:off x="6130601" y="4555386"/>
              <a:ext cx="1169773" cy="369332"/>
            </a:xfrm>
            <a:prstGeom prst="rect">
              <a:avLst/>
            </a:prstGeom>
            <a:noFill/>
          </p:spPr>
          <p:txBody>
            <a:bodyPr wrap="square" rtlCol="0">
              <a:spAutoFit/>
            </a:bodyPr>
            <a:lstStyle/>
            <a:p>
              <a:pPr algn="ctr"/>
              <a:r>
                <a:rPr lang="en-US" dirty="0"/>
                <a:t>South = 4</a:t>
              </a:r>
            </a:p>
          </p:txBody>
        </p:sp>
      </p:grpSp>
      <p:grpSp>
        <p:nvGrpSpPr>
          <p:cNvPr id="14" name="Group 13"/>
          <p:cNvGrpSpPr/>
          <p:nvPr/>
        </p:nvGrpSpPr>
        <p:grpSpPr>
          <a:xfrm>
            <a:off x="5795320" y="2455065"/>
            <a:ext cx="1841157" cy="1828800"/>
            <a:chOff x="5795320" y="2307112"/>
            <a:chExt cx="1841157" cy="1828800"/>
          </a:xfrm>
        </p:grpSpPr>
        <p:cxnSp>
          <p:nvCxnSpPr>
            <p:cNvPr id="11" name="Straight Connector 10"/>
            <p:cNvCxnSpPr/>
            <p:nvPr/>
          </p:nvCxnSpPr>
          <p:spPr>
            <a:xfrm>
              <a:off x="5807677" y="2307112"/>
              <a:ext cx="1828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95320" y="2307112"/>
              <a:ext cx="12357" cy="1828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6211330" y="3006811"/>
            <a:ext cx="1089455" cy="923330"/>
          </a:xfrm>
          <a:prstGeom prst="rect">
            <a:avLst/>
          </a:prstGeom>
          <a:noFill/>
        </p:spPr>
        <p:txBody>
          <a:bodyPr wrap="square" rtlCol="0">
            <a:spAutoFit/>
          </a:bodyPr>
          <a:lstStyle/>
          <a:p>
            <a:pPr algn="ctr"/>
            <a:r>
              <a:rPr lang="en-US" sz="5400" b="1" dirty="0">
                <a:solidFill>
                  <a:srgbClr val="0070C0"/>
                </a:solidFill>
              </a:rPr>
              <a:t>9</a:t>
            </a:r>
          </a:p>
        </p:txBody>
      </p:sp>
      <p:sp>
        <p:nvSpPr>
          <p:cNvPr id="4" name="Slide Number Placeholder 3">
            <a:extLst>
              <a:ext uri="{FF2B5EF4-FFF2-40B4-BE49-F238E27FC236}">
                <a16:creationId xmlns:a16="http://schemas.microsoft.com/office/drawing/2014/main" id="{B01CEF91-1D64-4AE2-B3EB-C5097397D916}"/>
              </a:ext>
            </a:extLst>
          </p:cNvPr>
          <p:cNvSpPr>
            <a:spLocks noGrp="1"/>
          </p:cNvSpPr>
          <p:nvPr>
            <p:ph type="sldNum" sz="quarter" idx="12"/>
          </p:nvPr>
        </p:nvSpPr>
        <p:spPr/>
        <p:txBody>
          <a:bodyPr/>
          <a:lstStyle/>
          <a:p>
            <a:fld id="{650AD656-6FF9-465D-B7B0-1CD0DD39CD23}" type="slidenum">
              <a:rPr lang="en-US" smtClean="0"/>
              <a:t>6</a:t>
            </a:fld>
            <a:endParaRPr lang="en-US"/>
          </a:p>
        </p:txBody>
      </p:sp>
      <p:sp>
        <p:nvSpPr>
          <p:cNvPr id="18" name="Title 1">
            <a:extLst>
              <a:ext uri="{FF2B5EF4-FFF2-40B4-BE49-F238E27FC236}">
                <a16:creationId xmlns:a16="http://schemas.microsoft.com/office/drawing/2014/main" id="{7487E9DC-ED61-43AC-A86A-FF4C2A9BF8A0}"/>
              </a:ext>
            </a:extLst>
          </p:cNvPr>
          <p:cNvSpPr>
            <a:spLocks noGrp="1"/>
          </p:cNvSpPr>
          <p:nvPr>
            <p:ph type="title"/>
          </p:nvPr>
        </p:nvSpPr>
        <p:spPr>
          <a:xfrm>
            <a:off x="628650" y="365126"/>
            <a:ext cx="7886700" cy="1325563"/>
          </a:xfrm>
        </p:spPr>
        <p:txBody>
          <a:bodyPr>
            <a:normAutofit/>
          </a:bodyPr>
          <a:lstStyle/>
          <a:p>
            <a:r>
              <a:rPr lang="en-US" sz="3200" dirty="0">
                <a:latin typeface="+mn-lt"/>
              </a:rPr>
              <a:t>How do we encode a maze?</a:t>
            </a:r>
            <a:endParaRPr lang="en-US" sz="3200" b="1" dirty="0">
              <a:latin typeface="+mn-lt"/>
            </a:endParaRPr>
          </a:p>
        </p:txBody>
      </p:sp>
    </p:spTree>
    <p:extLst>
      <p:ext uri="{BB962C8B-B14F-4D97-AF65-F5344CB8AC3E}">
        <p14:creationId xmlns:p14="http://schemas.microsoft.com/office/powerpoint/2010/main" val="148519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037" y="1825625"/>
            <a:ext cx="4198725" cy="4351338"/>
          </a:xfrm>
        </p:spPr>
        <p:txBody>
          <a:bodyPr>
            <a:noAutofit/>
          </a:bodyPr>
          <a:lstStyle/>
          <a:p>
            <a:pPr>
              <a:spcBef>
                <a:spcPts val="0"/>
              </a:spcBef>
              <a:spcAft>
                <a:spcPts val="1200"/>
              </a:spcAft>
            </a:pPr>
            <a:r>
              <a:rPr lang="en-US" sz="2400" dirty="0"/>
              <a:t>Using a </a:t>
            </a:r>
            <a:r>
              <a:rPr lang="en-US" sz="2400" b="1" dirty="0"/>
              <a:t>power of 2 </a:t>
            </a:r>
            <a:r>
              <a:rPr lang="en-US" sz="2400" dirty="0"/>
              <a:t>for each wall value produces an </a:t>
            </a:r>
            <a:r>
              <a:rPr lang="en-US" sz="2400" b="1" dirty="0">
                <a:solidFill>
                  <a:srgbClr val="FF0000"/>
                </a:solidFill>
              </a:rPr>
              <a:t>unambiguous</a:t>
            </a:r>
            <a:r>
              <a:rPr lang="en-US" sz="2400" dirty="0"/>
              <a:t> encoding of all wall permutations</a:t>
            </a:r>
          </a:p>
          <a:p>
            <a:pPr>
              <a:spcBef>
                <a:spcPts val="0"/>
              </a:spcBef>
              <a:spcAft>
                <a:spcPts val="1200"/>
              </a:spcAft>
            </a:pPr>
            <a:r>
              <a:rPr lang="en-US" sz="2400" dirty="0"/>
              <a:t>0 ≤ cell value ≤ 15 </a:t>
            </a:r>
          </a:p>
          <a:p>
            <a:pPr>
              <a:spcBef>
                <a:spcPts val="0"/>
              </a:spcBef>
              <a:spcAft>
                <a:spcPts val="1200"/>
              </a:spcAft>
            </a:pPr>
            <a:r>
              <a:rPr lang="en-US" sz="2400" dirty="0"/>
              <a:t>No walls = zero (0)</a:t>
            </a:r>
          </a:p>
          <a:p>
            <a:pPr>
              <a:spcBef>
                <a:spcPts val="0"/>
              </a:spcBef>
              <a:spcAft>
                <a:spcPts val="1200"/>
              </a:spcAft>
            </a:pPr>
            <a:r>
              <a:rPr lang="en-US" sz="2400" dirty="0"/>
              <a:t>15 = a totally “walled-in” cell that is unreachable </a:t>
            </a:r>
            <a:r>
              <a:rPr lang="en-US" sz="2400" b="1" i="1" dirty="0">
                <a:solidFill>
                  <a:srgbClr val="00B050"/>
                </a:solidFill>
              </a:rPr>
              <a:t>(Hint: don’t make a cell = 15)</a:t>
            </a:r>
          </a:p>
          <a:p>
            <a:pPr>
              <a:spcBef>
                <a:spcPts val="0"/>
              </a:spcBef>
              <a:spcAft>
                <a:spcPts val="1200"/>
              </a:spcAft>
            </a:pPr>
            <a:endParaRPr lang="en-US" dirty="0"/>
          </a:p>
        </p:txBody>
      </p:sp>
      <p:grpSp>
        <p:nvGrpSpPr>
          <p:cNvPr id="16" name="Group 15"/>
          <p:cNvGrpSpPr/>
          <p:nvPr/>
        </p:nvGrpSpPr>
        <p:grpSpPr>
          <a:xfrm>
            <a:off x="4637904" y="3184799"/>
            <a:ext cx="4339694" cy="369332"/>
            <a:chOff x="4637904" y="3062929"/>
            <a:chExt cx="4339694" cy="369332"/>
          </a:xfrm>
        </p:grpSpPr>
        <p:sp>
          <p:nvSpPr>
            <p:cNvPr id="7" name="TextBox 6"/>
            <p:cNvSpPr txBox="1"/>
            <p:nvPr/>
          </p:nvSpPr>
          <p:spPr>
            <a:xfrm>
              <a:off x="7807825" y="3062929"/>
              <a:ext cx="1169773" cy="369332"/>
            </a:xfrm>
            <a:prstGeom prst="rect">
              <a:avLst/>
            </a:prstGeom>
            <a:noFill/>
          </p:spPr>
          <p:txBody>
            <a:bodyPr wrap="square" rtlCol="0">
              <a:spAutoFit/>
            </a:bodyPr>
            <a:lstStyle/>
            <a:p>
              <a:r>
                <a:rPr lang="en-US" dirty="0"/>
                <a:t>East = 2</a:t>
              </a:r>
            </a:p>
          </p:txBody>
        </p:sp>
        <p:sp>
          <p:nvSpPr>
            <p:cNvPr id="8" name="TextBox 7"/>
            <p:cNvSpPr txBox="1"/>
            <p:nvPr/>
          </p:nvSpPr>
          <p:spPr>
            <a:xfrm>
              <a:off x="4637904" y="3062929"/>
              <a:ext cx="1169773" cy="369332"/>
            </a:xfrm>
            <a:prstGeom prst="rect">
              <a:avLst/>
            </a:prstGeom>
            <a:noFill/>
          </p:spPr>
          <p:txBody>
            <a:bodyPr wrap="square" rtlCol="0">
              <a:spAutoFit/>
            </a:bodyPr>
            <a:lstStyle/>
            <a:p>
              <a:r>
                <a:rPr lang="en-US" dirty="0"/>
                <a:t>West = 8</a:t>
              </a:r>
            </a:p>
          </p:txBody>
        </p:sp>
      </p:grpSp>
      <p:grpSp>
        <p:nvGrpSpPr>
          <p:cNvPr id="15" name="Group 14"/>
          <p:cNvGrpSpPr/>
          <p:nvPr/>
        </p:nvGrpSpPr>
        <p:grpSpPr>
          <a:xfrm>
            <a:off x="6131012" y="1814212"/>
            <a:ext cx="1169773" cy="3110506"/>
            <a:chOff x="6130601" y="1814212"/>
            <a:chExt cx="1169773" cy="3110506"/>
          </a:xfrm>
        </p:grpSpPr>
        <p:sp>
          <p:nvSpPr>
            <p:cNvPr id="6" name="TextBox 5"/>
            <p:cNvSpPr txBox="1"/>
            <p:nvPr/>
          </p:nvSpPr>
          <p:spPr>
            <a:xfrm>
              <a:off x="6130601" y="1814212"/>
              <a:ext cx="1169773" cy="369332"/>
            </a:xfrm>
            <a:prstGeom prst="rect">
              <a:avLst/>
            </a:prstGeom>
            <a:noFill/>
          </p:spPr>
          <p:txBody>
            <a:bodyPr wrap="square" rtlCol="0">
              <a:spAutoFit/>
            </a:bodyPr>
            <a:lstStyle/>
            <a:p>
              <a:pPr algn="ctr"/>
              <a:r>
                <a:rPr lang="en-US" dirty="0"/>
                <a:t>North = 1</a:t>
              </a:r>
            </a:p>
          </p:txBody>
        </p:sp>
        <p:sp>
          <p:nvSpPr>
            <p:cNvPr id="9" name="TextBox 8"/>
            <p:cNvSpPr txBox="1"/>
            <p:nvPr/>
          </p:nvSpPr>
          <p:spPr>
            <a:xfrm>
              <a:off x="6130601" y="4555386"/>
              <a:ext cx="1169773" cy="369332"/>
            </a:xfrm>
            <a:prstGeom prst="rect">
              <a:avLst/>
            </a:prstGeom>
            <a:noFill/>
          </p:spPr>
          <p:txBody>
            <a:bodyPr wrap="square" rtlCol="0">
              <a:spAutoFit/>
            </a:bodyPr>
            <a:lstStyle/>
            <a:p>
              <a:pPr algn="ctr"/>
              <a:r>
                <a:rPr lang="en-US" dirty="0"/>
                <a:t>South = 4</a:t>
              </a:r>
            </a:p>
          </p:txBody>
        </p:sp>
      </p:grpSp>
      <p:cxnSp>
        <p:nvCxnSpPr>
          <p:cNvPr id="11" name="Straight Connector 10"/>
          <p:cNvCxnSpPr/>
          <p:nvPr/>
        </p:nvCxnSpPr>
        <p:spPr>
          <a:xfrm>
            <a:off x="5807677" y="2446814"/>
            <a:ext cx="1828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07650" y="2463303"/>
            <a:ext cx="12357" cy="1828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11330" y="3006811"/>
            <a:ext cx="1089455" cy="923330"/>
          </a:xfrm>
          <a:prstGeom prst="rect">
            <a:avLst/>
          </a:prstGeom>
          <a:noFill/>
        </p:spPr>
        <p:txBody>
          <a:bodyPr wrap="square" rtlCol="0">
            <a:spAutoFit/>
          </a:bodyPr>
          <a:lstStyle/>
          <a:p>
            <a:pPr algn="ctr"/>
            <a:r>
              <a:rPr lang="en-US" sz="5400" b="1" dirty="0">
                <a:solidFill>
                  <a:srgbClr val="0070C0"/>
                </a:solidFill>
              </a:rPr>
              <a:t>7</a:t>
            </a:r>
          </a:p>
        </p:txBody>
      </p:sp>
      <p:cxnSp>
        <p:nvCxnSpPr>
          <p:cNvPr id="18" name="Straight Connector 17"/>
          <p:cNvCxnSpPr/>
          <p:nvPr/>
        </p:nvCxnSpPr>
        <p:spPr>
          <a:xfrm>
            <a:off x="5795320" y="4292103"/>
            <a:ext cx="1828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55DAD5DF-E108-4654-B39C-256DA20AF329}"/>
              </a:ext>
            </a:extLst>
          </p:cNvPr>
          <p:cNvSpPr>
            <a:spLocks noGrp="1"/>
          </p:cNvSpPr>
          <p:nvPr>
            <p:ph type="sldNum" sz="quarter" idx="12"/>
          </p:nvPr>
        </p:nvSpPr>
        <p:spPr/>
        <p:txBody>
          <a:bodyPr/>
          <a:lstStyle/>
          <a:p>
            <a:fld id="{650AD656-6FF9-465D-B7B0-1CD0DD39CD23}" type="slidenum">
              <a:rPr lang="en-US" smtClean="0"/>
              <a:t>7</a:t>
            </a:fld>
            <a:endParaRPr lang="en-US"/>
          </a:p>
        </p:txBody>
      </p:sp>
      <p:sp>
        <p:nvSpPr>
          <p:cNvPr id="19" name="Title 1">
            <a:extLst>
              <a:ext uri="{FF2B5EF4-FFF2-40B4-BE49-F238E27FC236}">
                <a16:creationId xmlns:a16="http://schemas.microsoft.com/office/drawing/2014/main" id="{5A1EC057-0F08-461F-A91E-1794A26F27F4}"/>
              </a:ext>
            </a:extLst>
          </p:cNvPr>
          <p:cNvSpPr>
            <a:spLocks noGrp="1"/>
          </p:cNvSpPr>
          <p:nvPr>
            <p:ph type="title"/>
          </p:nvPr>
        </p:nvSpPr>
        <p:spPr>
          <a:xfrm>
            <a:off x="628650" y="365126"/>
            <a:ext cx="7886700" cy="1325563"/>
          </a:xfrm>
        </p:spPr>
        <p:txBody>
          <a:bodyPr>
            <a:normAutofit/>
          </a:bodyPr>
          <a:lstStyle/>
          <a:p>
            <a:r>
              <a:rPr lang="en-US" sz="3200" dirty="0">
                <a:latin typeface="+mn-lt"/>
              </a:rPr>
              <a:t>How do we encode a maze?</a:t>
            </a:r>
            <a:endParaRPr lang="en-US" sz="3200" b="1" dirty="0">
              <a:latin typeface="+mn-lt"/>
            </a:endParaRPr>
          </a:p>
        </p:txBody>
      </p:sp>
    </p:spTree>
    <p:extLst>
      <p:ext uri="{BB962C8B-B14F-4D97-AF65-F5344CB8AC3E}">
        <p14:creationId xmlns:p14="http://schemas.microsoft.com/office/powerpoint/2010/main" val="359873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1841" y="746926"/>
            <a:ext cx="5420318" cy="5364149"/>
          </a:xfrm>
          <a:prstGeom prst="rect">
            <a:avLst/>
          </a:prstGeom>
        </p:spPr>
      </p:pic>
      <p:sp>
        <p:nvSpPr>
          <p:cNvPr id="4" name="TextBox 3"/>
          <p:cNvSpPr txBox="1"/>
          <p:nvPr/>
        </p:nvSpPr>
        <p:spPr>
          <a:xfrm>
            <a:off x="1400434" y="897924"/>
            <a:ext cx="321275" cy="369332"/>
          </a:xfrm>
          <a:prstGeom prst="rect">
            <a:avLst/>
          </a:prstGeom>
          <a:noFill/>
        </p:spPr>
        <p:txBody>
          <a:bodyPr wrap="square" rtlCol="0">
            <a:spAutoFit/>
          </a:bodyPr>
          <a:lstStyle/>
          <a:p>
            <a:pPr algn="ctr"/>
            <a:r>
              <a:rPr lang="en-US" b="1" dirty="0"/>
              <a:t>0</a:t>
            </a:r>
          </a:p>
        </p:txBody>
      </p:sp>
      <p:sp>
        <p:nvSpPr>
          <p:cNvPr id="6" name="TextBox 5"/>
          <p:cNvSpPr txBox="1"/>
          <p:nvPr/>
        </p:nvSpPr>
        <p:spPr>
          <a:xfrm>
            <a:off x="1400434" y="1421027"/>
            <a:ext cx="321275" cy="369332"/>
          </a:xfrm>
          <a:prstGeom prst="rect">
            <a:avLst/>
          </a:prstGeom>
          <a:noFill/>
        </p:spPr>
        <p:txBody>
          <a:bodyPr wrap="square" rtlCol="0">
            <a:spAutoFit/>
          </a:bodyPr>
          <a:lstStyle/>
          <a:p>
            <a:pPr algn="ctr"/>
            <a:r>
              <a:rPr lang="en-US" b="1" dirty="0"/>
              <a:t>1</a:t>
            </a:r>
          </a:p>
        </p:txBody>
      </p:sp>
      <p:sp>
        <p:nvSpPr>
          <p:cNvPr id="7" name="TextBox 6"/>
          <p:cNvSpPr txBox="1"/>
          <p:nvPr/>
        </p:nvSpPr>
        <p:spPr>
          <a:xfrm>
            <a:off x="1400434" y="1940012"/>
            <a:ext cx="321275" cy="369332"/>
          </a:xfrm>
          <a:prstGeom prst="rect">
            <a:avLst/>
          </a:prstGeom>
          <a:noFill/>
        </p:spPr>
        <p:txBody>
          <a:bodyPr wrap="square" rtlCol="0">
            <a:spAutoFit/>
          </a:bodyPr>
          <a:lstStyle/>
          <a:p>
            <a:pPr algn="ctr"/>
            <a:r>
              <a:rPr lang="en-US" b="1" dirty="0"/>
              <a:t>2</a:t>
            </a:r>
          </a:p>
        </p:txBody>
      </p:sp>
      <p:sp>
        <p:nvSpPr>
          <p:cNvPr id="8" name="TextBox 7"/>
          <p:cNvSpPr txBox="1"/>
          <p:nvPr/>
        </p:nvSpPr>
        <p:spPr>
          <a:xfrm>
            <a:off x="1400433" y="2458999"/>
            <a:ext cx="321275" cy="369332"/>
          </a:xfrm>
          <a:prstGeom prst="rect">
            <a:avLst/>
          </a:prstGeom>
          <a:noFill/>
        </p:spPr>
        <p:txBody>
          <a:bodyPr wrap="square" rtlCol="0">
            <a:spAutoFit/>
          </a:bodyPr>
          <a:lstStyle/>
          <a:p>
            <a:pPr algn="ctr"/>
            <a:r>
              <a:rPr lang="en-US" b="1" dirty="0"/>
              <a:t>3</a:t>
            </a:r>
          </a:p>
        </p:txBody>
      </p:sp>
      <p:sp>
        <p:nvSpPr>
          <p:cNvPr id="9" name="TextBox 8"/>
          <p:cNvSpPr txBox="1"/>
          <p:nvPr/>
        </p:nvSpPr>
        <p:spPr>
          <a:xfrm>
            <a:off x="1400433" y="2985528"/>
            <a:ext cx="321275" cy="369332"/>
          </a:xfrm>
          <a:prstGeom prst="rect">
            <a:avLst/>
          </a:prstGeom>
          <a:noFill/>
        </p:spPr>
        <p:txBody>
          <a:bodyPr wrap="square" rtlCol="0">
            <a:spAutoFit/>
          </a:bodyPr>
          <a:lstStyle/>
          <a:p>
            <a:pPr algn="ctr"/>
            <a:r>
              <a:rPr lang="en-US" b="1" dirty="0"/>
              <a:t>4</a:t>
            </a:r>
          </a:p>
        </p:txBody>
      </p:sp>
      <p:sp>
        <p:nvSpPr>
          <p:cNvPr id="10" name="TextBox 9"/>
          <p:cNvSpPr txBox="1"/>
          <p:nvPr/>
        </p:nvSpPr>
        <p:spPr>
          <a:xfrm>
            <a:off x="1400433" y="3514796"/>
            <a:ext cx="321275" cy="369332"/>
          </a:xfrm>
          <a:prstGeom prst="rect">
            <a:avLst/>
          </a:prstGeom>
          <a:noFill/>
        </p:spPr>
        <p:txBody>
          <a:bodyPr wrap="square" rtlCol="0">
            <a:spAutoFit/>
          </a:bodyPr>
          <a:lstStyle/>
          <a:p>
            <a:pPr algn="ctr"/>
            <a:r>
              <a:rPr lang="en-US" b="1" dirty="0"/>
              <a:t>5</a:t>
            </a:r>
          </a:p>
        </p:txBody>
      </p:sp>
      <p:sp>
        <p:nvSpPr>
          <p:cNvPr id="11" name="TextBox 10"/>
          <p:cNvSpPr txBox="1"/>
          <p:nvPr/>
        </p:nvSpPr>
        <p:spPr>
          <a:xfrm>
            <a:off x="1400432" y="4044064"/>
            <a:ext cx="321275" cy="369332"/>
          </a:xfrm>
          <a:prstGeom prst="rect">
            <a:avLst/>
          </a:prstGeom>
          <a:noFill/>
        </p:spPr>
        <p:txBody>
          <a:bodyPr wrap="square" rtlCol="0">
            <a:spAutoFit/>
          </a:bodyPr>
          <a:lstStyle/>
          <a:p>
            <a:pPr algn="ctr"/>
            <a:r>
              <a:rPr lang="en-US" b="1" dirty="0"/>
              <a:t>6</a:t>
            </a:r>
          </a:p>
        </p:txBody>
      </p:sp>
      <p:sp>
        <p:nvSpPr>
          <p:cNvPr id="12" name="TextBox 11"/>
          <p:cNvSpPr txBox="1"/>
          <p:nvPr/>
        </p:nvSpPr>
        <p:spPr>
          <a:xfrm>
            <a:off x="1400432" y="4563049"/>
            <a:ext cx="321275" cy="369332"/>
          </a:xfrm>
          <a:prstGeom prst="rect">
            <a:avLst/>
          </a:prstGeom>
          <a:noFill/>
        </p:spPr>
        <p:txBody>
          <a:bodyPr wrap="square" rtlCol="0">
            <a:spAutoFit/>
          </a:bodyPr>
          <a:lstStyle/>
          <a:p>
            <a:pPr algn="ctr"/>
            <a:r>
              <a:rPr lang="en-US" b="1" dirty="0"/>
              <a:t>7</a:t>
            </a:r>
          </a:p>
        </p:txBody>
      </p:sp>
      <p:sp>
        <p:nvSpPr>
          <p:cNvPr id="13" name="TextBox 12"/>
          <p:cNvSpPr txBox="1"/>
          <p:nvPr/>
        </p:nvSpPr>
        <p:spPr>
          <a:xfrm>
            <a:off x="1400432" y="5077202"/>
            <a:ext cx="321275" cy="369332"/>
          </a:xfrm>
          <a:prstGeom prst="rect">
            <a:avLst/>
          </a:prstGeom>
          <a:noFill/>
        </p:spPr>
        <p:txBody>
          <a:bodyPr wrap="square" rtlCol="0">
            <a:spAutoFit/>
          </a:bodyPr>
          <a:lstStyle/>
          <a:p>
            <a:pPr algn="ctr"/>
            <a:r>
              <a:rPr lang="en-US" b="1" dirty="0"/>
              <a:t>8</a:t>
            </a:r>
          </a:p>
        </p:txBody>
      </p:sp>
      <p:sp>
        <p:nvSpPr>
          <p:cNvPr id="14" name="TextBox 13"/>
          <p:cNvSpPr txBox="1"/>
          <p:nvPr/>
        </p:nvSpPr>
        <p:spPr>
          <a:xfrm>
            <a:off x="1400431" y="5605778"/>
            <a:ext cx="321275" cy="369332"/>
          </a:xfrm>
          <a:prstGeom prst="rect">
            <a:avLst/>
          </a:prstGeom>
          <a:noFill/>
        </p:spPr>
        <p:txBody>
          <a:bodyPr wrap="square" rtlCol="0">
            <a:spAutoFit/>
          </a:bodyPr>
          <a:lstStyle/>
          <a:p>
            <a:pPr algn="ctr"/>
            <a:r>
              <a:rPr lang="en-US" b="1" dirty="0"/>
              <a:t>9</a:t>
            </a:r>
          </a:p>
        </p:txBody>
      </p:sp>
      <p:grpSp>
        <p:nvGrpSpPr>
          <p:cNvPr id="3" name="Group 2"/>
          <p:cNvGrpSpPr/>
          <p:nvPr/>
        </p:nvGrpSpPr>
        <p:grpSpPr>
          <a:xfrm>
            <a:off x="2170673" y="376920"/>
            <a:ext cx="4851085" cy="375549"/>
            <a:chOff x="2170673" y="376920"/>
            <a:chExt cx="4851085" cy="375549"/>
          </a:xfrm>
        </p:grpSpPr>
        <p:sp>
          <p:nvSpPr>
            <p:cNvPr id="26" name="TextBox 25"/>
            <p:cNvSpPr txBox="1"/>
            <p:nvPr/>
          </p:nvSpPr>
          <p:spPr>
            <a:xfrm>
              <a:off x="2170673" y="376920"/>
              <a:ext cx="321275" cy="369332"/>
            </a:xfrm>
            <a:prstGeom prst="rect">
              <a:avLst/>
            </a:prstGeom>
            <a:noFill/>
          </p:spPr>
          <p:txBody>
            <a:bodyPr wrap="square" rtlCol="0">
              <a:spAutoFit/>
            </a:bodyPr>
            <a:lstStyle/>
            <a:p>
              <a:pPr algn="ctr"/>
              <a:r>
                <a:rPr lang="en-US" b="1" dirty="0"/>
                <a:t>0</a:t>
              </a:r>
            </a:p>
          </p:txBody>
        </p:sp>
        <p:sp>
          <p:nvSpPr>
            <p:cNvPr id="27" name="TextBox 26"/>
            <p:cNvSpPr txBox="1"/>
            <p:nvPr/>
          </p:nvSpPr>
          <p:spPr>
            <a:xfrm>
              <a:off x="2673985" y="376920"/>
              <a:ext cx="321275" cy="369332"/>
            </a:xfrm>
            <a:prstGeom prst="rect">
              <a:avLst/>
            </a:prstGeom>
            <a:noFill/>
          </p:spPr>
          <p:txBody>
            <a:bodyPr wrap="square" rtlCol="0">
              <a:spAutoFit/>
            </a:bodyPr>
            <a:lstStyle/>
            <a:p>
              <a:pPr algn="ctr"/>
              <a:r>
                <a:rPr lang="en-US" b="1" dirty="0"/>
                <a:t>1</a:t>
              </a:r>
            </a:p>
          </p:txBody>
        </p:sp>
        <p:sp>
          <p:nvSpPr>
            <p:cNvPr id="28" name="TextBox 27"/>
            <p:cNvSpPr txBox="1"/>
            <p:nvPr/>
          </p:nvSpPr>
          <p:spPr>
            <a:xfrm>
              <a:off x="3177297" y="376920"/>
              <a:ext cx="321275" cy="369332"/>
            </a:xfrm>
            <a:prstGeom prst="rect">
              <a:avLst/>
            </a:prstGeom>
            <a:noFill/>
          </p:spPr>
          <p:txBody>
            <a:bodyPr wrap="square" rtlCol="0">
              <a:spAutoFit/>
            </a:bodyPr>
            <a:lstStyle/>
            <a:p>
              <a:pPr algn="ctr"/>
              <a:r>
                <a:rPr lang="en-US" b="1" dirty="0"/>
                <a:t>2</a:t>
              </a:r>
            </a:p>
          </p:txBody>
        </p:sp>
        <p:sp>
          <p:nvSpPr>
            <p:cNvPr id="29" name="TextBox 28"/>
            <p:cNvSpPr txBox="1"/>
            <p:nvPr/>
          </p:nvSpPr>
          <p:spPr>
            <a:xfrm>
              <a:off x="3680609" y="376920"/>
              <a:ext cx="321275" cy="369332"/>
            </a:xfrm>
            <a:prstGeom prst="rect">
              <a:avLst/>
            </a:prstGeom>
            <a:noFill/>
          </p:spPr>
          <p:txBody>
            <a:bodyPr wrap="square" rtlCol="0">
              <a:spAutoFit/>
            </a:bodyPr>
            <a:lstStyle/>
            <a:p>
              <a:pPr algn="ctr"/>
              <a:r>
                <a:rPr lang="en-US" b="1" dirty="0"/>
                <a:t>3</a:t>
              </a:r>
            </a:p>
          </p:txBody>
        </p:sp>
        <p:sp>
          <p:nvSpPr>
            <p:cNvPr id="30" name="TextBox 29"/>
            <p:cNvSpPr txBox="1"/>
            <p:nvPr/>
          </p:nvSpPr>
          <p:spPr>
            <a:xfrm>
              <a:off x="4183921" y="376920"/>
              <a:ext cx="321275" cy="369332"/>
            </a:xfrm>
            <a:prstGeom prst="rect">
              <a:avLst/>
            </a:prstGeom>
            <a:noFill/>
          </p:spPr>
          <p:txBody>
            <a:bodyPr wrap="square" rtlCol="0">
              <a:spAutoFit/>
            </a:bodyPr>
            <a:lstStyle/>
            <a:p>
              <a:pPr algn="ctr"/>
              <a:r>
                <a:rPr lang="en-US" b="1" dirty="0"/>
                <a:t>4</a:t>
              </a:r>
            </a:p>
          </p:txBody>
        </p:sp>
        <p:sp>
          <p:nvSpPr>
            <p:cNvPr id="31" name="TextBox 30"/>
            <p:cNvSpPr txBox="1"/>
            <p:nvPr/>
          </p:nvSpPr>
          <p:spPr>
            <a:xfrm>
              <a:off x="4687233" y="376920"/>
              <a:ext cx="321275" cy="369332"/>
            </a:xfrm>
            <a:prstGeom prst="rect">
              <a:avLst/>
            </a:prstGeom>
            <a:noFill/>
          </p:spPr>
          <p:txBody>
            <a:bodyPr wrap="square" rtlCol="0">
              <a:spAutoFit/>
            </a:bodyPr>
            <a:lstStyle/>
            <a:p>
              <a:pPr algn="ctr"/>
              <a:r>
                <a:rPr lang="en-US" b="1" dirty="0"/>
                <a:t>5</a:t>
              </a:r>
            </a:p>
          </p:txBody>
        </p:sp>
        <p:sp>
          <p:nvSpPr>
            <p:cNvPr id="32" name="TextBox 31"/>
            <p:cNvSpPr txBox="1"/>
            <p:nvPr/>
          </p:nvSpPr>
          <p:spPr>
            <a:xfrm>
              <a:off x="5190545" y="376920"/>
              <a:ext cx="321275" cy="369332"/>
            </a:xfrm>
            <a:prstGeom prst="rect">
              <a:avLst/>
            </a:prstGeom>
            <a:noFill/>
          </p:spPr>
          <p:txBody>
            <a:bodyPr wrap="square" rtlCol="0">
              <a:spAutoFit/>
            </a:bodyPr>
            <a:lstStyle/>
            <a:p>
              <a:pPr algn="ctr"/>
              <a:r>
                <a:rPr lang="en-US" b="1" dirty="0"/>
                <a:t>6</a:t>
              </a:r>
            </a:p>
          </p:txBody>
        </p:sp>
        <p:sp>
          <p:nvSpPr>
            <p:cNvPr id="33" name="TextBox 32"/>
            <p:cNvSpPr txBox="1"/>
            <p:nvPr/>
          </p:nvSpPr>
          <p:spPr>
            <a:xfrm>
              <a:off x="5693857" y="376920"/>
              <a:ext cx="321275" cy="369332"/>
            </a:xfrm>
            <a:prstGeom prst="rect">
              <a:avLst/>
            </a:prstGeom>
            <a:noFill/>
          </p:spPr>
          <p:txBody>
            <a:bodyPr wrap="square" rtlCol="0">
              <a:spAutoFit/>
            </a:bodyPr>
            <a:lstStyle/>
            <a:p>
              <a:pPr algn="ctr"/>
              <a:r>
                <a:rPr lang="en-US" b="1" dirty="0"/>
                <a:t>7</a:t>
              </a:r>
            </a:p>
          </p:txBody>
        </p:sp>
        <p:sp>
          <p:nvSpPr>
            <p:cNvPr id="34" name="TextBox 33"/>
            <p:cNvSpPr txBox="1"/>
            <p:nvPr/>
          </p:nvSpPr>
          <p:spPr>
            <a:xfrm>
              <a:off x="6197169" y="376920"/>
              <a:ext cx="321275" cy="369332"/>
            </a:xfrm>
            <a:prstGeom prst="rect">
              <a:avLst/>
            </a:prstGeom>
            <a:noFill/>
          </p:spPr>
          <p:txBody>
            <a:bodyPr wrap="square" rtlCol="0">
              <a:spAutoFit/>
            </a:bodyPr>
            <a:lstStyle/>
            <a:p>
              <a:pPr algn="ctr"/>
              <a:r>
                <a:rPr lang="en-US" b="1" dirty="0"/>
                <a:t>8</a:t>
              </a:r>
            </a:p>
          </p:txBody>
        </p:sp>
        <p:sp>
          <p:nvSpPr>
            <p:cNvPr id="35" name="TextBox 34"/>
            <p:cNvSpPr txBox="1"/>
            <p:nvPr/>
          </p:nvSpPr>
          <p:spPr>
            <a:xfrm>
              <a:off x="6700483" y="383137"/>
              <a:ext cx="321275" cy="369332"/>
            </a:xfrm>
            <a:prstGeom prst="rect">
              <a:avLst/>
            </a:prstGeom>
            <a:noFill/>
          </p:spPr>
          <p:txBody>
            <a:bodyPr wrap="square" rtlCol="0">
              <a:spAutoFit/>
            </a:bodyPr>
            <a:lstStyle/>
            <a:p>
              <a:pPr algn="ctr"/>
              <a:r>
                <a:rPr lang="en-US" b="1" dirty="0"/>
                <a:t>9</a:t>
              </a:r>
            </a:p>
          </p:txBody>
        </p:sp>
      </p:grpSp>
      <p:grpSp>
        <p:nvGrpSpPr>
          <p:cNvPr id="25" name="Group 24"/>
          <p:cNvGrpSpPr/>
          <p:nvPr/>
        </p:nvGrpSpPr>
        <p:grpSpPr>
          <a:xfrm>
            <a:off x="2160434" y="971694"/>
            <a:ext cx="4948819" cy="375549"/>
            <a:chOff x="2170673" y="376920"/>
            <a:chExt cx="4948819" cy="375549"/>
          </a:xfrm>
        </p:grpSpPr>
        <p:sp>
          <p:nvSpPr>
            <p:cNvPr id="36" name="TextBox 35"/>
            <p:cNvSpPr txBox="1"/>
            <p:nvPr/>
          </p:nvSpPr>
          <p:spPr>
            <a:xfrm>
              <a:off x="2170673" y="376920"/>
              <a:ext cx="321275" cy="369332"/>
            </a:xfrm>
            <a:prstGeom prst="rect">
              <a:avLst/>
            </a:prstGeom>
            <a:noFill/>
          </p:spPr>
          <p:txBody>
            <a:bodyPr wrap="square" rtlCol="0">
              <a:spAutoFit/>
            </a:bodyPr>
            <a:lstStyle/>
            <a:p>
              <a:pPr algn="ctr"/>
              <a:r>
                <a:rPr lang="en-US" b="1" dirty="0">
                  <a:solidFill>
                    <a:srgbClr val="0070C0"/>
                  </a:solidFill>
                </a:rPr>
                <a:t>9</a:t>
              </a:r>
            </a:p>
          </p:txBody>
        </p:sp>
        <p:sp>
          <p:nvSpPr>
            <p:cNvPr id="38" name="TextBox 37"/>
            <p:cNvSpPr txBox="1"/>
            <p:nvPr/>
          </p:nvSpPr>
          <p:spPr>
            <a:xfrm>
              <a:off x="2673985"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39" name="TextBox 38"/>
            <p:cNvSpPr txBox="1"/>
            <p:nvPr/>
          </p:nvSpPr>
          <p:spPr>
            <a:xfrm>
              <a:off x="3177297"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40" name="TextBox 39"/>
            <p:cNvSpPr txBox="1"/>
            <p:nvPr/>
          </p:nvSpPr>
          <p:spPr>
            <a:xfrm>
              <a:off x="3680609"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41" name="TextBox 40"/>
            <p:cNvSpPr txBox="1"/>
            <p:nvPr/>
          </p:nvSpPr>
          <p:spPr>
            <a:xfrm>
              <a:off x="4183921" y="376920"/>
              <a:ext cx="321275" cy="369332"/>
            </a:xfrm>
            <a:prstGeom prst="rect">
              <a:avLst/>
            </a:prstGeom>
            <a:noFill/>
          </p:spPr>
          <p:txBody>
            <a:bodyPr wrap="square" rtlCol="0">
              <a:spAutoFit/>
            </a:bodyPr>
            <a:lstStyle/>
            <a:p>
              <a:pPr algn="ctr"/>
              <a:r>
                <a:rPr lang="en-US" b="1" dirty="0">
                  <a:solidFill>
                    <a:srgbClr val="0070C0"/>
                  </a:solidFill>
                </a:rPr>
                <a:t>7</a:t>
              </a:r>
            </a:p>
          </p:txBody>
        </p:sp>
        <p:sp>
          <p:nvSpPr>
            <p:cNvPr id="42" name="TextBox 41"/>
            <p:cNvSpPr txBox="1"/>
            <p:nvPr/>
          </p:nvSpPr>
          <p:spPr>
            <a:xfrm>
              <a:off x="4687233" y="376920"/>
              <a:ext cx="321275" cy="369332"/>
            </a:xfrm>
            <a:prstGeom prst="rect">
              <a:avLst/>
            </a:prstGeom>
            <a:noFill/>
          </p:spPr>
          <p:txBody>
            <a:bodyPr wrap="square" rtlCol="0">
              <a:spAutoFit/>
            </a:bodyPr>
            <a:lstStyle/>
            <a:p>
              <a:pPr algn="ctr"/>
              <a:r>
                <a:rPr lang="en-US" b="1" dirty="0">
                  <a:solidFill>
                    <a:srgbClr val="0070C0"/>
                  </a:solidFill>
                </a:rPr>
                <a:t>9</a:t>
              </a:r>
            </a:p>
          </p:txBody>
        </p:sp>
        <p:sp>
          <p:nvSpPr>
            <p:cNvPr id="43" name="TextBox 42"/>
            <p:cNvSpPr txBox="1"/>
            <p:nvPr/>
          </p:nvSpPr>
          <p:spPr>
            <a:xfrm>
              <a:off x="5190545"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44" name="TextBox 43"/>
            <p:cNvSpPr txBox="1"/>
            <p:nvPr/>
          </p:nvSpPr>
          <p:spPr>
            <a:xfrm>
              <a:off x="5693857"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45" name="TextBox 44"/>
            <p:cNvSpPr txBox="1"/>
            <p:nvPr/>
          </p:nvSpPr>
          <p:spPr>
            <a:xfrm>
              <a:off x="6197169" y="376920"/>
              <a:ext cx="321275" cy="369332"/>
            </a:xfrm>
            <a:prstGeom prst="rect">
              <a:avLst/>
            </a:prstGeom>
            <a:noFill/>
          </p:spPr>
          <p:txBody>
            <a:bodyPr wrap="square" rtlCol="0">
              <a:spAutoFit/>
            </a:bodyPr>
            <a:lstStyle/>
            <a:p>
              <a:pPr algn="ctr"/>
              <a:r>
                <a:rPr lang="en-US" b="1" dirty="0">
                  <a:solidFill>
                    <a:srgbClr val="0070C0"/>
                  </a:solidFill>
                </a:rPr>
                <a:t>3</a:t>
              </a:r>
            </a:p>
          </p:txBody>
        </p:sp>
        <p:sp>
          <p:nvSpPr>
            <p:cNvPr id="46" name="TextBox 45"/>
            <p:cNvSpPr txBox="1"/>
            <p:nvPr/>
          </p:nvSpPr>
          <p:spPr>
            <a:xfrm>
              <a:off x="6659293" y="383137"/>
              <a:ext cx="460199" cy="369332"/>
            </a:xfrm>
            <a:prstGeom prst="rect">
              <a:avLst/>
            </a:prstGeom>
            <a:noFill/>
          </p:spPr>
          <p:txBody>
            <a:bodyPr wrap="square" rtlCol="0">
              <a:spAutoFit/>
            </a:bodyPr>
            <a:lstStyle/>
            <a:p>
              <a:pPr algn="ctr"/>
              <a:r>
                <a:rPr lang="en-US" b="1" dirty="0">
                  <a:solidFill>
                    <a:srgbClr val="0070C0"/>
                  </a:solidFill>
                </a:rPr>
                <a:t>11</a:t>
              </a:r>
            </a:p>
          </p:txBody>
        </p:sp>
      </p:grpSp>
      <p:grpSp>
        <p:nvGrpSpPr>
          <p:cNvPr id="47" name="Group 46"/>
          <p:cNvGrpSpPr/>
          <p:nvPr/>
        </p:nvGrpSpPr>
        <p:grpSpPr>
          <a:xfrm>
            <a:off x="2092411" y="1483158"/>
            <a:ext cx="4919108" cy="375549"/>
            <a:chOff x="2102650" y="376920"/>
            <a:chExt cx="4919108" cy="375549"/>
          </a:xfrm>
        </p:grpSpPr>
        <p:sp>
          <p:nvSpPr>
            <p:cNvPr id="48" name="TextBox 47"/>
            <p:cNvSpPr txBox="1"/>
            <p:nvPr/>
          </p:nvSpPr>
          <p:spPr>
            <a:xfrm>
              <a:off x="2102650" y="376920"/>
              <a:ext cx="431203" cy="369332"/>
            </a:xfrm>
            <a:prstGeom prst="rect">
              <a:avLst/>
            </a:prstGeom>
            <a:noFill/>
          </p:spPr>
          <p:txBody>
            <a:bodyPr wrap="square" rtlCol="0">
              <a:spAutoFit/>
            </a:bodyPr>
            <a:lstStyle/>
            <a:p>
              <a:pPr algn="ctr"/>
              <a:r>
                <a:rPr lang="en-US" b="1" dirty="0">
                  <a:solidFill>
                    <a:srgbClr val="0070C0"/>
                  </a:solidFill>
                </a:rPr>
                <a:t>12</a:t>
              </a:r>
            </a:p>
          </p:txBody>
        </p:sp>
        <p:sp>
          <p:nvSpPr>
            <p:cNvPr id="49" name="TextBox 48"/>
            <p:cNvSpPr txBox="1"/>
            <p:nvPr/>
          </p:nvSpPr>
          <p:spPr>
            <a:xfrm>
              <a:off x="2673985"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50" name="TextBox 49"/>
            <p:cNvSpPr txBox="1"/>
            <p:nvPr/>
          </p:nvSpPr>
          <p:spPr>
            <a:xfrm>
              <a:off x="3177297"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51" name="TextBox 50"/>
            <p:cNvSpPr txBox="1"/>
            <p:nvPr/>
          </p:nvSpPr>
          <p:spPr>
            <a:xfrm>
              <a:off x="3680609"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52" name="TextBox 51"/>
            <p:cNvSpPr txBox="1"/>
            <p:nvPr/>
          </p:nvSpPr>
          <p:spPr>
            <a:xfrm>
              <a:off x="4183921" y="376920"/>
              <a:ext cx="321275" cy="369332"/>
            </a:xfrm>
            <a:prstGeom prst="rect">
              <a:avLst/>
            </a:prstGeom>
            <a:noFill/>
          </p:spPr>
          <p:txBody>
            <a:bodyPr wrap="square" rtlCol="0">
              <a:spAutoFit/>
            </a:bodyPr>
            <a:lstStyle/>
            <a:p>
              <a:pPr algn="ctr"/>
              <a:r>
                <a:rPr lang="en-US" b="1" dirty="0">
                  <a:solidFill>
                    <a:srgbClr val="0070C0"/>
                  </a:solidFill>
                </a:rPr>
                <a:t>3</a:t>
              </a:r>
            </a:p>
          </p:txBody>
        </p:sp>
        <p:sp>
          <p:nvSpPr>
            <p:cNvPr id="53" name="TextBox 52"/>
            <p:cNvSpPr txBox="1"/>
            <p:nvPr/>
          </p:nvSpPr>
          <p:spPr>
            <a:xfrm>
              <a:off x="4645328" y="376920"/>
              <a:ext cx="431181" cy="369332"/>
            </a:xfrm>
            <a:prstGeom prst="rect">
              <a:avLst/>
            </a:prstGeom>
            <a:noFill/>
          </p:spPr>
          <p:txBody>
            <a:bodyPr wrap="square" rtlCol="0">
              <a:spAutoFit/>
            </a:bodyPr>
            <a:lstStyle/>
            <a:p>
              <a:pPr algn="ctr"/>
              <a:r>
                <a:rPr lang="en-US" b="1" dirty="0">
                  <a:solidFill>
                    <a:srgbClr val="0070C0"/>
                  </a:solidFill>
                </a:rPr>
                <a:t>12</a:t>
              </a:r>
            </a:p>
          </p:txBody>
        </p:sp>
        <p:sp>
          <p:nvSpPr>
            <p:cNvPr id="54" name="TextBox 53"/>
            <p:cNvSpPr txBox="1"/>
            <p:nvPr/>
          </p:nvSpPr>
          <p:spPr>
            <a:xfrm>
              <a:off x="5190545"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55" name="TextBox 54"/>
            <p:cNvSpPr txBox="1"/>
            <p:nvPr/>
          </p:nvSpPr>
          <p:spPr>
            <a:xfrm>
              <a:off x="5693857"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56" name="TextBox 55"/>
            <p:cNvSpPr txBox="1"/>
            <p:nvPr/>
          </p:nvSpPr>
          <p:spPr>
            <a:xfrm>
              <a:off x="6197169" y="376920"/>
              <a:ext cx="321275" cy="369332"/>
            </a:xfrm>
            <a:prstGeom prst="rect">
              <a:avLst/>
            </a:prstGeom>
            <a:noFill/>
          </p:spPr>
          <p:txBody>
            <a:bodyPr wrap="square" rtlCol="0">
              <a:spAutoFit/>
            </a:bodyPr>
            <a:lstStyle/>
            <a:p>
              <a:pPr algn="ctr"/>
              <a:r>
                <a:rPr lang="en-US" b="1" dirty="0">
                  <a:solidFill>
                    <a:srgbClr val="0070C0"/>
                  </a:solidFill>
                </a:rPr>
                <a:t>0</a:t>
              </a:r>
            </a:p>
          </p:txBody>
        </p:sp>
        <p:sp>
          <p:nvSpPr>
            <p:cNvPr id="57" name="TextBox 56"/>
            <p:cNvSpPr txBox="1"/>
            <p:nvPr/>
          </p:nvSpPr>
          <p:spPr>
            <a:xfrm>
              <a:off x="6700483" y="383137"/>
              <a:ext cx="321275" cy="369332"/>
            </a:xfrm>
            <a:prstGeom prst="rect">
              <a:avLst/>
            </a:prstGeom>
            <a:noFill/>
          </p:spPr>
          <p:txBody>
            <a:bodyPr wrap="square" rtlCol="0">
              <a:spAutoFit/>
            </a:bodyPr>
            <a:lstStyle/>
            <a:p>
              <a:pPr algn="ctr"/>
              <a:r>
                <a:rPr lang="en-US" b="1" dirty="0">
                  <a:solidFill>
                    <a:srgbClr val="0070C0"/>
                  </a:solidFill>
                </a:rPr>
                <a:t>2</a:t>
              </a:r>
            </a:p>
          </p:txBody>
        </p:sp>
      </p:grpSp>
      <p:grpSp>
        <p:nvGrpSpPr>
          <p:cNvPr id="58" name="Group 57"/>
          <p:cNvGrpSpPr/>
          <p:nvPr/>
        </p:nvGrpSpPr>
        <p:grpSpPr>
          <a:xfrm>
            <a:off x="2160434" y="1994622"/>
            <a:ext cx="4948820" cy="375549"/>
            <a:chOff x="2170673" y="376920"/>
            <a:chExt cx="4948820" cy="375549"/>
          </a:xfrm>
        </p:grpSpPr>
        <p:sp>
          <p:nvSpPr>
            <p:cNvPr id="59" name="TextBox 58"/>
            <p:cNvSpPr txBox="1"/>
            <p:nvPr/>
          </p:nvSpPr>
          <p:spPr>
            <a:xfrm>
              <a:off x="2170673" y="376920"/>
              <a:ext cx="321275" cy="369332"/>
            </a:xfrm>
            <a:prstGeom prst="rect">
              <a:avLst/>
            </a:prstGeom>
            <a:noFill/>
          </p:spPr>
          <p:txBody>
            <a:bodyPr wrap="square" rtlCol="0">
              <a:spAutoFit/>
            </a:bodyPr>
            <a:lstStyle/>
            <a:p>
              <a:pPr algn="ctr"/>
              <a:r>
                <a:rPr lang="en-US" b="1" dirty="0">
                  <a:solidFill>
                    <a:srgbClr val="0070C0"/>
                  </a:solidFill>
                </a:rPr>
                <a:t>9</a:t>
              </a:r>
            </a:p>
          </p:txBody>
        </p:sp>
        <p:sp>
          <p:nvSpPr>
            <p:cNvPr id="60" name="TextBox 59"/>
            <p:cNvSpPr txBox="1"/>
            <p:nvPr/>
          </p:nvSpPr>
          <p:spPr>
            <a:xfrm>
              <a:off x="2673985"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61" name="TextBox 60"/>
            <p:cNvSpPr txBox="1"/>
            <p:nvPr/>
          </p:nvSpPr>
          <p:spPr>
            <a:xfrm>
              <a:off x="3177297"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62" name="TextBox 61"/>
            <p:cNvSpPr txBox="1"/>
            <p:nvPr/>
          </p:nvSpPr>
          <p:spPr>
            <a:xfrm>
              <a:off x="3680609"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63" name="TextBox 62"/>
            <p:cNvSpPr txBox="1"/>
            <p:nvPr/>
          </p:nvSpPr>
          <p:spPr>
            <a:xfrm>
              <a:off x="4183921" y="376920"/>
              <a:ext cx="321275" cy="369332"/>
            </a:xfrm>
            <a:prstGeom prst="rect">
              <a:avLst/>
            </a:prstGeom>
            <a:noFill/>
          </p:spPr>
          <p:txBody>
            <a:bodyPr wrap="square" rtlCol="0">
              <a:spAutoFit/>
            </a:bodyPr>
            <a:lstStyle/>
            <a:p>
              <a:pPr algn="ctr"/>
              <a:r>
                <a:rPr lang="en-US" b="1" dirty="0">
                  <a:solidFill>
                    <a:srgbClr val="0070C0"/>
                  </a:solidFill>
                </a:rPr>
                <a:t>4</a:t>
              </a:r>
            </a:p>
          </p:txBody>
        </p:sp>
        <p:sp>
          <p:nvSpPr>
            <p:cNvPr id="64" name="TextBox 63"/>
            <p:cNvSpPr txBox="1"/>
            <p:nvPr/>
          </p:nvSpPr>
          <p:spPr>
            <a:xfrm>
              <a:off x="4687233"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65" name="TextBox 64"/>
            <p:cNvSpPr txBox="1"/>
            <p:nvPr/>
          </p:nvSpPr>
          <p:spPr>
            <a:xfrm>
              <a:off x="5190545" y="376920"/>
              <a:ext cx="321275" cy="369332"/>
            </a:xfrm>
            <a:prstGeom prst="rect">
              <a:avLst/>
            </a:prstGeom>
            <a:noFill/>
          </p:spPr>
          <p:txBody>
            <a:bodyPr wrap="square" rtlCol="0">
              <a:spAutoFit/>
            </a:bodyPr>
            <a:lstStyle/>
            <a:p>
              <a:pPr algn="ctr"/>
              <a:r>
                <a:rPr lang="en-US" b="1" dirty="0">
                  <a:solidFill>
                    <a:srgbClr val="0070C0"/>
                  </a:solidFill>
                </a:rPr>
                <a:t>7</a:t>
              </a:r>
            </a:p>
          </p:txBody>
        </p:sp>
        <p:sp>
          <p:nvSpPr>
            <p:cNvPr id="66" name="TextBox 65"/>
            <p:cNvSpPr txBox="1"/>
            <p:nvPr/>
          </p:nvSpPr>
          <p:spPr>
            <a:xfrm>
              <a:off x="5693857" y="376920"/>
              <a:ext cx="321275" cy="369332"/>
            </a:xfrm>
            <a:prstGeom prst="rect">
              <a:avLst/>
            </a:prstGeom>
            <a:noFill/>
          </p:spPr>
          <p:txBody>
            <a:bodyPr wrap="square" rtlCol="0">
              <a:spAutoFit/>
            </a:bodyPr>
            <a:lstStyle/>
            <a:p>
              <a:pPr algn="ctr"/>
              <a:r>
                <a:rPr lang="en-US" b="1" dirty="0">
                  <a:solidFill>
                    <a:srgbClr val="0070C0"/>
                  </a:solidFill>
                </a:rPr>
                <a:t>9</a:t>
              </a:r>
            </a:p>
          </p:txBody>
        </p:sp>
        <p:sp>
          <p:nvSpPr>
            <p:cNvPr id="67" name="TextBox 66"/>
            <p:cNvSpPr txBox="1"/>
            <p:nvPr/>
          </p:nvSpPr>
          <p:spPr>
            <a:xfrm>
              <a:off x="6197169" y="376920"/>
              <a:ext cx="321275" cy="369332"/>
            </a:xfrm>
            <a:prstGeom prst="rect">
              <a:avLst/>
            </a:prstGeom>
            <a:noFill/>
          </p:spPr>
          <p:txBody>
            <a:bodyPr wrap="square" rtlCol="0">
              <a:spAutoFit/>
            </a:bodyPr>
            <a:lstStyle/>
            <a:p>
              <a:pPr algn="ctr"/>
              <a:r>
                <a:rPr lang="en-US" b="1" dirty="0">
                  <a:solidFill>
                    <a:srgbClr val="0070C0"/>
                  </a:solidFill>
                </a:rPr>
                <a:t>6</a:t>
              </a:r>
            </a:p>
          </p:txBody>
        </p:sp>
        <p:sp>
          <p:nvSpPr>
            <p:cNvPr id="68" name="TextBox 67"/>
            <p:cNvSpPr txBox="1"/>
            <p:nvPr/>
          </p:nvSpPr>
          <p:spPr>
            <a:xfrm>
              <a:off x="6658577" y="383137"/>
              <a:ext cx="460916" cy="369332"/>
            </a:xfrm>
            <a:prstGeom prst="rect">
              <a:avLst/>
            </a:prstGeom>
            <a:noFill/>
          </p:spPr>
          <p:txBody>
            <a:bodyPr wrap="square" rtlCol="0">
              <a:spAutoFit/>
            </a:bodyPr>
            <a:lstStyle/>
            <a:p>
              <a:pPr algn="ctr"/>
              <a:r>
                <a:rPr lang="en-US" b="1" dirty="0">
                  <a:solidFill>
                    <a:srgbClr val="0070C0"/>
                  </a:solidFill>
                </a:rPr>
                <a:t>14</a:t>
              </a:r>
            </a:p>
          </p:txBody>
        </p:sp>
      </p:grpSp>
      <p:grpSp>
        <p:nvGrpSpPr>
          <p:cNvPr id="69" name="Group 68"/>
          <p:cNvGrpSpPr/>
          <p:nvPr/>
        </p:nvGrpSpPr>
        <p:grpSpPr>
          <a:xfrm>
            <a:off x="2160434" y="2506086"/>
            <a:ext cx="4851085" cy="375549"/>
            <a:chOff x="2170673" y="376920"/>
            <a:chExt cx="4851085" cy="375549"/>
          </a:xfrm>
        </p:grpSpPr>
        <p:sp>
          <p:nvSpPr>
            <p:cNvPr id="70" name="TextBox 69"/>
            <p:cNvSpPr txBox="1"/>
            <p:nvPr/>
          </p:nvSpPr>
          <p:spPr>
            <a:xfrm>
              <a:off x="2170673" y="376920"/>
              <a:ext cx="321275" cy="369332"/>
            </a:xfrm>
            <a:prstGeom prst="rect">
              <a:avLst/>
            </a:prstGeom>
            <a:noFill/>
          </p:spPr>
          <p:txBody>
            <a:bodyPr wrap="square" rtlCol="0">
              <a:spAutoFit/>
            </a:bodyPr>
            <a:lstStyle/>
            <a:p>
              <a:pPr algn="ctr"/>
              <a:r>
                <a:rPr lang="en-US" b="1" dirty="0">
                  <a:solidFill>
                    <a:srgbClr val="0070C0"/>
                  </a:solidFill>
                </a:rPr>
                <a:t>8</a:t>
              </a:r>
            </a:p>
          </p:txBody>
        </p:sp>
        <p:sp>
          <p:nvSpPr>
            <p:cNvPr id="71" name="TextBox 70"/>
            <p:cNvSpPr txBox="1"/>
            <p:nvPr/>
          </p:nvSpPr>
          <p:spPr>
            <a:xfrm>
              <a:off x="2673985"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72" name="TextBox 71"/>
            <p:cNvSpPr txBox="1"/>
            <p:nvPr/>
          </p:nvSpPr>
          <p:spPr>
            <a:xfrm>
              <a:off x="3177297" y="376920"/>
              <a:ext cx="321275" cy="369332"/>
            </a:xfrm>
            <a:prstGeom prst="rect">
              <a:avLst/>
            </a:prstGeom>
            <a:noFill/>
          </p:spPr>
          <p:txBody>
            <a:bodyPr wrap="square" rtlCol="0">
              <a:spAutoFit/>
            </a:bodyPr>
            <a:lstStyle/>
            <a:p>
              <a:pPr algn="ctr"/>
              <a:r>
                <a:rPr lang="en-US" b="1" dirty="0">
                  <a:solidFill>
                    <a:srgbClr val="0070C0"/>
                  </a:solidFill>
                </a:rPr>
                <a:t>1</a:t>
              </a:r>
            </a:p>
          </p:txBody>
        </p:sp>
        <p:sp>
          <p:nvSpPr>
            <p:cNvPr id="73" name="TextBox 72"/>
            <p:cNvSpPr txBox="1"/>
            <p:nvPr/>
          </p:nvSpPr>
          <p:spPr>
            <a:xfrm>
              <a:off x="3680609" y="376920"/>
              <a:ext cx="321275" cy="369332"/>
            </a:xfrm>
            <a:prstGeom prst="rect">
              <a:avLst/>
            </a:prstGeom>
            <a:noFill/>
          </p:spPr>
          <p:txBody>
            <a:bodyPr wrap="square" rtlCol="0">
              <a:spAutoFit/>
            </a:bodyPr>
            <a:lstStyle/>
            <a:p>
              <a:pPr algn="ctr"/>
              <a:r>
                <a:rPr lang="en-US" b="1" dirty="0">
                  <a:solidFill>
                    <a:srgbClr val="0070C0"/>
                  </a:solidFill>
                </a:rPr>
                <a:t>7</a:t>
              </a:r>
            </a:p>
          </p:txBody>
        </p:sp>
        <p:sp>
          <p:nvSpPr>
            <p:cNvPr id="74" name="TextBox 73"/>
            <p:cNvSpPr txBox="1"/>
            <p:nvPr/>
          </p:nvSpPr>
          <p:spPr>
            <a:xfrm>
              <a:off x="4183921" y="376920"/>
              <a:ext cx="321275" cy="369332"/>
            </a:xfrm>
            <a:prstGeom prst="rect">
              <a:avLst/>
            </a:prstGeom>
            <a:noFill/>
          </p:spPr>
          <p:txBody>
            <a:bodyPr wrap="square" rtlCol="0">
              <a:spAutoFit/>
            </a:bodyPr>
            <a:lstStyle/>
            <a:p>
              <a:pPr algn="ctr"/>
              <a:r>
                <a:rPr lang="en-US" b="1" dirty="0">
                  <a:solidFill>
                    <a:srgbClr val="0070C0"/>
                  </a:solidFill>
                </a:rPr>
                <a:t>9</a:t>
              </a:r>
            </a:p>
          </p:txBody>
        </p:sp>
        <p:sp>
          <p:nvSpPr>
            <p:cNvPr id="75" name="TextBox 74"/>
            <p:cNvSpPr txBox="1"/>
            <p:nvPr/>
          </p:nvSpPr>
          <p:spPr>
            <a:xfrm>
              <a:off x="4687233"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76" name="TextBox 75"/>
            <p:cNvSpPr txBox="1"/>
            <p:nvPr/>
          </p:nvSpPr>
          <p:spPr>
            <a:xfrm>
              <a:off x="5190545"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77" name="TextBox 76"/>
            <p:cNvSpPr txBox="1"/>
            <p:nvPr/>
          </p:nvSpPr>
          <p:spPr>
            <a:xfrm>
              <a:off x="5693857" y="376920"/>
              <a:ext cx="321275" cy="369332"/>
            </a:xfrm>
            <a:prstGeom prst="rect">
              <a:avLst/>
            </a:prstGeom>
            <a:noFill/>
          </p:spPr>
          <p:txBody>
            <a:bodyPr wrap="square" rtlCol="0">
              <a:spAutoFit/>
            </a:bodyPr>
            <a:lstStyle/>
            <a:p>
              <a:pPr algn="ctr"/>
              <a:r>
                <a:rPr lang="en-US" b="1" dirty="0">
                  <a:solidFill>
                    <a:srgbClr val="0070C0"/>
                  </a:solidFill>
                </a:rPr>
                <a:t>4</a:t>
              </a:r>
            </a:p>
          </p:txBody>
        </p:sp>
        <p:sp>
          <p:nvSpPr>
            <p:cNvPr id="78" name="TextBox 77"/>
            <p:cNvSpPr txBox="1"/>
            <p:nvPr/>
          </p:nvSpPr>
          <p:spPr>
            <a:xfrm>
              <a:off x="6197169"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79" name="TextBox 78"/>
            <p:cNvSpPr txBox="1"/>
            <p:nvPr/>
          </p:nvSpPr>
          <p:spPr>
            <a:xfrm>
              <a:off x="6700483" y="383137"/>
              <a:ext cx="321275" cy="369332"/>
            </a:xfrm>
            <a:prstGeom prst="rect">
              <a:avLst/>
            </a:prstGeom>
            <a:noFill/>
          </p:spPr>
          <p:txBody>
            <a:bodyPr wrap="square" rtlCol="0">
              <a:spAutoFit/>
            </a:bodyPr>
            <a:lstStyle/>
            <a:p>
              <a:pPr algn="ctr"/>
              <a:r>
                <a:rPr lang="en-US" b="1" dirty="0">
                  <a:solidFill>
                    <a:srgbClr val="0070C0"/>
                  </a:solidFill>
                </a:rPr>
                <a:t>3</a:t>
              </a:r>
            </a:p>
          </p:txBody>
        </p:sp>
      </p:grpSp>
      <p:grpSp>
        <p:nvGrpSpPr>
          <p:cNvPr id="80" name="Group 79"/>
          <p:cNvGrpSpPr/>
          <p:nvPr/>
        </p:nvGrpSpPr>
        <p:grpSpPr>
          <a:xfrm>
            <a:off x="2092411" y="3017550"/>
            <a:ext cx="5016843" cy="375549"/>
            <a:chOff x="2102650" y="376920"/>
            <a:chExt cx="5016843" cy="375549"/>
          </a:xfrm>
        </p:grpSpPr>
        <p:sp>
          <p:nvSpPr>
            <p:cNvPr id="81" name="TextBox 80"/>
            <p:cNvSpPr txBox="1"/>
            <p:nvPr/>
          </p:nvSpPr>
          <p:spPr>
            <a:xfrm>
              <a:off x="2102650" y="376920"/>
              <a:ext cx="431201" cy="369332"/>
            </a:xfrm>
            <a:prstGeom prst="rect">
              <a:avLst/>
            </a:prstGeom>
            <a:noFill/>
          </p:spPr>
          <p:txBody>
            <a:bodyPr wrap="square" rtlCol="0">
              <a:spAutoFit/>
            </a:bodyPr>
            <a:lstStyle/>
            <a:p>
              <a:pPr algn="ctr"/>
              <a:r>
                <a:rPr lang="en-US" b="1" dirty="0">
                  <a:solidFill>
                    <a:srgbClr val="0070C0"/>
                  </a:solidFill>
                </a:rPr>
                <a:t>10</a:t>
              </a:r>
            </a:p>
          </p:txBody>
        </p:sp>
        <p:sp>
          <p:nvSpPr>
            <p:cNvPr id="82" name="TextBox 81"/>
            <p:cNvSpPr txBox="1"/>
            <p:nvPr/>
          </p:nvSpPr>
          <p:spPr>
            <a:xfrm>
              <a:off x="2605158" y="376920"/>
              <a:ext cx="469557" cy="369332"/>
            </a:xfrm>
            <a:prstGeom prst="rect">
              <a:avLst/>
            </a:prstGeom>
            <a:noFill/>
          </p:spPr>
          <p:txBody>
            <a:bodyPr wrap="square" rtlCol="0">
              <a:spAutoFit/>
            </a:bodyPr>
            <a:lstStyle/>
            <a:p>
              <a:pPr algn="ctr"/>
              <a:r>
                <a:rPr lang="en-US" b="1" dirty="0">
                  <a:solidFill>
                    <a:srgbClr val="0070C0"/>
                  </a:solidFill>
                </a:rPr>
                <a:t>11</a:t>
              </a:r>
            </a:p>
          </p:txBody>
        </p:sp>
        <p:sp>
          <p:nvSpPr>
            <p:cNvPr id="83" name="TextBox 82"/>
            <p:cNvSpPr txBox="1"/>
            <p:nvPr/>
          </p:nvSpPr>
          <p:spPr>
            <a:xfrm>
              <a:off x="3139745" y="376920"/>
              <a:ext cx="437478" cy="369332"/>
            </a:xfrm>
            <a:prstGeom prst="rect">
              <a:avLst/>
            </a:prstGeom>
            <a:noFill/>
          </p:spPr>
          <p:txBody>
            <a:bodyPr wrap="square" rtlCol="0">
              <a:spAutoFit/>
            </a:bodyPr>
            <a:lstStyle/>
            <a:p>
              <a:pPr algn="ctr"/>
              <a:r>
                <a:rPr lang="en-US" b="1" dirty="0">
                  <a:solidFill>
                    <a:srgbClr val="0070C0"/>
                  </a:solidFill>
                </a:rPr>
                <a:t>12</a:t>
              </a:r>
            </a:p>
          </p:txBody>
        </p:sp>
        <p:sp>
          <p:nvSpPr>
            <p:cNvPr id="84" name="TextBox 83"/>
            <p:cNvSpPr txBox="1"/>
            <p:nvPr/>
          </p:nvSpPr>
          <p:spPr>
            <a:xfrm>
              <a:off x="3680609" y="376920"/>
              <a:ext cx="321275" cy="369332"/>
            </a:xfrm>
            <a:prstGeom prst="rect">
              <a:avLst/>
            </a:prstGeom>
            <a:noFill/>
          </p:spPr>
          <p:txBody>
            <a:bodyPr wrap="square" rtlCol="0">
              <a:spAutoFit/>
            </a:bodyPr>
            <a:lstStyle/>
            <a:p>
              <a:pPr algn="ctr"/>
              <a:r>
                <a:rPr lang="en-US" b="1" dirty="0">
                  <a:solidFill>
                    <a:srgbClr val="0070C0"/>
                  </a:solidFill>
                </a:rPr>
                <a:t>7</a:t>
              </a:r>
            </a:p>
          </p:txBody>
        </p:sp>
        <p:sp>
          <p:nvSpPr>
            <p:cNvPr id="85" name="TextBox 84"/>
            <p:cNvSpPr txBox="1"/>
            <p:nvPr/>
          </p:nvSpPr>
          <p:spPr>
            <a:xfrm>
              <a:off x="4183921" y="376920"/>
              <a:ext cx="321275" cy="369332"/>
            </a:xfrm>
            <a:prstGeom prst="rect">
              <a:avLst/>
            </a:prstGeom>
            <a:noFill/>
          </p:spPr>
          <p:txBody>
            <a:bodyPr wrap="square" rtlCol="0">
              <a:spAutoFit/>
            </a:bodyPr>
            <a:lstStyle/>
            <a:p>
              <a:pPr algn="ctr"/>
              <a:r>
                <a:rPr lang="en-US" b="1" dirty="0">
                  <a:solidFill>
                    <a:srgbClr val="0070C0"/>
                  </a:solidFill>
                </a:rPr>
                <a:t>8</a:t>
              </a:r>
            </a:p>
          </p:txBody>
        </p:sp>
        <p:sp>
          <p:nvSpPr>
            <p:cNvPr id="86" name="TextBox 85"/>
            <p:cNvSpPr txBox="1"/>
            <p:nvPr/>
          </p:nvSpPr>
          <p:spPr>
            <a:xfrm>
              <a:off x="4687233"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87" name="TextBox 86"/>
            <p:cNvSpPr txBox="1"/>
            <p:nvPr/>
          </p:nvSpPr>
          <p:spPr>
            <a:xfrm>
              <a:off x="5190545"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88" name="TextBox 87"/>
            <p:cNvSpPr txBox="1"/>
            <p:nvPr/>
          </p:nvSpPr>
          <p:spPr>
            <a:xfrm>
              <a:off x="5693857"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89" name="TextBox 88"/>
            <p:cNvSpPr txBox="1"/>
            <p:nvPr/>
          </p:nvSpPr>
          <p:spPr>
            <a:xfrm>
              <a:off x="6197169" y="376920"/>
              <a:ext cx="321275" cy="369332"/>
            </a:xfrm>
            <a:prstGeom prst="rect">
              <a:avLst/>
            </a:prstGeom>
            <a:noFill/>
          </p:spPr>
          <p:txBody>
            <a:bodyPr wrap="square" rtlCol="0">
              <a:spAutoFit/>
            </a:bodyPr>
            <a:lstStyle/>
            <a:p>
              <a:pPr algn="ctr"/>
              <a:r>
                <a:rPr lang="en-US" b="1" dirty="0">
                  <a:solidFill>
                    <a:srgbClr val="0070C0"/>
                  </a:solidFill>
                </a:rPr>
                <a:t>7</a:t>
              </a:r>
            </a:p>
          </p:txBody>
        </p:sp>
        <p:sp>
          <p:nvSpPr>
            <p:cNvPr id="90" name="TextBox 89"/>
            <p:cNvSpPr txBox="1"/>
            <p:nvPr/>
          </p:nvSpPr>
          <p:spPr>
            <a:xfrm>
              <a:off x="6658577" y="383137"/>
              <a:ext cx="460916" cy="369332"/>
            </a:xfrm>
            <a:prstGeom prst="rect">
              <a:avLst/>
            </a:prstGeom>
            <a:noFill/>
          </p:spPr>
          <p:txBody>
            <a:bodyPr wrap="square" rtlCol="0">
              <a:spAutoFit/>
            </a:bodyPr>
            <a:lstStyle/>
            <a:p>
              <a:pPr algn="ctr"/>
              <a:r>
                <a:rPr lang="en-US" b="1" dirty="0">
                  <a:solidFill>
                    <a:srgbClr val="0070C0"/>
                  </a:solidFill>
                </a:rPr>
                <a:t>10</a:t>
              </a:r>
            </a:p>
          </p:txBody>
        </p:sp>
      </p:grpSp>
      <p:grpSp>
        <p:nvGrpSpPr>
          <p:cNvPr id="91" name="Group 90"/>
          <p:cNvGrpSpPr/>
          <p:nvPr/>
        </p:nvGrpSpPr>
        <p:grpSpPr>
          <a:xfrm>
            <a:off x="2092412" y="3529014"/>
            <a:ext cx="5016842" cy="375549"/>
            <a:chOff x="2102651" y="376920"/>
            <a:chExt cx="5016842" cy="375549"/>
          </a:xfrm>
        </p:grpSpPr>
        <p:sp>
          <p:nvSpPr>
            <p:cNvPr id="92" name="TextBox 91"/>
            <p:cNvSpPr txBox="1"/>
            <p:nvPr/>
          </p:nvSpPr>
          <p:spPr>
            <a:xfrm>
              <a:off x="2102651" y="376920"/>
              <a:ext cx="431200" cy="369332"/>
            </a:xfrm>
            <a:prstGeom prst="rect">
              <a:avLst/>
            </a:prstGeom>
            <a:noFill/>
          </p:spPr>
          <p:txBody>
            <a:bodyPr wrap="square" rtlCol="0">
              <a:spAutoFit/>
            </a:bodyPr>
            <a:lstStyle/>
            <a:p>
              <a:pPr algn="ctr"/>
              <a:r>
                <a:rPr lang="en-US" b="1" dirty="0">
                  <a:solidFill>
                    <a:srgbClr val="0070C0"/>
                  </a:solidFill>
                </a:rPr>
                <a:t>10</a:t>
              </a:r>
            </a:p>
          </p:txBody>
        </p:sp>
        <p:sp>
          <p:nvSpPr>
            <p:cNvPr id="93" name="TextBox 92"/>
            <p:cNvSpPr txBox="1"/>
            <p:nvPr/>
          </p:nvSpPr>
          <p:spPr>
            <a:xfrm>
              <a:off x="2673985" y="376920"/>
              <a:ext cx="321275" cy="369332"/>
            </a:xfrm>
            <a:prstGeom prst="rect">
              <a:avLst/>
            </a:prstGeom>
            <a:noFill/>
          </p:spPr>
          <p:txBody>
            <a:bodyPr wrap="square" rtlCol="0">
              <a:spAutoFit/>
            </a:bodyPr>
            <a:lstStyle/>
            <a:p>
              <a:pPr algn="ctr"/>
              <a:r>
                <a:rPr lang="en-US" b="1" dirty="0">
                  <a:solidFill>
                    <a:srgbClr val="0070C0"/>
                  </a:solidFill>
                </a:rPr>
                <a:t>8</a:t>
              </a:r>
            </a:p>
          </p:txBody>
        </p:sp>
        <p:sp>
          <p:nvSpPr>
            <p:cNvPr id="94" name="TextBox 93"/>
            <p:cNvSpPr txBox="1"/>
            <p:nvPr/>
          </p:nvSpPr>
          <p:spPr>
            <a:xfrm>
              <a:off x="3177297" y="376920"/>
              <a:ext cx="321275" cy="369332"/>
            </a:xfrm>
            <a:prstGeom prst="rect">
              <a:avLst/>
            </a:prstGeom>
            <a:noFill/>
          </p:spPr>
          <p:txBody>
            <a:bodyPr wrap="square" rtlCol="0">
              <a:spAutoFit/>
            </a:bodyPr>
            <a:lstStyle/>
            <a:p>
              <a:pPr algn="ctr"/>
              <a:r>
                <a:rPr lang="en-US" b="1" dirty="0">
                  <a:solidFill>
                    <a:srgbClr val="0070C0"/>
                  </a:solidFill>
                </a:rPr>
                <a:t>3</a:t>
              </a:r>
            </a:p>
          </p:txBody>
        </p:sp>
        <p:sp>
          <p:nvSpPr>
            <p:cNvPr id="95" name="TextBox 94"/>
            <p:cNvSpPr txBox="1"/>
            <p:nvPr/>
          </p:nvSpPr>
          <p:spPr>
            <a:xfrm>
              <a:off x="3680609" y="376920"/>
              <a:ext cx="321275" cy="369332"/>
            </a:xfrm>
            <a:prstGeom prst="rect">
              <a:avLst/>
            </a:prstGeom>
            <a:noFill/>
          </p:spPr>
          <p:txBody>
            <a:bodyPr wrap="square" rtlCol="0">
              <a:spAutoFit/>
            </a:bodyPr>
            <a:lstStyle/>
            <a:p>
              <a:pPr algn="ctr"/>
              <a:r>
                <a:rPr lang="en-US" b="1" dirty="0">
                  <a:solidFill>
                    <a:srgbClr val="0070C0"/>
                  </a:solidFill>
                </a:rPr>
                <a:t>9</a:t>
              </a:r>
            </a:p>
          </p:txBody>
        </p:sp>
        <p:sp>
          <p:nvSpPr>
            <p:cNvPr id="96" name="TextBox 95"/>
            <p:cNvSpPr txBox="1"/>
            <p:nvPr/>
          </p:nvSpPr>
          <p:spPr>
            <a:xfrm>
              <a:off x="4183921" y="376920"/>
              <a:ext cx="321275" cy="369332"/>
            </a:xfrm>
            <a:prstGeom prst="rect">
              <a:avLst/>
            </a:prstGeom>
            <a:noFill/>
          </p:spPr>
          <p:txBody>
            <a:bodyPr wrap="square" rtlCol="0">
              <a:spAutoFit/>
            </a:bodyPr>
            <a:lstStyle/>
            <a:p>
              <a:pPr algn="ctr"/>
              <a:r>
                <a:rPr lang="en-US" b="1" dirty="0">
                  <a:solidFill>
                    <a:srgbClr val="0070C0"/>
                  </a:solidFill>
                </a:rPr>
                <a:t>0</a:t>
              </a:r>
            </a:p>
          </p:txBody>
        </p:sp>
        <p:sp>
          <p:nvSpPr>
            <p:cNvPr id="97" name="TextBox 96"/>
            <p:cNvSpPr txBox="1"/>
            <p:nvPr/>
          </p:nvSpPr>
          <p:spPr>
            <a:xfrm>
              <a:off x="4687233"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98" name="TextBox 97"/>
            <p:cNvSpPr txBox="1"/>
            <p:nvPr/>
          </p:nvSpPr>
          <p:spPr>
            <a:xfrm>
              <a:off x="5190545"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99" name="TextBox 98"/>
            <p:cNvSpPr txBox="1"/>
            <p:nvPr/>
          </p:nvSpPr>
          <p:spPr>
            <a:xfrm>
              <a:off x="5693857"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100" name="TextBox 99"/>
            <p:cNvSpPr txBox="1"/>
            <p:nvPr/>
          </p:nvSpPr>
          <p:spPr>
            <a:xfrm>
              <a:off x="6197169" y="376920"/>
              <a:ext cx="321275" cy="369332"/>
            </a:xfrm>
            <a:prstGeom prst="rect">
              <a:avLst/>
            </a:prstGeom>
            <a:noFill/>
          </p:spPr>
          <p:txBody>
            <a:bodyPr wrap="square" rtlCol="0">
              <a:spAutoFit/>
            </a:bodyPr>
            <a:lstStyle/>
            <a:p>
              <a:pPr algn="ctr"/>
              <a:r>
                <a:rPr lang="en-US" b="1" dirty="0">
                  <a:solidFill>
                    <a:srgbClr val="0070C0"/>
                  </a:solidFill>
                </a:rPr>
                <a:t>3</a:t>
              </a:r>
            </a:p>
          </p:txBody>
        </p:sp>
        <p:sp>
          <p:nvSpPr>
            <p:cNvPr id="101" name="TextBox 100"/>
            <p:cNvSpPr txBox="1"/>
            <p:nvPr/>
          </p:nvSpPr>
          <p:spPr>
            <a:xfrm>
              <a:off x="6658577" y="383137"/>
              <a:ext cx="460916" cy="369332"/>
            </a:xfrm>
            <a:prstGeom prst="rect">
              <a:avLst/>
            </a:prstGeom>
            <a:noFill/>
          </p:spPr>
          <p:txBody>
            <a:bodyPr wrap="square" rtlCol="0">
              <a:spAutoFit/>
            </a:bodyPr>
            <a:lstStyle/>
            <a:p>
              <a:pPr algn="ctr"/>
              <a:r>
                <a:rPr lang="en-US" b="1" dirty="0">
                  <a:solidFill>
                    <a:srgbClr val="0070C0"/>
                  </a:solidFill>
                </a:rPr>
                <a:t>10</a:t>
              </a:r>
            </a:p>
          </p:txBody>
        </p:sp>
      </p:grpSp>
      <p:grpSp>
        <p:nvGrpSpPr>
          <p:cNvPr id="102" name="Group 101"/>
          <p:cNvGrpSpPr/>
          <p:nvPr/>
        </p:nvGrpSpPr>
        <p:grpSpPr>
          <a:xfrm>
            <a:off x="2160434" y="4040478"/>
            <a:ext cx="4948820" cy="375549"/>
            <a:chOff x="2170673" y="376920"/>
            <a:chExt cx="4948820" cy="375549"/>
          </a:xfrm>
        </p:grpSpPr>
        <p:sp>
          <p:nvSpPr>
            <p:cNvPr id="103" name="TextBox 102"/>
            <p:cNvSpPr txBox="1"/>
            <p:nvPr/>
          </p:nvSpPr>
          <p:spPr>
            <a:xfrm>
              <a:off x="2170673" y="376920"/>
              <a:ext cx="321275" cy="369332"/>
            </a:xfrm>
            <a:prstGeom prst="rect">
              <a:avLst/>
            </a:prstGeom>
            <a:noFill/>
          </p:spPr>
          <p:txBody>
            <a:bodyPr wrap="square" rtlCol="0">
              <a:spAutoFit/>
            </a:bodyPr>
            <a:lstStyle/>
            <a:p>
              <a:pPr algn="ctr"/>
              <a:r>
                <a:rPr lang="en-US" b="1" dirty="0">
                  <a:solidFill>
                    <a:srgbClr val="0070C0"/>
                  </a:solidFill>
                </a:rPr>
                <a:t>8</a:t>
              </a:r>
            </a:p>
          </p:txBody>
        </p:sp>
        <p:sp>
          <p:nvSpPr>
            <p:cNvPr id="104" name="TextBox 103"/>
            <p:cNvSpPr txBox="1"/>
            <p:nvPr/>
          </p:nvSpPr>
          <p:spPr>
            <a:xfrm>
              <a:off x="2673985" y="376920"/>
              <a:ext cx="321275" cy="369332"/>
            </a:xfrm>
            <a:prstGeom prst="rect">
              <a:avLst/>
            </a:prstGeom>
            <a:noFill/>
          </p:spPr>
          <p:txBody>
            <a:bodyPr wrap="square" rtlCol="0">
              <a:spAutoFit/>
            </a:bodyPr>
            <a:lstStyle/>
            <a:p>
              <a:pPr algn="ctr"/>
              <a:r>
                <a:rPr lang="en-US" b="1" dirty="0">
                  <a:solidFill>
                    <a:srgbClr val="0070C0"/>
                  </a:solidFill>
                </a:rPr>
                <a:t>6</a:t>
              </a:r>
            </a:p>
          </p:txBody>
        </p:sp>
        <p:sp>
          <p:nvSpPr>
            <p:cNvPr id="105" name="TextBox 104"/>
            <p:cNvSpPr txBox="1"/>
            <p:nvPr/>
          </p:nvSpPr>
          <p:spPr>
            <a:xfrm>
              <a:off x="3135392" y="376920"/>
              <a:ext cx="441831" cy="369332"/>
            </a:xfrm>
            <a:prstGeom prst="rect">
              <a:avLst/>
            </a:prstGeom>
            <a:noFill/>
          </p:spPr>
          <p:txBody>
            <a:bodyPr wrap="square" rtlCol="0">
              <a:spAutoFit/>
            </a:bodyPr>
            <a:lstStyle/>
            <a:p>
              <a:pPr algn="ctr"/>
              <a:r>
                <a:rPr lang="en-US" b="1" dirty="0">
                  <a:solidFill>
                    <a:srgbClr val="0070C0"/>
                  </a:solidFill>
                </a:rPr>
                <a:t>12</a:t>
              </a:r>
            </a:p>
          </p:txBody>
        </p:sp>
        <p:sp>
          <p:nvSpPr>
            <p:cNvPr id="106" name="TextBox 105"/>
            <p:cNvSpPr txBox="1"/>
            <p:nvPr/>
          </p:nvSpPr>
          <p:spPr>
            <a:xfrm>
              <a:off x="3680609" y="376920"/>
              <a:ext cx="321275" cy="369332"/>
            </a:xfrm>
            <a:prstGeom prst="rect">
              <a:avLst/>
            </a:prstGeom>
            <a:noFill/>
          </p:spPr>
          <p:txBody>
            <a:bodyPr wrap="square" rtlCol="0">
              <a:spAutoFit/>
            </a:bodyPr>
            <a:lstStyle/>
            <a:p>
              <a:pPr algn="ctr"/>
              <a:r>
                <a:rPr lang="en-US" b="1" dirty="0">
                  <a:solidFill>
                    <a:srgbClr val="0070C0"/>
                  </a:solidFill>
                </a:rPr>
                <a:t>6</a:t>
              </a:r>
            </a:p>
          </p:txBody>
        </p:sp>
        <p:sp>
          <p:nvSpPr>
            <p:cNvPr id="107" name="TextBox 106"/>
            <p:cNvSpPr txBox="1"/>
            <p:nvPr/>
          </p:nvSpPr>
          <p:spPr>
            <a:xfrm>
              <a:off x="4105271" y="376920"/>
              <a:ext cx="476968" cy="369332"/>
            </a:xfrm>
            <a:prstGeom prst="rect">
              <a:avLst/>
            </a:prstGeom>
            <a:noFill/>
          </p:spPr>
          <p:txBody>
            <a:bodyPr wrap="square" rtlCol="0">
              <a:spAutoFit/>
            </a:bodyPr>
            <a:lstStyle/>
            <a:p>
              <a:pPr algn="ctr"/>
              <a:r>
                <a:rPr lang="en-US" b="1" dirty="0">
                  <a:solidFill>
                    <a:srgbClr val="0070C0"/>
                  </a:solidFill>
                </a:rPr>
                <a:t>12</a:t>
              </a:r>
            </a:p>
          </p:txBody>
        </p:sp>
        <p:sp>
          <p:nvSpPr>
            <p:cNvPr id="108" name="TextBox 107"/>
            <p:cNvSpPr txBox="1"/>
            <p:nvPr/>
          </p:nvSpPr>
          <p:spPr>
            <a:xfrm>
              <a:off x="4687233"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109" name="TextBox 108"/>
            <p:cNvSpPr txBox="1"/>
            <p:nvPr/>
          </p:nvSpPr>
          <p:spPr>
            <a:xfrm>
              <a:off x="5190545"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110" name="TextBox 109"/>
            <p:cNvSpPr txBox="1"/>
            <p:nvPr/>
          </p:nvSpPr>
          <p:spPr>
            <a:xfrm>
              <a:off x="5693857"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111" name="TextBox 110"/>
            <p:cNvSpPr txBox="1"/>
            <p:nvPr/>
          </p:nvSpPr>
          <p:spPr>
            <a:xfrm>
              <a:off x="6197169" y="376920"/>
              <a:ext cx="321275" cy="369332"/>
            </a:xfrm>
            <a:prstGeom prst="rect">
              <a:avLst/>
            </a:prstGeom>
            <a:noFill/>
          </p:spPr>
          <p:txBody>
            <a:bodyPr wrap="square" rtlCol="0">
              <a:spAutoFit/>
            </a:bodyPr>
            <a:lstStyle/>
            <a:p>
              <a:pPr algn="ctr"/>
              <a:r>
                <a:rPr lang="en-US" b="1" dirty="0">
                  <a:solidFill>
                    <a:srgbClr val="0070C0"/>
                  </a:solidFill>
                </a:rPr>
                <a:t>2</a:t>
              </a:r>
            </a:p>
          </p:txBody>
        </p:sp>
        <p:sp>
          <p:nvSpPr>
            <p:cNvPr id="112" name="TextBox 111"/>
            <p:cNvSpPr txBox="1"/>
            <p:nvPr/>
          </p:nvSpPr>
          <p:spPr>
            <a:xfrm>
              <a:off x="6658577" y="383137"/>
              <a:ext cx="460916" cy="369332"/>
            </a:xfrm>
            <a:prstGeom prst="rect">
              <a:avLst/>
            </a:prstGeom>
            <a:noFill/>
          </p:spPr>
          <p:txBody>
            <a:bodyPr wrap="square" rtlCol="0">
              <a:spAutoFit/>
            </a:bodyPr>
            <a:lstStyle/>
            <a:p>
              <a:pPr algn="ctr"/>
              <a:r>
                <a:rPr lang="en-US" b="1" dirty="0">
                  <a:solidFill>
                    <a:srgbClr val="0070C0"/>
                  </a:solidFill>
                </a:rPr>
                <a:t>14</a:t>
              </a:r>
            </a:p>
          </p:txBody>
        </p:sp>
      </p:grpSp>
      <p:grpSp>
        <p:nvGrpSpPr>
          <p:cNvPr id="113" name="Group 112"/>
          <p:cNvGrpSpPr/>
          <p:nvPr/>
        </p:nvGrpSpPr>
        <p:grpSpPr>
          <a:xfrm>
            <a:off x="2092412" y="4551942"/>
            <a:ext cx="5016842" cy="375549"/>
            <a:chOff x="2102651" y="376920"/>
            <a:chExt cx="5016842" cy="375549"/>
          </a:xfrm>
        </p:grpSpPr>
        <p:sp>
          <p:nvSpPr>
            <p:cNvPr id="114" name="TextBox 113"/>
            <p:cNvSpPr txBox="1"/>
            <p:nvPr/>
          </p:nvSpPr>
          <p:spPr>
            <a:xfrm>
              <a:off x="2102651" y="376920"/>
              <a:ext cx="502508" cy="369332"/>
            </a:xfrm>
            <a:prstGeom prst="rect">
              <a:avLst/>
            </a:prstGeom>
            <a:noFill/>
          </p:spPr>
          <p:txBody>
            <a:bodyPr wrap="square" rtlCol="0">
              <a:spAutoFit/>
            </a:bodyPr>
            <a:lstStyle/>
            <a:p>
              <a:pPr algn="ctr"/>
              <a:r>
                <a:rPr lang="en-US" b="1" dirty="0">
                  <a:solidFill>
                    <a:srgbClr val="0070C0"/>
                  </a:solidFill>
                </a:rPr>
                <a:t>12</a:t>
              </a:r>
            </a:p>
          </p:txBody>
        </p:sp>
        <p:sp>
          <p:nvSpPr>
            <p:cNvPr id="115" name="TextBox 114"/>
            <p:cNvSpPr txBox="1"/>
            <p:nvPr/>
          </p:nvSpPr>
          <p:spPr>
            <a:xfrm>
              <a:off x="2673985"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116" name="TextBox 115"/>
            <p:cNvSpPr txBox="1"/>
            <p:nvPr/>
          </p:nvSpPr>
          <p:spPr>
            <a:xfrm>
              <a:off x="3177297" y="376920"/>
              <a:ext cx="321275" cy="369332"/>
            </a:xfrm>
            <a:prstGeom prst="rect">
              <a:avLst/>
            </a:prstGeom>
            <a:noFill/>
          </p:spPr>
          <p:txBody>
            <a:bodyPr wrap="square" rtlCol="0">
              <a:spAutoFit/>
            </a:bodyPr>
            <a:lstStyle/>
            <a:p>
              <a:pPr algn="ctr"/>
              <a:r>
                <a:rPr lang="en-US" b="1" dirty="0">
                  <a:solidFill>
                    <a:srgbClr val="0070C0"/>
                  </a:solidFill>
                </a:rPr>
                <a:t>1</a:t>
              </a:r>
            </a:p>
          </p:txBody>
        </p:sp>
        <p:sp>
          <p:nvSpPr>
            <p:cNvPr id="117" name="TextBox 116"/>
            <p:cNvSpPr txBox="1"/>
            <p:nvPr/>
          </p:nvSpPr>
          <p:spPr>
            <a:xfrm>
              <a:off x="3680609" y="376920"/>
              <a:ext cx="321275" cy="369332"/>
            </a:xfrm>
            <a:prstGeom prst="rect">
              <a:avLst/>
            </a:prstGeom>
            <a:noFill/>
          </p:spPr>
          <p:txBody>
            <a:bodyPr wrap="square" rtlCol="0">
              <a:spAutoFit/>
            </a:bodyPr>
            <a:lstStyle/>
            <a:p>
              <a:pPr algn="ctr"/>
              <a:r>
                <a:rPr lang="en-US" b="1" dirty="0">
                  <a:solidFill>
                    <a:srgbClr val="0070C0"/>
                  </a:solidFill>
                </a:rPr>
                <a:t>3</a:t>
              </a:r>
            </a:p>
          </p:txBody>
        </p:sp>
        <p:sp>
          <p:nvSpPr>
            <p:cNvPr id="118" name="TextBox 117"/>
            <p:cNvSpPr txBox="1"/>
            <p:nvPr/>
          </p:nvSpPr>
          <p:spPr>
            <a:xfrm>
              <a:off x="4183921" y="376920"/>
              <a:ext cx="321275" cy="369332"/>
            </a:xfrm>
            <a:prstGeom prst="rect">
              <a:avLst/>
            </a:prstGeom>
            <a:noFill/>
          </p:spPr>
          <p:txBody>
            <a:bodyPr wrap="square" rtlCol="0">
              <a:spAutoFit/>
            </a:bodyPr>
            <a:lstStyle/>
            <a:p>
              <a:pPr algn="ctr"/>
              <a:r>
                <a:rPr lang="en-US" b="1" dirty="0">
                  <a:solidFill>
                    <a:srgbClr val="0070C0"/>
                  </a:solidFill>
                </a:rPr>
                <a:t>9</a:t>
              </a:r>
            </a:p>
          </p:txBody>
        </p:sp>
        <p:sp>
          <p:nvSpPr>
            <p:cNvPr id="119" name="TextBox 118"/>
            <p:cNvSpPr txBox="1"/>
            <p:nvPr/>
          </p:nvSpPr>
          <p:spPr>
            <a:xfrm>
              <a:off x="4687233"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120" name="TextBox 119"/>
            <p:cNvSpPr txBox="1"/>
            <p:nvPr/>
          </p:nvSpPr>
          <p:spPr>
            <a:xfrm>
              <a:off x="5190545"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121" name="TextBox 120"/>
            <p:cNvSpPr txBox="1"/>
            <p:nvPr/>
          </p:nvSpPr>
          <p:spPr>
            <a:xfrm>
              <a:off x="5693857"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122" name="TextBox 121"/>
            <p:cNvSpPr txBox="1"/>
            <p:nvPr/>
          </p:nvSpPr>
          <p:spPr>
            <a:xfrm>
              <a:off x="6197169" y="376920"/>
              <a:ext cx="321275" cy="369332"/>
            </a:xfrm>
            <a:prstGeom prst="rect">
              <a:avLst/>
            </a:prstGeom>
            <a:noFill/>
          </p:spPr>
          <p:txBody>
            <a:bodyPr wrap="square" rtlCol="0">
              <a:spAutoFit/>
            </a:bodyPr>
            <a:lstStyle/>
            <a:p>
              <a:pPr algn="ctr"/>
              <a:r>
                <a:rPr lang="en-US" b="1" dirty="0">
                  <a:solidFill>
                    <a:srgbClr val="0070C0"/>
                  </a:solidFill>
                </a:rPr>
                <a:t>6</a:t>
              </a:r>
            </a:p>
          </p:txBody>
        </p:sp>
        <p:sp>
          <p:nvSpPr>
            <p:cNvPr id="123" name="TextBox 122"/>
            <p:cNvSpPr txBox="1"/>
            <p:nvPr/>
          </p:nvSpPr>
          <p:spPr>
            <a:xfrm>
              <a:off x="6658577" y="383137"/>
              <a:ext cx="460916" cy="369332"/>
            </a:xfrm>
            <a:prstGeom prst="rect">
              <a:avLst/>
            </a:prstGeom>
            <a:noFill/>
          </p:spPr>
          <p:txBody>
            <a:bodyPr wrap="square" rtlCol="0">
              <a:spAutoFit/>
            </a:bodyPr>
            <a:lstStyle/>
            <a:p>
              <a:pPr algn="ctr"/>
              <a:r>
                <a:rPr lang="en-US" b="1" dirty="0">
                  <a:solidFill>
                    <a:srgbClr val="0070C0"/>
                  </a:solidFill>
                </a:rPr>
                <a:t>11</a:t>
              </a:r>
            </a:p>
          </p:txBody>
        </p:sp>
      </p:grpSp>
      <p:grpSp>
        <p:nvGrpSpPr>
          <p:cNvPr id="124" name="Group 123"/>
          <p:cNvGrpSpPr/>
          <p:nvPr/>
        </p:nvGrpSpPr>
        <p:grpSpPr>
          <a:xfrm>
            <a:off x="2092411" y="5063406"/>
            <a:ext cx="4919108" cy="375549"/>
            <a:chOff x="2102650" y="376920"/>
            <a:chExt cx="4919108" cy="375549"/>
          </a:xfrm>
        </p:grpSpPr>
        <p:sp>
          <p:nvSpPr>
            <p:cNvPr id="125" name="TextBox 124"/>
            <p:cNvSpPr txBox="1"/>
            <p:nvPr/>
          </p:nvSpPr>
          <p:spPr>
            <a:xfrm>
              <a:off x="2102650" y="376920"/>
              <a:ext cx="431201" cy="369332"/>
            </a:xfrm>
            <a:prstGeom prst="rect">
              <a:avLst/>
            </a:prstGeom>
            <a:noFill/>
          </p:spPr>
          <p:txBody>
            <a:bodyPr wrap="square" rtlCol="0">
              <a:spAutoFit/>
            </a:bodyPr>
            <a:lstStyle/>
            <a:p>
              <a:pPr algn="ctr"/>
              <a:r>
                <a:rPr lang="en-US" b="1" dirty="0">
                  <a:solidFill>
                    <a:srgbClr val="0070C0"/>
                  </a:solidFill>
                </a:rPr>
                <a:t>13</a:t>
              </a:r>
            </a:p>
          </p:txBody>
        </p:sp>
        <p:sp>
          <p:nvSpPr>
            <p:cNvPr id="126" name="TextBox 125"/>
            <p:cNvSpPr txBox="1"/>
            <p:nvPr/>
          </p:nvSpPr>
          <p:spPr>
            <a:xfrm>
              <a:off x="2673985"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127" name="TextBox 126"/>
            <p:cNvSpPr txBox="1"/>
            <p:nvPr/>
          </p:nvSpPr>
          <p:spPr>
            <a:xfrm>
              <a:off x="3177297" y="376920"/>
              <a:ext cx="321275" cy="369332"/>
            </a:xfrm>
            <a:prstGeom prst="rect">
              <a:avLst/>
            </a:prstGeom>
            <a:noFill/>
          </p:spPr>
          <p:txBody>
            <a:bodyPr wrap="square" rtlCol="0">
              <a:spAutoFit/>
            </a:bodyPr>
            <a:lstStyle/>
            <a:p>
              <a:pPr algn="ctr"/>
              <a:r>
                <a:rPr lang="en-US" b="1" dirty="0">
                  <a:solidFill>
                    <a:srgbClr val="0070C0"/>
                  </a:solidFill>
                </a:rPr>
                <a:t>6</a:t>
              </a:r>
            </a:p>
          </p:txBody>
        </p:sp>
        <p:sp>
          <p:nvSpPr>
            <p:cNvPr id="128" name="TextBox 127"/>
            <p:cNvSpPr txBox="1"/>
            <p:nvPr/>
          </p:nvSpPr>
          <p:spPr>
            <a:xfrm>
              <a:off x="3638704" y="376920"/>
              <a:ext cx="466567" cy="369332"/>
            </a:xfrm>
            <a:prstGeom prst="rect">
              <a:avLst/>
            </a:prstGeom>
            <a:noFill/>
          </p:spPr>
          <p:txBody>
            <a:bodyPr wrap="square" rtlCol="0">
              <a:spAutoFit/>
            </a:bodyPr>
            <a:lstStyle/>
            <a:p>
              <a:pPr algn="ctr"/>
              <a:r>
                <a:rPr lang="en-US" b="1" dirty="0">
                  <a:solidFill>
                    <a:srgbClr val="0070C0"/>
                  </a:solidFill>
                </a:rPr>
                <a:t>10</a:t>
              </a:r>
            </a:p>
          </p:txBody>
        </p:sp>
        <p:sp>
          <p:nvSpPr>
            <p:cNvPr id="129" name="TextBox 128"/>
            <p:cNvSpPr txBox="1"/>
            <p:nvPr/>
          </p:nvSpPr>
          <p:spPr>
            <a:xfrm>
              <a:off x="4105271" y="376920"/>
              <a:ext cx="476968" cy="369332"/>
            </a:xfrm>
            <a:prstGeom prst="rect">
              <a:avLst/>
            </a:prstGeom>
            <a:noFill/>
          </p:spPr>
          <p:txBody>
            <a:bodyPr wrap="square" rtlCol="0">
              <a:spAutoFit/>
            </a:bodyPr>
            <a:lstStyle/>
            <a:p>
              <a:pPr algn="ctr"/>
              <a:r>
                <a:rPr lang="en-US" b="1" dirty="0">
                  <a:solidFill>
                    <a:srgbClr val="0070C0"/>
                  </a:solidFill>
                </a:rPr>
                <a:t>10</a:t>
              </a:r>
            </a:p>
          </p:txBody>
        </p:sp>
        <p:sp>
          <p:nvSpPr>
            <p:cNvPr id="130" name="TextBox 129"/>
            <p:cNvSpPr txBox="1"/>
            <p:nvPr/>
          </p:nvSpPr>
          <p:spPr>
            <a:xfrm>
              <a:off x="4687233" y="376920"/>
              <a:ext cx="321275" cy="369332"/>
            </a:xfrm>
            <a:prstGeom prst="rect">
              <a:avLst/>
            </a:prstGeom>
            <a:noFill/>
          </p:spPr>
          <p:txBody>
            <a:bodyPr wrap="square" rtlCol="0">
              <a:spAutoFit/>
            </a:bodyPr>
            <a:lstStyle/>
            <a:p>
              <a:pPr algn="ctr"/>
              <a:r>
                <a:rPr lang="en-US" b="1" dirty="0">
                  <a:solidFill>
                    <a:srgbClr val="0070C0"/>
                  </a:solidFill>
                </a:rPr>
                <a:t>9</a:t>
              </a:r>
            </a:p>
          </p:txBody>
        </p:sp>
        <p:sp>
          <p:nvSpPr>
            <p:cNvPr id="131" name="TextBox 130"/>
            <p:cNvSpPr txBox="1"/>
            <p:nvPr/>
          </p:nvSpPr>
          <p:spPr>
            <a:xfrm>
              <a:off x="5190545" y="376920"/>
              <a:ext cx="321275" cy="369332"/>
            </a:xfrm>
            <a:prstGeom prst="rect">
              <a:avLst/>
            </a:prstGeom>
            <a:noFill/>
          </p:spPr>
          <p:txBody>
            <a:bodyPr wrap="square" rtlCol="0">
              <a:spAutoFit/>
            </a:bodyPr>
            <a:lstStyle/>
            <a:p>
              <a:pPr algn="ctr"/>
              <a:r>
                <a:rPr lang="en-US" b="1" dirty="0">
                  <a:solidFill>
                    <a:srgbClr val="0070C0"/>
                  </a:solidFill>
                </a:rPr>
                <a:t>3</a:t>
              </a:r>
            </a:p>
          </p:txBody>
        </p:sp>
        <p:sp>
          <p:nvSpPr>
            <p:cNvPr id="132" name="TextBox 131"/>
            <p:cNvSpPr txBox="1"/>
            <p:nvPr/>
          </p:nvSpPr>
          <p:spPr>
            <a:xfrm>
              <a:off x="5693857" y="376920"/>
              <a:ext cx="321275" cy="369332"/>
            </a:xfrm>
            <a:prstGeom prst="rect">
              <a:avLst/>
            </a:prstGeom>
            <a:noFill/>
          </p:spPr>
          <p:txBody>
            <a:bodyPr wrap="square" rtlCol="0">
              <a:spAutoFit/>
            </a:bodyPr>
            <a:lstStyle/>
            <a:p>
              <a:pPr algn="ctr"/>
              <a:r>
                <a:rPr lang="en-US" b="1" dirty="0">
                  <a:solidFill>
                    <a:srgbClr val="0070C0"/>
                  </a:solidFill>
                </a:rPr>
                <a:t>9</a:t>
              </a:r>
            </a:p>
          </p:txBody>
        </p:sp>
        <p:sp>
          <p:nvSpPr>
            <p:cNvPr id="133" name="TextBox 132"/>
            <p:cNvSpPr txBox="1"/>
            <p:nvPr/>
          </p:nvSpPr>
          <p:spPr>
            <a:xfrm>
              <a:off x="6197169" y="376920"/>
              <a:ext cx="321275" cy="369332"/>
            </a:xfrm>
            <a:prstGeom prst="rect">
              <a:avLst/>
            </a:prstGeom>
            <a:noFill/>
          </p:spPr>
          <p:txBody>
            <a:bodyPr wrap="square" rtlCol="0">
              <a:spAutoFit/>
            </a:bodyPr>
            <a:lstStyle/>
            <a:p>
              <a:pPr algn="ctr"/>
              <a:r>
                <a:rPr lang="en-US" b="1" dirty="0">
                  <a:solidFill>
                    <a:srgbClr val="0070C0"/>
                  </a:solidFill>
                </a:rPr>
                <a:t>1</a:t>
              </a:r>
            </a:p>
          </p:txBody>
        </p:sp>
        <p:sp>
          <p:nvSpPr>
            <p:cNvPr id="134" name="TextBox 133"/>
            <p:cNvSpPr txBox="1"/>
            <p:nvPr/>
          </p:nvSpPr>
          <p:spPr>
            <a:xfrm>
              <a:off x="6700483" y="383137"/>
              <a:ext cx="321275" cy="369332"/>
            </a:xfrm>
            <a:prstGeom prst="rect">
              <a:avLst/>
            </a:prstGeom>
            <a:noFill/>
          </p:spPr>
          <p:txBody>
            <a:bodyPr wrap="square" rtlCol="0">
              <a:spAutoFit/>
            </a:bodyPr>
            <a:lstStyle/>
            <a:p>
              <a:pPr algn="ctr"/>
              <a:r>
                <a:rPr lang="en-US" b="1" dirty="0">
                  <a:solidFill>
                    <a:srgbClr val="0070C0"/>
                  </a:solidFill>
                </a:rPr>
                <a:t>2</a:t>
              </a:r>
            </a:p>
          </p:txBody>
        </p:sp>
      </p:grpSp>
      <p:grpSp>
        <p:nvGrpSpPr>
          <p:cNvPr id="135" name="Group 134"/>
          <p:cNvGrpSpPr/>
          <p:nvPr/>
        </p:nvGrpSpPr>
        <p:grpSpPr>
          <a:xfrm>
            <a:off x="2092411" y="5550160"/>
            <a:ext cx="5016842" cy="375549"/>
            <a:chOff x="2102650" y="376920"/>
            <a:chExt cx="5016842" cy="375549"/>
          </a:xfrm>
        </p:grpSpPr>
        <p:sp>
          <p:nvSpPr>
            <p:cNvPr id="136" name="TextBox 135"/>
            <p:cNvSpPr txBox="1"/>
            <p:nvPr/>
          </p:nvSpPr>
          <p:spPr>
            <a:xfrm>
              <a:off x="2102650" y="376920"/>
              <a:ext cx="431199" cy="369332"/>
            </a:xfrm>
            <a:prstGeom prst="rect">
              <a:avLst/>
            </a:prstGeom>
            <a:noFill/>
          </p:spPr>
          <p:txBody>
            <a:bodyPr wrap="square" rtlCol="0">
              <a:spAutoFit/>
            </a:bodyPr>
            <a:lstStyle/>
            <a:p>
              <a:pPr algn="ctr"/>
              <a:r>
                <a:rPr lang="en-US" b="1" dirty="0">
                  <a:solidFill>
                    <a:srgbClr val="0070C0"/>
                  </a:solidFill>
                </a:rPr>
                <a:t>13</a:t>
              </a:r>
            </a:p>
          </p:txBody>
        </p:sp>
        <p:sp>
          <p:nvSpPr>
            <p:cNvPr id="137" name="TextBox 136"/>
            <p:cNvSpPr txBox="1"/>
            <p:nvPr/>
          </p:nvSpPr>
          <p:spPr>
            <a:xfrm>
              <a:off x="2673985"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138" name="TextBox 137"/>
            <p:cNvSpPr txBox="1"/>
            <p:nvPr/>
          </p:nvSpPr>
          <p:spPr>
            <a:xfrm>
              <a:off x="3177297" y="376920"/>
              <a:ext cx="321275" cy="369332"/>
            </a:xfrm>
            <a:prstGeom prst="rect">
              <a:avLst/>
            </a:prstGeom>
            <a:noFill/>
          </p:spPr>
          <p:txBody>
            <a:bodyPr wrap="square" rtlCol="0">
              <a:spAutoFit/>
            </a:bodyPr>
            <a:lstStyle/>
            <a:p>
              <a:pPr algn="ctr"/>
              <a:r>
                <a:rPr lang="en-US" b="1" dirty="0">
                  <a:solidFill>
                    <a:srgbClr val="0070C0"/>
                  </a:solidFill>
                </a:rPr>
                <a:t>5</a:t>
              </a:r>
            </a:p>
          </p:txBody>
        </p:sp>
        <p:sp>
          <p:nvSpPr>
            <p:cNvPr id="139" name="TextBox 138"/>
            <p:cNvSpPr txBox="1"/>
            <p:nvPr/>
          </p:nvSpPr>
          <p:spPr>
            <a:xfrm>
              <a:off x="3680609" y="376920"/>
              <a:ext cx="321275" cy="369332"/>
            </a:xfrm>
            <a:prstGeom prst="rect">
              <a:avLst/>
            </a:prstGeom>
            <a:noFill/>
          </p:spPr>
          <p:txBody>
            <a:bodyPr wrap="square" rtlCol="0">
              <a:spAutoFit/>
            </a:bodyPr>
            <a:lstStyle/>
            <a:p>
              <a:pPr algn="ctr"/>
              <a:r>
                <a:rPr lang="en-US" b="1" dirty="0">
                  <a:solidFill>
                    <a:srgbClr val="0070C0"/>
                  </a:solidFill>
                </a:rPr>
                <a:t>4</a:t>
              </a:r>
            </a:p>
          </p:txBody>
        </p:sp>
        <p:sp>
          <p:nvSpPr>
            <p:cNvPr id="140" name="TextBox 139"/>
            <p:cNvSpPr txBox="1"/>
            <p:nvPr/>
          </p:nvSpPr>
          <p:spPr>
            <a:xfrm>
              <a:off x="4183921" y="376920"/>
              <a:ext cx="321275" cy="369332"/>
            </a:xfrm>
            <a:prstGeom prst="rect">
              <a:avLst/>
            </a:prstGeom>
            <a:noFill/>
          </p:spPr>
          <p:txBody>
            <a:bodyPr wrap="square" rtlCol="0">
              <a:spAutoFit/>
            </a:bodyPr>
            <a:lstStyle/>
            <a:p>
              <a:pPr algn="ctr"/>
              <a:r>
                <a:rPr lang="en-US" b="1" dirty="0">
                  <a:solidFill>
                    <a:srgbClr val="0070C0"/>
                  </a:solidFill>
                </a:rPr>
                <a:t>4</a:t>
              </a:r>
            </a:p>
          </p:txBody>
        </p:sp>
        <p:sp>
          <p:nvSpPr>
            <p:cNvPr id="141" name="TextBox 140"/>
            <p:cNvSpPr txBox="1"/>
            <p:nvPr/>
          </p:nvSpPr>
          <p:spPr>
            <a:xfrm>
              <a:off x="4687233" y="376920"/>
              <a:ext cx="321275" cy="369332"/>
            </a:xfrm>
            <a:prstGeom prst="rect">
              <a:avLst/>
            </a:prstGeom>
            <a:noFill/>
          </p:spPr>
          <p:txBody>
            <a:bodyPr wrap="square" rtlCol="0">
              <a:spAutoFit/>
            </a:bodyPr>
            <a:lstStyle/>
            <a:p>
              <a:pPr algn="ctr"/>
              <a:r>
                <a:rPr lang="en-US" b="1" dirty="0">
                  <a:solidFill>
                    <a:srgbClr val="0070C0"/>
                  </a:solidFill>
                </a:rPr>
                <a:t>6</a:t>
              </a:r>
            </a:p>
          </p:txBody>
        </p:sp>
        <p:sp>
          <p:nvSpPr>
            <p:cNvPr id="142" name="TextBox 141"/>
            <p:cNvSpPr txBox="1"/>
            <p:nvPr/>
          </p:nvSpPr>
          <p:spPr>
            <a:xfrm>
              <a:off x="5148640" y="376920"/>
              <a:ext cx="446853" cy="369332"/>
            </a:xfrm>
            <a:prstGeom prst="rect">
              <a:avLst/>
            </a:prstGeom>
            <a:noFill/>
          </p:spPr>
          <p:txBody>
            <a:bodyPr wrap="square" rtlCol="0">
              <a:spAutoFit/>
            </a:bodyPr>
            <a:lstStyle/>
            <a:p>
              <a:pPr algn="ctr"/>
              <a:r>
                <a:rPr lang="en-US" b="1" dirty="0">
                  <a:solidFill>
                    <a:srgbClr val="0070C0"/>
                  </a:solidFill>
                </a:rPr>
                <a:t>12</a:t>
              </a:r>
            </a:p>
          </p:txBody>
        </p:sp>
        <p:sp>
          <p:nvSpPr>
            <p:cNvPr id="143" name="TextBox 142"/>
            <p:cNvSpPr txBox="1"/>
            <p:nvPr/>
          </p:nvSpPr>
          <p:spPr>
            <a:xfrm>
              <a:off x="5693857" y="376920"/>
              <a:ext cx="321275" cy="369332"/>
            </a:xfrm>
            <a:prstGeom prst="rect">
              <a:avLst/>
            </a:prstGeom>
            <a:noFill/>
          </p:spPr>
          <p:txBody>
            <a:bodyPr wrap="square" rtlCol="0">
              <a:spAutoFit/>
            </a:bodyPr>
            <a:lstStyle/>
            <a:p>
              <a:pPr algn="ctr"/>
              <a:r>
                <a:rPr lang="en-US" b="1" dirty="0">
                  <a:solidFill>
                    <a:srgbClr val="0070C0"/>
                  </a:solidFill>
                </a:rPr>
                <a:t>6</a:t>
              </a:r>
            </a:p>
          </p:txBody>
        </p:sp>
        <p:sp>
          <p:nvSpPr>
            <p:cNvPr id="144" name="TextBox 143"/>
            <p:cNvSpPr txBox="1"/>
            <p:nvPr/>
          </p:nvSpPr>
          <p:spPr>
            <a:xfrm>
              <a:off x="6155264" y="376920"/>
              <a:ext cx="503313" cy="369332"/>
            </a:xfrm>
            <a:prstGeom prst="rect">
              <a:avLst/>
            </a:prstGeom>
            <a:noFill/>
          </p:spPr>
          <p:txBody>
            <a:bodyPr wrap="square" rtlCol="0">
              <a:spAutoFit/>
            </a:bodyPr>
            <a:lstStyle/>
            <a:p>
              <a:pPr algn="ctr"/>
              <a:r>
                <a:rPr lang="en-US" b="1" dirty="0">
                  <a:solidFill>
                    <a:srgbClr val="0070C0"/>
                  </a:solidFill>
                </a:rPr>
                <a:t>14</a:t>
              </a:r>
            </a:p>
          </p:txBody>
        </p:sp>
        <p:sp>
          <p:nvSpPr>
            <p:cNvPr id="145" name="TextBox 144"/>
            <p:cNvSpPr txBox="1"/>
            <p:nvPr/>
          </p:nvSpPr>
          <p:spPr>
            <a:xfrm>
              <a:off x="6658577" y="383137"/>
              <a:ext cx="460915" cy="369332"/>
            </a:xfrm>
            <a:prstGeom prst="rect">
              <a:avLst/>
            </a:prstGeom>
            <a:noFill/>
          </p:spPr>
          <p:txBody>
            <a:bodyPr wrap="square" rtlCol="0">
              <a:spAutoFit/>
            </a:bodyPr>
            <a:lstStyle/>
            <a:p>
              <a:pPr algn="ctr"/>
              <a:r>
                <a:rPr lang="en-US" b="1" dirty="0">
                  <a:solidFill>
                    <a:srgbClr val="0070C0"/>
                  </a:solidFill>
                </a:rPr>
                <a:t>14</a:t>
              </a:r>
            </a:p>
          </p:txBody>
        </p:sp>
      </p:grpSp>
      <p:sp>
        <p:nvSpPr>
          <p:cNvPr id="5" name="Slide Number Placeholder 4">
            <a:extLst>
              <a:ext uri="{FF2B5EF4-FFF2-40B4-BE49-F238E27FC236}">
                <a16:creationId xmlns:a16="http://schemas.microsoft.com/office/drawing/2014/main" id="{E19856AA-599C-4836-A3A2-90898DC04AC2}"/>
              </a:ext>
            </a:extLst>
          </p:cNvPr>
          <p:cNvSpPr>
            <a:spLocks noGrp="1"/>
          </p:cNvSpPr>
          <p:nvPr>
            <p:ph type="sldNum" sz="quarter" idx="12"/>
          </p:nvPr>
        </p:nvSpPr>
        <p:spPr/>
        <p:txBody>
          <a:bodyPr/>
          <a:lstStyle/>
          <a:p>
            <a:fld id="{650AD656-6FF9-465D-B7B0-1CD0DD39CD23}" type="slidenum">
              <a:rPr lang="en-US" smtClean="0"/>
              <a:t>8</a:t>
            </a:fld>
            <a:endParaRPr lang="en-US"/>
          </a:p>
        </p:txBody>
      </p:sp>
    </p:spTree>
    <p:extLst>
      <p:ext uri="{BB962C8B-B14F-4D97-AF65-F5344CB8AC3E}">
        <p14:creationId xmlns:p14="http://schemas.microsoft.com/office/powerpoint/2010/main" val="2418123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Drawing the 2D Maze</a:t>
            </a:r>
          </a:p>
        </p:txBody>
      </p:sp>
      <p:sp>
        <p:nvSpPr>
          <p:cNvPr id="3" name="Content Placeholder 2"/>
          <p:cNvSpPr>
            <a:spLocks noGrp="1"/>
          </p:cNvSpPr>
          <p:nvPr>
            <p:ph idx="1"/>
          </p:nvPr>
        </p:nvSpPr>
        <p:spPr>
          <a:xfrm>
            <a:off x="613019" y="1825625"/>
            <a:ext cx="8007349" cy="4840898"/>
          </a:xfrm>
        </p:spPr>
        <p:txBody>
          <a:bodyPr>
            <a:noAutofit/>
          </a:bodyPr>
          <a:lstStyle/>
          <a:p>
            <a:pPr>
              <a:spcBef>
                <a:spcPts val="0"/>
              </a:spcBef>
              <a:spcAft>
                <a:spcPts val="1200"/>
              </a:spcAft>
            </a:pPr>
            <a:r>
              <a:rPr lang="en-US" sz="2400" dirty="0"/>
              <a:t>Given a maze initialized with Base 2 wall encodings, how can we draw it?</a:t>
            </a:r>
          </a:p>
          <a:p>
            <a:pPr>
              <a:spcBef>
                <a:spcPts val="0"/>
              </a:spcBef>
              <a:spcAft>
                <a:spcPts val="1200"/>
              </a:spcAft>
            </a:pPr>
            <a:r>
              <a:rPr lang="en-US" sz="2400" dirty="0"/>
              <a:t>We could use a long series of </a:t>
            </a:r>
            <a:r>
              <a:rPr lang="en-US" sz="2400" b="1" dirty="0">
                <a:solidFill>
                  <a:srgbClr val="0070C0"/>
                </a:solidFill>
              </a:rPr>
              <a:t>if() </a:t>
            </a:r>
            <a:r>
              <a:rPr lang="en-US" sz="2400" dirty="0"/>
              <a:t>statements to test all </a:t>
            </a:r>
            <a:r>
              <a:rPr lang="en-US" sz="2400" b="1" dirty="0">
                <a:solidFill>
                  <a:srgbClr val="FF0000"/>
                </a:solidFill>
              </a:rPr>
              <a:t>16</a:t>
            </a:r>
            <a:r>
              <a:rPr lang="en-US" sz="2400" dirty="0"/>
              <a:t> possible values for a cell, and draw the required walls</a:t>
            </a:r>
          </a:p>
          <a:p>
            <a:pPr>
              <a:spcBef>
                <a:spcPts val="0"/>
              </a:spcBef>
              <a:spcAft>
                <a:spcPts val="1200"/>
              </a:spcAft>
            </a:pPr>
            <a:r>
              <a:rPr lang="en-US" sz="2400" dirty="0"/>
              <a:t>However, this would be </a:t>
            </a:r>
            <a:r>
              <a:rPr lang="en-US" sz="2400" u="sng" dirty="0"/>
              <a:t>inefficient</a:t>
            </a:r>
            <a:r>
              <a:rPr lang="en-US" sz="2400" dirty="0"/>
              <a:t> in code size and run time</a:t>
            </a:r>
          </a:p>
          <a:p>
            <a:pPr>
              <a:spcBef>
                <a:spcPts val="0"/>
              </a:spcBef>
              <a:spcAft>
                <a:spcPts val="1200"/>
              </a:spcAft>
            </a:pPr>
            <a:r>
              <a:rPr lang="en-US" sz="2400" dirty="0"/>
              <a:t>We can take advantage of </a:t>
            </a:r>
            <a:r>
              <a:rPr lang="en-US" sz="2400" b="1" dirty="0">
                <a:solidFill>
                  <a:srgbClr val="00B050"/>
                </a:solidFill>
              </a:rPr>
              <a:t>bitwise AND </a:t>
            </a:r>
            <a:r>
              <a:rPr lang="en-US" sz="2400" dirty="0"/>
              <a:t>to figure out what walls to draw for a given cell</a:t>
            </a:r>
          </a:p>
        </p:txBody>
      </p:sp>
      <p:sp>
        <p:nvSpPr>
          <p:cNvPr id="4" name="Slide Number Placeholder 3"/>
          <p:cNvSpPr>
            <a:spLocks noGrp="1"/>
          </p:cNvSpPr>
          <p:nvPr>
            <p:ph type="sldNum" sz="quarter" idx="12"/>
          </p:nvPr>
        </p:nvSpPr>
        <p:spPr/>
        <p:txBody>
          <a:bodyPr/>
          <a:lstStyle/>
          <a:p>
            <a:fld id="{650AD656-6FF9-465D-B7B0-1CD0DD39CD23}" type="slidenum">
              <a:rPr lang="en-US" smtClean="0"/>
              <a:t>9</a:t>
            </a:fld>
            <a:endParaRPr lang="en-US" dirty="0"/>
          </a:p>
        </p:txBody>
      </p:sp>
    </p:spTree>
    <p:extLst>
      <p:ext uri="{BB962C8B-B14F-4D97-AF65-F5344CB8AC3E}">
        <p14:creationId xmlns:p14="http://schemas.microsoft.com/office/powerpoint/2010/main" val="159353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21565</TotalTime>
  <Words>2129</Words>
  <Application>Microsoft Office PowerPoint</Application>
  <PresentationFormat>On-screen Show (4:3)</PresentationFormat>
  <Paragraphs>459</Paragraphs>
  <Slides>38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PowerPoint Presentation</vt:lpstr>
      <vt:lpstr>Session 14b – Goals</vt:lpstr>
      <vt:lpstr>Maze Solver</vt:lpstr>
      <vt:lpstr>PowerPoint Presentation</vt:lpstr>
      <vt:lpstr>How do we encode a maze?</vt:lpstr>
      <vt:lpstr>How do we encode a maze?</vt:lpstr>
      <vt:lpstr>How do we encode a maze?</vt:lpstr>
      <vt:lpstr>PowerPoint Presentation</vt:lpstr>
      <vt:lpstr>Drawing the 2D Maze</vt:lpstr>
      <vt:lpstr>Bitwise Operators</vt:lpstr>
      <vt:lpstr>Bitwise AND</vt:lpstr>
      <vt:lpstr>Draw and Encode Your Own Maze</vt:lpstr>
      <vt:lpstr>Create Your Own maze.csv</vt:lpstr>
      <vt:lpstr>Run maze_draw.py</vt:lpstr>
      <vt:lpstr>If Your maze.csv is Valid…</vt:lpstr>
      <vt:lpstr>If Your maze.csv is Not Valid…</vt:lpstr>
      <vt:lpstr>Open maze_draw.py</vt:lpstr>
      <vt:lpstr>View maze_draw.py</vt:lpstr>
      <vt:lpstr>View maze_draw.py</vt:lpstr>
      <vt:lpstr>Run maze_draw.py</vt:lpstr>
      <vt:lpstr>Depth-First Search</vt:lpstr>
      <vt:lpstr>Depth-First Search Algorithm</vt:lpstr>
      <vt:lpstr>Depth-First Search Breadcrumbs</vt:lpstr>
      <vt:lpstr>Open maze_search.py</vt:lpstr>
      <vt:lpstr>Depth First Search Breadcrumbs</vt:lpstr>
      <vt:lpstr>View maze_search.py</vt:lpstr>
      <vt:lpstr>View maze_search.py</vt:lpstr>
      <vt:lpstr>Run maze_search.py</vt:lpstr>
      <vt:lpstr>Improving Depth-First Search Efficiency</vt:lpstr>
      <vt:lpstr>Adjacency Matrix</vt:lpstr>
      <vt:lpstr>Adjacency Matrix</vt:lpstr>
      <vt:lpstr>Adjacency Matrix</vt:lpstr>
      <vt:lpstr>Adjacency Matrix</vt:lpstr>
      <vt:lpstr>Adjacency Matrix</vt:lpstr>
      <vt:lpstr>Adjacency Matrix</vt:lpstr>
      <vt:lpstr>PowerPoint Presentation</vt:lpstr>
      <vt:lpstr>Session 14b – Now You Know…</vt:lpstr>
      <vt:lpstr>Task 14-03</vt:lpstr>
    </vt:vector>
  </TitlesOfParts>
  <Company>Personal 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MSN Biersach</dc:creator>
  <cp:lastModifiedBy>David MSN Biersach</cp:lastModifiedBy>
  <cp:revision>1279</cp:revision>
  <cp:lastPrinted>2022-06-19T04:15:58Z</cp:lastPrinted>
  <dcterms:created xsi:type="dcterms:W3CDTF">2014-09-21T17:58:26Z</dcterms:created>
  <dcterms:modified xsi:type="dcterms:W3CDTF">2023-04-02T03:00:00Z</dcterms:modified>
</cp:coreProperties>
</file>