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0956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61912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292871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23827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54783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585739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16698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47654" algn="l" defTabSz="8619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598" y="-86"/>
      </p:cViewPr>
      <p:guideLst>
        <p:guide orient="horz" pos="2592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556511"/>
            <a:ext cx="6995160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4663440"/>
            <a:ext cx="57607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1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3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4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5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6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7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0228" y="110494"/>
            <a:ext cx="555783" cy="2339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874" y="110494"/>
            <a:ext cx="1530192" cy="2339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4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5288284"/>
            <a:ext cx="6995160" cy="1634490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3488058"/>
            <a:ext cx="6995160" cy="180022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309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619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928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7238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154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5857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0166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4476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74" y="640080"/>
            <a:ext cx="1042989" cy="180974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023" y="640080"/>
            <a:ext cx="1042989" cy="1809749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29566"/>
            <a:ext cx="74066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42135"/>
            <a:ext cx="3636168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30956" indent="0">
              <a:buNone/>
              <a:defRPr sz="1800" b="1"/>
            </a:lvl2pPr>
            <a:lvl3pPr marL="861912" indent="0">
              <a:buNone/>
              <a:defRPr sz="1800" b="1"/>
            </a:lvl3pPr>
            <a:lvl4pPr marL="1292871" indent="0">
              <a:buNone/>
              <a:defRPr sz="1500" b="1"/>
            </a:lvl4pPr>
            <a:lvl5pPr marL="1723827" indent="0">
              <a:buNone/>
              <a:defRPr sz="1500" b="1"/>
            </a:lvl5pPr>
            <a:lvl6pPr marL="2154783" indent="0">
              <a:buNone/>
              <a:defRPr sz="1500" b="1"/>
            </a:lvl6pPr>
            <a:lvl7pPr marL="2585739" indent="0">
              <a:buNone/>
              <a:defRPr sz="1500" b="1"/>
            </a:lvl7pPr>
            <a:lvl8pPr marL="3016698" indent="0">
              <a:buNone/>
              <a:defRPr sz="1500" b="1"/>
            </a:lvl8pPr>
            <a:lvl9pPr marL="34476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609849"/>
            <a:ext cx="3636168" cy="474154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842135"/>
            <a:ext cx="3637599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30956" indent="0">
              <a:buNone/>
              <a:defRPr sz="1800" b="1"/>
            </a:lvl2pPr>
            <a:lvl3pPr marL="861912" indent="0">
              <a:buNone/>
              <a:defRPr sz="1800" b="1"/>
            </a:lvl3pPr>
            <a:lvl4pPr marL="1292871" indent="0">
              <a:buNone/>
              <a:defRPr sz="1500" b="1"/>
            </a:lvl4pPr>
            <a:lvl5pPr marL="1723827" indent="0">
              <a:buNone/>
              <a:defRPr sz="1500" b="1"/>
            </a:lvl5pPr>
            <a:lvl6pPr marL="2154783" indent="0">
              <a:buNone/>
              <a:defRPr sz="1500" b="1"/>
            </a:lvl6pPr>
            <a:lvl7pPr marL="2585739" indent="0">
              <a:buNone/>
              <a:defRPr sz="1500" b="1"/>
            </a:lvl7pPr>
            <a:lvl8pPr marL="3016698" indent="0">
              <a:buNone/>
              <a:defRPr sz="1500" b="1"/>
            </a:lvl8pPr>
            <a:lvl9pPr marL="34476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609849"/>
            <a:ext cx="3637599" cy="4741546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27661"/>
            <a:ext cx="2707482" cy="13944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8" y="327661"/>
            <a:ext cx="4600575" cy="7023737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722121"/>
            <a:ext cx="2707482" cy="5629277"/>
          </a:xfrm>
        </p:spPr>
        <p:txBody>
          <a:bodyPr/>
          <a:lstStyle>
            <a:lvl1pPr marL="0" indent="0">
              <a:buNone/>
              <a:defRPr sz="1200"/>
            </a:lvl1pPr>
            <a:lvl2pPr marL="430956" indent="0">
              <a:buNone/>
              <a:defRPr sz="1200"/>
            </a:lvl2pPr>
            <a:lvl3pPr marL="861912" indent="0">
              <a:buNone/>
              <a:defRPr sz="900"/>
            </a:lvl3pPr>
            <a:lvl4pPr marL="1292871" indent="0">
              <a:buNone/>
              <a:defRPr sz="900"/>
            </a:lvl4pPr>
            <a:lvl5pPr marL="1723827" indent="0">
              <a:buNone/>
              <a:defRPr sz="900"/>
            </a:lvl5pPr>
            <a:lvl6pPr marL="2154783" indent="0">
              <a:buNone/>
              <a:defRPr sz="900"/>
            </a:lvl6pPr>
            <a:lvl7pPr marL="2585739" indent="0">
              <a:buNone/>
              <a:defRPr sz="900"/>
            </a:lvl7pPr>
            <a:lvl8pPr marL="3016698" indent="0">
              <a:buNone/>
              <a:defRPr sz="900"/>
            </a:lvl8pPr>
            <a:lvl9pPr marL="34476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8" y="5760723"/>
            <a:ext cx="4937760" cy="6800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8" y="735329"/>
            <a:ext cx="4937760" cy="4937760"/>
          </a:xfrm>
        </p:spPr>
        <p:txBody>
          <a:bodyPr/>
          <a:lstStyle>
            <a:lvl1pPr marL="0" indent="0">
              <a:buNone/>
              <a:defRPr sz="3000"/>
            </a:lvl1pPr>
            <a:lvl2pPr marL="430956" indent="0">
              <a:buNone/>
              <a:defRPr sz="2700"/>
            </a:lvl2pPr>
            <a:lvl3pPr marL="861912" indent="0">
              <a:buNone/>
              <a:defRPr sz="2400"/>
            </a:lvl3pPr>
            <a:lvl4pPr marL="1292871" indent="0">
              <a:buNone/>
              <a:defRPr sz="1800"/>
            </a:lvl4pPr>
            <a:lvl5pPr marL="1723827" indent="0">
              <a:buNone/>
              <a:defRPr sz="1800"/>
            </a:lvl5pPr>
            <a:lvl6pPr marL="2154783" indent="0">
              <a:buNone/>
              <a:defRPr sz="1800"/>
            </a:lvl6pPr>
            <a:lvl7pPr marL="2585739" indent="0">
              <a:buNone/>
              <a:defRPr sz="1800"/>
            </a:lvl7pPr>
            <a:lvl8pPr marL="3016698" indent="0">
              <a:buNone/>
              <a:defRPr sz="1800"/>
            </a:lvl8pPr>
            <a:lvl9pPr marL="3447654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8" y="6440810"/>
            <a:ext cx="4937760" cy="965833"/>
          </a:xfrm>
        </p:spPr>
        <p:txBody>
          <a:bodyPr/>
          <a:lstStyle>
            <a:lvl1pPr marL="0" indent="0">
              <a:buNone/>
              <a:defRPr sz="1200"/>
            </a:lvl1pPr>
            <a:lvl2pPr marL="430956" indent="0">
              <a:buNone/>
              <a:defRPr sz="1200"/>
            </a:lvl2pPr>
            <a:lvl3pPr marL="861912" indent="0">
              <a:buNone/>
              <a:defRPr sz="900"/>
            </a:lvl3pPr>
            <a:lvl4pPr marL="1292871" indent="0">
              <a:buNone/>
              <a:defRPr sz="900"/>
            </a:lvl4pPr>
            <a:lvl5pPr marL="1723827" indent="0">
              <a:buNone/>
              <a:defRPr sz="900"/>
            </a:lvl5pPr>
            <a:lvl6pPr marL="2154783" indent="0">
              <a:buNone/>
              <a:defRPr sz="900"/>
            </a:lvl6pPr>
            <a:lvl7pPr marL="2585739" indent="0">
              <a:buNone/>
              <a:defRPr sz="900"/>
            </a:lvl7pPr>
            <a:lvl8pPr marL="3016698" indent="0">
              <a:buNone/>
              <a:defRPr sz="900"/>
            </a:lvl8pPr>
            <a:lvl9pPr marL="34476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29566"/>
            <a:ext cx="7406640" cy="1371600"/>
          </a:xfrm>
          <a:prstGeom prst="rect">
            <a:avLst/>
          </a:prstGeom>
        </p:spPr>
        <p:txBody>
          <a:bodyPr vert="horz" lIns="86190" tIns="43095" rIns="86190" bIns="430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920240"/>
            <a:ext cx="7406640" cy="5431154"/>
          </a:xfrm>
          <a:prstGeom prst="rect">
            <a:avLst/>
          </a:prstGeom>
        </p:spPr>
        <p:txBody>
          <a:bodyPr vert="horz" lIns="86190" tIns="43095" rIns="86190" bIns="430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7627622"/>
            <a:ext cx="1920240" cy="438149"/>
          </a:xfrm>
          <a:prstGeom prst="rect">
            <a:avLst/>
          </a:prstGeom>
        </p:spPr>
        <p:txBody>
          <a:bodyPr vert="horz" lIns="86190" tIns="43095" rIns="86190" bIns="4309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690D-5696-46B9-8965-C4D082751085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7627622"/>
            <a:ext cx="2606040" cy="438149"/>
          </a:xfrm>
          <a:prstGeom prst="rect">
            <a:avLst/>
          </a:prstGeom>
        </p:spPr>
        <p:txBody>
          <a:bodyPr vert="horz" lIns="86190" tIns="43095" rIns="86190" bIns="4309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7627622"/>
            <a:ext cx="1920240" cy="438149"/>
          </a:xfrm>
          <a:prstGeom prst="rect">
            <a:avLst/>
          </a:prstGeom>
        </p:spPr>
        <p:txBody>
          <a:bodyPr vert="horz" lIns="86190" tIns="43095" rIns="86190" bIns="4309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C571-950B-4880-B9BF-66F19EB1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1912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217" indent="-323217" algn="l" defTabSz="861912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0305" indent="-269349" algn="l" defTabSz="861912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393" indent="-215478" algn="l" defTabSz="8619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indent="-215478" algn="l" defTabSz="86191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9305" indent="-215478" algn="l" defTabSz="86191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0261" indent="-215478" algn="l" defTabSz="8619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1220" indent="-215478" algn="l" defTabSz="8619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2176" indent="-215478" algn="l" defTabSz="8619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3132" indent="-215478" algn="l" defTabSz="8619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0956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1912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2871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3827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54783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85739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16698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7654" algn="l" defTabSz="8619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41074"/>
              </p:ext>
            </p:extLst>
          </p:nvPr>
        </p:nvGraphicFramePr>
        <p:xfrm>
          <a:off x="76200" y="152400"/>
          <a:ext cx="8077200" cy="800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7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9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203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rebuchet MS"/>
                          <a:ea typeface="Times New Roman"/>
                          <a:cs typeface="Trebuchet MS"/>
                        </a:rPr>
                        <a:t>VARIABLE</a:t>
                      </a:r>
                      <a:br>
                        <a:rPr lang="en-US" sz="1800" b="1" dirty="0" smtClean="0">
                          <a:solidFill>
                            <a:schemeClr val="bg1"/>
                          </a:solidFill>
                          <a:latin typeface="Trebuchet MS"/>
                          <a:ea typeface="Times New Roman"/>
                          <a:cs typeface="Trebuchet MS"/>
                        </a:rPr>
                      </a:br>
                      <a:endParaRPr lang="en-US" sz="1800" b="1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55498" marR="55498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Very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Low</a:t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Exposure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lang="en-US" sz="1600" baseline="0" dirty="0" smtClean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ea typeface="Times New Roman"/>
                          <a:cs typeface="Trebuchet MS"/>
                        </a:rPr>
                        <a:t>(1)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55498" marR="55498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Low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Exposure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(2)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55498" marR="55498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Moderate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Exposure</a:t>
                      </a:r>
                      <a:b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Rank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(3)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55498" marR="55498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Exposure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Rank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ea typeface="Times New Roman"/>
                          <a:cs typeface="Trebuchet MS"/>
                        </a:rPr>
                        <a:t>(4)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55498" marR="55498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Very High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Exposure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Rank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Trebuchet MS"/>
                          <a:ea typeface="Times New Roman"/>
                          <a:cs typeface="Trebuchet MS"/>
                        </a:rPr>
                        <a:t>(5)</a:t>
                      </a:r>
                      <a:endParaRPr lang="en-US" sz="1800" dirty="0">
                        <a:solidFill>
                          <a:schemeClr val="bg1"/>
                        </a:solidFill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55498" marR="55498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71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50" b="1" dirty="0" smtClean="0">
                          <a:effectLst/>
                          <a:latin typeface="Trebuchet MS"/>
                          <a:cs typeface="Trebuchet MS"/>
                        </a:rPr>
                        <a:t>Geomorphology</a:t>
                      </a:r>
                      <a:r>
                        <a:rPr lang="en-US" sz="1400" b="1" dirty="0" smtClean="0">
                          <a:effectLst/>
                          <a:latin typeface="Trebuchet MS"/>
                          <a:cs typeface="Trebuchet MS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r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ocky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cliffs;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seawalls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m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edium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cliff;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bulkheads and small seawalls 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l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ow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cliff; glacial drift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;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alluvial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plain; revetments; </a:t>
                      </a:r>
                      <a:b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rip-rap 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c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obble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beach; estuary;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lagoon;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bluff 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b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arrier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beach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; </a:t>
                      </a:r>
                      <a:b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sand beach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;</a:t>
                      </a:r>
                      <a:b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mud flat; delta 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7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50" b="1" kern="1200" dirty="0" smtClean="0">
                          <a:effectLst/>
                          <a:latin typeface="Trebuchet MS"/>
                          <a:cs typeface="Trebuchet MS"/>
                        </a:rPr>
                        <a:t>Elevation</a:t>
                      </a:r>
                      <a:r>
                        <a:rPr lang="en-US" sz="1400" b="1" kern="1200" dirty="0" smtClean="0">
                          <a:effectLst/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400" b="1" kern="1200" dirty="0" smtClean="0"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400" b="0" kern="1200" dirty="0" smtClean="0">
                          <a:effectLst/>
                          <a:latin typeface="Trebuchet MS"/>
                          <a:cs typeface="Trebuchet MS"/>
                        </a:rPr>
                        <a:t>(meters)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-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 - 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 –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168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50" b="1" dirty="0" smtClean="0">
                          <a:effectLst/>
                          <a:latin typeface="Trebuchet MS"/>
                          <a:cs typeface="Trebuchet MS"/>
                        </a:rPr>
                        <a:t>Natural </a:t>
                      </a:r>
                      <a:br>
                        <a:rPr lang="en-US" sz="1550" b="1" dirty="0" smtClean="0"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50" b="1" dirty="0" smtClean="0">
                          <a:effectLst/>
                          <a:latin typeface="Trebuchet MS"/>
                          <a:cs typeface="Trebuchet MS"/>
                        </a:rPr>
                        <a:t>Habitats </a:t>
                      </a:r>
                      <a:endParaRPr lang="en-US" sz="1550" b="1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rebuchet MS"/>
                        </a:rPr>
                        <a:t>-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marsh/</a:t>
                      </a:r>
                      <a:b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wetlands 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  <a:t>      sand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  <a:t> dunes;  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     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seagrass;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Times New Roman"/>
                          <a:cs typeface="Trebuchet MS"/>
                        </a:rPr>
                        <a:t>kelp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rebuchet MS"/>
                          <a:cs typeface="Trebuchet MS"/>
                        </a:rPr>
                        <a:t>habitat 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3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50" b="1" dirty="0" smtClean="0">
                          <a:effectLst/>
                          <a:latin typeface="Trebuchet MS"/>
                          <a:cs typeface="Trebuchet MS"/>
                        </a:rPr>
                        <a:t>Net Sea </a:t>
                      </a:r>
                      <a:r>
                        <a:rPr lang="en-US" sz="1550" b="1" dirty="0" smtClean="0">
                          <a:effectLst/>
                          <a:latin typeface="Trebuchet MS"/>
                          <a:cs typeface="Trebuchet MS"/>
                        </a:rPr>
                        <a:t>Level Change </a:t>
                      </a:r>
                      <a:r>
                        <a:rPr lang="en-US" sz="1600" b="1" dirty="0" smtClean="0">
                          <a:effectLst/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600" b="1" dirty="0" smtClean="0"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400" b="0" dirty="0" smtClean="0">
                          <a:effectLst/>
                          <a:latin typeface="Trebuchet MS"/>
                          <a:cs typeface="Trebuchet MS"/>
                        </a:rPr>
                        <a:t>(mm/</a:t>
                      </a:r>
                      <a:r>
                        <a:rPr lang="en-US" sz="1400" b="0" dirty="0" err="1" smtClean="0">
                          <a:effectLst/>
                          <a:latin typeface="Trebuchet MS"/>
                          <a:cs typeface="Trebuchet MS"/>
                        </a:rPr>
                        <a:t>yr</a:t>
                      </a:r>
                      <a:r>
                        <a:rPr lang="en-US" sz="1400" b="0" baseline="0" dirty="0" smtClean="0">
                          <a:effectLst/>
                          <a:latin typeface="Trebuchet MS"/>
                          <a:cs typeface="Trebuchet MS"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none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Low</a:t>
                      </a:r>
                      <a:b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0.0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– </a:t>
                      </a:r>
                      <a:r>
                        <a:rPr lang="en-US" sz="1500" baseline="0" dirty="0" err="1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x.x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Med</a:t>
                      </a:r>
                      <a:b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dirty="0" err="1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x.x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–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500" baseline="0" dirty="0" err="1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x.x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b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dirty="0" err="1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x.x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– </a:t>
                      </a:r>
                      <a:r>
                        <a:rPr lang="en-US" sz="1500" dirty="0" err="1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x.x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557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50" b="1" kern="1200" dirty="0" smtClean="0">
                          <a:effectLst/>
                          <a:latin typeface="Trebuchet MS"/>
                          <a:cs typeface="Trebuchet MS"/>
                        </a:rPr>
                        <a:t>Wave </a:t>
                      </a:r>
                      <a:br>
                        <a:rPr lang="en-US" sz="1550" b="1" kern="1200" dirty="0" smtClean="0"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50" b="1" kern="1200" dirty="0" smtClean="0">
                          <a:effectLst/>
                          <a:latin typeface="Trebuchet MS"/>
                          <a:cs typeface="Trebuchet MS"/>
                        </a:rPr>
                        <a:t>Exposure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  <a:t>(kW/m)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0.00 –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0.0x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0.0x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0.0x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0.x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0.x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–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0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&gt; 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0.xx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50" b="1" dirty="0" smtClean="0">
                          <a:effectLst/>
                          <a:latin typeface="Trebuchet MS"/>
                          <a:cs typeface="Trebuchet MS"/>
                        </a:rPr>
                        <a:t>Storm</a:t>
                      </a:r>
                      <a:r>
                        <a:rPr lang="en-US" sz="1550" b="1" baseline="0" dirty="0" smtClean="0">
                          <a:effectLst/>
                          <a:latin typeface="Trebuchet MS"/>
                          <a:cs typeface="Trebuchet MS"/>
                        </a:rPr>
                        <a:t> Surge</a:t>
                      </a:r>
                      <a:r>
                        <a:rPr lang="en-US" sz="1550" b="1" baseline="0" smtClean="0">
                          <a:effectLst/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550" b="1" baseline="0" smtClean="0"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550" b="1" baseline="0" smtClean="0">
                          <a:effectLst/>
                          <a:latin typeface="Trebuchet MS"/>
                          <a:cs typeface="Trebuchet MS"/>
                        </a:rPr>
                        <a:t>margin</a:t>
                      </a:r>
                      <a:r>
                        <a:rPr lang="en-US" sz="1550" b="1" baseline="0" dirty="0" smtClean="0">
                          <a:effectLst/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550" b="1" baseline="0" dirty="0" smtClean="0"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400" b="0" baseline="0" dirty="0" smtClean="0">
                          <a:effectLst/>
                          <a:latin typeface="Trebuchet MS"/>
                          <a:cs typeface="Trebuchet MS"/>
                        </a:rPr>
                        <a:t>(distance to shelf)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Times New Roman"/>
                        <a:cs typeface="Trebuchet M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619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steep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/>
                      </a:r>
                      <a:b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(x)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gradual</a:t>
                      </a:r>
                      <a:b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(x)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619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flat</a:t>
                      </a:r>
                      <a:b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(x)</a:t>
                      </a:r>
                    </a:p>
                  </a:txBody>
                  <a:tcPr marL="68580" marR="68580" marT="0" marB="0" anchor="ctr">
                    <a:solidFill>
                      <a:srgbClr val="FF0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50" b="1" kern="1200" dirty="0" smtClean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  <a:t>Seawalls</a:t>
                      </a:r>
                      <a:br>
                        <a:rPr lang="en-US" sz="1550" b="1" kern="1200" dirty="0" smtClean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</a:br>
                      <a:r>
                        <a:rPr lang="en-US" sz="1550" b="1" kern="1200" dirty="0" smtClean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  <a:t>(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  <a:t>Edge Effect)</a:t>
                      </a:r>
                      <a:endParaRPr lang="en-US" sz="1550" b="1" kern="1200" dirty="0">
                        <a:solidFill>
                          <a:schemeClr val="dk1"/>
                        </a:solidFill>
                        <a:effectLst/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endParaRPr lang="en-US" sz="1500" dirty="0" smtClean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no seawall;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</a:p>
                    <a:p>
                      <a:pPr algn="ctr"/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hard shore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edge of seawall</a:t>
                      </a:r>
                      <a:b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(mud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shore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edge of seawall</a:t>
                      </a:r>
                      <a:b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</a:b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(sandy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shore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lang="en-US" sz="15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9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1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124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gverutes</dc:creator>
  <cp:lastModifiedBy>gverutes</cp:lastModifiedBy>
  <cp:revision>16</cp:revision>
  <dcterms:created xsi:type="dcterms:W3CDTF">2016-10-29T04:26:16Z</dcterms:created>
  <dcterms:modified xsi:type="dcterms:W3CDTF">2017-10-10T05:05:32Z</dcterms:modified>
</cp:coreProperties>
</file>