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9" r:id="rId6"/>
    <p:sldId id="266" r:id="rId7"/>
    <p:sldId id="270" r:id="rId8"/>
    <p:sldId id="264" r:id="rId9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 varScale="1">
        <p:scale>
          <a:sx n="67" d="100"/>
          <a:sy n="67" d="100"/>
        </p:scale>
        <p:origin x="644" y="44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2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9D46F3A4-F478-9440-BC8E-B732027F4C8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25BB1AB0-9216-5944-841B-2A7418D2F24D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6DADB232-8830-5A47-BAA5-95C1DE269B83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Gruppenarbeit: «Buy,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CH" dirty="0"/>
              <a:t>Seite </a:t>
            </a:r>
            <a:fld id="{9D46F3A4-F478-9440-BC8E-B732027F4C86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700" dirty="0"/>
          </a:p>
        </p:txBody>
      </p:sp>
      <p:pic>
        <p:nvPicPr>
          <p:cNvPr id="10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6" y="142875"/>
            <a:ext cx="186848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 dirty="0"/>
              <a:t>Institut für Banking und Finance – </a:t>
            </a:r>
            <a:r>
              <a:rPr lang="de-CH" sz="1400" b="1" dirty="0" err="1"/>
              <a:t>Machine</a:t>
            </a:r>
            <a:r>
              <a:rPr lang="de-CH" sz="1400" b="1" dirty="0"/>
              <a:t> Learning in Finance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Gruppenarbeit:</a:t>
            </a:r>
            <a:br>
              <a:rPr lang="de-CH" dirty="0"/>
            </a:br>
            <a:r>
              <a:rPr lang="de-CH" dirty="0"/>
              <a:t>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4293096"/>
            <a:ext cx="10369550" cy="888504"/>
          </a:xfrm>
        </p:spPr>
        <p:txBody>
          <a:bodyPr/>
          <a:lstStyle/>
          <a:p>
            <a:r>
              <a:rPr lang="de-CH" b="1" dirty="0"/>
              <a:t>Gruppe 1</a:t>
            </a:r>
          </a:p>
          <a:p>
            <a:r>
              <a:rPr lang="de-CH" dirty="0"/>
              <a:t>Tim Ehrensperger, Marco Heiniger, Pascal Huser, Marc Tschudi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4A24626C-687B-874B-940C-ECDAC1F949C5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E9DDE316-F9FF-4C48-92B0-FF77709BEAF6}" type="slidenum">
              <a:rPr lang="de-CH"/>
              <a:pPr/>
              <a:t>2</a:t>
            </a:fld>
            <a:endParaRPr lang="de-CH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Preprocessing</a:t>
            </a:r>
            <a:endParaRPr lang="de-CH" b="1" dirty="0"/>
          </a:p>
          <a:p>
            <a:r>
              <a:rPr lang="de-CH" b="1" dirty="0" err="1"/>
              <a:t>Algorithms</a:t>
            </a:r>
            <a:endParaRPr lang="de-CH" b="1" dirty="0"/>
          </a:p>
          <a:p>
            <a:r>
              <a:rPr lang="de-CH" b="1" dirty="0" err="1"/>
              <a:t>Results</a:t>
            </a:r>
            <a:endParaRPr lang="de-CH" b="1" dirty="0"/>
          </a:p>
          <a:p>
            <a:r>
              <a:rPr lang="de-CH" b="1" dirty="0" err="1"/>
              <a:t>Conclusion</a:t>
            </a:r>
            <a:endParaRPr lang="de-CH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NaN</a:t>
            </a:r>
            <a:r>
              <a:rPr lang="de-CH" dirty="0">
                <a:solidFill>
                  <a:schemeClr val="bg1"/>
                </a:solidFill>
              </a:rPr>
              <a:t> and Zero Values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Outliers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Imputing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Missing</a:t>
            </a:r>
            <a:r>
              <a:rPr lang="de-CH" dirty="0">
                <a:solidFill>
                  <a:schemeClr val="bg1"/>
                </a:solidFill>
              </a:rPr>
              <a:t> Values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Remove </a:t>
            </a:r>
            <a:r>
              <a:rPr lang="de-CH" sz="1400" dirty="0" err="1"/>
              <a:t>features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</a:t>
            </a:r>
            <a:r>
              <a:rPr lang="de-CH" sz="1400" dirty="0" err="1"/>
              <a:t>percentage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and Zero Values </a:t>
            </a:r>
            <a:r>
              <a:rPr lang="de-CH" sz="1400" dirty="0" err="1"/>
              <a:t>over</a:t>
            </a:r>
            <a:r>
              <a:rPr lang="de-CH" sz="1400" dirty="0"/>
              <a:t> </a:t>
            </a:r>
            <a:r>
              <a:rPr lang="de-CH" sz="1400" dirty="0" err="1"/>
              <a:t>thresholds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50% and 40% </a:t>
            </a:r>
            <a:r>
              <a:rPr lang="de-CH" sz="1400" dirty="0" err="1"/>
              <a:t>respectively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Handling 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Replace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points</a:t>
            </a:r>
            <a:r>
              <a:rPr lang="de-CH" sz="1400" dirty="0"/>
              <a:t> </a:t>
            </a:r>
            <a:r>
              <a:rPr lang="de-CH" sz="1400" dirty="0" err="1"/>
              <a:t>above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below</a:t>
            </a:r>
            <a:r>
              <a:rPr lang="de-CH" sz="1400" dirty="0"/>
              <a:t> a </a:t>
            </a:r>
            <a:r>
              <a:rPr lang="de-CH" sz="1400" dirty="0" err="1"/>
              <a:t>certain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respective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Last </a:t>
            </a:r>
            <a:r>
              <a:rPr lang="de-CH" sz="1400" dirty="0" err="1"/>
              <a:t>preprocessing</a:t>
            </a:r>
            <a:r>
              <a:rPr lang="de-CH" sz="1400" dirty="0"/>
              <a:t> </a:t>
            </a:r>
            <a:r>
              <a:rPr lang="de-CH" sz="1400" dirty="0" err="1"/>
              <a:t>step</a:t>
            </a:r>
            <a:r>
              <a:rPr lang="de-CH" sz="1400" dirty="0"/>
              <a:t> </a:t>
            </a:r>
            <a:r>
              <a:rPr lang="de-CH" sz="1400" dirty="0" err="1"/>
              <a:t>before</a:t>
            </a:r>
            <a:r>
              <a:rPr lang="de-CH" sz="1400" dirty="0"/>
              <a:t> </a:t>
            </a:r>
            <a:r>
              <a:rPr lang="de-CH" sz="1400" dirty="0" err="1"/>
              <a:t>splitting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 err="1"/>
              <a:t>into</a:t>
            </a:r>
            <a:r>
              <a:rPr lang="de-CH" sz="1400" dirty="0"/>
              <a:t> </a:t>
            </a:r>
            <a:r>
              <a:rPr lang="de-CH" sz="1400" dirty="0" err="1"/>
              <a:t>training</a:t>
            </a:r>
            <a:r>
              <a:rPr lang="de-CH" sz="1400" dirty="0"/>
              <a:t> and 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sets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Impute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</a:t>
            </a:r>
            <a:r>
              <a:rPr lang="de-CH" sz="1400" dirty="0" err="1"/>
              <a:t>values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median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Train/Test </a:t>
            </a:r>
            <a:r>
              <a:rPr lang="de-CH" dirty="0" err="1">
                <a:solidFill>
                  <a:schemeClr val="bg1"/>
                </a:solidFill>
              </a:rPr>
              <a:t>split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Class Imbalance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8004114" y="2424284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Feature </a:t>
            </a:r>
            <a:r>
              <a:rPr lang="de-CH" dirty="0" err="1">
                <a:solidFill>
                  <a:schemeClr val="bg1"/>
                </a:solidFill>
              </a:rPr>
              <a:t>Selection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 err="1"/>
              <a:t>Played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different </a:t>
            </a:r>
            <a:r>
              <a:rPr lang="de-CH" sz="1400" dirty="0" err="1"/>
              <a:t>thresholds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Decided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go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70/30-split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our</a:t>
            </a:r>
            <a:r>
              <a:rPr lang="de-CH" sz="1400" dirty="0"/>
              <a:t> final </a:t>
            </a:r>
            <a:r>
              <a:rPr lang="de-CH" sz="1400" dirty="0" err="1"/>
              <a:t>run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de-CH" sz="1400" dirty="0"/>
              <a:t>Balance after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/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split</a:t>
            </a:r>
            <a:r>
              <a:rPr lang="de-CH" sz="1400" dirty="0"/>
              <a:t> on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</a:t>
            </a:r>
            <a:r>
              <a:rPr lang="de-CH" sz="1400" dirty="0"/>
              <a:t> </a:t>
            </a:r>
            <a:r>
              <a:rPr lang="en-US" sz="1400" dirty="0"/>
              <a:t>test set does not contain artificial data which happens while balancing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K-nearest neighbors = 10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en-US" sz="1400" dirty="0"/>
              <a:t>Select all features with at least 0.55% relative feature importance </a:t>
            </a:r>
            <a:r>
              <a:rPr lang="en-US" sz="1400">
                <a:sym typeface="Wingdings" panose="05000000000000000000" pitchFamily="2" charset="2"/>
              </a:rPr>
              <a:t></a:t>
            </a:r>
            <a:r>
              <a:rPr lang="en-US" sz="1400"/>
              <a:t> 75 </a:t>
            </a:r>
            <a:r>
              <a:rPr lang="en-US" sz="1400" dirty="0"/>
              <a:t>features left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Comes out that years and sectors are very important features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150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Feature </a:t>
            </a:r>
            <a:r>
              <a:rPr lang="de-CH" dirty="0" err="1"/>
              <a:t>Selection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CH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31CE9-DA32-4C0D-8B6B-BBCBA6E9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799102"/>
            <a:ext cx="6796192" cy="45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2048"/>
            <a:ext cx="10369550" cy="792434"/>
          </a:xfrm>
        </p:spPr>
        <p:txBody>
          <a:bodyPr/>
          <a:lstStyle/>
          <a:p>
            <a:r>
              <a:rPr lang="de-CH" dirty="0" err="1"/>
              <a:t>Algorithms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0048FFB4-4F88-4F69-AD5B-A82E9D8B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62109"/>
              </p:ext>
            </p:extLst>
          </p:nvPr>
        </p:nvGraphicFramePr>
        <p:xfrm>
          <a:off x="875023" y="2205039"/>
          <a:ext cx="10405752" cy="407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438">
                  <a:extLst>
                    <a:ext uri="{9D8B030D-6E8A-4147-A177-3AD203B41FA5}">
                      <a16:colId xmlns:a16="http://schemas.microsoft.com/office/drawing/2014/main" val="2783622106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828319491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9694093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531302657"/>
                    </a:ext>
                  </a:extLst>
                </a:gridCol>
              </a:tblGrid>
              <a:tr h="44986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Random Forest / </a:t>
                      </a:r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LDA /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Keras </a:t>
                      </a:r>
                      <a:r>
                        <a:rPr lang="de-CH" dirty="0" err="1"/>
                        <a:t>Sequential</a:t>
                      </a:r>
                      <a:r>
                        <a:rPr lang="de-CH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7711"/>
                  </a:ext>
                </a:extLst>
              </a:tr>
              <a:tr h="343839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Intuitive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process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Flexible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Two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most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algorithms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for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problems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Rather </a:t>
                      </a:r>
                      <a:r>
                        <a:rPr lang="de-CH" sz="1400" dirty="0" err="1"/>
                        <a:t>disappointing</a:t>
                      </a:r>
                      <a:r>
                        <a:rPr lang="de-CH" sz="1400" dirty="0"/>
                        <a:t> score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Runtimes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hours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 not 100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percent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sure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we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have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found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best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parameters</a:t>
                      </a: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Unlikely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that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score </a:t>
                      </a:r>
                      <a:r>
                        <a:rPr lang="de-CH" sz="1400" dirty="0" err="1"/>
                        <a:t>would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improve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level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Dimensionality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reduction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technique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high-dimensional data sets onto a lower-dimensional space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computational costs because of lower dimension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 assumption of a common covariance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Deep </a:t>
                      </a:r>
                      <a:r>
                        <a:rPr lang="de-CH" sz="1400" dirty="0" err="1"/>
                        <a:t>learning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Most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among</a:t>
                      </a:r>
                      <a:r>
                        <a:rPr lang="de-CH" sz="1400" dirty="0"/>
                        <a:t> top-5 </a:t>
                      </a:r>
                      <a:r>
                        <a:rPr lang="de-CH" sz="1400" dirty="0" err="1"/>
                        <a:t>winning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teams</a:t>
                      </a:r>
                      <a:r>
                        <a:rPr lang="de-CH" sz="1400" dirty="0"/>
                        <a:t> on </a:t>
                      </a:r>
                      <a:r>
                        <a:rPr lang="de-CH" sz="1400" dirty="0" err="1"/>
                        <a:t>Kaggle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Layer-</a:t>
                      </a:r>
                      <a:r>
                        <a:rPr lang="de-CH" sz="1400" dirty="0" err="1"/>
                        <a:t>by</a:t>
                      </a:r>
                      <a:r>
                        <a:rPr lang="de-CH" sz="1400" dirty="0"/>
                        <a:t>-Layer </a:t>
                      </a:r>
                      <a:r>
                        <a:rPr lang="de-CH" sz="1400" dirty="0" err="1"/>
                        <a:t>model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creation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Three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layers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resulted</a:t>
                      </a:r>
                      <a:r>
                        <a:rPr lang="de-CH" sz="1400" dirty="0"/>
                        <a:t> in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best</a:t>
                      </a:r>
                      <a:r>
                        <a:rPr lang="de-CH" sz="1400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4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B09AE-3BAB-4D1B-B14B-E9265425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Algorithms</a:t>
            </a:r>
            <a:r>
              <a:rPr lang="de-CH" dirty="0"/>
              <a:t> – </a:t>
            </a:r>
            <a:r>
              <a:rPr lang="de-CH" dirty="0" err="1"/>
              <a:t>Results</a:t>
            </a:r>
            <a:endParaRPr lang="de-CH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CBCD1E4-D68D-43EC-AB0F-491D019B7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748237"/>
              </p:ext>
            </p:extLst>
          </p:nvPr>
        </p:nvGraphicFramePr>
        <p:xfrm>
          <a:off x="911225" y="2205038"/>
          <a:ext cx="103695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775">
                  <a:extLst>
                    <a:ext uri="{9D8B030D-6E8A-4147-A177-3AD203B41FA5}">
                      <a16:colId xmlns:a16="http://schemas.microsoft.com/office/drawing/2014/main" val="404380798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363353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5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61.44%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2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LDA and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56.60%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Keras </a:t>
                      </a:r>
                      <a:r>
                        <a:rPr lang="de-CH" dirty="0" err="1"/>
                        <a:t>Neural</a:t>
                      </a:r>
                      <a:r>
                        <a:rPr lang="de-CH" dirty="0"/>
                        <a:t>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56.58%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7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Support Vector </a:t>
                      </a:r>
                      <a:r>
                        <a:rPr lang="de-CH" dirty="0" err="1"/>
                        <a:t>Machine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41.09%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7612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EAEC5-DE0C-48EC-B810-D1C2E984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44934-F81A-406A-8DAE-2567403B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Gruppenarbeit: Vorhersage einer «buy, hold, sell» - Strategie – Gruppe 1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B69CC-CB97-4C16-8C5A-AA3FE7C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18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DCC53-A800-4C7D-BEFE-217FFF21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9A2597-73C4-4708-B873-8AAA402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8AE0B-604E-49CF-874A-07A915B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86BF3-A3A7-43A9-883B-D1BECDC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5BB1AB0-9216-5944-841B-2A7418D2F24D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F865DB-90AA-4537-B3D9-C0421D412ED5}"/>
              </a:ext>
            </a:extLst>
          </p:cNvPr>
          <p:cNvSpPr/>
          <p:nvPr/>
        </p:nvSpPr>
        <p:spPr>
          <a:xfrm>
            <a:off x="911225" y="2276872"/>
            <a:ext cx="103695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At </a:t>
            </a:r>
            <a:r>
              <a:rPr lang="de-CH" sz="1400" dirty="0" err="1"/>
              <a:t>first</a:t>
            </a:r>
            <a:r>
              <a:rPr lang="de-CH" sz="1400" dirty="0"/>
              <a:t>,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asked</a:t>
            </a:r>
            <a:r>
              <a:rPr lang="de-CH" sz="1400" dirty="0"/>
              <a:t> </a:t>
            </a:r>
            <a:r>
              <a:rPr lang="de-CH" sz="1400" dirty="0" err="1"/>
              <a:t>ourselve</a:t>
            </a:r>
            <a:r>
              <a:rPr lang="de-CH" sz="1400" dirty="0"/>
              <a:t> </a:t>
            </a:r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accuracy</a:t>
            </a:r>
            <a:r>
              <a:rPr lang="de-CH" sz="1400" dirty="0"/>
              <a:t> score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would</a:t>
            </a:r>
            <a:r>
              <a:rPr lang="de-CH" sz="1400" dirty="0"/>
              <a:t>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aiming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 65-75%</a:t>
            </a: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Just </a:t>
            </a:r>
            <a:r>
              <a:rPr lang="de-CH" sz="1400" dirty="0" err="1">
                <a:sym typeface="Wingdings" panose="05000000000000000000" pitchFamily="2" charset="2"/>
              </a:rPr>
              <a:t>predicting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sell</a:t>
            </a:r>
            <a:r>
              <a:rPr lang="de-CH" sz="1400" dirty="0">
                <a:sym typeface="Wingdings" panose="05000000000000000000" pitchFamily="2" charset="2"/>
              </a:rPr>
              <a:t>»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resulted</a:t>
            </a:r>
            <a:r>
              <a:rPr lang="de-CH" sz="1400" dirty="0">
                <a:sym typeface="Wingdings" panose="05000000000000000000" pitchFamily="2" charset="2"/>
              </a:rPr>
              <a:t> in a score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53%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managed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</a:t>
            </a:r>
            <a:r>
              <a:rPr lang="de-CH" sz="1400" dirty="0">
                <a:sym typeface="Wingdings" panose="05000000000000000000" pitchFamily="2" charset="2"/>
              </a:rPr>
              <a:t> push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up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prediting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buy</a:t>
            </a:r>
            <a:r>
              <a:rPr lang="de-CH" sz="1400" dirty="0">
                <a:sym typeface="Wingdings" panose="05000000000000000000" pitchFamily="2" charset="2"/>
              </a:rPr>
              <a:t>» and «hold» in an </a:t>
            </a:r>
            <a:r>
              <a:rPr lang="de-CH" sz="1400" dirty="0" err="1">
                <a:sym typeface="Wingdings" panose="05000000000000000000" pitchFamily="2" charset="2"/>
              </a:rPr>
              <a:t>acceptable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manner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convinced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that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get</a:t>
            </a:r>
            <a:r>
              <a:rPr lang="de-CH" sz="1400" dirty="0">
                <a:sym typeface="Wingdings" panose="05000000000000000000" pitchFamily="2" charset="2"/>
              </a:rPr>
              <a:t> real </a:t>
            </a:r>
            <a:r>
              <a:rPr lang="de-CH" sz="1400" dirty="0" err="1">
                <a:sym typeface="Wingdings" panose="05000000000000000000" pitchFamily="2" charset="2"/>
              </a:rPr>
              <a:t>world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data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achieve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similar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scores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didn’t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artificially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test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removing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too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outliers</a:t>
            </a:r>
            <a:endParaRPr lang="de-CH" sz="1400" dirty="0">
              <a:sym typeface="Wingdings" panose="05000000000000000000" pitchFamily="2" charset="2"/>
            </a:endParaRPr>
          </a:p>
          <a:p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Data </a:t>
            </a:r>
            <a:r>
              <a:rPr lang="de-CH" sz="1400" dirty="0" err="1">
                <a:sym typeface="Wingdings" panose="05000000000000000000" pitchFamily="2" charset="2"/>
              </a:rPr>
              <a:t>preprocessing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is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very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step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with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looser</a:t>
            </a:r>
            <a:r>
              <a:rPr lang="de-CH" sz="1400" dirty="0">
                <a:sym typeface="Wingdings" panose="05000000000000000000" pitchFamily="2" charset="2"/>
              </a:rPr>
              <a:t> time </a:t>
            </a:r>
            <a:r>
              <a:rPr lang="de-CH" sz="1400" dirty="0" err="1">
                <a:sym typeface="Wingdings" panose="05000000000000000000" pitchFamily="2" charset="2"/>
              </a:rPr>
              <a:t>restriction</a:t>
            </a:r>
            <a:r>
              <a:rPr lang="de-CH" sz="1400" dirty="0">
                <a:sym typeface="Wingdings" panose="05000000000000000000" pitchFamily="2" charset="2"/>
              </a:rPr>
              <a:t> different </a:t>
            </a:r>
            <a:r>
              <a:rPr lang="de-CH" sz="1400" dirty="0" err="1">
                <a:sym typeface="Wingdings" panose="05000000000000000000" pitchFamily="2" charset="2"/>
              </a:rPr>
              <a:t>ways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handling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task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can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deeper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investigated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More </a:t>
            </a:r>
            <a:r>
              <a:rPr lang="de-CH" sz="1400" dirty="0" err="1">
                <a:sym typeface="Wingdings" panose="05000000000000000000" pitchFamily="2" charset="2"/>
              </a:rPr>
              <a:t>computational</a:t>
            </a:r>
            <a:r>
              <a:rPr lang="de-CH" sz="1400" dirty="0">
                <a:sym typeface="Wingdings" panose="05000000000000000000" pitchFamily="2" charset="2"/>
              </a:rPr>
              <a:t> power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useful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applying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GridSearch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trying</a:t>
            </a:r>
            <a:r>
              <a:rPr lang="de-CH" sz="1400" dirty="0">
                <a:sym typeface="Wingdings" panose="05000000000000000000" pitchFamily="2" charset="2"/>
              </a:rPr>
              <a:t> out different </a:t>
            </a:r>
            <a:r>
              <a:rPr lang="de-CH" sz="1400" dirty="0" err="1">
                <a:sym typeface="Wingdings" panose="05000000000000000000" pitchFamily="2" charset="2"/>
              </a:rPr>
              <a:t>threshold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levels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threshold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sensitivity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room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improvement</a:t>
            </a:r>
            <a:endParaRPr lang="de-CH" sz="1400" dirty="0">
              <a:sym typeface="Wingdings" panose="05000000000000000000" pitchFamily="2" charset="2"/>
            </a:endParaRPr>
          </a:p>
          <a:p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Feature </a:t>
            </a:r>
            <a:r>
              <a:rPr lang="de-CH" sz="1400" dirty="0" err="1">
                <a:sym typeface="Wingdings" panose="05000000000000000000" pitchFamily="2" charset="2"/>
              </a:rPr>
              <a:t>selection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an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component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2629478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d.potx" id="{67891CA6-A60A-47A9-9A5B-B1F18C651C53}" vid="{09CBD7FB-EA4D-412D-B9FE-37E9028065E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uzh_praesentation_16-9_d</Template>
  <TotalTime>0</TotalTime>
  <Words>606</Words>
  <Application>Microsoft Office PowerPoint</Application>
  <PresentationFormat>Breitbild</PresentationFormat>
  <Paragraphs>116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Wingdings</vt:lpstr>
      <vt:lpstr>UZH</vt:lpstr>
      <vt:lpstr>Gruppenarbeit: Vorhersage einer «buy, hold, sell» - Strategie</vt:lpstr>
      <vt:lpstr>Inhaltsverzeichnis</vt:lpstr>
      <vt:lpstr>Data Preprocessing I</vt:lpstr>
      <vt:lpstr>Data Preprocessing II</vt:lpstr>
      <vt:lpstr>Feature Selection</vt:lpstr>
      <vt:lpstr>Algorithms</vt:lpstr>
      <vt:lpstr>Algorithms – Results</vt:lpstr>
      <vt:lpstr>Conclusion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subject/>
  <dc:creator>Pascal Huser</dc:creator>
  <cp:keywords/>
  <dc:description>Vorlage uzh_praesentationen_16:9_d MSO2016 v3 11.02.2016</dc:description>
  <cp:lastModifiedBy>Marco Heiniger</cp:lastModifiedBy>
  <cp:revision>79</cp:revision>
  <dcterms:created xsi:type="dcterms:W3CDTF">2021-04-17T12:36:26Z</dcterms:created>
  <dcterms:modified xsi:type="dcterms:W3CDTF">2021-04-25T19:51:40Z</dcterms:modified>
  <cp:category/>
</cp:coreProperties>
</file>