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Pacifico"/>
      <p:regular r:id="rId31"/>
    </p:embeddedFont>
    <p:embeddedFont>
      <p:font typeface="Proxima Nova Semibold"/>
      <p:regular r:id="rId32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acific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33" Type="http://schemas.openxmlformats.org/officeDocument/2006/relationships/font" Target="fonts/ProximaNovaSemibold-bold.fntdata"/><Relationship Id="rId10" Type="http://schemas.openxmlformats.org/officeDocument/2006/relationships/slide" Target="slides/slide3.xml"/><Relationship Id="rId32" Type="http://schemas.openxmlformats.org/officeDocument/2006/relationships/font" Target="fonts/ProximaNovaSemibol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ProximaNovaSemibol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45d3f5aec_0_84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45d3f5aec_0_8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cb728c5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cb728c5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c8f144e0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3c8f144e0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3c8f144e0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c8f144e0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c8f144e0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cb728c5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cb728c5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cb728c5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cb728c5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5e79da30_8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3a5e79da30_8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13a5e79da30_8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a5e79da30_8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a5e79da30_8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a5e79da30_8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3a5e79da30_8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13a5e79da30_8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a5e79da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a5e79da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5e79da30_1_5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13a5e79da30_1_5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a5e79da30_1_8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3a5e79da30_1_8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5e79da30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3a5e79da30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13a5e79da30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cb728c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cb728c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a5e79da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a5e79da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45d3f5aec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f45d3f5aec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f45d3f5aec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6ebda427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6ebda427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cb728c5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cb728c5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cb728c5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cb728c5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 0">
  <p:cSld name="Основной слайд 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13.png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 dark"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38" name="Google Shape;138;p2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3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158" name="Google Shape;158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4" name="Google Shape;164;p2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9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78" name="Google Shape;178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4" name="Google Shape;184;p3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13.png"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logo-13.png"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4.png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C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b="1" i="0" sz="2000" u="none" cap="none" strike="noStrik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9074" y="294016"/>
            <a:ext cx="8566500" cy="3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ru-RU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Прогнозирование банкротства банков на основе финансовых и макроэкономических показателей: разработка модели машинного обучения.</a:t>
            </a:r>
            <a:endParaRPr b="1" i="0" sz="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81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работа по программе «Аналитик данных»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454025" y="37751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Маркова Елена 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DA-73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Руководитель: Потапов Вячеслав 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Непараметрический тест для независимых выборок с использованием U-критерия Манн-</a:t>
            </a: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Уитни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317000" y="1038375"/>
            <a:ext cx="3329400" cy="3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Значение p-value указывает на результаты теста Манна-Уитни для каждого финансового показателя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переменных имеют статистически значимые различия, они считаются показателями, характеризующими различия между функционирующими банками и банками, которые обанкротились.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125" y="976900"/>
            <a:ext cx="3757875" cy="35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5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/>
        </p:nvSpPr>
        <p:spPr>
          <a:xfrm>
            <a:off x="50687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Варианты группировки данных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466800" y="849325"/>
            <a:ext cx="43695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I: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группировка по банку, т.е по его номеру лицензии, для остальных показателей рассчитывается среднее значение за рассматриваемый период.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II: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данные сгруппированы по банку и по году, и имеют псевдопанельную структуру, т.е. каждый банк в каждый год считается отдельным наблюдением.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переменная -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принимает значение 1, если у банка была отозвана лицензия, и 0 если банк продолжает функционировать. 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20%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данных будет выделено для тестового набора,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оставшиеся 80% данных будут использованы для обучения модели.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00" y="769038"/>
            <a:ext cx="3227400" cy="3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  RandomForest и XGBoost для Группы I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138025" y="738050"/>
            <a:ext cx="36639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Обе модели правильно классифицировали примерно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наблюдений.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Значения AUC-ROC тоже практически одинаковые, однако все же модель XGBoost с показателем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0.758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имеет преимущество перед RandomForest с показателем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 0.74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Модель XGBoost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имеет более высокие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значения F1-score, что указывает на хорошую точность и полноту модели в предсказании второго класса.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4" name="Google Shape;3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25" y="738050"/>
            <a:ext cx="4538150" cy="371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  RandomForest и XGBoost для Группы II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0" name="Google Shape;380;p48"/>
          <p:cNvSpPr txBox="1"/>
          <p:nvPr/>
        </p:nvSpPr>
        <p:spPr>
          <a:xfrm>
            <a:off x="54225" y="706525"/>
            <a:ext cx="38589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одели правильно классифицировали примерно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95%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наблюдений. Т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очность выше, чем в первой группе.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Однако,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хороший процент точности предсказания получается, за счет предсказаний первого класса.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Значения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F1-score и Recall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второго класса не превышают 0.27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AUC-ROC значительно ниже для моделей RandomForest 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0,5 &lt; AUC &lt; 0,6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т.е. модель работает удовлетворительно, и стоит отметить, что использование метода главных компонент, не улучшило производительность модели.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AUC-ROC д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ля моделей XGBoost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попадают в диапазон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0,6 ≤ AUC &lt;0,8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модель работает хорошо, при чем использование создания сетки гиперпараметров не повысило качество модели, а наоборот немного его снизило.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1" name="Google Shape;3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75" y="865025"/>
            <a:ext cx="4227900" cy="352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4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/>
        </p:nvSpPr>
        <p:spPr>
          <a:xfrm>
            <a:off x="40917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289200" y="676875"/>
            <a:ext cx="42525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Проведенный мной анализ дает основание считать, что все модели показали свою работоспособность при прогнозировании вероятности отзыва лицензии у банка.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Однако, модели Г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руппы I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были значительно эффективнее.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Модель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является самой удачной для выполнения этой задачи: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ROC-AUC: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0.758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0.797</a:t>
            </a:r>
            <a:endParaRPr b="1" sz="120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Время работы кода: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297.696 мс.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что более, чем в 2 раза быстрее обучения модели RandomForest на тех же данных.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5" name="Google Shape;3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975" y="644613"/>
            <a:ext cx="3156825" cy="2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0"/>
          <p:cNvSpPr txBox="1"/>
          <p:nvPr/>
        </p:nvSpPr>
        <p:spPr>
          <a:xfrm>
            <a:off x="222475" y="3781500"/>
            <a:ext cx="7920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Дополнительный анализ требуется для оценки того, какое число показателей, по которым имеются значимые различия в группах, необходимо и достаточно, чтобы иметь убедительное доказательство того, что ошибки классификации модели объясняются неэкономическими причинами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Трудности в процессе работы и как их решали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51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Трудности в процессе работы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353575" y="771400"/>
            <a:ext cx="43692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Отсутствие документации к набору данных, немного затруднило работу, т.к. не все  переменные удалось интерпретировать, поэтому они не были добавлены в признаки обучения модели.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Пришлось отказаться от добавления дополнительных переменных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Информация о сроке регистрации банка может быть полезной для анализа уровня риска, т.к более новые банки, зарегистрированные недавно, могут не иметь достаточно опыта, чтобы устоять перед финансовыми трудностями.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Ввиду особенностей ведения реестра кредитных организаций, не удалось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идентифицировать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более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300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банков, а это порядка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25 тыс.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наблюдений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 макроэкономическим показателям можно было добавить медиану и дисперсию стоимости барреля нефти марки Brent, но в открытом доступе удалось найти только данные за последние 3 года, а набор данных охватывал период  2010 - 2017 гг.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0" name="Google Shape;4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63" y="1006775"/>
            <a:ext cx="3099075" cy="293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3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ru-RU" sz="280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7" name="Google Shape;417;p53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8" name="Google Shape;418;p53"/>
            <p:cNvSpPr/>
            <p:nvPr/>
          </p:nvSpPr>
          <p:spPr>
            <a:xfrm>
              <a:off x="5546634" y="1695933"/>
              <a:ext cx="272589" cy="405713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3"/>
            <p:cNvSpPr/>
            <p:nvPr/>
          </p:nvSpPr>
          <p:spPr>
            <a:xfrm>
              <a:off x="5270951" y="1542558"/>
              <a:ext cx="794776" cy="73734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3"/>
            <p:cNvSpPr/>
            <p:nvPr/>
          </p:nvSpPr>
          <p:spPr>
            <a:xfrm>
              <a:off x="8018494" y="992405"/>
              <a:ext cx="492187" cy="492187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3"/>
            <p:cNvSpPr/>
            <p:nvPr/>
          </p:nvSpPr>
          <p:spPr>
            <a:xfrm>
              <a:off x="3974783" y="3755817"/>
              <a:ext cx="303549" cy="303549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3"/>
            <p:cNvSpPr/>
            <p:nvPr/>
          </p:nvSpPr>
          <p:spPr>
            <a:xfrm>
              <a:off x="8167073" y="3907489"/>
              <a:ext cx="688470" cy="544913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3"/>
            <p:cNvSpPr/>
            <p:nvPr/>
          </p:nvSpPr>
          <p:spPr>
            <a:xfrm>
              <a:off x="4987542" y="1134460"/>
              <a:ext cx="4727596" cy="4253781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3"/>
            <p:cNvSpPr/>
            <p:nvPr/>
          </p:nvSpPr>
          <p:spPr>
            <a:xfrm>
              <a:off x="8447680" y="4453630"/>
              <a:ext cx="126816" cy="797144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3"/>
            <p:cNvSpPr/>
            <p:nvPr/>
          </p:nvSpPr>
          <p:spPr>
            <a:xfrm>
              <a:off x="7685599" y="1685677"/>
              <a:ext cx="2794" cy="2251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7444770" y="1580815"/>
              <a:ext cx="144801" cy="1613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3"/>
            <p:cNvSpPr/>
            <p:nvPr/>
          </p:nvSpPr>
          <p:spPr>
            <a:xfrm>
              <a:off x="6867013" y="2887771"/>
              <a:ext cx="500980" cy="390972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3"/>
            <p:cNvSpPr/>
            <p:nvPr/>
          </p:nvSpPr>
          <p:spPr>
            <a:xfrm>
              <a:off x="6607200" y="1143865"/>
              <a:ext cx="856954" cy="444419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3"/>
            <p:cNvSpPr/>
            <p:nvPr/>
          </p:nvSpPr>
          <p:spPr>
            <a:xfrm>
              <a:off x="6782265" y="1177020"/>
              <a:ext cx="96802" cy="345997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3"/>
            <p:cNvSpPr/>
            <p:nvPr/>
          </p:nvSpPr>
          <p:spPr>
            <a:xfrm>
              <a:off x="6931633" y="1192974"/>
              <a:ext cx="78153" cy="289064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7074664" y="1211044"/>
              <a:ext cx="81407" cy="278769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6764241" y="2131330"/>
              <a:ext cx="121156" cy="121156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6556325" y="2015983"/>
              <a:ext cx="104147" cy="104147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7039580" y="2086595"/>
              <a:ext cx="105346" cy="105346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6743370" y="2263359"/>
              <a:ext cx="445429" cy="162159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3"/>
            <p:cNvSpPr/>
            <p:nvPr/>
          </p:nvSpPr>
          <p:spPr>
            <a:xfrm>
              <a:off x="6299430" y="1888536"/>
              <a:ext cx="51516" cy="167977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3"/>
            <p:cNvSpPr/>
            <p:nvPr/>
          </p:nvSpPr>
          <p:spPr>
            <a:xfrm>
              <a:off x="6290695" y="2001916"/>
              <a:ext cx="57185" cy="39115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3"/>
            <p:cNvSpPr/>
            <p:nvPr/>
          </p:nvSpPr>
          <p:spPr>
            <a:xfrm>
              <a:off x="7703395" y="2216705"/>
              <a:ext cx="155166" cy="132712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3"/>
            <p:cNvSpPr/>
            <p:nvPr/>
          </p:nvSpPr>
          <p:spPr>
            <a:xfrm>
              <a:off x="7752890" y="2284757"/>
              <a:ext cx="32744" cy="98105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3"/>
            <p:cNvSpPr/>
            <p:nvPr/>
          </p:nvSpPr>
          <p:spPr>
            <a:xfrm>
              <a:off x="7589436" y="1686990"/>
              <a:ext cx="134033" cy="162482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3"/>
            <p:cNvSpPr/>
            <p:nvPr/>
          </p:nvSpPr>
          <p:spPr>
            <a:xfrm>
              <a:off x="6987734" y="3113952"/>
              <a:ext cx="103387" cy="16533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3"/>
            <p:cNvSpPr/>
            <p:nvPr/>
          </p:nvSpPr>
          <p:spPr>
            <a:xfrm>
              <a:off x="4995217" y="3115668"/>
              <a:ext cx="1565801" cy="2136336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3"/>
            <p:cNvSpPr/>
            <p:nvPr/>
          </p:nvSpPr>
          <p:spPr>
            <a:xfrm>
              <a:off x="5075484" y="3779168"/>
              <a:ext cx="820581" cy="48286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3"/>
            <p:cNvSpPr/>
            <p:nvPr/>
          </p:nvSpPr>
          <p:spPr>
            <a:xfrm>
              <a:off x="5114407" y="3514462"/>
              <a:ext cx="83824" cy="83824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3"/>
            <p:cNvSpPr/>
            <p:nvPr/>
          </p:nvSpPr>
          <p:spPr>
            <a:xfrm>
              <a:off x="8855568" y="4387695"/>
              <a:ext cx="176422" cy="906268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3"/>
            <p:cNvSpPr/>
            <p:nvPr/>
          </p:nvSpPr>
          <p:spPr>
            <a:xfrm>
              <a:off x="7671855" y="4139710"/>
              <a:ext cx="906169" cy="1114697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3"/>
            <p:cNvSpPr/>
            <p:nvPr/>
          </p:nvSpPr>
          <p:spPr>
            <a:xfrm>
              <a:off x="8263057" y="4329859"/>
              <a:ext cx="125936" cy="588037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3"/>
            <p:cNvSpPr/>
            <p:nvPr/>
          </p:nvSpPr>
          <p:spPr>
            <a:xfrm>
              <a:off x="8167091" y="3902861"/>
              <a:ext cx="62967" cy="310655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3"/>
            <p:cNvSpPr/>
            <p:nvPr/>
          </p:nvSpPr>
          <p:spPr>
            <a:xfrm>
              <a:off x="3916908" y="1471799"/>
              <a:ext cx="2527022" cy="1834853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3"/>
            <p:cNvSpPr/>
            <p:nvPr/>
          </p:nvSpPr>
          <p:spPr>
            <a:xfrm>
              <a:off x="5370751" y="987562"/>
              <a:ext cx="131717" cy="332842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3"/>
            <p:cNvSpPr/>
            <p:nvPr/>
          </p:nvSpPr>
          <p:spPr>
            <a:xfrm>
              <a:off x="5611301" y="948037"/>
              <a:ext cx="10630" cy="35782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3"/>
            <p:cNvSpPr/>
            <p:nvPr/>
          </p:nvSpPr>
          <p:spPr>
            <a:xfrm>
              <a:off x="5712908" y="1013656"/>
              <a:ext cx="152377" cy="323873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3"/>
            <p:cNvSpPr/>
            <p:nvPr/>
          </p:nvSpPr>
          <p:spPr>
            <a:xfrm>
              <a:off x="6881920" y="2722326"/>
              <a:ext cx="361605" cy="109429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3"/>
            <p:cNvSpPr/>
            <p:nvPr/>
          </p:nvSpPr>
          <p:spPr>
            <a:xfrm>
              <a:off x="8268900" y="4353348"/>
              <a:ext cx="120091" cy="387976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3"/>
            <p:cNvSpPr/>
            <p:nvPr/>
          </p:nvSpPr>
          <p:spPr>
            <a:xfrm>
              <a:off x="7505552" y="2444990"/>
              <a:ext cx="148459" cy="160941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3"/>
            <p:cNvSpPr/>
            <p:nvPr/>
          </p:nvSpPr>
          <p:spPr>
            <a:xfrm>
              <a:off x="6890311" y="238170"/>
              <a:ext cx="236328" cy="23633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9" name="Google Shape;459;p53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53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Структура презентации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36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17" name="Google Shape;217;p36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" name="Google Shape;219;p36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20" name="Google Shape;220;p36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21" name="Google Shape;221;p36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6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rect b="b" l="l" r="r" t="t"/>
                  <a:pathLst>
                    <a:path extrusionOk="0" h="1235" w="1479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6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rect b="b" l="l" r="r" t="t"/>
                  <a:pathLst>
                    <a:path extrusionOk="0" h="1235" w="1442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36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36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rect b="b" l="l" r="r" t="t"/>
                  <a:pathLst>
                    <a:path extrusionOk="0" h="187" w="279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36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rect b="b" l="l" r="r" t="t"/>
                  <a:pathLst>
                    <a:path extrusionOk="0" h="191" w="274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36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rect b="b" l="l" r="r" t="t"/>
                  <a:pathLst>
                    <a:path extrusionOk="0" h="607" w="121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36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rect b="b" l="l" r="r" t="t"/>
                  <a:pathLst>
                    <a:path extrusionOk="0" h="603" w="1177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36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rect b="b" l="l" r="r" t="t"/>
                  <a:pathLst>
                    <a:path extrusionOk="0" h="351" w="529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36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rect b="b" l="l" r="r" t="t"/>
                  <a:pathLst>
                    <a:path extrusionOk="0" h="361" w="535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36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rect b="b" l="l" r="r" t="t"/>
                  <a:pathLst>
                    <a:path extrusionOk="0" h="176" w="196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6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rect b="b" l="l" r="r" t="t"/>
                  <a:pathLst>
                    <a:path extrusionOk="0" h="166" w="204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6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rect b="b" l="l" r="r" t="t"/>
                  <a:pathLst>
                    <a:path extrusionOk="0" h="71" w="345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6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rect b="b" l="l" r="r" t="t"/>
                  <a:pathLst>
                    <a:path extrusionOk="0" h="82" w="348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6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rect b="b" l="l" r="r" t="t"/>
                  <a:pathLst>
                    <a:path extrusionOk="0" h="182" w="594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36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rect b="b" l="l" r="r" t="t"/>
                  <a:pathLst>
                    <a:path extrusionOk="0" h="183" w="586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36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rect b="b" l="l" r="r" t="t"/>
                  <a:pathLst>
                    <a:path extrusionOk="0" h="883" w="1423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36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6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rect b="b" l="l" r="r" t="t"/>
                  <a:pathLst>
                    <a:path extrusionOk="0" h="883" w="1422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6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6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6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rect b="b" l="l" r="r" t="t"/>
                  <a:pathLst>
                    <a:path extrusionOk="0" h="268" w="296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36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rect b="b" l="l" r="r" t="t"/>
                  <a:pathLst>
                    <a:path extrusionOk="0" h="184" w="271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36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rect b="b" l="l" r="r" t="t"/>
                  <a:pathLst>
                    <a:path extrusionOk="0" h="188" w="14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36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rect b="b" l="l" r="r" t="t"/>
                  <a:pathLst>
                    <a:path extrusionOk="0" h="46" w="115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36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rect b="b" l="l" r="r" t="t"/>
                  <a:pathLst>
                    <a:path extrusionOk="0" h="23" w="2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36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rect b="b" l="l" r="r" t="t"/>
                  <a:pathLst>
                    <a:path extrusionOk="0" h="26" w="23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36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rect b="b" l="l" r="r" t="t"/>
                  <a:pathLst>
                    <a:path extrusionOk="0" h="52" w="43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36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rect b="b" l="l" r="r" t="t"/>
                  <a:pathLst>
                    <a:path extrusionOk="0" h="32" w="48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36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rect b="b" l="l" r="r" t="t"/>
                  <a:pathLst>
                    <a:path extrusionOk="0" h="64" w="16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6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rect b="b" l="l" r="r" t="t"/>
                  <a:pathLst>
                    <a:path extrusionOk="0" h="54" w="46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36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rect b="b" l="l" r="r" t="t"/>
                  <a:pathLst>
                    <a:path extrusionOk="0" h="48" w="53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36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36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rect b="b" l="l" r="r" t="t"/>
                  <a:pathLst>
                    <a:path extrusionOk="0" h="14" w="49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36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36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rect b="b" l="l" r="r" t="t"/>
                  <a:pathLst>
                    <a:path extrusionOk="0" h="217" w="177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36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36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rect b="b" l="l" r="r" t="t"/>
                  <a:pathLst>
                    <a:path extrusionOk="0" h="216" w="176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36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6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rect b="b" l="l" r="r" t="t"/>
                  <a:pathLst>
                    <a:path extrusionOk="0" h="225" w="186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6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6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rect b="b" l="l" r="r" t="t"/>
                  <a:pathLst>
                    <a:path extrusionOk="0" h="216" w="177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6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6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rect b="b" l="l" r="r" t="t"/>
                  <a:pathLst>
                    <a:path extrusionOk="0" h="216" w="177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6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rect b="b" l="l" r="r" t="t"/>
                  <a:pathLst>
                    <a:path extrusionOk="0" h="861" w="1093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6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rect b="b" l="l" r="r" t="t"/>
                  <a:pathLst>
                    <a:path extrusionOk="0" h="873" w="1105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6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rect b="b" l="l" r="r" t="t"/>
                  <a:pathLst>
                    <a:path extrusionOk="0" h="115" w="117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6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rect b="b" l="l" r="r" t="t"/>
                  <a:pathLst>
                    <a:path extrusionOk="0" h="40" w="61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6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6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6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rect b="b" l="l" r="r" t="t"/>
                  <a:pathLst>
                    <a:path extrusionOk="0" h="85" w="85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6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rect b="b" l="l" r="r" t="t"/>
                  <a:pathLst>
                    <a:path extrusionOk="0" h="152" w="301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6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rect b="b" l="l" r="r" t="t"/>
                  <a:pathLst>
                    <a:path extrusionOk="0" h="29" w="73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6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rect b="b" l="l" r="r" t="t"/>
                  <a:pathLst>
                    <a:path extrusionOk="0" h="28" w="72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6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rect b="b" l="l" r="r" t="t"/>
                  <a:pathLst>
                    <a:path extrusionOk="0" h="175" w="53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6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rect b="b" l="l" r="r" t="t"/>
                  <a:pathLst>
                    <a:path extrusionOk="0" h="101" w="413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6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rect b="b" l="l" r="r" t="t"/>
                  <a:pathLst>
                    <a:path extrusionOk="0" h="174" w="511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6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rect b="b" l="l" r="r" t="t"/>
                  <a:pathLst>
                    <a:path extrusionOk="0" h="1119" w="125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6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rect b="b" l="l" r="r" t="t"/>
                  <a:pathLst>
                    <a:path extrusionOk="0" h="1119" w="1262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6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rect b="b" l="l" r="r" t="t"/>
                  <a:pathLst>
                    <a:path extrusionOk="0" h="34" w="694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6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rect b="b" l="l" r="r" t="t"/>
                  <a:pathLst>
                    <a:path extrusionOk="0" h="61" w="179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6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rect b="b" l="l" r="r" t="t"/>
                  <a:pathLst>
                    <a:path extrusionOk="0" h="54" w="156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6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rect b="b" l="l" r="r" t="t"/>
                  <a:pathLst>
                    <a:path extrusionOk="0" h="395" w="204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6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rect b="b" l="l" r="r" t="t"/>
                  <a:pathLst>
                    <a:path extrusionOk="0" h="37" w="84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6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rect b="b" l="l" r="r" t="t"/>
                  <a:pathLst>
                    <a:path extrusionOk="0" h="53" w="64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6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rect b="b" l="l" r="r" t="t"/>
                  <a:pathLst>
                    <a:path extrusionOk="0" h="86" w="18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7" name="Google Shape;287;p36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6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9" name="Google Shape;289;p36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36"/>
          <p:cNvSpPr/>
          <p:nvPr/>
        </p:nvSpPr>
        <p:spPr>
          <a:xfrm>
            <a:off x="345000" y="832950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345000" y="1273710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345000" y="1748810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345000" y="2223893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345000" y="2738346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Трудности в процессе работы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/>
        </p:nvSpPr>
        <p:spPr>
          <a:xfrm>
            <a:off x="386950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</a:t>
            </a: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бизнес-задачи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322550" y="676875"/>
            <a:ext cx="6348600" cy="3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Среди существующих теоретических и практических проблем управления коммерческим банком, проблема предсказания кризисной ситуации и банкротства банка является важной бизнес-задачей в финансовой сфере.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Применение моделей, выявляющих потенциальных банкротов, позволит менеджменту и регулятору своевременно принимать меры по оздоровлению банков, тем самым предотвращая их закрытие и развитие нового кризиса.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75" y="2078449"/>
            <a:ext cx="6928251" cy="25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392500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Стейкхолдеры проекта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322550" y="676875"/>
            <a:ext cx="4547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Банки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могут использовать прогнозы модели, чтобы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оценить свою финансовую устойчивость, идентифицировать факторы, влияющие на риски банкротства и разработать стратегии по их снижению.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Инвесторы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для оценки рисков вкладывания средств в определенные банки.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Регуляторные органы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могут использовать модель для оценки финансовой стабильности банковской системы, выявления банков, находящихся под угрозой банкротства, и принятия соответствующих мер по предотвращению системных рисков.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1"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Аналитикам и исследователям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которые занимаются изучением финансовой стабильности банковской системы,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прогнозная модель может быть полезной для оценки различных сценариев и разработки стратегий с целью минимизации рисков.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00" y="1195850"/>
            <a:ext cx="3347075" cy="20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 и их предобработки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231125" y="676875"/>
            <a:ext cx="41592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банков в наборе данных: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1006</a:t>
            </a:r>
            <a:endParaRPr b="1" sz="120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банков, у которых была отозвана лицензия: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323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наблюдений -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72 439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Период наблюдений с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2010-02-01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2017-12-01.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Период с 2012 по 2017 год был охарактеризован наиболее высоким числом дефолтов.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указанный период в банковском секторе России происходили значительные события и изменения, которые могут объяснить наибольшее количество дефолтов: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 Экономические санкции и снижение нефтяных доходов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Нестабильность финансовых рынков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Кризис в банковском секторе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00" y="756550"/>
            <a:ext cx="3864575" cy="31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 и их предобработки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322550" y="807350"/>
            <a:ext cx="36240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диаграмме разброса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описывающей распределение количества записей по каждому банку, было определено медианное значение -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80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График указывает на неравномерное распределение количества записей между различными банками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Отсортировали данные по минимальному количеству наблюдений, чтобы оставить только те банки, которые сдавали отчетность на протяжении полугода и более.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наблюдений сократилось до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70 419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525" y="807350"/>
            <a:ext cx="3819199" cy="3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 и их предобработки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322550" y="676875"/>
            <a:ext cx="4780800" cy="3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Изменены названия переменных и приведены к единому стилю, так как некоторые названия были на кириллице, в то время как большинство применяли латинские символы.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 данные в переменной “date” были приведены к типу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 datetime 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вместо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 b="1" sz="120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Основным показателем, характеризующим финансовое состояние банка, является показатель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“чистые активы”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та часть активов, которая обеспечена собственным капиталом.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Размер чистых активов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 ≠ 0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Рассчитано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 12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показателей, характеризующих финансовое состояние банка.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Объем наблюдений сократился до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68 068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банков в наборе данных: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982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обанкротившихся банков:  </a:t>
            </a:r>
            <a:r>
              <a:rPr b="1" lang="ru-RU" sz="120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311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749275" y="1526325"/>
            <a:ext cx="355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1"/>
                </a:solidFill>
                <a:latin typeface="Pacifico"/>
                <a:ea typeface="Pacifico"/>
                <a:cs typeface="Pacifico"/>
                <a:sym typeface="Pacifico"/>
              </a:rPr>
              <a:t>лицензия </a:t>
            </a:r>
            <a:r>
              <a:rPr b="1" lang="ru-RU" sz="1800">
                <a:solidFill>
                  <a:srgbClr val="4BD0A0"/>
                </a:solidFill>
                <a:latin typeface="Pacifico"/>
                <a:ea typeface="Pacifico"/>
                <a:cs typeface="Pacifico"/>
                <a:sym typeface="Pacifico"/>
              </a:rPr>
              <a:t>             </a:t>
            </a:r>
            <a:r>
              <a:rPr b="1" lang="ru-RU" sz="1800">
                <a:solidFill>
                  <a:schemeClr val="accent1"/>
                </a:solidFill>
                <a:latin typeface="Pacifico"/>
                <a:ea typeface="Pacifico"/>
                <a:cs typeface="Pacifico"/>
                <a:sym typeface="Pacifico"/>
              </a:rPr>
              <a:t>license</a:t>
            </a:r>
            <a:r>
              <a:rPr lang="ru-RU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1905075" y="1685150"/>
            <a:ext cx="495000" cy="177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accent5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388" y="1073950"/>
            <a:ext cx="3384074" cy="28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