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8" autoAdjust="0"/>
    <p:restoredTop sz="94660"/>
  </p:normalViewPr>
  <p:slideViewPr>
    <p:cSldViewPr snapToGrid="0">
      <p:cViewPr>
        <p:scale>
          <a:sx n="75" d="100"/>
          <a:sy n="75" d="100"/>
        </p:scale>
        <p:origin x="198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89CA050-A8A9-4FDA-A3F5-D47A1D8172E6}"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11371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27976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026668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4083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15613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C89CA050-A8A9-4FDA-A3F5-D47A1D8172E6}" type="datetimeFigureOut">
              <a:rPr lang="ru-RU" smtClean="0"/>
              <a:t>26.05.2023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2779599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C89CA050-A8A9-4FDA-A3F5-D47A1D8172E6}" type="datetimeFigureOut">
              <a:rPr lang="ru-RU" smtClean="0"/>
              <a:t>26.05.2023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378472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89CA050-A8A9-4FDA-A3F5-D47A1D8172E6}"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117417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89CA050-A8A9-4FDA-A3F5-D47A1D8172E6}"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83999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89CA050-A8A9-4FDA-A3F5-D47A1D8172E6}"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75895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89CA050-A8A9-4FDA-A3F5-D47A1D8172E6}" type="datetimeFigureOut">
              <a:rPr lang="ru-RU" smtClean="0"/>
              <a:t>26.05.2023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64858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23507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89CA050-A8A9-4FDA-A3F5-D47A1D8172E6}" type="datetimeFigureOut">
              <a:rPr lang="ru-RU" smtClean="0"/>
              <a:t>26.05.2023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41153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89CA050-A8A9-4FDA-A3F5-D47A1D8172E6}" type="datetimeFigureOut">
              <a:rPr lang="ru-RU" smtClean="0"/>
              <a:t>26.05.2023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408121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CA050-A8A9-4FDA-A3F5-D47A1D8172E6}" type="datetimeFigureOut">
              <a:rPr lang="ru-RU" smtClean="0"/>
              <a:t>26.05.2023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268793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241743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89CA050-A8A9-4FDA-A3F5-D47A1D8172E6}" type="datetimeFigureOut">
              <a:rPr lang="ru-RU" smtClean="0"/>
              <a:t>26.05.2023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2F5760C-9ECA-41C8-AEEE-B3E2551099CF}" type="slidenum">
              <a:rPr lang="ru-RU" smtClean="0"/>
              <a:t>‹#›</a:t>
            </a:fld>
            <a:endParaRPr lang="ru-RU"/>
          </a:p>
        </p:txBody>
      </p:sp>
    </p:spTree>
    <p:extLst>
      <p:ext uri="{BB962C8B-B14F-4D97-AF65-F5344CB8AC3E}">
        <p14:creationId xmlns:p14="http://schemas.microsoft.com/office/powerpoint/2010/main" val="135920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89CA050-A8A9-4FDA-A3F5-D47A1D8172E6}" type="datetimeFigureOut">
              <a:rPr lang="ru-RU" smtClean="0"/>
              <a:t>26.05.2023</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F5760C-9ECA-41C8-AEEE-B3E2551099CF}" type="slidenum">
              <a:rPr lang="ru-RU" smtClean="0"/>
              <a:t>‹#›</a:t>
            </a:fld>
            <a:endParaRPr lang="ru-RU"/>
          </a:p>
        </p:txBody>
      </p:sp>
    </p:spTree>
    <p:extLst>
      <p:ext uri="{BB962C8B-B14F-4D97-AF65-F5344CB8AC3E}">
        <p14:creationId xmlns:p14="http://schemas.microsoft.com/office/powerpoint/2010/main" val="4166895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75071"/>
            <a:ext cx="9277761" cy="884054"/>
          </a:xfrm>
        </p:spPr>
        <p:txBody>
          <a:bodyPr>
            <a:normAutofit fontScale="90000"/>
          </a:bodyPr>
          <a:lstStyle/>
          <a:p>
            <a:r>
              <a:rPr lang="ru-RU" dirty="0" smtClean="0"/>
              <a:t>Основные понятия</a:t>
            </a:r>
            <a:endParaRPr lang="ru-RU" dirty="0"/>
          </a:p>
        </p:txBody>
      </p:sp>
      <p:sp>
        <p:nvSpPr>
          <p:cNvPr id="3" name="Подзаголовок 2"/>
          <p:cNvSpPr>
            <a:spLocks noGrp="1"/>
          </p:cNvSpPr>
          <p:nvPr>
            <p:ph type="subTitle" idx="1"/>
          </p:nvPr>
        </p:nvSpPr>
        <p:spPr>
          <a:xfrm>
            <a:off x="335499" y="1249899"/>
            <a:ext cx="11413554" cy="5275891"/>
          </a:xfrm>
        </p:spPr>
        <p:txBody>
          <a:bodyPr>
            <a:normAutofit fontScale="85000" lnSpcReduction="10000"/>
          </a:bodyPr>
          <a:lstStyle/>
          <a:p>
            <a:pPr algn="just"/>
            <a:r>
              <a:rPr lang="en-US" dirty="0"/>
              <a:t>Kafka </a:t>
            </a:r>
            <a:r>
              <a:rPr lang="ru-RU" dirty="0"/>
              <a:t>используется для асинхронного общения между сервисами, отправки логов, хранения данных и т.д</a:t>
            </a:r>
            <a:r>
              <a:rPr lang="ru-RU" dirty="0" smtClean="0"/>
              <a:t>.</a:t>
            </a:r>
          </a:p>
          <a:p>
            <a:pPr algn="just"/>
            <a:r>
              <a:rPr lang="ru-RU" dirty="0" smtClean="0"/>
              <a:t>Брокер </a:t>
            </a:r>
            <a:r>
              <a:rPr lang="ru-RU" dirty="0"/>
              <a:t>– узел на котором работает </a:t>
            </a:r>
            <a:r>
              <a:rPr lang="en-US" dirty="0"/>
              <a:t>Kafka</a:t>
            </a:r>
            <a:r>
              <a:rPr lang="ru-RU" dirty="0"/>
              <a:t>, отвечает за прием, сохранение и передачу сообщений между </a:t>
            </a:r>
            <a:r>
              <a:rPr lang="ru-RU" dirty="0" smtClean="0"/>
              <a:t>продюсерами </a:t>
            </a:r>
            <a:r>
              <a:rPr lang="ru-RU" dirty="0"/>
              <a:t>и </a:t>
            </a:r>
            <a:r>
              <a:rPr lang="ru-RU" dirty="0" err="1" smtClean="0"/>
              <a:t>консьюмерами</a:t>
            </a:r>
            <a:endParaRPr lang="ru-RU" dirty="0"/>
          </a:p>
          <a:p>
            <a:pPr algn="just"/>
            <a:r>
              <a:rPr lang="en-US" dirty="0" err="1"/>
              <a:t>Zookepeer</a:t>
            </a:r>
            <a:r>
              <a:rPr lang="en-US" dirty="0"/>
              <a:t> </a:t>
            </a:r>
            <a:r>
              <a:rPr lang="ru-RU" dirty="0"/>
              <a:t>– хранит </a:t>
            </a:r>
            <a:r>
              <a:rPr lang="ru-RU" dirty="0" smtClean="0"/>
              <a:t>конфигурации</a:t>
            </a:r>
            <a:r>
              <a:rPr lang="ru-RU" dirty="0"/>
              <a:t>, </a:t>
            </a:r>
            <a:r>
              <a:rPr lang="ru-RU" dirty="0" smtClean="0"/>
              <a:t>состояния, </a:t>
            </a:r>
            <a:r>
              <a:rPr lang="ru-RU" dirty="0"/>
              <a:t>обнаруживает брокеров, выбирает контроллер кластера и отслеживает состояние узлов и обеспечивает функциональность и надёжность кластера</a:t>
            </a:r>
          </a:p>
          <a:p>
            <a:pPr algn="just"/>
            <a:r>
              <a:rPr lang="ru-RU" dirty="0"/>
              <a:t>Контроллер кластера – отвечает за назначение мастеров </a:t>
            </a:r>
            <a:r>
              <a:rPr lang="ru-RU" dirty="0" err="1"/>
              <a:t>партиций</a:t>
            </a:r>
            <a:r>
              <a:rPr lang="ru-RU" dirty="0"/>
              <a:t> и отслеживает состояние брокеров</a:t>
            </a:r>
          </a:p>
          <a:p>
            <a:pPr algn="just"/>
            <a:r>
              <a:rPr lang="ru-RU" dirty="0" err="1"/>
              <a:t>Offset</a:t>
            </a:r>
            <a:r>
              <a:rPr lang="ru-RU" dirty="0"/>
              <a:t> </a:t>
            </a:r>
            <a:r>
              <a:rPr lang="ru-RU" dirty="0" err="1"/>
              <a:t>Kafka</a:t>
            </a:r>
            <a:r>
              <a:rPr lang="ru-RU" dirty="0"/>
              <a:t> - это понятие, которое используется для обозначения позиции в потоке сообщений. </a:t>
            </a:r>
            <a:r>
              <a:rPr lang="ru-RU" dirty="0" err="1" smtClean="0"/>
              <a:t>Offset</a:t>
            </a:r>
            <a:r>
              <a:rPr lang="ru-RU" dirty="0" smtClean="0"/>
              <a:t> отслеживает, на каком месте в потоке находится каждый </a:t>
            </a:r>
            <a:r>
              <a:rPr lang="ru-RU" dirty="0" err="1" smtClean="0"/>
              <a:t>консюмер</a:t>
            </a:r>
            <a:r>
              <a:rPr lang="ru-RU" dirty="0" smtClean="0"/>
              <a:t>, чтобы он мог читать сообщения с нужной позиции. </a:t>
            </a:r>
          </a:p>
          <a:p>
            <a:pPr algn="just"/>
            <a:r>
              <a:rPr lang="ru-RU" dirty="0" smtClean="0"/>
              <a:t>Каждый раз, когда потребитель читает сообщение, его позиция сдвигается на одно сообщение вперед.</a:t>
            </a:r>
          </a:p>
          <a:p>
            <a:pPr algn="just"/>
            <a:endParaRPr lang="ru-RU" dirty="0" smtClean="0"/>
          </a:p>
          <a:p>
            <a:pPr algn="just"/>
            <a:r>
              <a:rPr lang="ru-RU" dirty="0" smtClean="0"/>
              <a:t>Партиция – единица </a:t>
            </a:r>
            <a:r>
              <a:rPr lang="ru-RU" dirty="0" err="1" smtClean="0"/>
              <a:t>многопоточности</a:t>
            </a:r>
            <a:r>
              <a:rPr lang="ru-RU" dirty="0" smtClean="0"/>
              <a:t> в </a:t>
            </a:r>
            <a:r>
              <a:rPr lang="en-US" dirty="0" smtClean="0"/>
              <a:t>Kafka</a:t>
            </a:r>
            <a:endParaRPr lang="ru-RU" dirty="0"/>
          </a:p>
          <a:p>
            <a:pPr algn="just"/>
            <a:r>
              <a:rPr lang="ru-RU" dirty="0" err="1" smtClean="0"/>
              <a:t>Консюмер</a:t>
            </a:r>
            <a:r>
              <a:rPr lang="ru-RU" dirty="0" smtClean="0"/>
              <a:t> </a:t>
            </a:r>
            <a:r>
              <a:rPr lang="ru-RU" dirty="0"/>
              <a:t>– получатель сообщения</a:t>
            </a:r>
          </a:p>
          <a:p>
            <a:pPr algn="just"/>
            <a:r>
              <a:rPr lang="ru-RU" dirty="0"/>
              <a:t>Продюсер – отправитель сообщения</a:t>
            </a:r>
          </a:p>
          <a:p>
            <a:pPr algn="just"/>
            <a:r>
              <a:rPr lang="ru-RU" dirty="0" err="1"/>
              <a:t>Консюмер</a:t>
            </a:r>
            <a:r>
              <a:rPr lang="ru-RU" dirty="0"/>
              <a:t> группа – группа получателей сообщений</a:t>
            </a:r>
          </a:p>
          <a:p>
            <a:pPr algn="just"/>
            <a:endParaRPr lang="ru-RU" dirty="0"/>
          </a:p>
        </p:txBody>
      </p:sp>
    </p:spTree>
    <p:extLst>
      <p:ext uri="{BB962C8B-B14F-4D97-AF65-F5344CB8AC3E}">
        <p14:creationId xmlns:p14="http://schemas.microsoft.com/office/powerpoint/2010/main" val="213512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Семантики</a:t>
            </a:r>
            <a:endParaRPr lang="ru-RU" dirty="0"/>
          </a:p>
        </p:txBody>
      </p:sp>
      <p:sp>
        <p:nvSpPr>
          <p:cNvPr id="3" name="Объект 2"/>
          <p:cNvSpPr>
            <a:spLocks noGrp="1"/>
          </p:cNvSpPr>
          <p:nvPr>
            <p:ph idx="1"/>
          </p:nvPr>
        </p:nvSpPr>
        <p:spPr/>
        <p:txBody>
          <a:bodyPr>
            <a:normAutofit fontScale="92500" lnSpcReduction="20000"/>
          </a:bodyPr>
          <a:lstStyle/>
          <a:p>
            <a:r>
              <a:rPr lang="ru-RU" dirty="0" err="1"/>
              <a:t>At</a:t>
            </a:r>
            <a:r>
              <a:rPr lang="ru-RU" dirty="0"/>
              <a:t> </a:t>
            </a:r>
            <a:r>
              <a:rPr lang="ru-RU" dirty="0" err="1"/>
              <a:t>most</a:t>
            </a:r>
            <a:r>
              <a:rPr lang="ru-RU" dirty="0"/>
              <a:t> </a:t>
            </a:r>
            <a:r>
              <a:rPr lang="ru-RU" dirty="0" err="1"/>
              <a:t>once</a:t>
            </a:r>
            <a:r>
              <a:rPr lang="ru-RU" dirty="0"/>
              <a:t>: В этой семантике продюсер считает сообщение успешно доставленным, как только оно отправлено брокеру, независимо от его фактической доставки потребителю. Это означает, что сообщения могут быть потеряны, если брокер не смог доставить их потребителям. Эта семантика обеспечивает максимальную пропускную способность, но не гарантирует доставку сообщений.</a:t>
            </a:r>
          </a:p>
          <a:p>
            <a:r>
              <a:rPr lang="ru-RU" dirty="0" err="1"/>
              <a:t>At</a:t>
            </a:r>
            <a:r>
              <a:rPr lang="ru-RU" dirty="0"/>
              <a:t> </a:t>
            </a:r>
            <a:r>
              <a:rPr lang="ru-RU" dirty="0" err="1"/>
              <a:t>least</a:t>
            </a:r>
            <a:r>
              <a:rPr lang="ru-RU" dirty="0"/>
              <a:t> </a:t>
            </a:r>
            <a:r>
              <a:rPr lang="ru-RU" dirty="0" err="1"/>
              <a:t>once</a:t>
            </a:r>
            <a:r>
              <a:rPr lang="ru-RU" dirty="0"/>
              <a:t>: В этой семантике продюсер ждет подтверждения (ACK) от брокера о доставке сообщения. Если продюсер не получает подтверждения в течение заданного времени, он повторно отправляет сообщение. Это гарантирует, что сообщения будут доставлены, но может привести к дублированию сообщений в случае сбоев и повторных отправок.</a:t>
            </a:r>
          </a:p>
          <a:p>
            <a:r>
              <a:rPr lang="ru-RU" dirty="0" err="1"/>
              <a:t>Exactly</a:t>
            </a:r>
            <a:r>
              <a:rPr lang="ru-RU" dirty="0"/>
              <a:t> </a:t>
            </a:r>
            <a:r>
              <a:rPr lang="ru-RU" dirty="0" err="1"/>
              <a:t>once</a:t>
            </a:r>
            <a:r>
              <a:rPr lang="ru-RU" dirty="0"/>
              <a:t>: В этой семантике гарантируется, что каждое сообщение будет доставлено ровно один раз, без дублирования. Продюсер отправляет сообщения в рамках транзакции, и брокер подтверждает их только после успешной записи в журнал и передачи потребителям. Эта семантика обеспечивает наивысший уровень гарантий, но требует дополнительных механизмов и может снижать пропускную способность.</a:t>
            </a:r>
          </a:p>
          <a:p>
            <a:endParaRPr lang="ru-RU" dirty="0"/>
          </a:p>
        </p:txBody>
      </p:sp>
    </p:spTree>
    <p:extLst>
      <p:ext uri="{BB962C8B-B14F-4D97-AF65-F5344CB8AC3E}">
        <p14:creationId xmlns:p14="http://schemas.microsoft.com/office/powerpoint/2010/main" val="4120084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90320" y="0"/>
            <a:ext cx="11457410" cy="6886533"/>
          </a:xfrm>
          <a:prstGeom prst="rect">
            <a:avLst/>
          </a:prstGeom>
        </p:spPr>
      </p:pic>
    </p:spTree>
    <p:extLst>
      <p:ext uri="{BB962C8B-B14F-4D97-AF65-F5344CB8AC3E}">
        <p14:creationId xmlns:p14="http://schemas.microsoft.com/office/powerpoint/2010/main" val="2821361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440267" y="0"/>
            <a:ext cx="11311466" cy="6858000"/>
          </a:xfrm>
          <a:prstGeom prst="rect">
            <a:avLst/>
          </a:prstGeom>
        </p:spPr>
      </p:pic>
    </p:spTree>
    <p:extLst>
      <p:ext uri="{BB962C8B-B14F-4D97-AF65-F5344CB8AC3E}">
        <p14:creationId xmlns:p14="http://schemas.microsoft.com/office/powerpoint/2010/main" val="74490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23333" y="0"/>
            <a:ext cx="11201399" cy="6858000"/>
          </a:xfrm>
          <a:prstGeom prst="rect">
            <a:avLst/>
          </a:prstGeom>
        </p:spPr>
      </p:pic>
    </p:spTree>
    <p:extLst>
      <p:ext uri="{BB962C8B-B14F-4D97-AF65-F5344CB8AC3E}">
        <p14:creationId xmlns:p14="http://schemas.microsoft.com/office/powerpoint/2010/main" val="4023186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effectLst/>
              </a:rPr>
              <a:t>Проблемы</a:t>
            </a:r>
            <a:r>
              <a:rPr lang="ru-RU" dirty="0">
                <a:effectLst/>
              </a:rPr>
              <a:t/>
            </a:r>
            <a:br>
              <a:rPr lang="ru-RU" dirty="0">
                <a:effectLst/>
              </a:rPr>
            </a:br>
            <a:endParaRPr lang="ru-RU" dirty="0"/>
          </a:p>
        </p:txBody>
      </p:sp>
      <p:sp>
        <p:nvSpPr>
          <p:cNvPr id="3" name="Объект 2"/>
          <p:cNvSpPr>
            <a:spLocks noGrp="1"/>
          </p:cNvSpPr>
          <p:nvPr>
            <p:ph idx="1"/>
          </p:nvPr>
        </p:nvSpPr>
        <p:spPr/>
        <p:txBody>
          <a:bodyPr/>
          <a:lstStyle/>
          <a:p>
            <a:r>
              <a:rPr lang="ru-RU" dirty="0" smtClean="0">
                <a:effectLst/>
              </a:rPr>
              <a:t>Как </a:t>
            </a:r>
            <a:r>
              <a:rPr lang="ru-RU" dirty="0">
                <a:effectLst/>
              </a:rPr>
              <a:t>избавиться от дубликатов сообщений? </a:t>
            </a:r>
            <a:endParaRPr lang="ru-RU" dirty="0" smtClean="0">
              <a:effectLst/>
            </a:endParaRPr>
          </a:p>
          <a:p>
            <a:r>
              <a:rPr lang="ru-RU" dirty="0" smtClean="0">
                <a:effectLst/>
              </a:rPr>
              <a:t>Как </a:t>
            </a:r>
            <a:r>
              <a:rPr lang="ru-RU" dirty="0">
                <a:effectLst/>
              </a:rPr>
              <a:t>обеспечить порядок сообщений?</a:t>
            </a:r>
          </a:p>
          <a:p>
            <a:endParaRPr lang="ru-RU" dirty="0"/>
          </a:p>
        </p:txBody>
      </p:sp>
    </p:spTree>
    <p:extLst>
      <p:ext uri="{BB962C8B-B14F-4D97-AF65-F5344CB8AC3E}">
        <p14:creationId xmlns:p14="http://schemas.microsoft.com/office/powerpoint/2010/main" val="3519516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TM04033929[[fn=Сланец]]</Template>
  <TotalTime>13</TotalTime>
  <Words>327</Words>
  <Application>Microsoft Office PowerPoint</Application>
  <PresentationFormat>Широкоэкранный</PresentationFormat>
  <Paragraphs>19</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Calisto MT</vt:lpstr>
      <vt:lpstr>Trebuchet MS</vt:lpstr>
      <vt:lpstr>Wingdings 2</vt:lpstr>
      <vt:lpstr>Сланец</vt:lpstr>
      <vt:lpstr>Основные понятия</vt:lpstr>
      <vt:lpstr>Семантики</vt:lpstr>
      <vt:lpstr>Презентация PowerPoint</vt:lpstr>
      <vt:lpstr>Презентация PowerPoint</vt:lpstr>
      <vt:lpstr>Презентация PowerPoint</vt:lpstr>
      <vt:lpstr>Проблемы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dc:title>
  <dc:creator>Toster</dc:creator>
  <cp:lastModifiedBy>Toster</cp:lastModifiedBy>
  <cp:revision>2</cp:revision>
  <dcterms:created xsi:type="dcterms:W3CDTF">2023-05-25T21:03:22Z</dcterms:created>
  <dcterms:modified xsi:type="dcterms:W3CDTF">2023-05-25T21:16:30Z</dcterms:modified>
</cp:coreProperties>
</file>